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05" r:id="rId5"/>
    <p:sldId id="296" r:id="rId6"/>
    <p:sldId id="306" r:id="rId7"/>
    <p:sldId id="259" r:id="rId8"/>
    <p:sldId id="311" r:id="rId9"/>
    <p:sldId id="312" r:id="rId10"/>
    <p:sldId id="314" r:id="rId11"/>
    <p:sldId id="307" r:id="rId12"/>
    <p:sldId id="309" r:id="rId13"/>
    <p:sldId id="294" r:id="rId14"/>
    <p:sldId id="3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879" autoAdjust="0"/>
  </p:normalViewPr>
  <p:slideViewPr>
    <p:cSldViewPr snapToGrid="0">
      <p:cViewPr varScale="1">
        <p:scale>
          <a:sx n="68" d="100"/>
          <a:sy n="68" d="100"/>
        </p:scale>
        <p:origin x="90" y="22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9/9/2023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9/9/2023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49296" y="2946400"/>
            <a:ext cx="6693408" cy="1473200"/>
          </a:xfrm>
        </p:spPr>
        <p:txBody>
          <a:bodyPr/>
          <a:lstStyle/>
          <a:p>
            <a:r>
              <a:rPr lang="en-US" dirty="0"/>
              <a:t>Global Marketplace Ecommerce </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4596384" y="1130300"/>
            <a:ext cx="2999232" cy="1651000"/>
          </a:xfrm>
        </p:spPr>
        <p:txBody>
          <a:bodyPr>
            <a:normAutofit fontScale="25000" lnSpcReduction="20000"/>
          </a:bodyPr>
          <a:lstStyle/>
          <a:p>
            <a:endParaRPr lang="en-US" sz="9600" dirty="0"/>
          </a:p>
          <a:p>
            <a:r>
              <a:rPr lang="en-US" sz="9600" dirty="0"/>
              <a:t>Name-Riya Gupta</a:t>
            </a:r>
          </a:p>
          <a:p>
            <a:r>
              <a:rPr lang="en-US" sz="9600" dirty="0"/>
              <a:t>Reg. no.:-12205884</a:t>
            </a:r>
          </a:p>
          <a:p>
            <a:r>
              <a:rPr lang="en-US" sz="9600" b="1" dirty="0"/>
              <a:t>Presentation</a:t>
            </a:r>
          </a:p>
          <a:p>
            <a:r>
              <a:rPr lang="en-US" sz="9600" b="1" dirty="0"/>
              <a:t>On</a:t>
            </a:r>
          </a:p>
          <a:p>
            <a:endParaRPr lang="en-US" sz="9600" dirty="0"/>
          </a:p>
          <a:p>
            <a:endParaRPr lang="en-US" dirty="0"/>
          </a:p>
          <a:p>
            <a:endParaRPr lang="en-US" dirty="0"/>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normAutofit fontScale="90000"/>
          </a:bodyPr>
          <a:lstStyle/>
          <a:p>
            <a:br>
              <a:rPr lang="en-US" dirty="0"/>
            </a:br>
            <a:br>
              <a:rPr lang="en-US" dirty="0"/>
            </a:br>
            <a:br>
              <a:rPr lang="en-US" dirty="0"/>
            </a:br>
            <a:r>
              <a:rPr lang="en-US" dirty="0"/>
              <a:t>Conclusion</a:t>
            </a:r>
            <a:br>
              <a:rPr lang="en-US" dirty="0"/>
            </a:br>
            <a:r>
              <a:rPr lang="en-US" sz="2000" dirty="0"/>
              <a:t>I have tried to develop a e-commerce website that can be useful in the way that is make easier way to buy products and to save time. Despite all my efforts there may be some bugs in the system, which are still to be removed. This is possible by the testing being done in the system. I have left all the options open so that if there is any other </a:t>
            </a:r>
            <a:r>
              <a:rPr lang="en-US" sz="1800" dirty="0"/>
              <a:t>future requirement in the system by the user for the enhancement of the system then </a:t>
            </a:r>
            <a:r>
              <a:rPr lang="en-US" sz="2000" dirty="0"/>
              <a:t>it is possible to implement them. In last I would like to thanks all the persons involved in the development of the website directly or indirectly. It is useful in the way that is making easier way to buy products.</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C</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985610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rPr>
              <a:t>Table Of Content</a:t>
            </a: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T</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8138044" y="2241936"/>
            <a:ext cx="3749040" cy="4306824"/>
          </a:xfrm>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 of course</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Modules </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Project</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Interface Design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Certificate</a:t>
            </a:r>
          </a:p>
          <a:p>
            <a:pPr marL="0" indent="0">
              <a:lnSpc>
                <a:spcPct val="150000"/>
              </a:lnSpc>
              <a:buNone/>
            </a:pPr>
            <a:r>
              <a:rPr lang="en-US" dirty="0">
                <a:latin typeface="Gill Sans Nova Light" panose="020B0302020104020203" pitchFamily="34" charset="0"/>
                <a:cs typeface="Gill Sans Light" panose="020B0302020104020203" pitchFamily="34" charset="-79"/>
              </a:rPr>
              <a:t>Conclusion</a:t>
            </a: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normAutofit lnSpcReduction="10000"/>
          </a:bodyPr>
          <a:lstStyle/>
          <a:p>
            <a:r>
              <a:rPr lang="en-US" dirty="0"/>
              <a:t>Web development is the work involved in developing a Web site for the Internet (World Wide Web) or an intranet (a private network). Web development can range from developing a simple single static page of plain text to complex Web-based Internet applications (Web apps), electronic businesses, and social network services. A more comprehensive list of tasks to which Web development commonly refers, may include Web engineering, Web design, Web content development, client liaison, client-side/server-side scripting, Web server and network security configuration, and e-commerce development.</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53668" y="3977640"/>
            <a:ext cx="9884664" cy="200465"/>
          </a:xfrm>
        </p:spPr>
        <p:txBody>
          <a:bodyPr>
            <a:normAutofit fontScale="90000"/>
          </a:bodyPr>
          <a:lstStyle/>
          <a:p>
            <a:r>
              <a:rPr lang="en-US" dirty="0"/>
              <a:t>Module of course</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noAutofit/>
          </a:bodyPr>
          <a:lstStyle/>
          <a:p>
            <a:pPr marL="4000500" lvl="8" indent="-342900">
              <a:buFont typeface="Arial" panose="020B0604020202020204" pitchFamily="34" charset="0"/>
              <a:buChar char="•"/>
            </a:pPr>
            <a:r>
              <a:rPr lang="en-US" sz="2800" dirty="0">
                <a:solidFill>
                  <a:schemeClr val="accent4">
                    <a:lumMod val="50000"/>
                  </a:schemeClr>
                </a:solidFill>
              </a:rPr>
              <a:t>HTML  </a:t>
            </a:r>
          </a:p>
          <a:p>
            <a:pPr marL="4000500" lvl="8" indent="-342900">
              <a:buFont typeface="Arial" panose="020B0604020202020204" pitchFamily="34" charset="0"/>
              <a:buChar char="•"/>
            </a:pPr>
            <a:r>
              <a:rPr lang="en-US" sz="2800" dirty="0">
                <a:solidFill>
                  <a:schemeClr val="accent4">
                    <a:lumMod val="50000"/>
                  </a:schemeClr>
                </a:solidFill>
              </a:rPr>
              <a:t>CSS</a:t>
            </a:r>
          </a:p>
          <a:p>
            <a:pPr marL="4000500" lvl="8" indent="-342900">
              <a:buFont typeface="Arial" panose="020B0604020202020204" pitchFamily="34" charset="0"/>
              <a:buChar char="•"/>
            </a:pPr>
            <a:r>
              <a:rPr lang="en-US" sz="2800" dirty="0">
                <a:solidFill>
                  <a:schemeClr val="accent4">
                    <a:lumMod val="50000"/>
                  </a:schemeClr>
                </a:solidFill>
              </a:rPr>
              <a:t>JAVASCRIPT</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p:txBody>
          <a:bodyPr/>
          <a:lstStyle/>
          <a:p>
            <a:r>
              <a:rPr lang="en-US" dirty="0"/>
              <a:t>Module Description</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7" name="Content Placeholder 6">
            <a:extLst>
              <a:ext uri="{FF2B5EF4-FFF2-40B4-BE49-F238E27FC236}">
                <a16:creationId xmlns:a16="http://schemas.microsoft.com/office/drawing/2014/main" id="{9A92C2AD-9F64-8474-82C9-CEEE223FCF73}"/>
              </a:ext>
            </a:extLst>
          </p:cNvPr>
          <p:cNvSpPr>
            <a:spLocks noGrp="1"/>
          </p:cNvSpPr>
          <p:nvPr>
            <p:ph idx="1"/>
          </p:nvPr>
        </p:nvSpPr>
        <p:spPr/>
        <p:txBody>
          <a:bodyPr/>
          <a:lstStyle/>
          <a:p>
            <a:r>
              <a:rPr lang="en-IN" b="1" dirty="0"/>
              <a:t>HTM</a:t>
            </a:r>
            <a:r>
              <a:rPr lang="en-IN" dirty="0"/>
              <a:t>L: T</a:t>
            </a:r>
            <a:r>
              <a:rPr lang="en-US" b="0" i="0" dirty="0">
                <a:solidFill>
                  <a:srgbClr val="4D5156"/>
                </a:solidFill>
                <a:effectLst/>
                <a:latin typeface="arial" panose="020B0604020202020204" pitchFamily="34" charset="0"/>
              </a:rPr>
              <a:t>he Hyper Text Markup Language or HTML is the standard markup language for documents designed to be displayed in a web browser. </a:t>
            </a:r>
          </a:p>
          <a:p>
            <a:r>
              <a:rPr lang="en-US" dirty="0">
                <a:solidFill>
                  <a:srgbClr val="4D5156"/>
                </a:solidFill>
                <a:latin typeface="arial" panose="020B0604020202020204" pitchFamily="34" charset="0"/>
              </a:rPr>
              <a:t>CSS: </a:t>
            </a:r>
            <a:r>
              <a:rPr lang="en-US" b="0" i="0" dirty="0">
                <a:solidFill>
                  <a:srgbClr val="4D5156"/>
                </a:solidFill>
                <a:effectLst/>
                <a:latin typeface="arial" panose="020B0604020202020204" pitchFamily="34" charset="0"/>
              </a:rPr>
              <a:t>Cascading Style Sheets is a style sheet language used for describing the presentation of a document written in a markup language.</a:t>
            </a:r>
          </a:p>
          <a:p>
            <a:r>
              <a:rPr lang="en-US" dirty="0">
                <a:solidFill>
                  <a:srgbClr val="4D5156"/>
                </a:solidFill>
                <a:latin typeface="arial" panose="020B0604020202020204" pitchFamily="34" charset="0"/>
              </a:rPr>
              <a:t>Java script: </a:t>
            </a:r>
            <a:r>
              <a:rPr lang="en-US" b="0" i="0" dirty="0">
                <a:solidFill>
                  <a:srgbClr val="4D5156"/>
                </a:solidFill>
                <a:effectLst/>
                <a:latin typeface="arial" panose="020B0604020202020204" pitchFamily="34" charset="0"/>
              </a:rPr>
              <a:t>JavaScript, often abbreviated as JS, is a programming language that is one of the core technologies of the World Wide Web, alongside HTML and CSS.</a:t>
            </a:r>
            <a:endParaRPr lang="en-IN" dirty="0"/>
          </a:p>
        </p:txBody>
      </p:sp>
    </p:spTree>
    <p:extLst>
      <p:ext uri="{BB962C8B-B14F-4D97-AF65-F5344CB8AC3E}">
        <p14:creationId xmlns:p14="http://schemas.microsoft.com/office/powerpoint/2010/main" val="94101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t>About Project</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7" name="Content Placeholder 6">
            <a:extLst>
              <a:ext uri="{FF2B5EF4-FFF2-40B4-BE49-F238E27FC236}">
                <a16:creationId xmlns:a16="http://schemas.microsoft.com/office/drawing/2014/main" id="{A20C5A3F-55E3-F3D0-9CC0-238DBE8C6FD7}"/>
              </a:ext>
            </a:extLst>
          </p:cNvPr>
          <p:cNvSpPr>
            <a:spLocks noGrp="1"/>
          </p:cNvSpPr>
          <p:nvPr>
            <p:ph idx="1"/>
          </p:nvPr>
        </p:nvSpPr>
        <p:spPr/>
        <p:txBody>
          <a:bodyPr/>
          <a:lstStyle/>
          <a:p>
            <a:r>
              <a:rPr lang="en-US" b="0" i="0" dirty="0">
                <a:solidFill>
                  <a:srgbClr val="241C15"/>
                </a:solidFill>
                <a:effectLst/>
                <a:latin typeface="Graphik Web"/>
              </a:rPr>
              <a:t>A website that allows people to buy and sell physical goods, services, and digital products over the internet rather than at a brick-and-mortar location. Through an e-commerce website, a business can process orders, accept payments, manage shipping and logistics, and provide customer service. </a:t>
            </a:r>
          </a:p>
          <a:p>
            <a:pPr marL="0" indent="0">
              <a:buNone/>
            </a:pPr>
            <a:endParaRPr lang="en-IN" dirty="0"/>
          </a:p>
        </p:txBody>
      </p:sp>
    </p:spTree>
    <p:extLst>
      <p:ext uri="{BB962C8B-B14F-4D97-AF65-F5344CB8AC3E}">
        <p14:creationId xmlns:p14="http://schemas.microsoft.com/office/powerpoint/2010/main" val="87120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a:xfrm>
            <a:off x="1743455" y="1330"/>
            <a:ext cx="8705088" cy="2002536"/>
          </a:xfrm>
        </p:spPr>
        <p:txBody>
          <a:bodyPr/>
          <a:lstStyle/>
          <a:p>
            <a:r>
              <a:rPr lang="en-US" dirty="0"/>
              <a:t>Interface Design</a:t>
            </a:r>
            <a:br>
              <a:rPr lang="en-US" dirty="0"/>
            </a:br>
            <a:endParaRPr lang="en-US" dirty="0"/>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p:txBody>
          <a:bodyPr/>
          <a:lstStyle/>
          <a:p>
            <a:endParaRPr lang="en-US" dirty="0"/>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pic>
        <p:nvPicPr>
          <p:cNvPr id="5" name="Picture 4">
            <a:extLst>
              <a:ext uri="{FF2B5EF4-FFF2-40B4-BE49-F238E27FC236}">
                <a16:creationId xmlns:a16="http://schemas.microsoft.com/office/drawing/2014/main" id="{C54BA615-745F-050A-CCD2-F51F3F96B96D}"/>
              </a:ext>
            </a:extLst>
          </p:cNvPr>
          <p:cNvPicPr>
            <a:picLocks noChangeAspect="1"/>
          </p:cNvPicPr>
          <p:nvPr/>
        </p:nvPicPr>
        <p:blipFill>
          <a:blip r:embed="rId2"/>
          <a:stretch>
            <a:fillRect/>
          </a:stretch>
        </p:blipFill>
        <p:spPr>
          <a:xfrm>
            <a:off x="379828" y="1772528"/>
            <a:ext cx="11619914" cy="3207435"/>
          </a:xfrm>
          <a:prstGeom prst="rect">
            <a:avLst/>
          </a:prstGeom>
        </p:spPr>
      </p:pic>
    </p:spTree>
    <p:extLst>
      <p:ext uri="{BB962C8B-B14F-4D97-AF65-F5344CB8AC3E}">
        <p14:creationId xmlns:p14="http://schemas.microsoft.com/office/powerpoint/2010/main" val="156398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p:txBody>
          <a:bodyPr/>
          <a:lstStyle/>
          <a:p>
            <a:r>
              <a:rPr lang="en-US" dirty="0">
                <a:latin typeface="Baskerville Old Face" panose="02020602080505020303" pitchFamily="18" charset="77"/>
                <a:cs typeface="Calibri Light"/>
              </a:rPr>
              <a:t>Interface Design</a:t>
            </a:r>
            <a:endParaRPr lang="en-US" dirty="0"/>
          </a:p>
        </p:txBody>
      </p:sp>
      <p:sp>
        <p:nvSpPr>
          <p:cNvPr id="21" name="Text Placeholder 20">
            <a:extLst>
              <a:ext uri="{FF2B5EF4-FFF2-40B4-BE49-F238E27FC236}">
                <a16:creationId xmlns:a16="http://schemas.microsoft.com/office/drawing/2014/main" id="{126B3CE3-4128-8F8E-0760-8B64348682F5}"/>
              </a:ext>
            </a:extLst>
          </p:cNvPr>
          <p:cNvSpPr>
            <a:spLocks noGrp="1"/>
          </p:cNvSpPr>
          <p:nvPr>
            <p:ph type="body" sz="quarter" idx="13"/>
          </p:nvPr>
        </p:nvSpPr>
        <p:spPr/>
        <p:txBody>
          <a:bodyPr/>
          <a:lstStyle/>
          <a:p>
            <a:r>
              <a:rPr lang="en-US" dirty="0"/>
              <a:t>​</a:t>
            </a:r>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8</a:t>
            </a:fld>
            <a:endParaRPr lang="en-US" dirty="0"/>
          </a:p>
        </p:txBody>
      </p:sp>
      <p:pic>
        <p:nvPicPr>
          <p:cNvPr id="17" name="Picture Placeholder 16">
            <a:extLst>
              <a:ext uri="{FF2B5EF4-FFF2-40B4-BE49-F238E27FC236}">
                <a16:creationId xmlns:a16="http://schemas.microsoft.com/office/drawing/2014/main" id="{004C3F69-A718-9878-510A-08FA5F62BF01}"/>
              </a:ext>
            </a:extLst>
          </p:cNvPr>
          <p:cNvPicPr>
            <a:picLocks noGrp="1" noChangeAspect="1"/>
          </p:cNvPicPr>
          <p:nvPr>
            <p:ph type="pic" sz="quarter" idx="17"/>
          </p:nvPr>
        </p:nvPicPr>
        <p:blipFill>
          <a:blip r:embed="rId2"/>
          <a:srcRect t="1587" b="1587"/>
          <a:stretch/>
        </p:blipFill>
        <p:spPr>
          <a:xfrm>
            <a:off x="6794695" y="1417222"/>
            <a:ext cx="3442013" cy="3225116"/>
          </a:xfrm>
        </p:spPr>
      </p:pic>
      <p:pic>
        <p:nvPicPr>
          <p:cNvPr id="13" name="Picture Placeholder 12">
            <a:extLst>
              <a:ext uri="{FF2B5EF4-FFF2-40B4-BE49-F238E27FC236}">
                <a16:creationId xmlns:a16="http://schemas.microsoft.com/office/drawing/2014/main" id="{8AE47159-3BBA-2202-AEF7-70933CEED241}"/>
              </a:ext>
            </a:extLst>
          </p:cNvPr>
          <p:cNvPicPr>
            <a:picLocks noGrp="1" noChangeAspect="1"/>
          </p:cNvPicPr>
          <p:nvPr>
            <p:ph type="pic" sz="quarter" idx="12"/>
          </p:nvPr>
        </p:nvPicPr>
        <p:blipFill>
          <a:blip r:embed="rId3"/>
          <a:srcRect t="2381" b="2381"/>
          <a:stretch/>
        </p:blipFill>
        <p:spPr>
          <a:xfrm>
            <a:off x="2222754" y="1477487"/>
            <a:ext cx="3010428" cy="3393928"/>
          </a:xfrm>
        </p:spPr>
      </p:pic>
    </p:spTree>
    <p:extLst>
      <p:ext uri="{BB962C8B-B14F-4D97-AF65-F5344CB8AC3E}">
        <p14:creationId xmlns:p14="http://schemas.microsoft.com/office/powerpoint/2010/main" val="227683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dirty="0">
                <a:latin typeface="Baskerville Old Face" panose="02020602080505020303" pitchFamily="18" charset="77"/>
              </a:rPr>
              <a:t>Certificate</a:t>
            </a:r>
            <a:endParaRPr lang="en-US" dirty="0"/>
          </a:p>
        </p:txBody>
      </p:sp>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9</a:t>
            </a:fld>
            <a:endParaRPr lang="en-US" dirty="0"/>
          </a:p>
        </p:txBody>
      </p:sp>
      <p:pic>
        <p:nvPicPr>
          <p:cNvPr id="9" name="Content Placeholder 8">
            <a:extLst>
              <a:ext uri="{FF2B5EF4-FFF2-40B4-BE49-F238E27FC236}">
                <a16:creationId xmlns:a16="http://schemas.microsoft.com/office/drawing/2014/main" id="{3023C292-5343-4914-FD0A-7E292123D056}"/>
              </a:ext>
            </a:extLst>
          </p:cNvPr>
          <p:cNvPicPr>
            <a:picLocks noGrp="1" noChangeAspect="1"/>
          </p:cNvPicPr>
          <p:nvPr>
            <p:ph idx="1"/>
          </p:nvPr>
        </p:nvPicPr>
        <p:blipFill>
          <a:blip r:embed="rId2"/>
          <a:stretch>
            <a:fillRect/>
          </a:stretch>
        </p:blipFill>
        <p:spPr>
          <a:xfrm>
            <a:off x="838201" y="2540684"/>
            <a:ext cx="10515600" cy="4317316"/>
          </a:xfrm>
        </p:spPr>
      </p:pic>
    </p:spTree>
    <p:extLst>
      <p:ext uri="{BB962C8B-B14F-4D97-AF65-F5344CB8AC3E}">
        <p14:creationId xmlns:p14="http://schemas.microsoft.com/office/powerpoint/2010/main" val="3619058363"/>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2006/documentManagement/types"/>
    <ds:schemaRef ds:uri="230e9df3-be65-4c73-a93b-d1236ebd677e"/>
    <ds:schemaRef ds:uri="http://schemas.openxmlformats.org/package/2006/metadata/core-properties"/>
    <ds:schemaRef ds:uri="http://purl.org/dc/elements/1.1/"/>
    <ds:schemaRef ds:uri="http://schemas.microsoft.com/office/infopath/2007/PartnerControls"/>
    <ds:schemaRef ds:uri="http://www.w3.org/XML/1998/namespace"/>
    <ds:schemaRef ds:uri="http://schemas.microsoft.com/sharepoint/v3"/>
    <ds:schemaRef ds:uri="http://purl.org/dc/dcmitype/"/>
    <ds:schemaRef ds:uri="16c05727-aa75-4e4a-9b5f-8a80a1165891"/>
    <ds:schemaRef ds:uri="71af3243-3dd4-4a8d-8c0d-dd76da1f02a5"/>
    <ds:schemaRef ds:uri="http://purl.org/dc/terms/"/>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{9C2C43D0-7B5F-4284-A6E2-211E07F927E1}tf56410444_win32</Template>
  <TotalTime>45</TotalTime>
  <Words>443</Words>
  <Application>Microsoft Office PowerPoint</Application>
  <PresentationFormat>Widescreen</PresentationFormat>
  <Paragraphs>52</Paragraphs>
  <Slides>11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vt:lpstr>
      <vt:lpstr>Baskerville</vt:lpstr>
      <vt:lpstr>Baskerville Old Face</vt:lpstr>
      <vt:lpstr>Calibri</vt:lpstr>
      <vt:lpstr>Gill Sans Light</vt:lpstr>
      <vt:lpstr>Gill Sans Nova</vt:lpstr>
      <vt:lpstr>Gill Sans Nova Light</vt:lpstr>
      <vt:lpstr>Graphik Web</vt:lpstr>
      <vt:lpstr>Office Theme</vt:lpstr>
      <vt:lpstr>Global Marketplace Ecommerce </vt:lpstr>
      <vt:lpstr>Table Of Content</vt:lpstr>
      <vt:lpstr>Introduction</vt:lpstr>
      <vt:lpstr>Module of course</vt:lpstr>
      <vt:lpstr>Module Description</vt:lpstr>
      <vt:lpstr>About Project</vt:lpstr>
      <vt:lpstr>Interface Design </vt:lpstr>
      <vt:lpstr>Interface Design</vt:lpstr>
      <vt:lpstr>Certificate</vt:lpstr>
      <vt:lpstr>   Conclusion I have tried to develop a e-commerce website that can be useful in the way that is make easier way to buy products and to save time. Despite all my efforts there may be some bugs in the system, which are still to be removed. This is possible by the testing being done in the system. I have left all the options open so that if there is any other future requirement in the system by the user for the enhancement of the system then it is possible to implement them. In last I would like to thanks all the persons involved in the development of the website directly or indirectly. It is useful in the way that is making easier way to buy products.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Marketplace Ecommerce </dc:title>
  <dc:creator>Sweta kumari</dc:creator>
  <cp:lastModifiedBy>Sweta kumari</cp:lastModifiedBy>
  <cp:revision>1</cp:revision>
  <dcterms:created xsi:type="dcterms:W3CDTF">2023-09-08T19:46:13Z</dcterms:created>
  <dcterms:modified xsi:type="dcterms:W3CDTF">2023-09-08T20:32:10Z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