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136566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BC6AD-C2EC-40A9-AC1D-9897C3F89A2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292679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66486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258736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32773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CBC6AD-C2EC-40A9-AC1D-9897C3F89A21}"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327775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CBC6AD-C2EC-40A9-AC1D-9897C3F89A21}" type="datetimeFigureOut">
              <a:rPr lang="en-US" smtClean="0"/>
              <a:t>2/16/2020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33271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176675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243541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213370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BC6AD-C2EC-40A9-AC1D-9897C3F89A21}" type="datetimeFigureOut">
              <a:rPr lang="en-US" smtClean="0"/>
              <a:t>2/16/2020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270249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BC6AD-C2EC-40A9-AC1D-9897C3F89A2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156424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BC6AD-C2EC-40A9-AC1D-9897C3F89A21}" type="datetimeFigureOut">
              <a:rPr lang="en-US" smtClean="0"/>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43305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BC6AD-C2EC-40A9-AC1D-9897C3F89A21}" type="datetimeFigureOut">
              <a:rPr lang="en-US" smtClean="0"/>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56420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BC6AD-C2EC-40A9-AC1D-9897C3F89A21}" type="datetimeFigureOut">
              <a:rPr lang="en-US" smtClean="0"/>
              <a:t>2/16/2020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110235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BC6AD-C2EC-40A9-AC1D-9897C3F89A2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377000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BC6AD-C2EC-40A9-AC1D-9897C3F89A21}" type="datetimeFigureOut">
              <a:rPr lang="en-US" smtClean="0"/>
              <a:t>2/16/2020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F5FDE0-81C5-493D-B1E0-B5E95D6C8C27}" type="slidenum">
              <a:rPr lang="en-US" smtClean="0"/>
              <a:t>‹#›</a:t>
            </a:fld>
            <a:endParaRPr lang="en-US"/>
          </a:p>
        </p:txBody>
      </p:sp>
    </p:spTree>
    <p:extLst>
      <p:ext uri="{BB962C8B-B14F-4D97-AF65-F5344CB8AC3E}">
        <p14:creationId xmlns:p14="http://schemas.microsoft.com/office/powerpoint/2010/main" val="313574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2CBC6AD-C2EC-40A9-AC1D-9897C3F89A21}" type="datetimeFigureOut">
              <a:rPr lang="en-US" smtClean="0"/>
              <a:t>2/16/2020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F5FDE0-81C5-493D-B1E0-B5E95D6C8C27}" type="slidenum">
              <a:rPr lang="en-US" smtClean="0"/>
              <a:t>‹#›</a:t>
            </a:fld>
            <a:endParaRPr lang="en-US"/>
          </a:p>
        </p:txBody>
      </p:sp>
    </p:spTree>
    <p:extLst>
      <p:ext uri="{BB962C8B-B14F-4D97-AF65-F5344CB8AC3E}">
        <p14:creationId xmlns:p14="http://schemas.microsoft.com/office/powerpoint/2010/main" val="141619559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1CD-A15C-4D1E-85D8-752F05B1B2F8}"/>
              </a:ext>
            </a:extLst>
          </p:cNvPr>
          <p:cNvSpPr>
            <a:spLocks noGrp="1"/>
          </p:cNvSpPr>
          <p:nvPr>
            <p:ph type="ctrTitle"/>
          </p:nvPr>
        </p:nvSpPr>
        <p:spPr/>
        <p:txBody>
          <a:bodyPr/>
          <a:lstStyle/>
          <a:p>
            <a:r>
              <a:rPr lang="en-US" sz="2800" dirty="0"/>
              <a:t>Capstone Project - The Battle of Neighborhoods</a:t>
            </a:r>
            <a:br>
              <a:rPr lang="en-US" sz="2800" dirty="0"/>
            </a:br>
            <a:r>
              <a:rPr lang="en-US" sz="2800" dirty="0"/>
              <a:t> </a:t>
            </a:r>
            <a:br>
              <a:rPr lang="en-US" sz="2800" dirty="0"/>
            </a:br>
            <a:r>
              <a:rPr lang="en-US" sz="2800" dirty="0"/>
              <a:t>Greater Sydney Area, NSW</a:t>
            </a:r>
            <a:br>
              <a:rPr lang="en-US" sz="2800" dirty="0"/>
            </a:br>
            <a:r>
              <a:rPr lang="en-US" sz="2800" dirty="0"/>
              <a:t> </a:t>
            </a:r>
            <a:br>
              <a:rPr lang="en-US" sz="2800" dirty="0"/>
            </a:br>
            <a:r>
              <a:rPr lang="en-US" sz="2800" dirty="0"/>
              <a:t> </a:t>
            </a:r>
            <a:br>
              <a:rPr lang="en-US" sz="2800" dirty="0"/>
            </a:br>
            <a:endParaRPr lang="en-US" sz="2800" dirty="0"/>
          </a:p>
        </p:txBody>
      </p:sp>
      <p:sp>
        <p:nvSpPr>
          <p:cNvPr id="3" name="Subtitle 2">
            <a:extLst>
              <a:ext uri="{FF2B5EF4-FFF2-40B4-BE49-F238E27FC236}">
                <a16:creationId xmlns:a16="http://schemas.microsoft.com/office/drawing/2014/main" id="{73AE4333-CC48-4863-952F-CBF90D6A5E7D}"/>
              </a:ext>
            </a:extLst>
          </p:cNvPr>
          <p:cNvSpPr>
            <a:spLocks noGrp="1"/>
          </p:cNvSpPr>
          <p:nvPr>
            <p:ph type="subTitle" idx="1"/>
          </p:nvPr>
        </p:nvSpPr>
        <p:spPr/>
        <p:txBody>
          <a:bodyPr/>
          <a:lstStyle/>
          <a:p>
            <a:r>
              <a:rPr lang="en-US" dirty="0"/>
              <a:t>By: Riyaj Basukala</a:t>
            </a:r>
          </a:p>
        </p:txBody>
      </p:sp>
    </p:spTree>
    <p:extLst>
      <p:ext uri="{BB962C8B-B14F-4D97-AF65-F5344CB8AC3E}">
        <p14:creationId xmlns:p14="http://schemas.microsoft.com/office/powerpoint/2010/main" val="321944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9724-93DB-42AB-B9E5-FD36870869EF}"/>
              </a:ext>
            </a:extLst>
          </p:cNvPr>
          <p:cNvSpPr>
            <a:spLocks noGrp="1"/>
          </p:cNvSpPr>
          <p:nvPr>
            <p:ph type="title"/>
          </p:nvPr>
        </p:nvSpPr>
        <p:spPr/>
        <p:txBody>
          <a:bodyPr/>
          <a:lstStyle/>
          <a:p>
            <a:r>
              <a:rPr lang="en-US" dirty="0"/>
              <a:t>Introduction and Business Problem</a:t>
            </a:r>
          </a:p>
        </p:txBody>
      </p:sp>
      <p:sp>
        <p:nvSpPr>
          <p:cNvPr id="3" name="Content Placeholder 2">
            <a:extLst>
              <a:ext uri="{FF2B5EF4-FFF2-40B4-BE49-F238E27FC236}">
                <a16:creationId xmlns:a16="http://schemas.microsoft.com/office/drawing/2014/main" id="{4938F9D0-ADF7-472D-8031-D82FA3047E96}"/>
              </a:ext>
            </a:extLst>
          </p:cNvPr>
          <p:cNvSpPr>
            <a:spLocks noGrp="1"/>
          </p:cNvSpPr>
          <p:nvPr>
            <p:ph idx="1"/>
          </p:nvPr>
        </p:nvSpPr>
        <p:spPr>
          <a:xfrm>
            <a:off x="1040654" y="2552700"/>
            <a:ext cx="9427321" cy="3638550"/>
          </a:xfrm>
        </p:spPr>
        <p:txBody>
          <a:bodyPr/>
          <a:lstStyle/>
          <a:p>
            <a:r>
              <a:rPr lang="en-US" dirty="0"/>
              <a:t>Sydney is one of the most liveable cities in the world with breathtaking landscapes, beautiful beaches, iconic landmarks, and vibrant culture with multi-diversity.</a:t>
            </a:r>
          </a:p>
          <a:p>
            <a:r>
              <a:rPr lang="en-US" dirty="0"/>
              <a:t>This project focusses on Local Government Areas (LGAs) of Greater Sydney in NSW.</a:t>
            </a:r>
          </a:p>
          <a:p>
            <a:r>
              <a:rPr lang="en-US" dirty="0"/>
              <a:t>Project focusses on characterizing similarities and differences between the areas of study.</a:t>
            </a:r>
          </a:p>
          <a:p>
            <a:r>
              <a:rPr lang="en-US" dirty="0"/>
              <a:t>The outcome of the project is anticipated to be quite useful to local/state government, town planner, property developer, potential startup business owner or even prospective home buyers.</a:t>
            </a:r>
          </a:p>
          <a:p>
            <a:endParaRPr lang="en-US" dirty="0"/>
          </a:p>
          <a:p>
            <a:endParaRPr lang="en-US" dirty="0"/>
          </a:p>
        </p:txBody>
      </p:sp>
    </p:spTree>
    <p:extLst>
      <p:ext uri="{BB962C8B-B14F-4D97-AF65-F5344CB8AC3E}">
        <p14:creationId xmlns:p14="http://schemas.microsoft.com/office/powerpoint/2010/main" val="213067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BDC3-45B6-4BBE-B09C-174134081EF3}"/>
              </a:ext>
            </a:extLst>
          </p:cNvPr>
          <p:cNvSpPr>
            <a:spLocks noGrp="1"/>
          </p:cNvSpPr>
          <p:nvPr>
            <p:ph type="title"/>
          </p:nvPr>
        </p:nvSpPr>
        <p:spPr>
          <a:xfrm>
            <a:off x="646111" y="452718"/>
            <a:ext cx="9745664" cy="937932"/>
          </a:xfrm>
        </p:spPr>
        <p:txBody>
          <a:bodyPr/>
          <a:lstStyle/>
          <a:p>
            <a:r>
              <a:rPr lang="en-US" dirty="0"/>
              <a:t>NSW LGA – Selection of LGAs to study</a:t>
            </a:r>
          </a:p>
        </p:txBody>
      </p:sp>
      <p:pic>
        <p:nvPicPr>
          <p:cNvPr id="5" name="Content Placeholder 4">
            <a:extLst>
              <a:ext uri="{FF2B5EF4-FFF2-40B4-BE49-F238E27FC236}">
                <a16:creationId xmlns:a16="http://schemas.microsoft.com/office/drawing/2014/main" id="{DE9A7E14-7E82-4F3C-905D-F2ED77E64E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2554" y="1879826"/>
            <a:ext cx="8934450" cy="2494541"/>
          </a:xfrm>
          <a:prstGeom prst="rect">
            <a:avLst/>
          </a:prstGeom>
          <a:noFill/>
          <a:ln>
            <a:noFill/>
          </a:ln>
        </p:spPr>
      </p:pic>
      <p:pic>
        <p:nvPicPr>
          <p:cNvPr id="4" name="Picture 3">
            <a:extLst>
              <a:ext uri="{FF2B5EF4-FFF2-40B4-BE49-F238E27FC236}">
                <a16:creationId xmlns:a16="http://schemas.microsoft.com/office/drawing/2014/main" id="{3ACC6E99-09DD-429E-AEE8-D648639B156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313" y="4307692"/>
            <a:ext cx="9018932" cy="2240865"/>
          </a:xfrm>
          <a:prstGeom prst="rect">
            <a:avLst/>
          </a:prstGeom>
          <a:noFill/>
          <a:ln>
            <a:noFill/>
          </a:ln>
        </p:spPr>
      </p:pic>
      <p:sp>
        <p:nvSpPr>
          <p:cNvPr id="6" name="Content Placeholder 2">
            <a:extLst>
              <a:ext uri="{FF2B5EF4-FFF2-40B4-BE49-F238E27FC236}">
                <a16:creationId xmlns:a16="http://schemas.microsoft.com/office/drawing/2014/main" id="{C8C8DFAC-4CC7-4FFA-A31E-D64440D0C740}"/>
              </a:ext>
            </a:extLst>
          </p:cNvPr>
          <p:cNvSpPr txBox="1">
            <a:spLocks/>
          </p:cNvSpPr>
          <p:nvPr/>
        </p:nvSpPr>
        <p:spPr>
          <a:xfrm>
            <a:off x="9257004" y="2550308"/>
            <a:ext cx="3009542"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LGAs for this project are selected based on population.</a:t>
            </a:r>
          </a:p>
          <a:p>
            <a:r>
              <a:rPr lang="en-US" dirty="0"/>
              <a:t>Out of 10 most populous LGAs of Greater Sydney, top 4 with highest density are selected</a:t>
            </a:r>
          </a:p>
        </p:txBody>
      </p:sp>
    </p:spTree>
    <p:extLst>
      <p:ext uri="{BB962C8B-B14F-4D97-AF65-F5344CB8AC3E}">
        <p14:creationId xmlns:p14="http://schemas.microsoft.com/office/powerpoint/2010/main" val="189304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D20B-B1FA-46DE-9FDE-59506CF46A7F}"/>
              </a:ext>
            </a:extLst>
          </p:cNvPr>
          <p:cNvSpPr>
            <a:spLocks noGrp="1"/>
          </p:cNvSpPr>
          <p:nvPr>
            <p:ph type="title"/>
          </p:nvPr>
        </p:nvSpPr>
        <p:spPr>
          <a:xfrm>
            <a:off x="1154954" y="973668"/>
            <a:ext cx="9046321" cy="706964"/>
          </a:xfrm>
        </p:spPr>
        <p:txBody>
          <a:bodyPr/>
          <a:lstStyle/>
          <a:p>
            <a:r>
              <a:rPr lang="en-US" dirty="0"/>
              <a:t>Comparison of 4 LGAs (most populous)</a:t>
            </a:r>
          </a:p>
        </p:txBody>
      </p:sp>
      <p:pic>
        <p:nvPicPr>
          <p:cNvPr id="4" name="Content Placeholder 3">
            <a:extLst>
              <a:ext uri="{FF2B5EF4-FFF2-40B4-BE49-F238E27FC236}">
                <a16:creationId xmlns:a16="http://schemas.microsoft.com/office/drawing/2014/main" id="{9B2778D2-3292-4C91-B297-84F4EAC8C76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022" y="2603500"/>
            <a:ext cx="5533978" cy="3416300"/>
          </a:xfrm>
          <a:prstGeom prst="rect">
            <a:avLst/>
          </a:prstGeom>
          <a:noFill/>
          <a:ln>
            <a:noFill/>
          </a:ln>
        </p:spPr>
      </p:pic>
      <p:pic>
        <p:nvPicPr>
          <p:cNvPr id="5" name="Picture 4">
            <a:extLst>
              <a:ext uri="{FF2B5EF4-FFF2-40B4-BE49-F238E27FC236}">
                <a16:creationId xmlns:a16="http://schemas.microsoft.com/office/drawing/2014/main" id="{4DAA9491-BB61-4EDB-A49B-F81290F330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03499"/>
            <a:ext cx="5676901" cy="3416299"/>
          </a:xfrm>
          <a:prstGeom prst="rect">
            <a:avLst/>
          </a:prstGeom>
          <a:noFill/>
          <a:ln>
            <a:noFill/>
          </a:ln>
        </p:spPr>
      </p:pic>
      <p:sp>
        <p:nvSpPr>
          <p:cNvPr id="6" name="Content Placeholder 5">
            <a:extLst>
              <a:ext uri="{FF2B5EF4-FFF2-40B4-BE49-F238E27FC236}">
                <a16:creationId xmlns:a16="http://schemas.microsoft.com/office/drawing/2014/main" id="{50879A96-7135-423C-A3C8-F8AAB4DC869A}"/>
              </a:ext>
            </a:extLst>
          </p:cNvPr>
          <p:cNvSpPr txBox="1">
            <a:spLocks/>
          </p:cNvSpPr>
          <p:nvPr/>
        </p:nvSpPr>
        <p:spPr>
          <a:xfrm>
            <a:off x="438150" y="6133044"/>
            <a:ext cx="10496550" cy="58208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City of Sydney has higher population density and mean income than south western and western counterparts. </a:t>
            </a:r>
          </a:p>
        </p:txBody>
      </p:sp>
    </p:spTree>
    <p:extLst>
      <p:ext uri="{BB962C8B-B14F-4D97-AF65-F5344CB8AC3E}">
        <p14:creationId xmlns:p14="http://schemas.microsoft.com/office/powerpoint/2010/main" val="392236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24B6-D70C-434A-8121-ADBC5CDF06B5}"/>
              </a:ext>
            </a:extLst>
          </p:cNvPr>
          <p:cNvSpPr>
            <a:spLocks noGrp="1"/>
          </p:cNvSpPr>
          <p:nvPr>
            <p:ph type="title"/>
          </p:nvPr>
        </p:nvSpPr>
        <p:spPr>
          <a:xfrm>
            <a:off x="1154954" y="973668"/>
            <a:ext cx="9236821" cy="706964"/>
          </a:xfrm>
        </p:spPr>
        <p:txBody>
          <a:bodyPr/>
          <a:lstStyle/>
          <a:p>
            <a:r>
              <a:rPr lang="en-US" dirty="0"/>
              <a:t>Comparison of 4 LGAs (most populous)</a:t>
            </a:r>
          </a:p>
        </p:txBody>
      </p:sp>
      <p:pic>
        <p:nvPicPr>
          <p:cNvPr id="4" name="Picture 3">
            <a:extLst>
              <a:ext uri="{FF2B5EF4-FFF2-40B4-BE49-F238E27FC236}">
                <a16:creationId xmlns:a16="http://schemas.microsoft.com/office/drawing/2014/main" id="{CA6A8CFE-558D-4516-9AC9-EA043A5ED1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260" y="2468032"/>
            <a:ext cx="7030089" cy="3416300"/>
          </a:xfrm>
          <a:prstGeom prst="rect">
            <a:avLst/>
          </a:prstGeom>
          <a:noFill/>
          <a:ln>
            <a:noFill/>
          </a:ln>
        </p:spPr>
      </p:pic>
      <p:sp>
        <p:nvSpPr>
          <p:cNvPr id="6" name="Content Placeholder 5">
            <a:extLst>
              <a:ext uri="{FF2B5EF4-FFF2-40B4-BE49-F238E27FC236}">
                <a16:creationId xmlns:a16="http://schemas.microsoft.com/office/drawing/2014/main" id="{8FA2D53F-E4A5-4A46-89B6-AFF9C2F945B2}"/>
              </a:ext>
            </a:extLst>
          </p:cNvPr>
          <p:cNvSpPr>
            <a:spLocks noGrp="1"/>
          </p:cNvSpPr>
          <p:nvPr>
            <p:ph idx="1"/>
          </p:nvPr>
        </p:nvSpPr>
        <p:spPr>
          <a:xfrm>
            <a:off x="8629650" y="2384425"/>
            <a:ext cx="2998788" cy="3416300"/>
          </a:xfrm>
        </p:spPr>
        <p:txBody>
          <a:bodyPr/>
          <a:lstStyle/>
          <a:p>
            <a:r>
              <a:rPr lang="en-US" dirty="0"/>
              <a:t>It can be seen that City of Sydney had the highest crime rate among the four LGAs.</a:t>
            </a:r>
          </a:p>
          <a:p>
            <a:r>
              <a:rPr lang="en-US" dirty="0"/>
              <a:t>Canterbury-Bankstown had the lowest crime rates.</a:t>
            </a:r>
          </a:p>
          <a:p>
            <a:endParaRPr lang="en-US" dirty="0"/>
          </a:p>
        </p:txBody>
      </p:sp>
    </p:spTree>
    <p:extLst>
      <p:ext uri="{BB962C8B-B14F-4D97-AF65-F5344CB8AC3E}">
        <p14:creationId xmlns:p14="http://schemas.microsoft.com/office/powerpoint/2010/main" val="37738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4B7D-19AE-4589-8ABE-92340D994CB6}"/>
              </a:ext>
            </a:extLst>
          </p:cNvPr>
          <p:cNvSpPr>
            <a:spLocks noGrp="1"/>
          </p:cNvSpPr>
          <p:nvPr>
            <p:ph type="title"/>
          </p:nvPr>
        </p:nvSpPr>
        <p:spPr/>
        <p:txBody>
          <a:bodyPr/>
          <a:lstStyle/>
          <a:p>
            <a:r>
              <a:rPr lang="en-US" dirty="0"/>
              <a:t>Comparison of 4 LGAs – k means Clustering</a:t>
            </a:r>
          </a:p>
        </p:txBody>
      </p:sp>
      <p:sp>
        <p:nvSpPr>
          <p:cNvPr id="3" name="Content Placeholder 2">
            <a:extLst>
              <a:ext uri="{FF2B5EF4-FFF2-40B4-BE49-F238E27FC236}">
                <a16:creationId xmlns:a16="http://schemas.microsoft.com/office/drawing/2014/main" id="{EF57E921-5964-4E12-A32D-5D474AE74E17}"/>
              </a:ext>
            </a:extLst>
          </p:cNvPr>
          <p:cNvSpPr>
            <a:spLocks noGrp="1"/>
          </p:cNvSpPr>
          <p:nvPr>
            <p:ph idx="1"/>
          </p:nvPr>
        </p:nvSpPr>
        <p:spPr>
          <a:xfrm>
            <a:off x="8652387" y="2527161"/>
            <a:ext cx="3215763" cy="3416300"/>
          </a:xfrm>
        </p:spPr>
        <p:txBody>
          <a:bodyPr>
            <a:normAutofit/>
          </a:bodyPr>
          <a:lstStyle/>
          <a:p>
            <a:r>
              <a:rPr lang="en-US" sz="1400" dirty="0"/>
              <a:t>Using the partitioning based method of k-means clustering. It was seen that venue categories in the neighborhoods of Parramatta and Cumberland were fairly similar.</a:t>
            </a:r>
          </a:p>
          <a:p>
            <a:r>
              <a:rPr lang="en-US" sz="1400" dirty="0"/>
              <a:t>City of Sydney mainly had neighborhoods belonging to yellowish-green cluster with mainly café, bar/pub, pizza places.</a:t>
            </a:r>
          </a:p>
        </p:txBody>
      </p:sp>
      <p:pic>
        <p:nvPicPr>
          <p:cNvPr id="4" name="Content Placeholder 4">
            <a:extLst>
              <a:ext uri="{FF2B5EF4-FFF2-40B4-BE49-F238E27FC236}">
                <a16:creationId xmlns:a16="http://schemas.microsoft.com/office/drawing/2014/main" id="{D64DEBDC-8429-4C64-84C3-AA9019EE2CA7}"/>
              </a:ext>
            </a:extLst>
          </p:cNvPr>
          <p:cNvPicPr>
            <a:picLocks/>
          </p:cNvPicPr>
          <p:nvPr/>
        </p:nvPicPr>
        <p:blipFill>
          <a:blip r:embed="rId2"/>
          <a:stretch>
            <a:fillRect/>
          </a:stretch>
        </p:blipFill>
        <p:spPr>
          <a:xfrm>
            <a:off x="478675" y="2202426"/>
            <a:ext cx="7967235" cy="4198374"/>
          </a:xfrm>
          <a:prstGeom prst="rect">
            <a:avLst/>
          </a:prstGeom>
        </p:spPr>
      </p:pic>
    </p:spTree>
    <p:extLst>
      <p:ext uri="{BB962C8B-B14F-4D97-AF65-F5344CB8AC3E}">
        <p14:creationId xmlns:p14="http://schemas.microsoft.com/office/powerpoint/2010/main" val="350114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077B-62C6-49E7-9E3E-99DCBE118A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CA239C-894E-46C9-BD17-8F198B74FBC0}"/>
              </a:ext>
            </a:extLst>
          </p:cNvPr>
          <p:cNvSpPr>
            <a:spLocks noGrp="1"/>
          </p:cNvSpPr>
          <p:nvPr>
            <p:ph idx="1"/>
          </p:nvPr>
        </p:nvSpPr>
        <p:spPr>
          <a:xfrm>
            <a:off x="1154954" y="2603500"/>
            <a:ext cx="9722596" cy="3416300"/>
          </a:xfrm>
        </p:spPr>
        <p:txBody>
          <a:bodyPr/>
          <a:lstStyle/>
          <a:p>
            <a:r>
              <a:rPr lang="en-US" dirty="0"/>
              <a:t>This project has gone into characterizing four of the most populous areas of Greater Sydney. Income data, crime rate, population density and most common type of venues nearby were used to view the characteristics of those areas. </a:t>
            </a:r>
          </a:p>
          <a:p>
            <a:r>
              <a:rPr lang="en-US" dirty="0"/>
              <a:t>This project has made use of online available data sources including web data and online location-based service API, foursquare, to gain insights into the neighborhoods of different Local Government Areas in Greater Sydney. </a:t>
            </a:r>
          </a:p>
          <a:p>
            <a:r>
              <a:rPr lang="en-US" dirty="0"/>
              <a:t>As an enhancement or further works on the project, house sales data can be brought in and cross checked with neighborhood venues in order to examine sale price depending on location.</a:t>
            </a:r>
          </a:p>
        </p:txBody>
      </p:sp>
    </p:spTree>
    <p:extLst>
      <p:ext uri="{BB962C8B-B14F-4D97-AF65-F5344CB8AC3E}">
        <p14:creationId xmlns:p14="http://schemas.microsoft.com/office/powerpoint/2010/main" val="877720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46</TotalTime>
  <Words>376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Capstone Project - The Battle of Neighborhoods   Greater Sydney Area, NSW     </vt:lpstr>
      <vt:lpstr>Introduction and Business Problem</vt:lpstr>
      <vt:lpstr>NSW LGA – Selection of LGAs to study</vt:lpstr>
      <vt:lpstr>Comparison of 4 LGAs (most populous)</vt:lpstr>
      <vt:lpstr>Comparison of 4 LGAs (most populous)</vt:lpstr>
      <vt:lpstr>Comparison of 4 LGAs – k means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Greater Sydney Area, NSW</dc:title>
  <dc:creator>riaz</dc:creator>
  <cp:lastModifiedBy>riaz</cp:lastModifiedBy>
  <cp:revision>9</cp:revision>
  <dcterms:created xsi:type="dcterms:W3CDTF">2020-02-16T11:33:39Z</dcterms:created>
  <dcterms:modified xsi:type="dcterms:W3CDTF">2020-02-16T12:20:08Z</dcterms:modified>
</cp:coreProperties>
</file>