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D980F8-C63C-4B02-99F0-ED3558E243A4}" type="datetimeFigureOut">
              <a:rPr lang="en-IN" smtClean="0"/>
              <a:t>05-11-2018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74226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D980F8-C63C-4B02-99F0-ED3558E243A4}" type="datetimeFigureOut">
              <a:rPr lang="en-IN" smtClean="0"/>
              <a:t>05-11-2018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215855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D980F8-C63C-4B02-99F0-ED3558E243A4}" type="datetimeFigureOut">
              <a:rPr lang="en-IN" smtClean="0"/>
              <a:t>05-11-2018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402117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D980F8-C63C-4B02-99F0-ED3558E243A4}" type="datetimeFigureOut">
              <a:rPr lang="en-IN" smtClean="0"/>
              <a:t>05-11-2018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395514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D980F8-C63C-4B02-99F0-ED3558E243A4}" type="datetimeFigureOut">
              <a:rPr lang="en-IN" smtClean="0"/>
              <a:t>05-11-2018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2872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D980F8-C63C-4B02-99F0-ED3558E243A4}" type="datetimeFigureOut">
              <a:rPr lang="en-IN" smtClean="0"/>
              <a:t>05-11-2018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203761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D980F8-C63C-4B02-99F0-ED3558E243A4}" type="datetimeFigureOut">
              <a:rPr lang="en-IN" smtClean="0"/>
              <a:t>05-11-2018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394723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D980F8-C63C-4B02-99F0-ED3558E243A4}" type="datetimeFigureOut">
              <a:rPr lang="en-IN" smtClean="0"/>
              <a:t>05-11-2018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404829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980F8-C63C-4B02-99F0-ED3558E243A4}" type="datetimeFigureOut">
              <a:rPr lang="en-IN" smtClean="0"/>
              <a:t>05-11-2018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361028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980F8-C63C-4B02-99F0-ED3558E243A4}" type="datetimeFigureOut">
              <a:rPr lang="en-IN" smtClean="0"/>
              <a:t>05-11-2018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64729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980F8-C63C-4B02-99F0-ED3558E243A4}" type="datetimeFigureOut">
              <a:rPr lang="en-IN" smtClean="0"/>
              <a:t>05-11-2018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0D1532-D7B2-4D49-8355-11F4800E3E59}" type="slidenum">
              <a:rPr lang="en-IN" smtClean="0"/>
              <a:t>‹#›</a:t>
            </a:fld>
            <a:endParaRPr lang="en-IN"/>
          </a:p>
        </p:txBody>
      </p:sp>
    </p:spTree>
    <p:extLst>
      <p:ext uri="{BB962C8B-B14F-4D97-AF65-F5344CB8AC3E}">
        <p14:creationId xmlns:p14="http://schemas.microsoft.com/office/powerpoint/2010/main" val="319580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980F8-C63C-4B02-99F0-ED3558E243A4}" type="datetimeFigureOut">
              <a:rPr lang="en-IN" smtClean="0"/>
              <a:t>05-11-2018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D1532-D7B2-4D49-8355-11F4800E3E59}" type="slidenum">
              <a:rPr lang="en-IN" smtClean="0"/>
              <a:t>‹#›</a:t>
            </a:fld>
            <a:endParaRPr lang="en-IN"/>
          </a:p>
        </p:txBody>
      </p:sp>
    </p:spTree>
    <p:extLst>
      <p:ext uri="{BB962C8B-B14F-4D97-AF65-F5344CB8AC3E}">
        <p14:creationId xmlns:p14="http://schemas.microsoft.com/office/powerpoint/2010/main" val="27470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268760"/>
            <a:ext cx="7772400" cy="1470025"/>
          </a:xfrm>
        </p:spPr>
        <p:txBody>
          <a:bodyPr/>
          <a:lstStyle/>
          <a:p>
            <a:r>
              <a:rPr lang="en-US" dirty="0" smtClean="0">
                <a:latin typeface="Algerian" pitchFamily="82" charset="0"/>
              </a:rPr>
              <a:t>“</a:t>
            </a:r>
            <a:r>
              <a:rPr lang="en-US" dirty="0" smtClean="0">
                <a:latin typeface="Algerian" pitchFamily="82" charset="0"/>
              </a:rPr>
              <a:t>Musical </a:t>
            </a:r>
            <a:r>
              <a:rPr lang="en-US" dirty="0" smtClean="0">
                <a:latin typeface="Algerian" pitchFamily="82" charset="0"/>
              </a:rPr>
              <a:t>Instrument and Financial </a:t>
            </a:r>
            <a:r>
              <a:rPr lang="en-US" dirty="0" smtClean="0">
                <a:latin typeface="Algerian" pitchFamily="82" charset="0"/>
              </a:rPr>
              <a:t>Needs”</a:t>
            </a:r>
            <a:endParaRPr lang="en-IN" dirty="0">
              <a:latin typeface="Algerian" pitchFamily="82" charset="0"/>
            </a:endParaRPr>
          </a:p>
        </p:txBody>
      </p:sp>
      <p:sp>
        <p:nvSpPr>
          <p:cNvPr id="5" name="Subtitle 4"/>
          <p:cNvSpPr>
            <a:spLocks noGrp="1"/>
          </p:cNvSpPr>
          <p:nvPr>
            <p:ph type="subTitle" idx="1"/>
          </p:nvPr>
        </p:nvSpPr>
        <p:spPr>
          <a:xfrm>
            <a:off x="2627784" y="3284984"/>
            <a:ext cx="6400800" cy="1368152"/>
          </a:xfrm>
        </p:spPr>
        <p:txBody>
          <a:bodyPr>
            <a:normAutofit fontScale="85000" lnSpcReduction="10000"/>
          </a:bodyPr>
          <a:lstStyle/>
          <a:p>
            <a:pPr algn="r"/>
            <a:r>
              <a:rPr lang="en-US" b="1" dirty="0" smtClean="0">
                <a:latin typeface="Angsana New" pitchFamily="18" charset="-34"/>
                <a:cs typeface="Angsana New" pitchFamily="18" charset="-34"/>
              </a:rPr>
              <a:t>Made by</a:t>
            </a:r>
            <a:r>
              <a:rPr lang="en-US" b="1" dirty="0">
                <a:latin typeface="Angsana New" pitchFamily="18" charset="-34"/>
                <a:cs typeface="Angsana New" pitchFamily="18" charset="-34"/>
              </a:rPr>
              <a:t>.</a:t>
            </a:r>
            <a:r>
              <a:rPr lang="en-US" b="1" dirty="0" smtClean="0">
                <a:latin typeface="Angsana New" pitchFamily="18" charset="-34"/>
                <a:cs typeface="Angsana New" pitchFamily="18" charset="-34"/>
              </a:rPr>
              <a:t> </a:t>
            </a:r>
            <a:r>
              <a:rPr lang="en-US" dirty="0" err="1" smtClean="0">
                <a:latin typeface="Angsana New" pitchFamily="18" charset="-34"/>
                <a:cs typeface="Angsana New" pitchFamily="18" charset="-34"/>
              </a:rPr>
              <a:t>J.Music</a:t>
            </a:r>
            <a:r>
              <a:rPr lang="en-US" dirty="0" smtClean="0">
                <a:latin typeface="Angsana New" pitchFamily="18" charset="-34"/>
                <a:cs typeface="Angsana New" pitchFamily="18" charset="-34"/>
              </a:rPr>
              <a:t> Studio </a:t>
            </a:r>
            <a:r>
              <a:rPr lang="en-US" dirty="0" err="1" smtClean="0">
                <a:latin typeface="Angsana New" pitchFamily="18" charset="-34"/>
                <a:cs typeface="Angsana New" pitchFamily="18" charset="-34"/>
              </a:rPr>
              <a:t>Chakpikarong</a:t>
            </a:r>
            <a:r>
              <a:rPr lang="en-US" dirty="0" smtClean="0">
                <a:latin typeface="Angsana New" pitchFamily="18" charset="-34"/>
                <a:cs typeface="Angsana New" pitchFamily="18" charset="-34"/>
              </a:rPr>
              <a:t> Bazar.</a:t>
            </a:r>
          </a:p>
          <a:p>
            <a:pPr algn="r"/>
            <a:r>
              <a:rPr lang="en-US" dirty="0" smtClean="0">
                <a:latin typeface="Angsana New" pitchFamily="18" charset="-34"/>
                <a:cs typeface="Angsana New" pitchFamily="18" charset="-34"/>
              </a:rPr>
              <a:t>P/O </a:t>
            </a:r>
            <a:r>
              <a:rPr lang="en-US" dirty="0" err="1" smtClean="0">
                <a:latin typeface="Angsana New" pitchFamily="18" charset="-34"/>
                <a:cs typeface="Angsana New" pitchFamily="18" charset="-34"/>
              </a:rPr>
              <a:t>Chakpikarong</a:t>
            </a:r>
            <a:r>
              <a:rPr lang="en-US" dirty="0" smtClean="0">
                <a:latin typeface="Angsana New" pitchFamily="18" charset="-34"/>
                <a:cs typeface="Angsana New" pitchFamily="18" charset="-34"/>
              </a:rPr>
              <a:t> </a:t>
            </a:r>
            <a:r>
              <a:rPr lang="en-US" dirty="0" err="1" smtClean="0">
                <a:latin typeface="Angsana New" pitchFamily="18" charset="-34"/>
                <a:cs typeface="Angsana New" pitchFamily="18" charset="-34"/>
              </a:rPr>
              <a:t>Chandel</a:t>
            </a:r>
            <a:r>
              <a:rPr lang="en-US" dirty="0" smtClean="0">
                <a:latin typeface="Angsana New" pitchFamily="18" charset="-34"/>
                <a:cs typeface="Angsana New" pitchFamily="18" charset="-34"/>
              </a:rPr>
              <a:t> District,</a:t>
            </a:r>
          </a:p>
          <a:p>
            <a:pPr algn="r"/>
            <a:r>
              <a:rPr lang="en-US" dirty="0" smtClean="0">
                <a:latin typeface="Angsana New" pitchFamily="18" charset="-34"/>
                <a:cs typeface="Angsana New" pitchFamily="18" charset="-34"/>
              </a:rPr>
              <a:t>Manipur-795102</a:t>
            </a:r>
            <a:endParaRPr lang="en-IN" dirty="0">
              <a:latin typeface="Angsana New" pitchFamily="18" charset="-34"/>
              <a:cs typeface="Angsana New" pitchFamily="18" charset="-34"/>
            </a:endParaRPr>
          </a:p>
        </p:txBody>
      </p:sp>
    </p:spTree>
    <p:extLst>
      <p:ext uri="{BB962C8B-B14F-4D97-AF65-F5344CB8AC3E}">
        <p14:creationId xmlns:p14="http://schemas.microsoft.com/office/powerpoint/2010/main" val="107472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8. MAN POWER REQUIREMENT:</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6693528"/>
              </p:ext>
            </p:extLst>
          </p:nvPr>
        </p:nvGraphicFramePr>
        <p:xfrm>
          <a:off x="457200" y="1600200"/>
          <a:ext cx="8229600" cy="4205064"/>
        </p:xfrm>
        <a:graphic>
          <a:graphicData uri="http://schemas.openxmlformats.org/drawingml/2006/table">
            <a:tbl>
              <a:tblPr firstRow="1" bandRow="1">
                <a:tableStyleId>{5C22544A-7EE6-4342-B048-85BDC9FD1C3A}</a:tableStyleId>
              </a:tblPr>
              <a:tblGrid>
                <a:gridCol w="946448"/>
                <a:gridCol w="3456384"/>
                <a:gridCol w="648072"/>
                <a:gridCol w="3178696"/>
              </a:tblGrid>
              <a:tr h="1051266">
                <a:tc>
                  <a:txBody>
                    <a:bodyPr/>
                    <a:lstStyle/>
                    <a:p>
                      <a:endParaRPr lang="en-US" dirty="0" smtClean="0"/>
                    </a:p>
                    <a:p>
                      <a:r>
                        <a:rPr lang="en-US" dirty="0" smtClean="0"/>
                        <a:t>SL. No.</a:t>
                      </a:r>
                      <a:endParaRPr lang="en-IN" dirty="0"/>
                    </a:p>
                  </a:txBody>
                  <a:tcPr/>
                </a:tc>
                <a:tc>
                  <a:txBody>
                    <a:bodyPr/>
                    <a:lstStyle/>
                    <a:p>
                      <a:endParaRPr lang="en-IN"/>
                    </a:p>
                  </a:txBody>
                  <a:tcPr/>
                </a:tc>
                <a:tc>
                  <a:txBody>
                    <a:bodyPr/>
                    <a:lstStyle/>
                    <a:p>
                      <a:endParaRPr lang="en-US" dirty="0" smtClean="0"/>
                    </a:p>
                    <a:p>
                      <a:r>
                        <a:rPr lang="en-US" dirty="0" smtClean="0"/>
                        <a:t>No.</a:t>
                      </a:r>
                      <a:endParaRPr lang="en-IN" dirty="0"/>
                    </a:p>
                  </a:txBody>
                  <a:tcPr/>
                </a:tc>
                <a:tc>
                  <a:txBody>
                    <a:bodyPr/>
                    <a:lstStyle/>
                    <a:p>
                      <a:endParaRPr lang="en-US" dirty="0" smtClean="0"/>
                    </a:p>
                    <a:p>
                      <a:pPr algn="ctr"/>
                      <a:r>
                        <a:rPr lang="en-US" dirty="0" smtClean="0"/>
                        <a:t>M/F</a:t>
                      </a:r>
                      <a:endParaRPr lang="en-IN" dirty="0"/>
                    </a:p>
                  </a:txBody>
                  <a:tcPr/>
                </a:tc>
              </a:tr>
              <a:tr h="1051266">
                <a:tc>
                  <a:txBody>
                    <a:bodyPr/>
                    <a:lstStyle/>
                    <a:p>
                      <a:endParaRPr lang="en-US" dirty="0" smtClean="0"/>
                    </a:p>
                    <a:p>
                      <a:r>
                        <a:rPr lang="en-US" dirty="0" smtClean="0"/>
                        <a:t>1</a:t>
                      </a:r>
                      <a:endParaRPr lang="en-IN" dirty="0"/>
                    </a:p>
                  </a:txBody>
                  <a:tcPr/>
                </a:tc>
                <a:tc>
                  <a:txBody>
                    <a:bodyPr/>
                    <a:lstStyle/>
                    <a:p>
                      <a:endParaRPr lang="en-US" dirty="0" smtClean="0"/>
                    </a:p>
                    <a:p>
                      <a:r>
                        <a:rPr lang="en-US" dirty="0" smtClean="0"/>
                        <a:t>Audio engineer</a:t>
                      </a:r>
                      <a:endParaRPr lang="en-IN" dirty="0"/>
                    </a:p>
                  </a:txBody>
                  <a:tcPr/>
                </a:tc>
                <a:tc>
                  <a:txBody>
                    <a:bodyPr/>
                    <a:lstStyle/>
                    <a:p>
                      <a:endParaRPr lang="en-US" dirty="0" smtClean="0"/>
                    </a:p>
                    <a:p>
                      <a:r>
                        <a:rPr lang="en-US" dirty="0" smtClean="0"/>
                        <a:t>2</a:t>
                      </a:r>
                      <a:endParaRPr lang="en-IN" dirty="0"/>
                    </a:p>
                  </a:txBody>
                  <a:tcPr/>
                </a:tc>
                <a:tc>
                  <a:txBody>
                    <a:bodyPr/>
                    <a:lstStyle/>
                    <a:p>
                      <a:endParaRPr lang="en-US" dirty="0" smtClean="0"/>
                    </a:p>
                    <a:p>
                      <a:r>
                        <a:rPr lang="en-US" dirty="0" smtClean="0"/>
                        <a:t>Male</a:t>
                      </a:r>
                      <a:endParaRPr lang="en-IN" dirty="0"/>
                    </a:p>
                  </a:txBody>
                  <a:tcPr/>
                </a:tc>
              </a:tr>
              <a:tr h="1051266">
                <a:tc>
                  <a:txBody>
                    <a:bodyPr/>
                    <a:lstStyle/>
                    <a:p>
                      <a:endParaRPr lang="en-US" dirty="0" smtClean="0"/>
                    </a:p>
                    <a:p>
                      <a:r>
                        <a:rPr lang="en-US" dirty="0" smtClean="0"/>
                        <a:t>2</a:t>
                      </a:r>
                      <a:endParaRPr lang="en-IN" dirty="0"/>
                    </a:p>
                  </a:txBody>
                  <a:tcPr/>
                </a:tc>
                <a:tc>
                  <a:txBody>
                    <a:bodyPr/>
                    <a:lstStyle/>
                    <a:p>
                      <a:endParaRPr lang="en-US" dirty="0" smtClean="0"/>
                    </a:p>
                    <a:p>
                      <a:r>
                        <a:rPr lang="en-US" dirty="0" smtClean="0"/>
                        <a:t>Musician</a:t>
                      </a:r>
                      <a:endParaRPr lang="en-IN" dirty="0"/>
                    </a:p>
                  </a:txBody>
                  <a:tcPr/>
                </a:tc>
                <a:tc>
                  <a:txBody>
                    <a:bodyPr/>
                    <a:lstStyle/>
                    <a:p>
                      <a:endParaRPr lang="en-US" dirty="0" smtClean="0"/>
                    </a:p>
                    <a:p>
                      <a:r>
                        <a:rPr lang="en-US" dirty="0" smtClean="0"/>
                        <a:t>1</a:t>
                      </a:r>
                      <a:endParaRPr lang="en-IN" dirty="0"/>
                    </a:p>
                  </a:txBody>
                  <a:tcPr/>
                </a:tc>
                <a:tc>
                  <a:txBody>
                    <a:bodyPr/>
                    <a:lstStyle/>
                    <a:p>
                      <a:endParaRPr lang="en-US" dirty="0" smtClean="0"/>
                    </a:p>
                    <a:p>
                      <a:r>
                        <a:rPr lang="en-US" dirty="0" smtClean="0"/>
                        <a:t>Male</a:t>
                      </a:r>
                      <a:endParaRPr lang="en-IN" dirty="0"/>
                    </a:p>
                  </a:txBody>
                  <a:tcPr/>
                </a:tc>
              </a:tr>
              <a:tr h="1051266">
                <a:tc>
                  <a:txBody>
                    <a:bodyPr/>
                    <a:lstStyle/>
                    <a:p>
                      <a:endParaRPr lang="en-US" dirty="0" smtClean="0"/>
                    </a:p>
                    <a:p>
                      <a:r>
                        <a:rPr lang="en-US" dirty="0" smtClean="0"/>
                        <a:t>3</a:t>
                      </a:r>
                      <a:endParaRPr lang="en-IN" dirty="0"/>
                    </a:p>
                  </a:txBody>
                  <a:tcPr/>
                </a:tc>
                <a:tc>
                  <a:txBody>
                    <a:bodyPr/>
                    <a:lstStyle/>
                    <a:p>
                      <a:endParaRPr lang="en-US" dirty="0" smtClean="0"/>
                    </a:p>
                    <a:p>
                      <a:r>
                        <a:rPr lang="en-US" smtClean="0"/>
                        <a:t>Housekeeping</a:t>
                      </a:r>
                      <a:endParaRPr lang="en-IN"/>
                    </a:p>
                  </a:txBody>
                  <a:tcPr/>
                </a:tc>
                <a:tc>
                  <a:txBody>
                    <a:bodyPr/>
                    <a:lstStyle/>
                    <a:p>
                      <a:r>
                        <a:rPr lang="en-US" dirty="0" smtClean="0"/>
                        <a:t>1</a:t>
                      </a:r>
                      <a:endParaRPr lang="en-IN" dirty="0"/>
                    </a:p>
                  </a:txBody>
                  <a:tcPr/>
                </a:tc>
                <a:tc>
                  <a:txBody>
                    <a:bodyPr/>
                    <a:lstStyle/>
                    <a:p>
                      <a:endParaRPr lang="en-US" dirty="0" smtClean="0"/>
                    </a:p>
                    <a:p>
                      <a:r>
                        <a:rPr lang="en-US" dirty="0" smtClean="0"/>
                        <a:t>Female</a:t>
                      </a:r>
                      <a:endParaRPr lang="en-IN" dirty="0"/>
                    </a:p>
                  </a:txBody>
                  <a:tcPr/>
                </a:tc>
              </a:tr>
            </a:tbl>
          </a:graphicData>
        </a:graphic>
      </p:graphicFrame>
    </p:spTree>
    <p:extLst>
      <p:ext uri="{BB962C8B-B14F-4D97-AF65-F5344CB8AC3E}">
        <p14:creationId xmlns:p14="http://schemas.microsoft.com/office/powerpoint/2010/main" val="11321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3423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BRIEF INTRODUCTION</a:t>
            </a:r>
            <a:endParaRPr lang="en-IN" u="sng" dirty="0"/>
          </a:p>
        </p:txBody>
      </p:sp>
      <p:sp>
        <p:nvSpPr>
          <p:cNvPr id="3" name="Content Placeholder 2"/>
          <p:cNvSpPr>
            <a:spLocks noGrp="1"/>
          </p:cNvSpPr>
          <p:nvPr>
            <p:ph idx="1"/>
          </p:nvPr>
        </p:nvSpPr>
        <p:spPr>
          <a:xfrm>
            <a:off x="457200" y="1916832"/>
            <a:ext cx="8229600" cy="4209331"/>
          </a:xfrm>
        </p:spPr>
        <p:txBody>
          <a:bodyPr/>
          <a:lstStyle/>
          <a:p>
            <a:pPr marL="0" indent="0">
              <a:buNone/>
            </a:pPr>
            <a:r>
              <a:rPr lang="en-US" dirty="0" smtClean="0"/>
              <a:t>	</a:t>
            </a:r>
            <a:r>
              <a:rPr lang="en-US" dirty="0" err="1" smtClean="0"/>
              <a:t>J.Music</a:t>
            </a:r>
            <a:r>
              <a:rPr lang="en-US" dirty="0" smtClean="0"/>
              <a:t> Studio is floated in the year of 2016 September and the main purpose is to build the stage and exposed unprivileged talented people to the world of music. The </a:t>
            </a:r>
            <a:r>
              <a:rPr lang="en-US" dirty="0" err="1" smtClean="0"/>
              <a:t>centre</a:t>
            </a:r>
            <a:r>
              <a:rPr lang="en-US" dirty="0" smtClean="0"/>
              <a:t> is located at </a:t>
            </a:r>
            <a:r>
              <a:rPr lang="en-US" dirty="0" err="1" smtClean="0"/>
              <a:t>Chakpikarong</a:t>
            </a:r>
            <a:r>
              <a:rPr lang="en-US" dirty="0" smtClean="0"/>
              <a:t> Bazar, opposite SDO office.</a:t>
            </a:r>
            <a:endParaRPr lang="en-IN" dirty="0"/>
          </a:p>
        </p:txBody>
      </p:sp>
    </p:spTree>
    <p:extLst>
      <p:ext uri="{BB962C8B-B14F-4D97-AF65-F5344CB8AC3E}">
        <p14:creationId xmlns:p14="http://schemas.microsoft.com/office/powerpoint/2010/main" val="254711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1. </a:t>
            </a:r>
            <a:r>
              <a:rPr lang="en-US" u="sng" dirty="0" smtClean="0"/>
              <a:t>THE NEED OF MUSIC:</a:t>
            </a:r>
            <a:endParaRPr lang="en-IN" u="sng"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Music is one of the most effective and captivating notion in life. In today’s generation we used music in everyday life, most of all we north-east India we are known to be born of Music. We used music in Worshipping God and also we used as for entertainment etc. but one thing that is in Manipur we don’t have proper guidance in music most of the talented youths who are in to  music career are not encourage. The need of music </a:t>
            </a:r>
            <a:r>
              <a:rPr lang="en-US" dirty="0" err="1" smtClean="0"/>
              <a:t>centre</a:t>
            </a:r>
            <a:r>
              <a:rPr lang="en-US" dirty="0" smtClean="0"/>
              <a:t> or school is so highly demand.  </a:t>
            </a:r>
            <a:endParaRPr lang="en-IN" dirty="0"/>
          </a:p>
        </p:txBody>
      </p:sp>
    </p:spTree>
    <p:extLst>
      <p:ext uri="{BB962C8B-B14F-4D97-AF65-F5344CB8AC3E}">
        <p14:creationId xmlns:p14="http://schemas.microsoft.com/office/powerpoint/2010/main" val="266290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u="sng" dirty="0" smtClean="0"/>
              <a:t>FACILITIES TO BE PROVIDED:</a:t>
            </a:r>
            <a:endParaRPr lang="en-IN" u="sn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a:t>
            </a:r>
            <a:r>
              <a:rPr lang="en-US" dirty="0" err="1" smtClean="0"/>
              <a:t>J.Music</a:t>
            </a:r>
            <a:r>
              <a:rPr lang="en-US" dirty="0" smtClean="0"/>
              <a:t> Studio will encourage any talented youth to go through Music theory practical lesson to face any musical examination. And to those who are interested in art of singing there would be given opportunity to record their own song and published it in social media platform or in a whatsoever ways. In every year any student’s who are interested in performing an open concert are all welcome and there will be proper classroom for each sections. </a:t>
            </a:r>
            <a:endParaRPr lang="en-IN" dirty="0"/>
          </a:p>
        </p:txBody>
      </p:sp>
    </p:spTree>
    <p:extLst>
      <p:ext uri="{BB962C8B-B14F-4D97-AF65-F5344CB8AC3E}">
        <p14:creationId xmlns:p14="http://schemas.microsoft.com/office/powerpoint/2010/main" val="169827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3. </a:t>
            </a:r>
            <a:r>
              <a:rPr lang="en-US" u="sng" dirty="0" smtClean="0"/>
              <a:t>THE IMPORTANT FEATURE OF THE PROJECT:</a:t>
            </a:r>
            <a:endParaRPr lang="en-IN" u="sng" dirty="0"/>
          </a:p>
        </p:txBody>
      </p:sp>
      <p:sp>
        <p:nvSpPr>
          <p:cNvPr id="3" name="Content Placeholder 2"/>
          <p:cNvSpPr>
            <a:spLocks noGrp="1"/>
          </p:cNvSpPr>
          <p:nvPr>
            <p:ph idx="1"/>
          </p:nvPr>
        </p:nvSpPr>
        <p:spPr>
          <a:xfrm>
            <a:off x="457200" y="1844824"/>
            <a:ext cx="8229600" cy="4281339"/>
          </a:xfrm>
        </p:spPr>
        <p:txBody>
          <a:bodyPr/>
          <a:lstStyle/>
          <a:p>
            <a:pPr marL="514350" indent="-514350">
              <a:buAutoNum type="alphaLcPeriod"/>
            </a:pPr>
            <a:r>
              <a:rPr lang="en-US" dirty="0" smtClean="0"/>
              <a:t>Name of the recording studio : </a:t>
            </a:r>
            <a:r>
              <a:rPr lang="en-US" dirty="0" err="1" smtClean="0"/>
              <a:t>J.Music</a:t>
            </a:r>
            <a:r>
              <a:rPr lang="en-US" dirty="0" smtClean="0"/>
              <a:t> Studio </a:t>
            </a:r>
            <a:r>
              <a:rPr lang="en-US" dirty="0" err="1" smtClean="0"/>
              <a:t>Chakpikarong</a:t>
            </a:r>
            <a:r>
              <a:rPr lang="en-US" dirty="0" smtClean="0"/>
              <a:t> Bazar.</a:t>
            </a:r>
          </a:p>
          <a:p>
            <a:pPr marL="514350" indent="-514350">
              <a:buAutoNum type="alphaLcPeriod"/>
            </a:pPr>
            <a:r>
              <a:rPr lang="en-US" dirty="0" smtClean="0"/>
              <a:t>Constitution : Entrepreneur concern</a:t>
            </a:r>
          </a:p>
          <a:p>
            <a:pPr marL="514350" indent="-514350">
              <a:buAutoNum type="alphaLcPeriod"/>
            </a:pPr>
            <a:r>
              <a:rPr lang="en-US" dirty="0" smtClean="0"/>
              <a:t>Project : Music recording &amp; teaching music</a:t>
            </a:r>
            <a:endParaRPr lang="en-IN" dirty="0"/>
          </a:p>
        </p:txBody>
      </p:sp>
    </p:spTree>
    <p:extLst>
      <p:ext uri="{BB962C8B-B14F-4D97-AF65-F5344CB8AC3E}">
        <p14:creationId xmlns:p14="http://schemas.microsoft.com/office/powerpoint/2010/main" val="112636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4. </a:t>
            </a:r>
            <a:r>
              <a:rPr lang="en-US" u="sng" dirty="0" smtClean="0"/>
              <a:t>PROJECT COST:</a:t>
            </a:r>
            <a:endParaRPr lang="en-IN" u="sng"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3576837"/>
              </p:ext>
            </p:extLst>
          </p:nvPr>
        </p:nvGraphicFramePr>
        <p:xfrm>
          <a:off x="1547664" y="1844824"/>
          <a:ext cx="6192688" cy="3672408"/>
        </p:xfrm>
        <a:graphic>
          <a:graphicData uri="http://schemas.openxmlformats.org/drawingml/2006/table">
            <a:tbl>
              <a:tblPr firstRow="1" bandRow="1">
                <a:tableStyleId>{5C22544A-7EE6-4342-B048-85BDC9FD1C3A}</a:tableStyleId>
              </a:tblPr>
              <a:tblGrid>
                <a:gridCol w="936104"/>
                <a:gridCol w="3127896"/>
                <a:gridCol w="2128688"/>
              </a:tblGrid>
              <a:tr h="918102">
                <a:tc>
                  <a:txBody>
                    <a:bodyPr/>
                    <a:lstStyle/>
                    <a:p>
                      <a:pPr algn="ctr"/>
                      <a:endParaRPr lang="en-US" dirty="0" smtClean="0"/>
                    </a:p>
                    <a:p>
                      <a:pPr algn="ctr"/>
                      <a:r>
                        <a:rPr lang="en-US" dirty="0" smtClean="0"/>
                        <a:t>SL.</a:t>
                      </a:r>
                      <a:r>
                        <a:rPr lang="en-US" baseline="0" dirty="0" smtClean="0"/>
                        <a:t> No.</a:t>
                      </a:r>
                      <a:endParaRPr lang="en-IN" dirty="0"/>
                    </a:p>
                  </a:txBody>
                  <a:tcPr/>
                </a:tc>
                <a:tc>
                  <a:txBody>
                    <a:bodyPr/>
                    <a:lstStyle/>
                    <a:p>
                      <a:pPr algn="ctr"/>
                      <a:endParaRPr lang="en-US" dirty="0" smtClean="0"/>
                    </a:p>
                    <a:p>
                      <a:pPr algn="ctr"/>
                      <a:r>
                        <a:rPr lang="en-US" dirty="0" smtClean="0"/>
                        <a:t>Particulars</a:t>
                      </a:r>
                      <a:endParaRPr lang="en-IN" dirty="0"/>
                    </a:p>
                  </a:txBody>
                  <a:tcPr/>
                </a:tc>
                <a:tc>
                  <a:txBody>
                    <a:bodyPr/>
                    <a:lstStyle/>
                    <a:p>
                      <a:pPr algn="ctr"/>
                      <a:endParaRPr lang="en-US" dirty="0" smtClean="0"/>
                    </a:p>
                    <a:p>
                      <a:pPr algn="ctr"/>
                      <a:r>
                        <a:rPr lang="en-US" dirty="0" smtClean="0"/>
                        <a:t>Amount</a:t>
                      </a:r>
                      <a:endParaRPr lang="en-IN" dirty="0"/>
                    </a:p>
                  </a:txBody>
                  <a:tcPr/>
                </a:tc>
              </a:tr>
              <a:tr h="918102">
                <a:tc>
                  <a:txBody>
                    <a:bodyPr/>
                    <a:lstStyle/>
                    <a:p>
                      <a:pPr algn="ctr"/>
                      <a:r>
                        <a:rPr lang="en-US" dirty="0" smtClean="0"/>
                        <a:t>1</a:t>
                      </a:r>
                      <a:endParaRPr lang="en-IN" dirty="0"/>
                    </a:p>
                  </a:txBody>
                  <a:tcPr/>
                </a:tc>
                <a:tc>
                  <a:txBody>
                    <a:bodyPr/>
                    <a:lstStyle/>
                    <a:p>
                      <a:pPr algn="l"/>
                      <a:r>
                        <a:rPr lang="en-US" dirty="0" smtClean="0"/>
                        <a:t>Renovation of buildings</a:t>
                      </a:r>
                      <a:endParaRPr lang="en-IN" dirty="0"/>
                    </a:p>
                  </a:txBody>
                  <a:tcPr/>
                </a:tc>
                <a:tc>
                  <a:txBody>
                    <a:bodyPr/>
                    <a:lstStyle/>
                    <a:p>
                      <a:pPr algn="l"/>
                      <a:r>
                        <a:rPr lang="en-US" dirty="0" err="1" smtClean="0"/>
                        <a:t>Rs</a:t>
                      </a:r>
                      <a:r>
                        <a:rPr lang="en-US" dirty="0" smtClean="0"/>
                        <a:t>. 7,00,000/-</a:t>
                      </a:r>
                      <a:endParaRPr lang="en-IN" dirty="0"/>
                    </a:p>
                  </a:txBody>
                  <a:tcPr/>
                </a:tc>
              </a:tr>
              <a:tr h="918102">
                <a:tc>
                  <a:txBody>
                    <a:bodyPr/>
                    <a:lstStyle/>
                    <a:p>
                      <a:pPr algn="ctr"/>
                      <a:r>
                        <a:rPr lang="en-US" dirty="0" smtClean="0"/>
                        <a:t>2</a:t>
                      </a:r>
                      <a:endParaRPr lang="en-IN" dirty="0"/>
                    </a:p>
                  </a:txBody>
                  <a:tcPr/>
                </a:tc>
                <a:tc>
                  <a:txBody>
                    <a:bodyPr/>
                    <a:lstStyle/>
                    <a:p>
                      <a:pPr algn="l"/>
                      <a:r>
                        <a:rPr lang="en-US" dirty="0" smtClean="0"/>
                        <a:t>Musical Instruments</a:t>
                      </a:r>
                      <a:endParaRPr lang="en-IN" dirty="0"/>
                    </a:p>
                  </a:txBody>
                  <a:tcPr/>
                </a:tc>
                <a:tc>
                  <a:txBody>
                    <a:bodyPr/>
                    <a:lstStyle/>
                    <a:p>
                      <a:pPr algn="l"/>
                      <a:r>
                        <a:rPr lang="en-US" dirty="0" err="1" smtClean="0"/>
                        <a:t>Rs</a:t>
                      </a:r>
                      <a:r>
                        <a:rPr lang="en-US" dirty="0" smtClean="0"/>
                        <a:t>. 15,00,000/-</a:t>
                      </a:r>
                      <a:endParaRPr lang="en-IN" dirty="0"/>
                    </a:p>
                  </a:txBody>
                  <a:tcPr/>
                </a:tc>
              </a:tr>
              <a:tr h="918102">
                <a:tc>
                  <a:txBody>
                    <a:bodyPr/>
                    <a:lstStyle/>
                    <a:p>
                      <a:pPr algn="ctr"/>
                      <a:r>
                        <a:rPr lang="en-US" dirty="0" smtClean="0"/>
                        <a:t>3</a:t>
                      </a:r>
                      <a:endParaRPr lang="en-IN" dirty="0"/>
                    </a:p>
                  </a:txBody>
                  <a:tcPr/>
                </a:tc>
                <a:tc>
                  <a:txBody>
                    <a:bodyPr/>
                    <a:lstStyle/>
                    <a:p>
                      <a:pPr algn="l"/>
                      <a:r>
                        <a:rPr lang="en-US" dirty="0" smtClean="0"/>
                        <a:t>Furniture/Accessories</a:t>
                      </a:r>
                      <a:endParaRPr lang="en-IN" dirty="0"/>
                    </a:p>
                  </a:txBody>
                  <a:tcPr/>
                </a:tc>
                <a:tc>
                  <a:txBody>
                    <a:bodyPr/>
                    <a:lstStyle/>
                    <a:p>
                      <a:pPr algn="l"/>
                      <a:r>
                        <a:rPr lang="en-US" dirty="0" err="1" smtClean="0"/>
                        <a:t>Rs</a:t>
                      </a:r>
                      <a:r>
                        <a:rPr lang="en-US" dirty="0" smtClean="0"/>
                        <a:t>. 3,00,000/-</a:t>
                      </a:r>
                      <a:endParaRPr lang="en-IN" dirty="0"/>
                    </a:p>
                  </a:txBody>
                  <a:tcPr/>
                </a:tc>
              </a:tr>
            </a:tbl>
          </a:graphicData>
        </a:graphic>
      </p:graphicFrame>
    </p:spTree>
    <p:extLst>
      <p:ext uri="{BB962C8B-B14F-4D97-AF65-F5344CB8AC3E}">
        <p14:creationId xmlns:p14="http://schemas.microsoft.com/office/powerpoint/2010/main" val="306069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normAutofit fontScale="90000"/>
          </a:bodyPr>
          <a:lstStyle/>
          <a:p>
            <a:pPr algn="l"/>
            <a:r>
              <a:rPr lang="en-IN" b="1" dirty="0" smtClean="0"/>
              <a:t>5</a:t>
            </a:r>
            <a:r>
              <a:rPr lang="en-IN" dirty="0" smtClean="0"/>
              <a:t>. </a:t>
            </a:r>
            <a:r>
              <a:rPr lang="en-IN" b="1" u="sng" dirty="0" smtClean="0"/>
              <a:t>REVENUE </a:t>
            </a:r>
            <a:r>
              <a:rPr lang="en-IN" b="1" u="sng" dirty="0"/>
              <a:t>COLLECTIONS 2016-2018 PER MONTH</a:t>
            </a:r>
            <a:r>
              <a:rPr lang="en-IN" u="sng" dirty="0"/>
              <a:t>:</a:t>
            </a:r>
            <a:br>
              <a:rPr lang="en-IN" u="sng" dirty="0"/>
            </a:br>
            <a:endParaRPr lang="en-IN"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1123677"/>
              </p:ext>
            </p:extLst>
          </p:nvPr>
        </p:nvGraphicFramePr>
        <p:xfrm>
          <a:off x="468313" y="1989138"/>
          <a:ext cx="8229600" cy="4104160"/>
        </p:xfrm>
        <a:graphic>
          <a:graphicData uri="http://schemas.openxmlformats.org/drawingml/2006/table">
            <a:tbl>
              <a:tblPr firstRow="1" bandRow="1">
                <a:tableStyleId>{5C22544A-7EE6-4342-B048-85BDC9FD1C3A}</a:tableStyleId>
              </a:tblPr>
              <a:tblGrid>
                <a:gridCol w="2057400"/>
                <a:gridCol w="2057400"/>
                <a:gridCol w="2057400"/>
                <a:gridCol w="2057400"/>
              </a:tblGrid>
              <a:tr h="820832">
                <a:tc>
                  <a:txBody>
                    <a:bodyPr/>
                    <a:lstStyle/>
                    <a:p>
                      <a:endParaRPr lang="en-IN" dirty="0"/>
                    </a:p>
                  </a:txBody>
                  <a:tcPr/>
                </a:tc>
                <a:tc>
                  <a:txBody>
                    <a:bodyPr/>
                    <a:lstStyle/>
                    <a:p>
                      <a:pPr algn="ctr"/>
                      <a:endParaRPr lang="en-IN" sz="1800" b="1" kern="1200" dirty="0" smtClean="0">
                        <a:solidFill>
                          <a:schemeClr val="lt1"/>
                        </a:solidFill>
                        <a:effectLst/>
                        <a:latin typeface="+mn-lt"/>
                        <a:ea typeface="+mn-ea"/>
                        <a:cs typeface="+mn-cs"/>
                      </a:endParaRPr>
                    </a:p>
                    <a:p>
                      <a:pPr algn="ctr"/>
                      <a:r>
                        <a:rPr lang="en-IN" sz="1800" b="1" kern="1200" dirty="0" smtClean="0">
                          <a:solidFill>
                            <a:schemeClr val="lt1"/>
                          </a:solidFill>
                          <a:effectLst/>
                          <a:latin typeface="+mn-lt"/>
                          <a:ea typeface="+mn-ea"/>
                          <a:cs typeface="+mn-cs"/>
                        </a:rPr>
                        <a:t>1st Year </a:t>
                      </a:r>
                      <a:endParaRPr lang="en-IN" dirty="0"/>
                    </a:p>
                  </a:txBody>
                  <a:tcPr/>
                </a:tc>
                <a:tc>
                  <a:txBody>
                    <a:bodyPr/>
                    <a:lstStyle/>
                    <a:p>
                      <a:pPr algn="ctr"/>
                      <a:endParaRPr lang="en-IN" sz="1800" b="1" kern="1200" dirty="0" smtClean="0">
                        <a:solidFill>
                          <a:schemeClr val="lt1"/>
                        </a:solidFill>
                        <a:effectLst/>
                        <a:latin typeface="+mn-lt"/>
                        <a:ea typeface="+mn-ea"/>
                        <a:cs typeface="+mn-cs"/>
                      </a:endParaRPr>
                    </a:p>
                    <a:p>
                      <a:pPr algn="ctr"/>
                      <a:r>
                        <a:rPr lang="en-IN" sz="1800" b="1" kern="1200" dirty="0" smtClean="0">
                          <a:solidFill>
                            <a:schemeClr val="lt1"/>
                          </a:solidFill>
                          <a:effectLst/>
                          <a:latin typeface="+mn-lt"/>
                          <a:ea typeface="+mn-ea"/>
                          <a:cs typeface="+mn-cs"/>
                        </a:rPr>
                        <a:t>2nd Year</a:t>
                      </a:r>
                      <a:endParaRPr lang="en-IN" dirty="0"/>
                    </a:p>
                  </a:txBody>
                  <a:tcPr/>
                </a:tc>
                <a:tc>
                  <a:txBody>
                    <a:bodyPr/>
                    <a:lstStyle/>
                    <a:p>
                      <a:pPr algn="ctr"/>
                      <a:endParaRPr lang="en-IN" sz="1800" b="1" kern="1200" dirty="0" smtClean="0">
                        <a:solidFill>
                          <a:schemeClr val="lt1"/>
                        </a:solidFill>
                        <a:effectLst/>
                        <a:latin typeface="+mn-lt"/>
                        <a:ea typeface="+mn-ea"/>
                        <a:cs typeface="+mn-cs"/>
                      </a:endParaRPr>
                    </a:p>
                    <a:p>
                      <a:pPr algn="ctr"/>
                      <a:r>
                        <a:rPr lang="en-IN" sz="1800" b="1" kern="1200" dirty="0" smtClean="0">
                          <a:solidFill>
                            <a:schemeClr val="lt1"/>
                          </a:solidFill>
                          <a:effectLst/>
                          <a:latin typeface="+mn-lt"/>
                          <a:ea typeface="+mn-ea"/>
                          <a:cs typeface="+mn-cs"/>
                        </a:rPr>
                        <a:t>3rd Year</a:t>
                      </a:r>
                      <a:endParaRPr lang="en-IN" dirty="0"/>
                    </a:p>
                  </a:txBody>
                  <a:tcPr/>
                </a:tc>
              </a:tr>
              <a:tr h="820832">
                <a:tc>
                  <a:txBody>
                    <a:bodyPr/>
                    <a:lstStyle/>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Admission Fee </a:t>
                      </a:r>
                      <a:endParaRPr lang="en-IN" dirty="0"/>
                    </a:p>
                  </a:txBody>
                  <a:tcPr/>
                </a:tc>
                <a:tc>
                  <a:txBody>
                    <a:bodyPr/>
                    <a:lstStyle/>
                    <a:p>
                      <a:endParaRPr lang="en-IN" sz="1800" kern="1200" dirty="0" smtClean="0">
                        <a:solidFill>
                          <a:schemeClr val="dk1"/>
                        </a:solidFill>
                        <a:effectLst/>
                        <a:latin typeface="+mn-lt"/>
                        <a:ea typeface="+mn-ea"/>
                        <a:cs typeface="+mn-cs"/>
                      </a:endParaRPr>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1000/- </a:t>
                      </a:r>
                      <a:endParaRPr lang="en-IN" dirty="0"/>
                    </a:p>
                  </a:txBody>
                  <a:tcPr/>
                </a:tc>
                <a:tc>
                  <a:txBody>
                    <a:bodyPr/>
                    <a:lstStyle/>
                    <a:p>
                      <a:endParaRPr lang="en-IN" sz="1800" kern="1200" dirty="0" smtClean="0">
                        <a:solidFill>
                          <a:schemeClr val="dk1"/>
                        </a:solidFill>
                        <a:effectLst/>
                        <a:latin typeface="+mn-lt"/>
                        <a:ea typeface="+mn-ea"/>
                        <a:cs typeface="+mn-cs"/>
                      </a:endParaRPr>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1000/- </a:t>
                      </a:r>
                      <a:endParaRPr lang="en-IN" dirty="0"/>
                    </a:p>
                  </a:txBody>
                  <a:tcPr/>
                </a:tc>
                <a:tc>
                  <a:txBody>
                    <a:bodyPr/>
                    <a:lstStyle/>
                    <a:p>
                      <a:endParaRPr lang="en-IN" sz="1800" kern="1200" dirty="0" smtClean="0">
                        <a:solidFill>
                          <a:schemeClr val="dk1"/>
                        </a:solidFill>
                        <a:effectLst/>
                        <a:latin typeface="+mn-lt"/>
                        <a:ea typeface="+mn-ea"/>
                        <a:cs typeface="+mn-cs"/>
                      </a:endParaRPr>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1000/-</a:t>
                      </a:r>
                      <a:endParaRPr lang="en-IN" dirty="0"/>
                    </a:p>
                  </a:txBody>
                  <a:tcPr/>
                </a:tc>
              </a:tr>
              <a:tr h="820832">
                <a:tc>
                  <a:txBody>
                    <a:bodyPr/>
                    <a:lstStyle/>
                    <a:p>
                      <a:r>
                        <a:rPr lang="en-IN" sz="1800" kern="1200" dirty="0" smtClean="0">
                          <a:solidFill>
                            <a:schemeClr val="dk1"/>
                          </a:solidFill>
                          <a:effectLst/>
                          <a:latin typeface="+mn-lt"/>
                          <a:ea typeface="+mn-ea"/>
                          <a:cs typeface="+mn-cs"/>
                        </a:rPr>
                        <a:t>Music Class Fee per Month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1500/-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1500/-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1500/-</a:t>
                      </a:r>
                      <a:endParaRPr lang="en-IN" dirty="0"/>
                    </a:p>
                  </a:txBody>
                  <a:tcPr/>
                </a:tc>
              </a:tr>
              <a:tr h="820832">
                <a:tc>
                  <a:txBody>
                    <a:bodyPr/>
                    <a:lstStyle/>
                    <a:p>
                      <a:r>
                        <a:rPr lang="en-IN" sz="1800" kern="1200" dirty="0" smtClean="0">
                          <a:solidFill>
                            <a:schemeClr val="dk1"/>
                          </a:solidFill>
                          <a:effectLst/>
                          <a:latin typeface="+mn-lt"/>
                          <a:ea typeface="+mn-ea"/>
                          <a:cs typeface="+mn-cs"/>
                        </a:rPr>
                        <a:t>Recording charge 'per song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1500/-</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2500/-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3000/-</a:t>
                      </a:r>
                      <a:endParaRPr lang="en-IN" dirty="0"/>
                    </a:p>
                  </a:txBody>
                  <a:tcPr/>
                </a:tc>
              </a:tr>
              <a:tr h="820832">
                <a:tc>
                  <a:txBody>
                    <a:bodyPr/>
                    <a:lstStyle/>
                    <a:p>
                      <a:r>
                        <a:rPr lang="en-IN" sz="1800" kern="1200" dirty="0" smtClean="0">
                          <a:solidFill>
                            <a:schemeClr val="dk1"/>
                          </a:solidFill>
                          <a:effectLst/>
                          <a:latin typeface="+mn-lt"/>
                          <a:ea typeface="+mn-ea"/>
                          <a:cs typeface="+mn-cs"/>
                        </a:rPr>
                        <a:t>Recording charge per Album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15000/-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25000/-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30000/-</a:t>
                      </a:r>
                      <a:endParaRPr lang="en-IN" dirty="0"/>
                    </a:p>
                  </a:txBody>
                  <a:tcPr/>
                </a:tc>
              </a:tr>
            </a:tbl>
          </a:graphicData>
        </a:graphic>
      </p:graphicFrame>
    </p:spTree>
    <p:extLst>
      <p:ext uri="{BB962C8B-B14F-4D97-AF65-F5344CB8AC3E}">
        <p14:creationId xmlns:p14="http://schemas.microsoft.com/office/powerpoint/2010/main" val="121572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normAutofit fontScale="90000"/>
          </a:bodyPr>
          <a:lstStyle/>
          <a:p>
            <a:pPr algn="l"/>
            <a:r>
              <a:rPr lang="en-IN" b="1" dirty="0"/>
              <a:t>6. </a:t>
            </a:r>
            <a:r>
              <a:rPr lang="en-IN" b="1" u="sng" dirty="0"/>
              <a:t>TOTAL REVENUE COLLECTIONS 2016-2018 PER YEAR</a:t>
            </a:r>
            <a:r>
              <a:rPr lang="en-IN" u="sng" dirty="0"/>
              <a:t>:</a:t>
            </a:r>
            <a:br>
              <a:rPr lang="en-IN" u="sng" dirty="0"/>
            </a:br>
            <a:endParaRPr lang="en-IN"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996128"/>
              </p:ext>
            </p:extLst>
          </p:nvPr>
        </p:nvGraphicFramePr>
        <p:xfrm>
          <a:off x="395536" y="1988840"/>
          <a:ext cx="8229600" cy="4471392"/>
        </p:xfrm>
        <a:graphic>
          <a:graphicData uri="http://schemas.openxmlformats.org/drawingml/2006/table">
            <a:tbl>
              <a:tblPr firstRow="1" bandRow="1">
                <a:tableStyleId>{5C22544A-7EE6-4342-B048-85BDC9FD1C3A}</a:tableStyleId>
              </a:tblPr>
              <a:tblGrid>
                <a:gridCol w="2057400"/>
                <a:gridCol w="2057400"/>
                <a:gridCol w="2057400"/>
                <a:gridCol w="2057400"/>
              </a:tblGrid>
              <a:tr h="864096">
                <a:tc>
                  <a:txBody>
                    <a:bodyPr/>
                    <a:lstStyle/>
                    <a:p>
                      <a:endParaRPr lang="en-IN" dirty="0"/>
                    </a:p>
                  </a:txBody>
                  <a:tcPr/>
                </a:tc>
                <a:tc>
                  <a:txBody>
                    <a:bodyPr/>
                    <a:lstStyle/>
                    <a:p>
                      <a:pPr algn="ctr"/>
                      <a:endParaRPr lang="en-IN" sz="1800" b="1" kern="1200" dirty="0" smtClean="0">
                        <a:solidFill>
                          <a:schemeClr val="lt1"/>
                        </a:solidFill>
                        <a:effectLst/>
                        <a:latin typeface="+mn-lt"/>
                        <a:ea typeface="+mn-ea"/>
                        <a:cs typeface="+mn-cs"/>
                      </a:endParaRPr>
                    </a:p>
                    <a:p>
                      <a:pPr algn="ctr"/>
                      <a:r>
                        <a:rPr lang="en-IN" sz="1800" b="1" kern="1200" dirty="0" smtClean="0">
                          <a:solidFill>
                            <a:schemeClr val="lt1"/>
                          </a:solidFill>
                          <a:effectLst/>
                          <a:latin typeface="+mn-lt"/>
                          <a:ea typeface="+mn-ea"/>
                          <a:cs typeface="+mn-cs"/>
                        </a:rPr>
                        <a:t>1st Year</a:t>
                      </a:r>
                      <a:endParaRPr lang="en-IN" dirty="0"/>
                    </a:p>
                  </a:txBody>
                  <a:tcPr/>
                </a:tc>
                <a:tc>
                  <a:txBody>
                    <a:bodyPr/>
                    <a:lstStyle/>
                    <a:p>
                      <a:pPr algn="ctr"/>
                      <a:endParaRPr lang="en-IN" sz="1800" b="1" kern="1200" dirty="0" smtClean="0">
                        <a:solidFill>
                          <a:schemeClr val="lt1"/>
                        </a:solidFill>
                        <a:effectLst/>
                        <a:latin typeface="+mn-lt"/>
                        <a:ea typeface="+mn-ea"/>
                        <a:cs typeface="+mn-cs"/>
                      </a:endParaRPr>
                    </a:p>
                    <a:p>
                      <a:pPr algn="ctr"/>
                      <a:r>
                        <a:rPr lang="en-IN" sz="1800" b="1" kern="1200" dirty="0" smtClean="0">
                          <a:solidFill>
                            <a:schemeClr val="lt1"/>
                          </a:solidFill>
                          <a:effectLst/>
                          <a:latin typeface="+mn-lt"/>
                          <a:ea typeface="+mn-ea"/>
                          <a:cs typeface="+mn-cs"/>
                        </a:rPr>
                        <a:t>2nd Year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800" b="1" kern="1200" dirty="0" smtClean="0">
                        <a:solidFill>
                          <a:schemeClr val="lt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lt1"/>
                          </a:solidFill>
                          <a:effectLst/>
                          <a:latin typeface="+mn-lt"/>
                          <a:ea typeface="+mn-ea"/>
                          <a:cs typeface="+mn-cs"/>
                        </a:rPr>
                        <a:t>3rd Year</a:t>
                      </a:r>
                    </a:p>
                    <a:p>
                      <a:pPr algn="ctr"/>
                      <a:endParaRPr lang="en-IN" dirty="0"/>
                    </a:p>
                  </a:txBody>
                  <a:tcPr/>
                </a:tc>
              </a:tr>
              <a:tr h="864096">
                <a:tc>
                  <a:txBody>
                    <a:bodyPr/>
                    <a:lstStyle/>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Admission Fee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20000/-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30000/- </a:t>
                      </a:r>
                      <a:endParaRPr lang="en-IN" dirty="0"/>
                    </a:p>
                  </a:txBody>
                  <a:tcPr/>
                </a:tc>
                <a:tc>
                  <a: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45000/-</a:t>
                      </a:r>
                    </a:p>
                    <a:p>
                      <a:endParaRPr lang="en-IN" dirty="0"/>
                    </a:p>
                  </a:txBody>
                  <a:tcPr/>
                </a:tc>
              </a:tr>
              <a:tr h="864096">
                <a:tc>
                  <a:txBody>
                    <a:bodyPr/>
                    <a:lstStyle/>
                    <a:p>
                      <a:r>
                        <a:rPr lang="en-IN" sz="1800" kern="1200" dirty="0" smtClean="0">
                          <a:solidFill>
                            <a:schemeClr val="dk1"/>
                          </a:solidFill>
                          <a:effectLst/>
                          <a:latin typeface="+mn-lt"/>
                          <a:ea typeface="+mn-ea"/>
                          <a:cs typeface="+mn-cs"/>
                        </a:rPr>
                        <a:t>Music Class Fee per Month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30000/-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45000/-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65000/-</a:t>
                      </a:r>
                      <a:endParaRPr lang="en-IN" dirty="0"/>
                    </a:p>
                  </a:txBody>
                  <a:tcPr/>
                </a:tc>
              </a:tr>
              <a:tr h="864096">
                <a:tc>
                  <a:txBody>
                    <a:bodyPr/>
                    <a:lstStyle/>
                    <a:p>
                      <a:r>
                        <a:rPr lang="en-IN" sz="1800" kern="1200" dirty="0" smtClean="0">
                          <a:solidFill>
                            <a:schemeClr val="dk1"/>
                          </a:solidFill>
                          <a:effectLst/>
                          <a:latin typeface="+mn-lt"/>
                          <a:ea typeface="+mn-ea"/>
                          <a:cs typeface="+mn-cs"/>
                        </a:rPr>
                        <a:t>Recording charge 'per song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90000/-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250000/-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450000/-</a:t>
                      </a:r>
                      <a:endParaRPr lang="en-IN" dirty="0"/>
                    </a:p>
                  </a:txBody>
                  <a:tcPr/>
                </a:tc>
              </a:tr>
              <a:tr h="864096">
                <a:tc>
                  <a:txBody>
                    <a:bodyPr/>
                    <a:lstStyle/>
                    <a:p>
                      <a:r>
                        <a:rPr lang="en-IN" sz="1800" kern="1200" dirty="0" smtClean="0">
                          <a:solidFill>
                            <a:schemeClr val="dk1"/>
                          </a:solidFill>
                          <a:effectLst/>
                          <a:latin typeface="+mn-lt"/>
                          <a:ea typeface="+mn-ea"/>
                          <a:cs typeface="+mn-cs"/>
                        </a:rPr>
                        <a:t>Recording charge per Album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300000/- </a:t>
                      </a:r>
                      <a:endParaRPr lang="en-IN" dirty="0"/>
                    </a:p>
                  </a:txBody>
                  <a:tcPr/>
                </a:tc>
                <a:tc>
                  <a:txBody>
                    <a:bodyPr/>
                    <a:lstStyle/>
                    <a:p>
                      <a:endParaRPr lang="en-US" dirty="0" smtClean="0"/>
                    </a:p>
                    <a:p>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500000/- </a:t>
                      </a:r>
                      <a:endParaRPr lang="en-IN" dirty="0"/>
                    </a:p>
                  </a:txBody>
                  <a:tcPr/>
                </a:tc>
                <a:tc>
                  <a: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effectLst/>
                          <a:latin typeface="+mn-lt"/>
                          <a:ea typeface="+mn-ea"/>
                          <a:cs typeface="+mn-cs"/>
                        </a:rPr>
                        <a:t>Rs</a:t>
                      </a:r>
                      <a:r>
                        <a:rPr lang="en-IN" sz="1800" kern="1200" dirty="0" smtClean="0">
                          <a:solidFill>
                            <a:schemeClr val="dk1"/>
                          </a:solidFill>
                          <a:effectLst/>
                          <a:latin typeface="+mn-lt"/>
                          <a:ea typeface="+mn-ea"/>
                          <a:cs typeface="+mn-cs"/>
                        </a:rPr>
                        <a:t>. 1200000/-</a:t>
                      </a:r>
                    </a:p>
                    <a:p>
                      <a:endParaRPr lang="en-IN" dirty="0"/>
                    </a:p>
                  </a:txBody>
                  <a:tcPr/>
                </a:tc>
              </a:tr>
            </a:tbl>
          </a:graphicData>
        </a:graphic>
      </p:graphicFrame>
    </p:spTree>
    <p:extLst>
      <p:ext uri="{BB962C8B-B14F-4D97-AF65-F5344CB8AC3E}">
        <p14:creationId xmlns:p14="http://schemas.microsoft.com/office/powerpoint/2010/main" val="138372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rmAutofit fontScale="90000"/>
          </a:bodyPr>
          <a:lstStyle/>
          <a:p>
            <a:pPr algn="l"/>
            <a:r>
              <a:rPr lang="en-IN" b="1" dirty="0"/>
              <a:t>7. THE PROPOSAL PROJECT &amp; PRE EXISTING AMOUNT IS AS UNDER:</a:t>
            </a:r>
            <a:r>
              <a:rPr lang="en-IN" dirty="0"/>
              <a:t/>
            </a:r>
            <a:br>
              <a:rPr lang="en-IN" dirty="0"/>
            </a:br>
            <a:endParaRPr lang="en-IN" dirty="0"/>
          </a:p>
        </p:txBody>
      </p:sp>
      <p:sp>
        <p:nvSpPr>
          <p:cNvPr id="3" name="Content Placeholder 2"/>
          <p:cNvSpPr>
            <a:spLocks noGrp="1"/>
          </p:cNvSpPr>
          <p:nvPr>
            <p:ph idx="1"/>
          </p:nvPr>
        </p:nvSpPr>
        <p:spPr>
          <a:xfrm>
            <a:off x="467544" y="1772816"/>
            <a:ext cx="8229600" cy="5229200"/>
          </a:xfrm>
        </p:spPr>
        <p:txBody>
          <a:bodyPr>
            <a:normAutofit fontScale="85000" lnSpcReduction="20000"/>
          </a:bodyPr>
          <a:lstStyle/>
          <a:p>
            <a:pPr marL="0" indent="0">
              <a:buNone/>
            </a:pPr>
            <a:r>
              <a:rPr lang="en-US" dirty="0" smtClean="0"/>
              <a:t>	</a:t>
            </a:r>
            <a:r>
              <a:rPr lang="en-IN" dirty="0"/>
              <a:t>The project has been reaching out in Manipur and to the other parts of India. </a:t>
            </a:r>
            <a:r>
              <a:rPr lang="en-IN" dirty="0" err="1"/>
              <a:t>J.Music</a:t>
            </a:r>
            <a:r>
              <a:rPr lang="en-IN" dirty="0"/>
              <a:t> </a:t>
            </a:r>
            <a:r>
              <a:rPr lang="en-IN" dirty="0" smtClean="0"/>
              <a:t>Studio </a:t>
            </a:r>
            <a:r>
              <a:rPr lang="en-IN" dirty="0" err="1" smtClean="0"/>
              <a:t>Chakpikarong</a:t>
            </a:r>
            <a:r>
              <a:rPr lang="en-IN" dirty="0" smtClean="0"/>
              <a:t> </a:t>
            </a:r>
            <a:r>
              <a:rPr lang="en-IN" dirty="0"/>
              <a:t>Bazar is opposite to SDO, office </a:t>
            </a:r>
            <a:r>
              <a:rPr lang="en-IN" dirty="0" err="1"/>
              <a:t>Chakpikarong</a:t>
            </a:r>
            <a:r>
              <a:rPr lang="en-IN" dirty="0"/>
              <a:t>. By installing at down floor </a:t>
            </a:r>
            <a:r>
              <a:rPr lang="en-IN" dirty="0" smtClean="0"/>
              <a:t>of Misses </a:t>
            </a:r>
            <a:r>
              <a:rPr lang="en-IN" dirty="0" err="1" smtClean="0"/>
              <a:t>Rd.Hringthuwl</a:t>
            </a:r>
            <a:r>
              <a:rPr lang="en-IN" dirty="0" smtClean="0"/>
              <a:t> </a:t>
            </a:r>
            <a:r>
              <a:rPr lang="en-IN" dirty="0"/>
              <a:t>with capital investment of Rs.10. lakhs. As setting up of goodwill on </a:t>
            </a:r>
            <a:r>
              <a:rPr lang="en-IN" dirty="0" smtClean="0"/>
              <a:t>its people </a:t>
            </a:r>
            <a:r>
              <a:rPr lang="en-IN" dirty="0"/>
              <a:t>interest, so far we have released 8 (Eight) </a:t>
            </a:r>
            <a:r>
              <a:rPr lang="en-IN" dirty="0" smtClean="0"/>
              <a:t>Audio Album </a:t>
            </a:r>
            <a:r>
              <a:rPr lang="en-IN" dirty="0"/>
              <a:t>and 100 (hundred) </a:t>
            </a:r>
            <a:r>
              <a:rPr lang="en-IN" dirty="0" smtClean="0"/>
              <a:t>above individual </a:t>
            </a:r>
            <a:r>
              <a:rPr lang="en-IN" dirty="0"/>
              <a:t>audio is out in the social </a:t>
            </a:r>
            <a:r>
              <a:rPr lang="en-IN" dirty="0" smtClean="0"/>
              <a:t>media. Many </a:t>
            </a:r>
            <a:r>
              <a:rPr lang="en-IN" dirty="0"/>
              <a:t>students’ turn out to learn music courses </a:t>
            </a:r>
            <a:r>
              <a:rPr lang="en-IN" dirty="0" smtClean="0"/>
              <a:t>and the demand </a:t>
            </a:r>
            <a:r>
              <a:rPr lang="en-IN" dirty="0"/>
              <a:t>interest of the people are highly </a:t>
            </a:r>
            <a:r>
              <a:rPr lang="en-IN" dirty="0" smtClean="0"/>
              <a:t>appreciated. Therefore</a:t>
            </a:r>
            <a:r>
              <a:rPr lang="en-IN" dirty="0"/>
              <a:t>, </a:t>
            </a:r>
            <a:r>
              <a:rPr lang="en-IN" dirty="0" err="1"/>
              <a:t>J.Music</a:t>
            </a:r>
            <a:r>
              <a:rPr lang="en-IN" dirty="0"/>
              <a:t> </a:t>
            </a:r>
            <a:r>
              <a:rPr lang="en-IN" dirty="0" smtClean="0"/>
              <a:t>Studio </a:t>
            </a:r>
            <a:r>
              <a:rPr lang="en-IN" dirty="0" err="1" smtClean="0"/>
              <a:t>Chakpikarong</a:t>
            </a:r>
            <a:r>
              <a:rPr lang="en-IN" dirty="0" smtClean="0"/>
              <a:t> </a:t>
            </a:r>
            <a:r>
              <a:rPr lang="en-IN" dirty="0"/>
              <a:t>is moving forward for upgrading musical instruments and extending to the larger</a:t>
            </a:r>
          </a:p>
          <a:p>
            <a:pPr marL="0" indent="0">
              <a:buNone/>
            </a:pPr>
            <a:r>
              <a:rPr lang="en-IN" dirty="0"/>
              <a:t>building for conducting a special class for the students and for the other customers</a:t>
            </a:r>
            <a:r>
              <a:rPr lang="en-IN" dirty="0" smtClean="0"/>
              <a:t>.</a:t>
            </a:r>
          </a:p>
          <a:p>
            <a:pPr marL="0" indent="0">
              <a:buNone/>
            </a:pPr>
            <a:endParaRPr lang="en-US" dirty="0"/>
          </a:p>
          <a:p>
            <a:pPr marL="0" indent="0">
              <a:buNone/>
            </a:pPr>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4939829"/>
              </p:ext>
            </p:extLst>
          </p:nvPr>
        </p:nvGraphicFramePr>
        <p:xfrm>
          <a:off x="1" y="6957392"/>
          <a:ext cx="9108503" cy="1854200"/>
        </p:xfrm>
        <a:graphic>
          <a:graphicData uri="http://schemas.openxmlformats.org/drawingml/2006/table">
            <a:tbl>
              <a:tblPr firstRow="1" bandRow="1">
                <a:tableStyleId>{5C22544A-7EE6-4342-B048-85BDC9FD1C3A}</a:tableStyleId>
              </a:tblPr>
              <a:tblGrid>
                <a:gridCol w="984703"/>
                <a:gridCol w="2507176"/>
                <a:gridCol w="1800200"/>
                <a:gridCol w="2016224"/>
                <a:gridCol w="1800200"/>
              </a:tblGrid>
              <a:tr h="370840">
                <a:tc>
                  <a:txBody>
                    <a:bodyPr/>
                    <a:lstStyle/>
                    <a:p>
                      <a:r>
                        <a:rPr lang="en-US" dirty="0" smtClean="0"/>
                        <a:t>SL. No.</a:t>
                      </a:r>
                      <a:endParaRPr lang="en-IN" dirty="0"/>
                    </a:p>
                  </a:txBody>
                  <a:tcPr/>
                </a:tc>
                <a:tc>
                  <a:txBody>
                    <a:bodyPr/>
                    <a:lstStyle/>
                    <a:p>
                      <a:r>
                        <a:rPr lang="en-US" dirty="0" smtClean="0"/>
                        <a:t>Items</a:t>
                      </a:r>
                      <a:endParaRPr lang="en-IN" dirty="0"/>
                    </a:p>
                  </a:txBody>
                  <a:tcPr/>
                </a:tc>
                <a:tc>
                  <a:txBody>
                    <a:bodyPr/>
                    <a:lstStyle/>
                    <a:p>
                      <a:r>
                        <a:rPr lang="en-US" dirty="0" smtClean="0"/>
                        <a:t>Existing Amount</a:t>
                      </a:r>
                      <a:endParaRPr lang="en-IN" dirty="0"/>
                    </a:p>
                  </a:txBody>
                  <a:tcPr/>
                </a:tc>
                <a:tc>
                  <a:txBody>
                    <a:bodyPr/>
                    <a:lstStyle/>
                    <a:p>
                      <a:r>
                        <a:rPr lang="en-US" dirty="0" smtClean="0"/>
                        <a:t>Proposed</a:t>
                      </a:r>
                      <a:r>
                        <a:rPr lang="en-US" baseline="0" dirty="0" smtClean="0"/>
                        <a:t> Amount</a:t>
                      </a:r>
                      <a:endParaRPr lang="en-IN" dirty="0"/>
                    </a:p>
                  </a:txBody>
                  <a:tcPr/>
                </a:tc>
                <a:tc>
                  <a:txBody>
                    <a:bodyPr/>
                    <a:lstStyle/>
                    <a:p>
                      <a:r>
                        <a:rPr lang="en-US" dirty="0" smtClean="0"/>
                        <a:t>Total</a:t>
                      </a:r>
                      <a:endParaRPr lang="en-IN" dirty="0"/>
                    </a:p>
                  </a:txBody>
                  <a:tcPr/>
                </a:tc>
              </a:tr>
              <a:tr h="370840">
                <a:tc>
                  <a:txBody>
                    <a:bodyPr/>
                    <a:lstStyle/>
                    <a:p>
                      <a:r>
                        <a:rPr lang="en-US" dirty="0" smtClean="0"/>
                        <a:t>1</a:t>
                      </a:r>
                      <a:endParaRPr lang="en-IN" dirty="0"/>
                    </a:p>
                  </a:txBody>
                  <a:tcPr/>
                </a:tc>
                <a:tc>
                  <a:txBody>
                    <a:bodyPr/>
                    <a:lstStyle/>
                    <a:p>
                      <a:r>
                        <a:rPr lang="en-IN" sz="1800" kern="1200" dirty="0" smtClean="0">
                          <a:solidFill>
                            <a:schemeClr val="dk1"/>
                          </a:solidFill>
                          <a:effectLst/>
                          <a:latin typeface="+mn-lt"/>
                          <a:ea typeface="+mn-ea"/>
                          <a:cs typeface="+mn-cs"/>
                        </a:rPr>
                        <a:t>Building innovation </a:t>
                      </a:r>
                      <a:endParaRPr lang="en-IN" dirty="0"/>
                    </a:p>
                  </a:txBody>
                  <a:tcPr/>
                </a:tc>
                <a:tc>
                  <a:txBody>
                    <a:bodyPr/>
                    <a:lstStyle/>
                    <a:p>
                      <a:r>
                        <a:rPr lang="en-IN" sz="1800" kern="1200" dirty="0" smtClean="0">
                          <a:solidFill>
                            <a:schemeClr val="dk1"/>
                          </a:solidFill>
                          <a:effectLst/>
                          <a:latin typeface="+mn-lt"/>
                          <a:ea typeface="+mn-ea"/>
                          <a:cs typeface="+mn-cs"/>
                        </a:rPr>
                        <a:t>4,00,000 </a:t>
                      </a:r>
                      <a:endParaRPr lang="en-IN" dirty="0"/>
                    </a:p>
                  </a:txBody>
                  <a:tcPr/>
                </a:tc>
                <a:tc>
                  <a:txBody>
                    <a:bodyPr/>
                    <a:lstStyle/>
                    <a:p>
                      <a:r>
                        <a:rPr lang="en-IN" sz="1800" kern="1200" dirty="0" smtClean="0">
                          <a:solidFill>
                            <a:schemeClr val="dk1"/>
                          </a:solidFill>
                          <a:effectLst/>
                          <a:latin typeface="+mn-lt"/>
                          <a:ea typeface="+mn-ea"/>
                          <a:cs typeface="+mn-cs"/>
                        </a:rPr>
                        <a:t>7,00,000 </a:t>
                      </a:r>
                      <a:endParaRPr lang="en-IN" dirty="0"/>
                    </a:p>
                  </a:txBody>
                  <a:tcPr/>
                </a:tc>
                <a:tc>
                  <a:txBody>
                    <a:bodyPr/>
                    <a:lstStyle/>
                    <a:p>
                      <a:r>
                        <a:rPr lang="en-IN" sz="1800" kern="1200" dirty="0" smtClean="0">
                          <a:solidFill>
                            <a:schemeClr val="dk1"/>
                          </a:solidFill>
                          <a:effectLst/>
                          <a:latin typeface="+mn-lt"/>
                          <a:ea typeface="+mn-ea"/>
                          <a:cs typeface="+mn-cs"/>
                        </a:rPr>
                        <a:t>11,00,000</a:t>
                      </a:r>
                      <a:endParaRPr lang="en-IN" dirty="0"/>
                    </a:p>
                  </a:txBody>
                  <a:tcPr/>
                </a:tc>
              </a:tr>
              <a:tr h="370840">
                <a:tc>
                  <a:txBody>
                    <a:bodyPr/>
                    <a:lstStyle/>
                    <a:p>
                      <a:r>
                        <a:rPr lang="en-US" dirty="0" smtClean="0"/>
                        <a:t>2</a:t>
                      </a:r>
                      <a:endParaRPr lang="en-IN" dirty="0"/>
                    </a:p>
                  </a:txBody>
                  <a:tcPr/>
                </a:tc>
                <a:tc>
                  <a:txBody>
                    <a:bodyPr/>
                    <a:lstStyle/>
                    <a:p>
                      <a:r>
                        <a:rPr lang="en-IN" sz="1800" kern="1200" dirty="0" smtClean="0">
                          <a:solidFill>
                            <a:schemeClr val="dk1"/>
                          </a:solidFill>
                          <a:effectLst/>
                          <a:latin typeface="+mn-lt"/>
                          <a:ea typeface="+mn-ea"/>
                          <a:cs typeface="+mn-cs"/>
                        </a:rPr>
                        <a:t>Musical instruments </a:t>
                      </a:r>
                      <a:endParaRPr lang="en-IN" dirty="0"/>
                    </a:p>
                  </a:txBody>
                  <a:tcPr/>
                </a:tc>
                <a:tc>
                  <a:txBody>
                    <a:bodyPr/>
                    <a:lstStyle/>
                    <a:p>
                      <a:r>
                        <a:rPr lang="en-IN" sz="1800" kern="1200" dirty="0" smtClean="0">
                          <a:solidFill>
                            <a:schemeClr val="dk1"/>
                          </a:solidFill>
                          <a:effectLst/>
                          <a:latin typeface="+mn-lt"/>
                          <a:ea typeface="+mn-ea"/>
                          <a:cs typeface="+mn-cs"/>
                        </a:rPr>
                        <a:t>5,00,000 </a:t>
                      </a:r>
                      <a:endParaRPr lang="en-IN" dirty="0"/>
                    </a:p>
                  </a:txBody>
                  <a:tcPr/>
                </a:tc>
                <a:tc>
                  <a:txBody>
                    <a:bodyPr/>
                    <a:lstStyle/>
                    <a:p>
                      <a:r>
                        <a:rPr lang="en-IN" sz="1800" kern="1200" dirty="0" smtClean="0">
                          <a:solidFill>
                            <a:schemeClr val="dk1"/>
                          </a:solidFill>
                          <a:effectLst/>
                          <a:latin typeface="+mn-lt"/>
                          <a:ea typeface="+mn-ea"/>
                          <a:cs typeface="+mn-cs"/>
                        </a:rPr>
                        <a:t>15,00,000 </a:t>
                      </a:r>
                      <a:endParaRPr lang="en-IN" dirty="0"/>
                    </a:p>
                  </a:txBody>
                  <a:tcPr/>
                </a:tc>
                <a:tc>
                  <a:txBody>
                    <a:bodyPr/>
                    <a:lstStyle/>
                    <a:p>
                      <a:r>
                        <a:rPr lang="en-IN" sz="1800" kern="1200" dirty="0" smtClean="0">
                          <a:solidFill>
                            <a:schemeClr val="dk1"/>
                          </a:solidFill>
                          <a:effectLst/>
                          <a:latin typeface="+mn-lt"/>
                          <a:ea typeface="+mn-ea"/>
                          <a:cs typeface="+mn-cs"/>
                        </a:rPr>
                        <a:t>20,00,000</a:t>
                      </a:r>
                      <a:endParaRPr lang="en-IN" dirty="0"/>
                    </a:p>
                  </a:txBody>
                  <a:tcPr/>
                </a:tc>
              </a:tr>
              <a:tr h="370840">
                <a:tc>
                  <a:txBody>
                    <a:bodyPr/>
                    <a:lstStyle/>
                    <a:p>
                      <a:r>
                        <a:rPr lang="en-US" dirty="0" smtClean="0"/>
                        <a:t>3</a:t>
                      </a:r>
                      <a:endParaRPr lang="en-IN" dirty="0"/>
                    </a:p>
                  </a:txBody>
                  <a:tcPr/>
                </a:tc>
                <a:tc>
                  <a:txBody>
                    <a:bodyPr/>
                    <a:lstStyle/>
                    <a:p>
                      <a:r>
                        <a:rPr lang="en-IN" sz="1800" kern="1200" dirty="0" smtClean="0">
                          <a:solidFill>
                            <a:schemeClr val="dk1"/>
                          </a:solidFill>
                          <a:effectLst/>
                          <a:latin typeface="+mn-lt"/>
                          <a:ea typeface="+mn-ea"/>
                          <a:cs typeface="+mn-cs"/>
                        </a:rPr>
                        <a:t>Furniture &amp; accessories </a:t>
                      </a:r>
                      <a:endParaRPr lang="en-IN" dirty="0"/>
                    </a:p>
                  </a:txBody>
                  <a:tcPr/>
                </a:tc>
                <a:tc>
                  <a:txBody>
                    <a:bodyPr/>
                    <a:lstStyle/>
                    <a:p>
                      <a:r>
                        <a:rPr lang="en-IN" sz="1800" kern="1200" dirty="0" smtClean="0">
                          <a:solidFill>
                            <a:schemeClr val="dk1"/>
                          </a:solidFill>
                          <a:effectLst/>
                          <a:latin typeface="+mn-lt"/>
                          <a:ea typeface="+mn-ea"/>
                          <a:cs typeface="+mn-cs"/>
                        </a:rPr>
                        <a:t>1,00,000 </a:t>
                      </a:r>
                      <a:endParaRPr lang="en-IN" dirty="0"/>
                    </a:p>
                  </a:txBody>
                  <a:tcPr/>
                </a:tc>
                <a:tc>
                  <a:txBody>
                    <a:bodyPr/>
                    <a:lstStyle/>
                    <a:p>
                      <a:r>
                        <a:rPr lang="en-IN" sz="1800" kern="1200" dirty="0" smtClean="0">
                          <a:solidFill>
                            <a:schemeClr val="dk1"/>
                          </a:solidFill>
                          <a:effectLst/>
                          <a:latin typeface="+mn-lt"/>
                          <a:ea typeface="+mn-ea"/>
                          <a:cs typeface="+mn-cs"/>
                        </a:rPr>
                        <a:t>3,00,000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4,00,000</a:t>
                      </a:r>
                    </a:p>
                  </a:txBody>
                  <a:tcPr/>
                </a:tc>
              </a:tr>
              <a:tr h="370840">
                <a:tc>
                  <a:txBody>
                    <a:bodyPr/>
                    <a:lstStyle/>
                    <a:p>
                      <a:endParaRPr lang="en-IN"/>
                    </a:p>
                  </a:txBody>
                  <a:tcPr/>
                </a:tc>
                <a:tc>
                  <a:txBody>
                    <a:bodyPr/>
                    <a:lstStyle/>
                    <a:p>
                      <a:pPr algn="r"/>
                      <a:r>
                        <a:rPr lang="en-US" b="1" dirty="0" smtClean="0"/>
                        <a:t>Total</a:t>
                      </a:r>
                      <a:endParaRPr lang="en-IN" b="1" dirty="0"/>
                    </a:p>
                  </a:txBody>
                  <a:tcPr/>
                </a:tc>
                <a:tc>
                  <a:txBody>
                    <a:bodyPr/>
                    <a:lstStyle/>
                    <a:p>
                      <a:r>
                        <a:rPr lang="en-IN" sz="1800" b="1" kern="1200" dirty="0" smtClean="0">
                          <a:solidFill>
                            <a:schemeClr val="dk1"/>
                          </a:solidFill>
                          <a:effectLst/>
                          <a:latin typeface="+mn-lt"/>
                          <a:ea typeface="+mn-ea"/>
                          <a:cs typeface="+mn-cs"/>
                        </a:rPr>
                        <a:t>10,00,000 </a:t>
                      </a:r>
                      <a:endParaRPr lang="en-IN" dirty="0"/>
                    </a:p>
                  </a:txBody>
                  <a:tcPr/>
                </a:tc>
                <a:tc>
                  <a:txBody>
                    <a:bodyPr/>
                    <a:lstStyle/>
                    <a:p>
                      <a:r>
                        <a:rPr lang="en-IN" sz="1800" b="1" kern="1200" dirty="0" smtClean="0">
                          <a:solidFill>
                            <a:schemeClr val="dk1"/>
                          </a:solidFill>
                          <a:effectLst/>
                          <a:latin typeface="+mn-lt"/>
                          <a:ea typeface="+mn-ea"/>
                          <a:cs typeface="+mn-cs"/>
                        </a:rPr>
                        <a:t>25,00,000 </a:t>
                      </a:r>
                      <a:endParaRPr lang="en-IN" dirty="0"/>
                    </a:p>
                  </a:txBody>
                  <a:tcPr/>
                </a:tc>
                <a:tc>
                  <a:txBody>
                    <a:bodyPr/>
                    <a:lstStyle/>
                    <a:p>
                      <a:r>
                        <a:rPr lang="en-IN" sz="1800" b="1" kern="1200" dirty="0" smtClean="0">
                          <a:solidFill>
                            <a:schemeClr val="dk1"/>
                          </a:solidFill>
                          <a:effectLst/>
                          <a:latin typeface="+mn-lt"/>
                          <a:ea typeface="+mn-ea"/>
                          <a:cs typeface="+mn-cs"/>
                        </a:rPr>
                        <a:t>35,00,000</a:t>
                      </a:r>
                      <a:endParaRPr lang="en-IN" dirty="0"/>
                    </a:p>
                  </a:txBody>
                  <a:tcPr/>
                </a:tc>
              </a:tr>
            </a:tbl>
          </a:graphicData>
        </a:graphic>
      </p:graphicFrame>
    </p:spTree>
    <p:extLst>
      <p:ext uri="{BB962C8B-B14F-4D97-AF65-F5344CB8AC3E}">
        <p14:creationId xmlns:p14="http://schemas.microsoft.com/office/powerpoint/2010/main" val="2086451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327</Words>
  <Application>Microsoft Office PowerPoint</Application>
  <PresentationFormat>On-screen Show (4:3)</PresentationFormat>
  <Paragraphs>160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“Musical Instrument and Financial Needs”</vt:lpstr>
      <vt:lpstr>BRIEF INTRODUCTION</vt:lpstr>
      <vt:lpstr>1. THE NEED OF MUSIC:</vt:lpstr>
      <vt:lpstr>2. FACILITIES TO BE PROVIDED:</vt:lpstr>
      <vt:lpstr>3. THE IMPORTANT FEATURE OF THE PROJECT:</vt:lpstr>
      <vt:lpstr>4. PROJECT COST:</vt:lpstr>
      <vt:lpstr>5. REVENUE COLLECTIONS 2016-2018 PER MONTH: </vt:lpstr>
      <vt:lpstr>6. TOTAL REVENUE COLLECTIONS 2016-2018 PER YEAR: </vt:lpstr>
      <vt:lpstr>7. THE PROPOSAL PROJECT &amp; PRE EXISTING AMOUNT IS AS UNDER: </vt:lpstr>
      <vt:lpstr>8. MAN POWER REQUIREMENT: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and Financial Needs</dc:title>
  <dc:creator>konih</dc:creator>
  <cp:lastModifiedBy>konih</cp:lastModifiedBy>
  <cp:revision>11</cp:revision>
  <dcterms:created xsi:type="dcterms:W3CDTF">2018-11-05T10:23:29Z</dcterms:created>
  <dcterms:modified xsi:type="dcterms:W3CDTF">2018-11-05T11:45:05Z</dcterms:modified>
</cp:coreProperties>
</file>