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Lobster" panose="020B0604020202020204" charset="0"/>
      <p:regular r:id="rId27"/>
    </p:embeddedFont>
    <p:embeddedFont>
      <p:font typeface="Nunito" panose="020B0604020202020204" charset="0"/>
      <p:regular r:id="rId28"/>
      <p:bold r:id="rId29"/>
      <p:italic r:id="rId30"/>
      <p:boldItalic r:id="rId31"/>
    </p:embeddedFont>
    <p:embeddedFont>
      <p:font typeface="Comfortaa" panose="020B0604020202020204" charset="0"/>
      <p:regular r:id="rId32"/>
      <p:bold r:id="rId33"/>
    </p:embeddedFont>
    <p:embeddedFont>
      <p:font typeface="Calibri" panose="020F0502020204030204" pitchFamily="34" charset="0"/>
      <p:regular r:id="rId34"/>
      <p:bold r:id="rId35"/>
      <p:italic r:id="rId36"/>
      <p:boldItalic r:id="rId37"/>
    </p:embeddedFont>
    <p:embeddedFont>
      <p:font typeface="Roboto"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AC5D71-6752-4677-A81E-EA6D56FBDB17}">
  <a:tblStyle styleId="{BEAC5D71-6752-4677-A81E-EA6D56FBDB17}"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5" autoAdjust="0"/>
    <p:restoredTop sz="94660"/>
  </p:normalViewPr>
  <p:slideViewPr>
    <p:cSldViewPr snapToGrid="0">
      <p:cViewPr varScale="1">
        <p:scale>
          <a:sx n="71" d="100"/>
          <a:sy n="71" d="100"/>
        </p:scale>
        <p:origin x="840"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945435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2911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9ef15480c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9ef15480c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3203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9ef15480c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9ef15480c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0046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a05f4c8c0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a05f4c8c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078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a05f4c8c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a05f4c8c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6011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a05f4c8c0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a05f4c8c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474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9ef15480c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9ef15480c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371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59ef15480c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59ef15480c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8236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59ef15480c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59ef15480c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5844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9ef15480c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9ef15480c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0152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a05f4c8c0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a05f4c8c0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0729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9ef15480c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9ef15480c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09432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a05f4c8c0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5a05f4c8c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5273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5a05f4c8c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5a05f4c8c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3753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59ef15480c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59ef15480c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0334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59ef15480c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59ef15480c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1881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5a05f4c8c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5a05f4c8c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245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9ef15480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9ef15480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393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a05f4c8c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a05f4c8c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7898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a05f4c8c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a05f4c8c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3449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9ef15480c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9ef15480c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772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a05f4c8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a05f4c8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2318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a05f4c8c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a05f4c8c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3483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9ef15480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9ef15480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6302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nevonprojects.com/detecting-phishing-websites-using-machine-learning/"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s://jis-eurasipjournals.springeropen.com/articles/10.1186/s13635-016-0034-3"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obster"/>
                <a:ea typeface="Lobster"/>
                <a:cs typeface="Lobster"/>
                <a:sym typeface="Lobster"/>
              </a:rPr>
              <a:t>Detection of Phishing Websites Using Machine Learning</a:t>
            </a:r>
            <a:endParaRPr b="1">
              <a:latin typeface="Lobster"/>
              <a:ea typeface="Lobster"/>
              <a:cs typeface="Lobster"/>
              <a:sym typeface="Lobste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a:t>                                                                                  Presented By:</a:t>
            </a:r>
            <a:endParaRPr/>
          </a:p>
          <a:p>
            <a:pPr marL="0" lvl="0" indent="0" algn="ctr" rtl="0">
              <a:spcBef>
                <a:spcPts val="0"/>
              </a:spcBef>
              <a:spcAft>
                <a:spcPts val="0"/>
              </a:spcAft>
              <a:buNone/>
            </a:pPr>
            <a:r>
              <a:rPr lang="en"/>
              <a:t>                                                             Riya Kumari-10900215060</a:t>
            </a:r>
            <a:endParaRPr/>
          </a:p>
          <a:p>
            <a:pPr marL="0" lvl="0" indent="0" algn="ctr" rtl="0">
              <a:spcBef>
                <a:spcPts val="0"/>
              </a:spcBef>
              <a:spcAft>
                <a:spcPts val="0"/>
              </a:spcAft>
              <a:buNone/>
            </a:pPr>
            <a:r>
              <a:rPr lang="en"/>
              <a:t>                                                            Pooja Priya-10900215052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22"/>
          <p:cNvSpPr txBox="1">
            <a:spLocks noGrp="1"/>
          </p:cNvSpPr>
          <p:nvPr>
            <p:ph type="body" idx="1"/>
          </p:nvPr>
        </p:nvSpPr>
        <p:spPr>
          <a:xfrm>
            <a:off x="819150" y="845600"/>
            <a:ext cx="7505700" cy="3577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3</a:t>
            </a:r>
            <a:r>
              <a:rPr lang="en" sz="1800">
                <a:solidFill>
                  <a:srgbClr val="000000"/>
                </a:solidFill>
                <a:latin typeface="Times New Roman"/>
                <a:ea typeface="Times New Roman"/>
                <a:cs typeface="Times New Roman"/>
                <a:sym typeface="Times New Roman"/>
              </a:rPr>
              <a:t>) Logistic Regression (LR):</a:t>
            </a:r>
            <a:endParaRPr sz="18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1800">
                <a:solidFill>
                  <a:srgbClr val="000000"/>
                </a:solidFill>
                <a:latin typeface="Times New Roman"/>
                <a:ea typeface="Times New Roman"/>
                <a:cs typeface="Times New Roman"/>
                <a:sym typeface="Times New Roman"/>
              </a:rPr>
              <a:t>     </a:t>
            </a:r>
            <a:r>
              <a:rPr lang="en" sz="1800" b="1">
                <a:solidFill>
                  <a:srgbClr val="222222"/>
                </a:solidFill>
                <a:highlight>
                  <a:schemeClr val="dk1"/>
                </a:highlight>
                <a:latin typeface="Arial"/>
                <a:ea typeface="Arial"/>
                <a:cs typeface="Arial"/>
                <a:sym typeface="Arial"/>
              </a:rPr>
              <a:t>Logistic regression</a:t>
            </a:r>
            <a:r>
              <a:rPr lang="en" sz="1800">
                <a:solidFill>
                  <a:srgbClr val="222222"/>
                </a:solidFill>
                <a:highlight>
                  <a:schemeClr val="dk1"/>
                </a:highlight>
                <a:latin typeface="Arial"/>
                <a:ea typeface="Arial"/>
                <a:cs typeface="Arial"/>
                <a:sym typeface="Arial"/>
              </a:rPr>
              <a:t> is a statistical method for analyzing a dataset in which there are one or more independent variables that determine an outcome. The outcome is measured with a dichotomous variable (in which there are only two possible outcomes).</a:t>
            </a:r>
            <a:endParaRPr sz="18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1800">
                <a:solidFill>
                  <a:srgbClr val="000000"/>
                </a:solidFill>
                <a:latin typeface="Times New Roman"/>
                <a:ea typeface="Times New Roman"/>
                <a:cs typeface="Times New Roman"/>
                <a:sym typeface="Times New Roman"/>
              </a:rPr>
              <a:t>4) Decision Tree(DT):</a:t>
            </a:r>
            <a:endParaRPr sz="18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1800">
                <a:solidFill>
                  <a:srgbClr val="000000"/>
                </a:solidFill>
                <a:latin typeface="Times New Roman"/>
                <a:ea typeface="Times New Roman"/>
                <a:cs typeface="Times New Roman"/>
                <a:sym typeface="Times New Roman"/>
              </a:rPr>
              <a:t>     </a:t>
            </a:r>
            <a:r>
              <a:rPr lang="en" sz="1800">
                <a:solidFill>
                  <a:srgbClr val="000000"/>
                </a:solidFill>
                <a:highlight>
                  <a:srgbClr val="F9F9F9"/>
                </a:highlight>
                <a:latin typeface="Arial"/>
                <a:ea typeface="Arial"/>
                <a:cs typeface="Arial"/>
                <a:sym typeface="Arial"/>
              </a:rPr>
              <a:t>Decision Trees are a type of Supervised Machine Learning (that is you explain what the input is and what the corresponding output is in the training data) where the data is continuously split according to a certain parameter. The tree can be explained by two entities, namely decision nodes and leaves. The leaves are the decisions or the final outcomes. And the decision nodes are where the data is split.</a:t>
            </a:r>
            <a:endParaRPr sz="1800">
              <a:solidFill>
                <a:srgbClr val="000000"/>
              </a:solidFill>
              <a:highlight>
                <a:srgbClr val="F9F9F9"/>
              </a:highlight>
              <a:latin typeface="Arial"/>
              <a:ea typeface="Arial"/>
              <a:cs typeface="Arial"/>
              <a:sym typeface="Arial"/>
            </a:endParaRPr>
          </a:p>
          <a:p>
            <a:pPr marL="0" lvl="0" indent="0" algn="l" rtl="0">
              <a:spcBef>
                <a:spcPts val="0"/>
              </a:spcBef>
              <a:spcAft>
                <a:spcPts val="1600"/>
              </a:spcAft>
              <a:buNone/>
            </a:pP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819150" y="870375"/>
            <a:ext cx="7505700" cy="954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2300"/>
              </a:spcAft>
              <a:buNone/>
            </a:pPr>
            <a:r>
              <a:rPr lang="en" sz="2400" b="1">
                <a:latin typeface="Comfortaa"/>
                <a:ea typeface="Comfortaa"/>
                <a:cs typeface="Comfortaa"/>
                <a:sym typeface="Comfortaa"/>
              </a:rPr>
              <a:t>Libraries Used</a:t>
            </a:r>
            <a:endParaRPr sz="2400" b="1"/>
          </a:p>
        </p:txBody>
      </p:sp>
      <p:sp>
        <p:nvSpPr>
          <p:cNvPr id="193" name="Google Shape;193;p23"/>
          <p:cNvSpPr txBox="1">
            <a:spLocks noGrp="1"/>
          </p:cNvSpPr>
          <p:nvPr>
            <p:ph type="body" idx="1"/>
          </p:nvPr>
        </p:nvSpPr>
        <p:spPr>
          <a:xfrm>
            <a:off x="819150" y="1618900"/>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741B47"/>
                </a:solidFill>
                <a:latin typeface="Comfortaa"/>
                <a:ea typeface="Comfortaa"/>
                <a:cs typeface="Comfortaa"/>
                <a:sym typeface="Comfortaa"/>
              </a:rPr>
              <a:t>1)WHOIS                                                                                                                           6)socket</a:t>
            </a:r>
            <a:endParaRPr sz="1200" b="1">
              <a:solidFill>
                <a:srgbClr val="741B47"/>
              </a:solidFill>
              <a:latin typeface="Comfortaa"/>
              <a:ea typeface="Comfortaa"/>
              <a:cs typeface="Comfortaa"/>
              <a:sym typeface="Comfortaa"/>
            </a:endParaRPr>
          </a:p>
          <a:p>
            <a:pPr marL="0" lvl="0" indent="0" algn="l" rtl="0">
              <a:spcBef>
                <a:spcPts val="2300"/>
              </a:spcBef>
              <a:spcAft>
                <a:spcPts val="0"/>
              </a:spcAft>
              <a:buNone/>
            </a:pPr>
            <a:r>
              <a:rPr lang="en" sz="1200" b="1">
                <a:solidFill>
                  <a:srgbClr val="741B47"/>
                </a:solidFill>
                <a:latin typeface="Comfortaa"/>
                <a:ea typeface="Comfortaa"/>
                <a:cs typeface="Comfortaa"/>
                <a:sym typeface="Comfortaa"/>
              </a:rPr>
              <a:t>2)Pandas                                                                                                                          7)datetime</a:t>
            </a:r>
            <a:endParaRPr sz="1200" b="1">
              <a:solidFill>
                <a:srgbClr val="741B47"/>
              </a:solidFill>
              <a:latin typeface="Comfortaa"/>
              <a:ea typeface="Comfortaa"/>
              <a:cs typeface="Comfortaa"/>
              <a:sym typeface="Comfortaa"/>
            </a:endParaRPr>
          </a:p>
          <a:p>
            <a:pPr marL="0" lvl="0" indent="0" algn="l" rtl="0">
              <a:spcBef>
                <a:spcPts val="2300"/>
              </a:spcBef>
              <a:spcAft>
                <a:spcPts val="0"/>
              </a:spcAft>
              <a:buNone/>
            </a:pPr>
            <a:r>
              <a:rPr lang="en" sz="1200" b="1">
                <a:solidFill>
                  <a:srgbClr val="741B47"/>
                </a:solidFill>
                <a:latin typeface="Comfortaa"/>
                <a:ea typeface="Comfortaa"/>
                <a:cs typeface="Comfortaa"/>
                <a:sym typeface="Comfortaa"/>
              </a:rPr>
              <a:t>3)sklearn                                                                                                                          8)mysql</a:t>
            </a:r>
            <a:endParaRPr sz="1200" b="1">
              <a:solidFill>
                <a:srgbClr val="741B47"/>
              </a:solidFill>
              <a:latin typeface="Comfortaa"/>
              <a:ea typeface="Comfortaa"/>
              <a:cs typeface="Comfortaa"/>
              <a:sym typeface="Comfortaa"/>
            </a:endParaRPr>
          </a:p>
          <a:p>
            <a:pPr marL="0" lvl="0" indent="0" algn="l" rtl="0">
              <a:spcBef>
                <a:spcPts val="2300"/>
              </a:spcBef>
              <a:spcAft>
                <a:spcPts val="0"/>
              </a:spcAft>
              <a:buNone/>
            </a:pPr>
            <a:r>
              <a:rPr lang="en" sz="1200" b="1">
                <a:solidFill>
                  <a:srgbClr val="741B47"/>
                </a:solidFill>
                <a:latin typeface="Comfortaa"/>
                <a:ea typeface="Comfortaa"/>
                <a:cs typeface="Comfortaa"/>
                <a:sym typeface="Comfortaa"/>
              </a:rPr>
              <a:t>4)Urllib</a:t>
            </a:r>
            <a:r>
              <a:rPr lang="en" sz="1200" b="1">
                <a:solidFill>
                  <a:srgbClr val="741B47"/>
                </a:solidFill>
                <a:latin typeface="Arial"/>
                <a:ea typeface="Arial"/>
                <a:cs typeface="Arial"/>
                <a:sym typeface="Arial"/>
              </a:rPr>
              <a:t>                                                                                                                                    </a:t>
            </a:r>
            <a:r>
              <a:rPr lang="en" sz="1200" b="1">
                <a:solidFill>
                  <a:srgbClr val="741B47"/>
                </a:solidFill>
                <a:latin typeface="Comfortaa"/>
                <a:ea typeface="Comfortaa"/>
                <a:cs typeface="Comfortaa"/>
                <a:sym typeface="Comfortaa"/>
              </a:rPr>
              <a:t>9)re</a:t>
            </a:r>
            <a:endParaRPr sz="1200" b="1">
              <a:solidFill>
                <a:srgbClr val="741B47"/>
              </a:solidFill>
              <a:latin typeface="Comfortaa"/>
              <a:ea typeface="Comfortaa"/>
              <a:cs typeface="Comfortaa"/>
              <a:sym typeface="Comfortaa"/>
            </a:endParaRPr>
          </a:p>
          <a:p>
            <a:pPr marL="0" lvl="0" indent="0" algn="l" rtl="0">
              <a:spcBef>
                <a:spcPts val="2300"/>
              </a:spcBef>
              <a:spcAft>
                <a:spcPts val="0"/>
              </a:spcAft>
              <a:buNone/>
            </a:pPr>
            <a:r>
              <a:rPr lang="en" sz="1200" b="1">
                <a:solidFill>
                  <a:srgbClr val="741B47"/>
                </a:solidFill>
                <a:latin typeface="Comfortaa"/>
                <a:ea typeface="Comfortaa"/>
                <a:cs typeface="Comfortaa"/>
                <a:sym typeface="Comfortaa"/>
              </a:rPr>
              <a:t>5)tldextract                                                                                                                      10)random</a:t>
            </a:r>
            <a:endParaRPr sz="1200" b="1">
              <a:solidFill>
                <a:srgbClr val="741B47"/>
              </a:solidFill>
              <a:latin typeface="Comfortaa"/>
              <a:ea typeface="Comfortaa"/>
              <a:cs typeface="Comfortaa"/>
              <a:sym typeface="Comfortaa"/>
            </a:endParaRPr>
          </a:p>
          <a:p>
            <a:pPr marL="0" lvl="0" indent="0" algn="l" rtl="0">
              <a:spcBef>
                <a:spcPts val="2300"/>
              </a:spcBef>
              <a:spcAft>
                <a:spcPts val="0"/>
              </a:spcAft>
              <a:buNone/>
            </a:pPr>
            <a:endParaRPr sz="800" b="1" i="1">
              <a:solidFill>
                <a:srgbClr val="222222"/>
              </a:solidFill>
              <a:highlight>
                <a:srgbClr val="FFFFFF"/>
              </a:highlight>
              <a:latin typeface="Arial"/>
              <a:ea typeface="Arial"/>
              <a:cs typeface="Arial"/>
              <a:sym typeface="Arial"/>
            </a:endParaRPr>
          </a:p>
          <a:p>
            <a:pPr marL="0" lvl="0" indent="0" algn="l" rtl="0">
              <a:spcBef>
                <a:spcPts val="2300"/>
              </a:spcBef>
              <a:spcAft>
                <a:spcPts val="0"/>
              </a:spcAft>
              <a:buNone/>
            </a:pPr>
            <a:endParaRPr sz="1200">
              <a:solidFill>
                <a:srgbClr val="545454"/>
              </a:solidFill>
              <a:highlight>
                <a:srgbClr val="FFFFFF"/>
              </a:highlight>
              <a:latin typeface="Arial"/>
              <a:ea typeface="Arial"/>
              <a:cs typeface="Arial"/>
              <a:sym typeface="Arial"/>
            </a:endParaRPr>
          </a:p>
          <a:p>
            <a:pPr marL="0" lvl="0" indent="0" algn="l" rtl="0">
              <a:spcBef>
                <a:spcPts val="2300"/>
              </a:spcBef>
              <a:spcAft>
                <a:spcPts val="0"/>
              </a:spcAft>
              <a:buNone/>
            </a:pPr>
            <a:endParaRPr sz="1200">
              <a:solidFill>
                <a:srgbClr val="545454"/>
              </a:solidFill>
              <a:highlight>
                <a:srgbClr val="FFFFFF"/>
              </a:highlight>
              <a:latin typeface="Arial"/>
              <a:ea typeface="Arial"/>
              <a:cs typeface="Arial"/>
              <a:sym typeface="Arial"/>
            </a:endParaRPr>
          </a:p>
          <a:p>
            <a:pPr marL="0" lvl="0" indent="0" algn="l" rtl="0">
              <a:spcBef>
                <a:spcPts val="23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sp>
        <p:nvSpPr>
          <p:cNvPr id="199" name="Google Shape;199;p24"/>
          <p:cNvSpPr txBox="1">
            <a:spLocks noGrp="1"/>
          </p:cNvSpPr>
          <p:nvPr>
            <p:ph type="body" idx="1"/>
          </p:nvPr>
        </p:nvSpPr>
        <p:spPr>
          <a:xfrm>
            <a:off x="819150" y="1512075"/>
            <a:ext cx="7505700" cy="292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When user enters an URL </a:t>
            </a:r>
            <a:endParaRPr sz="1400"/>
          </a:p>
          <a:p>
            <a:pPr marL="0" lvl="0" indent="0" algn="l" rtl="0">
              <a:spcBef>
                <a:spcPts val="1600"/>
              </a:spcBef>
              <a:spcAft>
                <a:spcPts val="1600"/>
              </a:spcAft>
              <a:buNone/>
            </a:pPr>
            <a:endParaRPr/>
          </a:p>
        </p:txBody>
      </p:sp>
      <p:pic>
        <p:nvPicPr>
          <p:cNvPr id="200" name="Google Shape;200;p24"/>
          <p:cNvPicPr preferRelativeResize="0"/>
          <p:nvPr/>
        </p:nvPicPr>
        <p:blipFill>
          <a:blip r:embed="rId3">
            <a:alphaModFix/>
          </a:blip>
          <a:stretch>
            <a:fillRect/>
          </a:stretch>
        </p:blipFill>
        <p:spPr>
          <a:xfrm>
            <a:off x="904750" y="1927250"/>
            <a:ext cx="6056150" cy="2980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905900" y="80842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latin typeface="Comfortaa"/>
                <a:ea typeface="Comfortaa"/>
                <a:cs typeface="Comfortaa"/>
                <a:sym typeface="Comfortaa"/>
              </a:rPr>
              <a:t>It shows output as :</a:t>
            </a:r>
            <a:endParaRPr sz="1400">
              <a:solidFill>
                <a:srgbClr val="000000"/>
              </a:solidFill>
              <a:latin typeface="Comfortaa"/>
              <a:ea typeface="Comfortaa"/>
              <a:cs typeface="Comfortaa"/>
              <a:sym typeface="Comfortaa"/>
            </a:endParaRPr>
          </a:p>
        </p:txBody>
      </p:sp>
      <p:sp>
        <p:nvSpPr>
          <p:cNvPr id="206" name="Google Shape;206;p2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7" name="Google Shape;207;p25"/>
          <p:cNvPicPr preferRelativeResize="0"/>
          <p:nvPr/>
        </p:nvPicPr>
        <p:blipFill>
          <a:blip r:embed="rId3">
            <a:alphaModFix/>
          </a:blip>
          <a:stretch>
            <a:fillRect/>
          </a:stretch>
        </p:blipFill>
        <p:spPr>
          <a:xfrm>
            <a:off x="583050" y="1343250"/>
            <a:ext cx="7505702" cy="34703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400">
                <a:solidFill>
                  <a:schemeClr val="dk2"/>
                </a:solidFill>
                <a:latin typeface="Calibri"/>
                <a:ea typeface="Calibri"/>
                <a:cs typeface="Calibri"/>
                <a:sym typeface="Calibri"/>
              </a:rPr>
              <a:t>User can also know more about this prediction after clicking on button “Get more info about this prediction” to know about classifiers used ,accuracy scores and classification Report.</a:t>
            </a:r>
            <a:endParaRPr/>
          </a:p>
        </p:txBody>
      </p:sp>
      <p:sp>
        <p:nvSpPr>
          <p:cNvPr id="213" name="Google Shape;213;p2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14" name="Google Shape;214;p26"/>
          <p:cNvPicPr preferRelativeResize="0"/>
          <p:nvPr/>
        </p:nvPicPr>
        <p:blipFill>
          <a:blip r:embed="rId3">
            <a:alphaModFix/>
          </a:blip>
          <a:stretch>
            <a:fillRect/>
          </a:stretch>
        </p:blipFill>
        <p:spPr>
          <a:xfrm>
            <a:off x="347913" y="1800200"/>
            <a:ext cx="8448173" cy="31527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EVALUATION</a:t>
            </a:r>
            <a:br>
              <a:rPr lang="en" dirty="0" smtClean="0"/>
            </a:br>
            <a:endParaRPr dirty="0"/>
          </a:p>
        </p:txBody>
      </p:sp>
      <p:sp>
        <p:nvSpPr>
          <p:cNvPr id="220" name="Google Shape;220;p2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2000" dirty="0" smtClean="0"/>
              <a:t>  ACCURACY SCORES:</a:t>
            </a:r>
            <a:endParaRPr sz="2000" dirty="0"/>
          </a:p>
        </p:txBody>
      </p:sp>
      <p:graphicFrame>
        <p:nvGraphicFramePr>
          <p:cNvPr id="221" name="Google Shape;221;p27"/>
          <p:cNvGraphicFramePr/>
          <p:nvPr>
            <p:extLst>
              <p:ext uri="{D42A27DB-BD31-4B8C-83A1-F6EECF244321}">
                <p14:modId xmlns:p14="http://schemas.microsoft.com/office/powerpoint/2010/main" val="2317088576"/>
              </p:ext>
            </p:extLst>
          </p:nvPr>
        </p:nvGraphicFramePr>
        <p:xfrm>
          <a:off x="1011219" y="2491148"/>
          <a:ext cx="5951418" cy="2086864"/>
        </p:xfrm>
        <a:graphic>
          <a:graphicData uri="http://schemas.openxmlformats.org/drawingml/2006/table">
            <a:tbl>
              <a:tblPr>
                <a:noFill/>
                <a:tableStyleId>{BEAC5D71-6752-4677-A81E-EA6D56FBDB17}</a:tableStyleId>
              </a:tblPr>
              <a:tblGrid>
                <a:gridCol w="3038857"/>
                <a:gridCol w="2912561"/>
              </a:tblGrid>
              <a:tr h="604888">
                <a:tc>
                  <a:txBody>
                    <a:bodyPr/>
                    <a:lstStyle/>
                    <a:p>
                      <a:pPr marL="0" lvl="0" indent="0" algn="l" rtl="0">
                        <a:lnSpc>
                          <a:spcPct val="115000"/>
                        </a:lnSpc>
                        <a:spcBef>
                          <a:spcPts val="0"/>
                        </a:spcBef>
                        <a:spcAft>
                          <a:spcPts val="0"/>
                        </a:spcAft>
                        <a:buNone/>
                      </a:pPr>
                      <a:r>
                        <a:rPr lang="en" dirty="0">
                          <a:latin typeface="Comfortaa"/>
                          <a:ea typeface="Comfortaa"/>
                          <a:cs typeface="Comfortaa"/>
                          <a:sym typeface="Comfortaa"/>
                        </a:rPr>
                        <a:t>CLASSIFICATION </a:t>
                      </a:r>
                      <a:endParaRPr dirty="0">
                        <a:latin typeface="Comfortaa"/>
                        <a:ea typeface="Comfortaa"/>
                        <a:cs typeface="Comfortaa"/>
                        <a:sym typeface="Comfortaa"/>
                      </a:endParaRPr>
                    </a:p>
                    <a:p>
                      <a:pPr marL="0" lvl="0" indent="0" algn="l" rtl="0">
                        <a:spcBef>
                          <a:spcPts val="2300"/>
                        </a:spcBef>
                        <a:spcAft>
                          <a:spcPts val="0"/>
                        </a:spcAft>
                        <a:buNone/>
                      </a:pPr>
                      <a:endParaRPr sz="1200" dirty="0">
                        <a:highlight>
                          <a:srgbClr val="F9F9F9"/>
                        </a:highlight>
                      </a:endParaRPr>
                    </a:p>
                  </a:txBody>
                  <a:tcPr marL="63500" marR="63500" marT="63500" marB="63500"/>
                </a:tc>
                <a:tc>
                  <a:txBody>
                    <a:bodyPr/>
                    <a:lstStyle/>
                    <a:p>
                      <a:pPr marL="0" lvl="0" indent="0" algn="l" rtl="0">
                        <a:lnSpc>
                          <a:spcPct val="115000"/>
                        </a:lnSpc>
                        <a:spcBef>
                          <a:spcPts val="0"/>
                        </a:spcBef>
                        <a:spcAft>
                          <a:spcPts val="2300"/>
                        </a:spcAft>
                        <a:buNone/>
                      </a:pPr>
                      <a:r>
                        <a:rPr lang="en" dirty="0">
                          <a:latin typeface="Comfortaa"/>
                          <a:ea typeface="Comfortaa"/>
                          <a:cs typeface="Comfortaa"/>
                          <a:sym typeface="Comfortaa"/>
                        </a:rPr>
                        <a:t>ACCURACY(%)</a:t>
                      </a:r>
                      <a:endParaRPr sz="1200" dirty="0">
                        <a:highlight>
                          <a:srgbClr val="F9F9F9"/>
                        </a:highlight>
                      </a:endParaRPr>
                    </a:p>
                  </a:txBody>
                  <a:tcPr marL="63500" marR="63500" marT="63500" marB="63500"/>
                </a:tc>
              </a:tr>
              <a:tr h="221420">
                <a:tc>
                  <a:txBody>
                    <a:bodyPr/>
                    <a:lstStyle/>
                    <a:p>
                      <a:pPr marL="0" lvl="0" indent="0" algn="l" rtl="0">
                        <a:spcBef>
                          <a:spcPts val="0"/>
                        </a:spcBef>
                        <a:spcAft>
                          <a:spcPts val="0"/>
                        </a:spcAft>
                        <a:buNone/>
                      </a:pPr>
                      <a:r>
                        <a:rPr lang="en" sz="1200">
                          <a:highlight>
                            <a:srgbClr val="F9F9F9"/>
                          </a:highlight>
                        </a:rPr>
                        <a:t>Random Forest</a:t>
                      </a:r>
                      <a:endParaRPr sz="1200">
                        <a:highlight>
                          <a:srgbClr val="F9F9F9"/>
                        </a:highlight>
                      </a:endParaRPr>
                    </a:p>
                  </a:txBody>
                  <a:tcPr marL="63500" marR="63500" marT="63500" marB="63500"/>
                </a:tc>
                <a:tc>
                  <a:txBody>
                    <a:bodyPr/>
                    <a:lstStyle/>
                    <a:p>
                      <a:pPr marL="0" lvl="0" indent="0" algn="l" rtl="0">
                        <a:spcBef>
                          <a:spcPts val="0"/>
                        </a:spcBef>
                        <a:spcAft>
                          <a:spcPts val="0"/>
                        </a:spcAft>
                        <a:buNone/>
                      </a:pPr>
                      <a:r>
                        <a:rPr lang="en" sz="1200">
                          <a:highlight>
                            <a:srgbClr val="F9F9F9"/>
                          </a:highlight>
                        </a:rPr>
                        <a:t>83.84</a:t>
                      </a:r>
                      <a:endParaRPr sz="1200">
                        <a:highlight>
                          <a:srgbClr val="F9F9F9"/>
                        </a:highlight>
                      </a:endParaRPr>
                    </a:p>
                  </a:txBody>
                  <a:tcPr marL="63500" marR="63500" marT="63500" marB="63500"/>
                </a:tc>
              </a:tr>
              <a:tr h="221420">
                <a:tc>
                  <a:txBody>
                    <a:bodyPr/>
                    <a:lstStyle/>
                    <a:p>
                      <a:pPr marL="0" lvl="0" indent="0" algn="l" rtl="0">
                        <a:spcBef>
                          <a:spcPts val="0"/>
                        </a:spcBef>
                        <a:spcAft>
                          <a:spcPts val="0"/>
                        </a:spcAft>
                        <a:buNone/>
                      </a:pPr>
                      <a:r>
                        <a:rPr lang="en" sz="1200">
                          <a:highlight>
                            <a:srgbClr val="F9F9F9"/>
                          </a:highlight>
                        </a:rPr>
                        <a:t>Logistic regression</a:t>
                      </a:r>
                      <a:endParaRPr sz="1200">
                        <a:highlight>
                          <a:srgbClr val="F9F9F9"/>
                        </a:highlight>
                      </a:endParaRPr>
                    </a:p>
                  </a:txBody>
                  <a:tcPr marL="63500" marR="63500" marT="63500" marB="63500"/>
                </a:tc>
                <a:tc>
                  <a:txBody>
                    <a:bodyPr/>
                    <a:lstStyle/>
                    <a:p>
                      <a:pPr marL="0" lvl="0" indent="0" algn="l" rtl="0">
                        <a:spcBef>
                          <a:spcPts val="0"/>
                        </a:spcBef>
                        <a:spcAft>
                          <a:spcPts val="0"/>
                        </a:spcAft>
                        <a:buNone/>
                      </a:pPr>
                      <a:r>
                        <a:rPr lang="en" sz="1200">
                          <a:highlight>
                            <a:srgbClr val="F9F9F9"/>
                          </a:highlight>
                        </a:rPr>
                        <a:t>74.35</a:t>
                      </a:r>
                      <a:endParaRPr sz="1200">
                        <a:highlight>
                          <a:srgbClr val="F9F9F9"/>
                        </a:highlight>
                      </a:endParaRPr>
                    </a:p>
                  </a:txBody>
                  <a:tcPr marL="63500" marR="63500" marT="63500" marB="63500"/>
                </a:tc>
              </a:tr>
              <a:tr h="221420">
                <a:tc>
                  <a:txBody>
                    <a:bodyPr/>
                    <a:lstStyle/>
                    <a:p>
                      <a:pPr marL="0" lvl="0" indent="0" algn="l" rtl="0">
                        <a:spcBef>
                          <a:spcPts val="0"/>
                        </a:spcBef>
                        <a:spcAft>
                          <a:spcPts val="0"/>
                        </a:spcAft>
                        <a:buNone/>
                      </a:pPr>
                      <a:r>
                        <a:rPr lang="en" sz="1200">
                          <a:highlight>
                            <a:srgbClr val="F9F9F9"/>
                          </a:highlight>
                        </a:rPr>
                        <a:t>Decision Tree</a:t>
                      </a:r>
                      <a:endParaRPr sz="1200">
                        <a:highlight>
                          <a:srgbClr val="F9F9F9"/>
                        </a:highlight>
                      </a:endParaRPr>
                    </a:p>
                  </a:txBody>
                  <a:tcPr marL="63500" marR="63500" marT="63500" marB="63500"/>
                </a:tc>
                <a:tc>
                  <a:txBody>
                    <a:bodyPr/>
                    <a:lstStyle/>
                    <a:p>
                      <a:pPr marL="0" lvl="0" indent="0" algn="l" rtl="0">
                        <a:spcBef>
                          <a:spcPts val="0"/>
                        </a:spcBef>
                        <a:spcAft>
                          <a:spcPts val="0"/>
                        </a:spcAft>
                        <a:buNone/>
                      </a:pPr>
                      <a:r>
                        <a:rPr lang="en" sz="1200">
                          <a:highlight>
                            <a:srgbClr val="F9F9F9"/>
                          </a:highlight>
                        </a:rPr>
                        <a:t>79.34</a:t>
                      </a:r>
                      <a:endParaRPr sz="1200">
                        <a:highlight>
                          <a:srgbClr val="F9F9F9"/>
                        </a:highlight>
                      </a:endParaRPr>
                    </a:p>
                  </a:txBody>
                  <a:tcPr marL="63500" marR="63500" marT="63500" marB="63500"/>
                </a:tc>
              </a:tr>
              <a:tr h="221420">
                <a:tc>
                  <a:txBody>
                    <a:bodyPr/>
                    <a:lstStyle/>
                    <a:p>
                      <a:pPr marL="0" lvl="0" indent="0" algn="l" rtl="0">
                        <a:spcBef>
                          <a:spcPts val="0"/>
                        </a:spcBef>
                        <a:spcAft>
                          <a:spcPts val="0"/>
                        </a:spcAft>
                        <a:buNone/>
                      </a:pPr>
                      <a:r>
                        <a:rPr lang="en" sz="1200">
                          <a:highlight>
                            <a:srgbClr val="F9F9F9"/>
                          </a:highlight>
                        </a:rPr>
                        <a:t>Naive Bayes</a:t>
                      </a:r>
                      <a:endParaRPr sz="1200">
                        <a:highlight>
                          <a:srgbClr val="F9F9F9"/>
                        </a:highlight>
                      </a:endParaRPr>
                    </a:p>
                  </a:txBody>
                  <a:tcPr marL="63500" marR="63500" marT="63500" marB="63500"/>
                </a:tc>
                <a:tc>
                  <a:txBody>
                    <a:bodyPr/>
                    <a:lstStyle/>
                    <a:p>
                      <a:pPr marL="0" lvl="0" indent="0" algn="l" rtl="0">
                        <a:spcBef>
                          <a:spcPts val="0"/>
                        </a:spcBef>
                        <a:spcAft>
                          <a:spcPts val="0"/>
                        </a:spcAft>
                        <a:buNone/>
                      </a:pPr>
                      <a:r>
                        <a:rPr lang="en" sz="1200" dirty="0">
                          <a:highlight>
                            <a:srgbClr val="F9F9F9"/>
                          </a:highlight>
                        </a:rPr>
                        <a:t>76.83</a:t>
                      </a:r>
                      <a:endParaRPr sz="1200" dirty="0">
                        <a:highlight>
                          <a:srgbClr val="F9F9F9"/>
                        </a:highlight>
                      </a:endParaRPr>
                    </a:p>
                  </a:txBody>
                  <a:tcPr marL="63500" marR="63500" marT="63500" marB="6350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CONFUSION MATRIX:</a:t>
            </a:r>
            <a:endParaRPr/>
          </a:p>
        </p:txBody>
      </p:sp>
      <p:sp>
        <p:nvSpPr>
          <p:cNvPr id="227" name="Google Shape;227;p2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lnSpc>
                <a:spcPct val="171429"/>
              </a:lnSpc>
              <a:spcBef>
                <a:spcPts val="0"/>
              </a:spcBef>
              <a:spcAft>
                <a:spcPts val="0"/>
              </a:spcAft>
              <a:buNone/>
            </a:pPr>
            <a:r>
              <a:rPr lang="en" sz="1200">
                <a:solidFill>
                  <a:srgbClr val="000000"/>
                </a:solidFill>
                <a:latin typeface="Roboto"/>
                <a:ea typeface="Roboto"/>
                <a:cs typeface="Roboto"/>
                <a:sym typeface="Roboto"/>
              </a:rPr>
              <a:t>In the field of machine learning and specifically the problem of statistical classification, a confusion matrix, also known as an error matrix.</a:t>
            </a:r>
            <a:endParaRPr sz="1200">
              <a:solidFill>
                <a:srgbClr val="000000"/>
              </a:solidFill>
              <a:latin typeface="Roboto"/>
              <a:ea typeface="Roboto"/>
              <a:cs typeface="Roboto"/>
              <a:sym typeface="Roboto"/>
            </a:endParaRPr>
          </a:p>
          <a:p>
            <a:pPr marL="0" lvl="0" indent="0" algn="l" rtl="0">
              <a:lnSpc>
                <a:spcPct val="171429"/>
              </a:lnSpc>
              <a:spcBef>
                <a:spcPts val="800"/>
              </a:spcBef>
              <a:spcAft>
                <a:spcPts val="0"/>
              </a:spcAft>
              <a:buNone/>
            </a:pPr>
            <a:r>
              <a:rPr lang="en" sz="1200">
                <a:solidFill>
                  <a:srgbClr val="000000"/>
                </a:solidFill>
                <a:latin typeface="Roboto"/>
                <a:ea typeface="Roboto"/>
                <a:cs typeface="Roboto"/>
                <a:sym typeface="Roboto"/>
              </a:rPr>
              <a:t>A confusion matrix is a table that is often used to describe the performance of a classification model (or “classifier”) on a set of test data for which the true values are known. It allows the visualization of the performance of an algorithm.</a:t>
            </a:r>
            <a:endParaRPr sz="1200">
              <a:solidFill>
                <a:srgbClr val="000000"/>
              </a:solidFill>
              <a:latin typeface="Roboto"/>
              <a:ea typeface="Roboto"/>
              <a:cs typeface="Roboto"/>
              <a:sym typeface="Roboto"/>
            </a:endParaRPr>
          </a:p>
          <a:p>
            <a:pPr marL="0" lvl="0" indent="0" algn="l" rtl="0">
              <a:lnSpc>
                <a:spcPct val="171429"/>
              </a:lnSpc>
              <a:spcBef>
                <a:spcPts val="800"/>
              </a:spcBef>
              <a:spcAft>
                <a:spcPts val="0"/>
              </a:spcAft>
              <a:buNone/>
            </a:pPr>
            <a:r>
              <a:rPr lang="en" sz="1200">
                <a:solidFill>
                  <a:srgbClr val="000000"/>
                </a:solidFill>
                <a:latin typeface="Roboto"/>
                <a:ea typeface="Roboto"/>
                <a:cs typeface="Roboto"/>
                <a:sym typeface="Roboto"/>
              </a:rPr>
              <a:t>It allows easy identification of confusion between classes e.g. one class is commonly mislabeled as the other. Most performance measures are computed from the confusion matrix.</a:t>
            </a:r>
            <a:endParaRPr sz="1200">
              <a:solidFill>
                <a:srgbClr val="000000"/>
              </a:solidFill>
              <a:latin typeface="Roboto"/>
              <a:ea typeface="Roboto"/>
              <a:cs typeface="Roboto"/>
              <a:sym typeface="Roboto"/>
            </a:endParaRPr>
          </a:p>
          <a:p>
            <a:pPr marL="0" lvl="0" indent="0" algn="l" rtl="0">
              <a:spcBef>
                <a:spcPts val="8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9"/>
          <p:cNvSpPr txBox="1">
            <a:spLocks noGrp="1"/>
          </p:cNvSpPr>
          <p:nvPr>
            <p:ph type="body" idx="1"/>
          </p:nvPr>
        </p:nvSpPr>
        <p:spPr>
          <a:xfrm>
            <a:off x="819150" y="557725"/>
            <a:ext cx="7505700" cy="3881100"/>
          </a:xfrm>
          <a:prstGeom prst="rect">
            <a:avLst/>
          </a:prstGeom>
        </p:spPr>
        <p:txBody>
          <a:bodyPr spcFirstLastPara="1" wrap="square" lIns="91425" tIns="91425" rIns="91425" bIns="91425" anchor="t" anchorCtr="0">
            <a:noAutofit/>
          </a:bodyPr>
          <a:lstStyle/>
          <a:p>
            <a:pPr marL="0" lvl="0" indent="0" algn="l" rtl="0">
              <a:lnSpc>
                <a:spcPct val="171429"/>
              </a:lnSpc>
              <a:spcBef>
                <a:spcPts val="0"/>
              </a:spcBef>
              <a:spcAft>
                <a:spcPts val="0"/>
              </a:spcAft>
              <a:buNone/>
            </a:pPr>
            <a:r>
              <a:rPr lang="en" sz="1200">
                <a:solidFill>
                  <a:srgbClr val="000000"/>
                </a:solidFill>
                <a:latin typeface="Roboto"/>
                <a:ea typeface="Roboto"/>
                <a:cs typeface="Roboto"/>
                <a:sym typeface="Roboto"/>
              </a:rPr>
              <a:t>The confusion matrix using Random Forest is:</a:t>
            </a:r>
            <a:endParaRPr sz="1200">
              <a:solidFill>
                <a:srgbClr val="000000"/>
              </a:solidFill>
              <a:latin typeface="Roboto"/>
              <a:ea typeface="Roboto"/>
              <a:cs typeface="Roboto"/>
              <a:sym typeface="Roboto"/>
            </a:endParaRPr>
          </a:p>
          <a:p>
            <a:pPr marL="0" lvl="0" indent="0" algn="l" rtl="0">
              <a:lnSpc>
                <a:spcPct val="171429"/>
              </a:lnSpc>
              <a:spcBef>
                <a:spcPts val="800"/>
              </a:spcBef>
              <a:spcAft>
                <a:spcPts val="0"/>
              </a:spcAft>
              <a:buNone/>
            </a:pPr>
            <a:endParaRPr sz="1200">
              <a:solidFill>
                <a:srgbClr val="000000"/>
              </a:solidFill>
              <a:latin typeface="Roboto"/>
              <a:ea typeface="Roboto"/>
              <a:cs typeface="Roboto"/>
              <a:sym typeface="Roboto"/>
            </a:endParaRPr>
          </a:p>
          <a:p>
            <a:pPr marL="0" lvl="0" indent="0" algn="l" rtl="0">
              <a:lnSpc>
                <a:spcPct val="171429"/>
              </a:lnSpc>
              <a:spcBef>
                <a:spcPts val="800"/>
              </a:spcBef>
              <a:spcAft>
                <a:spcPts val="0"/>
              </a:spcAft>
              <a:buNone/>
            </a:pPr>
            <a:endParaRPr sz="1200">
              <a:solidFill>
                <a:srgbClr val="000000"/>
              </a:solidFill>
              <a:latin typeface="Roboto"/>
              <a:ea typeface="Roboto"/>
              <a:cs typeface="Roboto"/>
              <a:sym typeface="Roboto"/>
            </a:endParaRPr>
          </a:p>
          <a:p>
            <a:pPr marL="0" lvl="0" indent="0" algn="l" rtl="0">
              <a:lnSpc>
                <a:spcPct val="171429"/>
              </a:lnSpc>
              <a:spcBef>
                <a:spcPts val="800"/>
              </a:spcBef>
              <a:spcAft>
                <a:spcPts val="0"/>
              </a:spcAft>
              <a:buNone/>
            </a:pPr>
            <a:endParaRPr sz="1200">
              <a:solidFill>
                <a:srgbClr val="000000"/>
              </a:solidFill>
              <a:latin typeface="Roboto"/>
              <a:ea typeface="Roboto"/>
              <a:cs typeface="Roboto"/>
              <a:sym typeface="Roboto"/>
            </a:endParaRPr>
          </a:p>
          <a:p>
            <a:pPr marL="0" lvl="0" indent="0" algn="l" rtl="0">
              <a:lnSpc>
                <a:spcPct val="171429"/>
              </a:lnSpc>
              <a:spcBef>
                <a:spcPts val="800"/>
              </a:spcBef>
              <a:spcAft>
                <a:spcPts val="0"/>
              </a:spcAft>
              <a:buNone/>
            </a:pPr>
            <a:endParaRPr sz="1200">
              <a:solidFill>
                <a:srgbClr val="000000"/>
              </a:solidFill>
              <a:latin typeface="Roboto"/>
              <a:ea typeface="Roboto"/>
              <a:cs typeface="Roboto"/>
              <a:sym typeface="Roboto"/>
            </a:endParaRPr>
          </a:p>
          <a:p>
            <a:pPr marL="0" lvl="0" indent="0" algn="l" rtl="0">
              <a:lnSpc>
                <a:spcPct val="171429"/>
              </a:lnSpc>
              <a:spcBef>
                <a:spcPts val="800"/>
              </a:spcBef>
              <a:spcAft>
                <a:spcPts val="0"/>
              </a:spcAft>
              <a:buNone/>
            </a:pPr>
            <a:r>
              <a:rPr lang="en" sz="1200">
                <a:solidFill>
                  <a:srgbClr val="000000"/>
                </a:solidFill>
                <a:latin typeface="Roboto"/>
                <a:ea typeface="Roboto"/>
                <a:cs typeface="Roboto"/>
                <a:sym typeface="Roboto"/>
              </a:rPr>
              <a:t>The confusion matrix using Decision Tree is:</a:t>
            </a:r>
            <a:endParaRPr sz="1200">
              <a:solidFill>
                <a:srgbClr val="000000"/>
              </a:solidFill>
              <a:latin typeface="Roboto"/>
              <a:ea typeface="Roboto"/>
              <a:cs typeface="Roboto"/>
              <a:sym typeface="Roboto"/>
            </a:endParaRPr>
          </a:p>
          <a:p>
            <a:pPr marL="0" lvl="0" indent="0" algn="l" rtl="0">
              <a:lnSpc>
                <a:spcPct val="171429"/>
              </a:lnSpc>
              <a:spcBef>
                <a:spcPts val="800"/>
              </a:spcBef>
              <a:spcAft>
                <a:spcPts val="800"/>
              </a:spcAft>
              <a:buNone/>
            </a:pPr>
            <a:endParaRPr sz="1200">
              <a:solidFill>
                <a:srgbClr val="000000"/>
              </a:solidFill>
              <a:latin typeface="Roboto"/>
              <a:ea typeface="Roboto"/>
              <a:cs typeface="Roboto"/>
              <a:sym typeface="Roboto"/>
            </a:endParaRPr>
          </a:p>
        </p:txBody>
      </p:sp>
      <p:pic>
        <p:nvPicPr>
          <p:cNvPr id="234" name="Google Shape;234;p29"/>
          <p:cNvPicPr preferRelativeResize="0"/>
          <p:nvPr/>
        </p:nvPicPr>
        <p:blipFill>
          <a:blip r:embed="rId3">
            <a:alphaModFix/>
          </a:blip>
          <a:stretch>
            <a:fillRect/>
          </a:stretch>
        </p:blipFill>
        <p:spPr>
          <a:xfrm>
            <a:off x="819150" y="1214600"/>
            <a:ext cx="4047176" cy="1152650"/>
          </a:xfrm>
          <a:prstGeom prst="rect">
            <a:avLst/>
          </a:prstGeom>
          <a:noFill/>
          <a:ln>
            <a:noFill/>
          </a:ln>
        </p:spPr>
      </p:pic>
      <p:pic>
        <p:nvPicPr>
          <p:cNvPr id="235" name="Google Shape;235;p29"/>
          <p:cNvPicPr preferRelativeResize="0"/>
          <p:nvPr/>
        </p:nvPicPr>
        <p:blipFill>
          <a:blip r:embed="rId4">
            <a:alphaModFix/>
          </a:blip>
          <a:stretch>
            <a:fillRect/>
          </a:stretch>
        </p:blipFill>
        <p:spPr>
          <a:xfrm>
            <a:off x="937425" y="3234825"/>
            <a:ext cx="3395950" cy="1321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30"/>
          <p:cNvSpPr txBox="1">
            <a:spLocks noGrp="1"/>
          </p:cNvSpPr>
          <p:nvPr>
            <p:ph type="body" idx="1"/>
          </p:nvPr>
        </p:nvSpPr>
        <p:spPr>
          <a:xfrm>
            <a:off x="819150" y="384225"/>
            <a:ext cx="7505700" cy="4054500"/>
          </a:xfrm>
          <a:prstGeom prst="rect">
            <a:avLst/>
          </a:prstGeom>
        </p:spPr>
        <p:txBody>
          <a:bodyPr spcFirstLastPara="1" wrap="square" lIns="91425" tIns="91425" rIns="91425" bIns="91425" anchor="t" anchorCtr="0">
            <a:noAutofit/>
          </a:bodyPr>
          <a:lstStyle/>
          <a:p>
            <a:pPr marL="0" lvl="0" indent="0" algn="l" rtl="0">
              <a:lnSpc>
                <a:spcPct val="171429"/>
              </a:lnSpc>
              <a:spcBef>
                <a:spcPts val="0"/>
              </a:spcBef>
              <a:spcAft>
                <a:spcPts val="0"/>
              </a:spcAft>
              <a:buNone/>
            </a:pPr>
            <a:r>
              <a:rPr lang="en" sz="1200">
                <a:solidFill>
                  <a:srgbClr val="000000"/>
                </a:solidFill>
                <a:latin typeface="Roboto"/>
                <a:ea typeface="Roboto"/>
                <a:cs typeface="Roboto"/>
                <a:sym typeface="Roboto"/>
              </a:rPr>
              <a:t>The confusion matrix using Logistic Regression is:</a:t>
            </a:r>
            <a:endParaRPr sz="1200">
              <a:solidFill>
                <a:srgbClr val="000000"/>
              </a:solidFill>
              <a:latin typeface="Roboto"/>
              <a:ea typeface="Roboto"/>
              <a:cs typeface="Roboto"/>
              <a:sym typeface="Roboto"/>
            </a:endParaRPr>
          </a:p>
          <a:p>
            <a:pPr marL="0" lvl="0" indent="0" algn="l" rtl="0">
              <a:spcBef>
                <a:spcPts val="800"/>
              </a:spcBef>
              <a:spcAft>
                <a:spcPts val="0"/>
              </a:spcAft>
              <a:buNone/>
            </a:pPr>
            <a:endParaRPr/>
          </a:p>
          <a:p>
            <a:pPr marL="0" lvl="0" indent="0" algn="l" rtl="0">
              <a:lnSpc>
                <a:spcPct val="171429"/>
              </a:lnSpc>
              <a:spcBef>
                <a:spcPts val="1600"/>
              </a:spcBef>
              <a:spcAft>
                <a:spcPts val="0"/>
              </a:spcAft>
              <a:buNone/>
            </a:pPr>
            <a:endParaRPr sz="1200">
              <a:solidFill>
                <a:srgbClr val="000000"/>
              </a:solidFill>
              <a:latin typeface="Roboto"/>
              <a:ea typeface="Roboto"/>
              <a:cs typeface="Roboto"/>
              <a:sym typeface="Roboto"/>
            </a:endParaRPr>
          </a:p>
          <a:p>
            <a:pPr marL="0" lvl="0" indent="0" algn="l" rtl="0">
              <a:lnSpc>
                <a:spcPct val="171429"/>
              </a:lnSpc>
              <a:spcBef>
                <a:spcPts val="800"/>
              </a:spcBef>
              <a:spcAft>
                <a:spcPts val="0"/>
              </a:spcAft>
              <a:buNone/>
            </a:pPr>
            <a:endParaRPr sz="1200">
              <a:solidFill>
                <a:srgbClr val="000000"/>
              </a:solidFill>
              <a:latin typeface="Roboto"/>
              <a:ea typeface="Roboto"/>
              <a:cs typeface="Roboto"/>
              <a:sym typeface="Roboto"/>
            </a:endParaRPr>
          </a:p>
          <a:p>
            <a:pPr marL="0" lvl="0" indent="0" algn="l" rtl="0">
              <a:lnSpc>
                <a:spcPct val="171429"/>
              </a:lnSpc>
              <a:spcBef>
                <a:spcPts val="800"/>
              </a:spcBef>
              <a:spcAft>
                <a:spcPts val="0"/>
              </a:spcAft>
              <a:buNone/>
            </a:pPr>
            <a:endParaRPr sz="1200">
              <a:solidFill>
                <a:srgbClr val="000000"/>
              </a:solidFill>
              <a:latin typeface="Roboto"/>
              <a:ea typeface="Roboto"/>
              <a:cs typeface="Roboto"/>
              <a:sym typeface="Roboto"/>
            </a:endParaRPr>
          </a:p>
          <a:p>
            <a:pPr marL="0" lvl="0" indent="0" algn="l" rtl="0">
              <a:lnSpc>
                <a:spcPct val="171429"/>
              </a:lnSpc>
              <a:spcBef>
                <a:spcPts val="800"/>
              </a:spcBef>
              <a:spcAft>
                <a:spcPts val="0"/>
              </a:spcAft>
              <a:buNone/>
            </a:pPr>
            <a:r>
              <a:rPr lang="en" sz="1200">
                <a:solidFill>
                  <a:srgbClr val="000000"/>
                </a:solidFill>
                <a:latin typeface="Roboto"/>
                <a:ea typeface="Roboto"/>
                <a:cs typeface="Roboto"/>
                <a:sym typeface="Roboto"/>
              </a:rPr>
              <a:t>The confusion matrix using Naive Bayes is:</a:t>
            </a:r>
            <a:endParaRPr sz="1200">
              <a:solidFill>
                <a:srgbClr val="000000"/>
              </a:solidFill>
              <a:latin typeface="Roboto"/>
              <a:ea typeface="Roboto"/>
              <a:cs typeface="Roboto"/>
              <a:sym typeface="Roboto"/>
            </a:endParaRPr>
          </a:p>
          <a:p>
            <a:pPr marL="0" lvl="0" indent="0" algn="l" rtl="0">
              <a:lnSpc>
                <a:spcPct val="171429"/>
              </a:lnSpc>
              <a:spcBef>
                <a:spcPts val="800"/>
              </a:spcBef>
              <a:spcAft>
                <a:spcPts val="0"/>
              </a:spcAft>
              <a:buNone/>
            </a:pPr>
            <a:endParaRPr sz="1200">
              <a:solidFill>
                <a:srgbClr val="000000"/>
              </a:solidFill>
              <a:latin typeface="Roboto"/>
              <a:ea typeface="Roboto"/>
              <a:cs typeface="Roboto"/>
              <a:sym typeface="Roboto"/>
            </a:endParaRPr>
          </a:p>
          <a:p>
            <a:pPr marL="0" lvl="0" indent="0" algn="l" rtl="0">
              <a:spcBef>
                <a:spcPts val="800"/>
              </a:spcBef>
              <a:spcAft>
                <a:spcPts val="1600"/>
              </a:spcAft>
              <a:buNone/>
            </a:pPr>
            <a:endParaRPr/>
          </a:p>
        </p:txBody>
      </p:sp>
      <p:pic>
        <p:nvPicPr>
          <p:cNvPr id="242" name="Google Shape;242;p30"/>
          <p:cNvPicPr preferRelativeResize="0"/>
          <p:nvPr/>
        </p:nvPicPr>
        <p:blipFill>
          <a:blip r:embed="rId3">
            <a:alphaModFix/>
          </a:blip>
          <a:stretch>
            <a:fillRect/>
          </a:stretch>
        </p:blipFill>
        <p:spPr>
          <a:xfrm>
            <a:off x="819150" y="975200"/>
            <a:ext cx="3910851" cy="1007825"/>
          </a:xfrm>
          <a:prstGeom prst="rect">
            <a:avLst/>
          </a:prstGeom>
          <a:noFill/>
          <a:ln>
            <a:noFill/>
          </a:ln>
        </p:spPr>
      </p:pic>
      <p:pic>
        <p:nvPicPr>
          <p:cNvPr id="243" name="Google Shape;243;p30"/>
          <p:cNvPicPr preferRelativeResize="0"/>
          <p:nvPr/>
        </p:nvPicPr>
        <p:blipFill>
          <a:blip r:embed="rId4">
            <a:alphaModFix/>
          </a:blip>
          <a:stretch>
            <a:fillRect/>
          </a:stretch>
        </p:blipFill>
        <p:spPr>
          <a:xfrm>
            <a:off x="1044775" y="2969775"/>
            <a:ext cx="3685225" cy="1007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CLassification Report</a:t>
            </a:r>
            <a:endParaRPr/>
          </a:p>
        </p:txBody>
      </p:sp>
      <p:sp>
        <p:nvSpPr>
          <p:cNvPr id="249" name="Google Shape;249;p3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404040"/>
                </a:solidFill>
                <a:highlight>
                  <a:srgbClr val="FCFCFC"/>
                </a:highlight>
                <a:latin typeface="Arial"/>
                <a:ea typeface="Arial"/>
                <a:cs typeface="Arial"/>
                <a:sym typeface="Arial"/>
              </a:rPr>
              <a:t>The classification report shows a representation of the main classification metrics on a per-class basis. This gives a deeper intuition of the classifier behavior over global accuracy which can mask functional weaknesses in one class of a multiclass problem.</a:t>
            </a:r>
            <a:endParaRPr sz="1200">
              <a:solidFill>
                <a:srgbClr val="404040"/>
              </a:solidFill>
              <a:highlight>
                <a:srgbClr val="FCFCFC"/>
              </a:highlight>
              <a:latin typeface="Arial"/>
              <a:ea typeface="Arial"/>
              <a:cs typeface="Arial"/>
              <a:sym typeface="Arial"/>
            </a:endParaRPr>
          </a:p>
          <a:p>
            <a:pPr marL="0" lvl="0" indent="0" algn="l" rtl="0">
              <a:spcBef>
                <a:spcPts val="1600"/>
              </a:spcBef>
              <a:spcAft>
                <a:spcPts val="0"/>
              </a:spcAft>
              <a:buNone/>
            </a:pPr>
            <a:r>
              <a:rPr lang="en" sz="1200">
                <a:solidFill>
                  <a:srgbClr val="404040"/>
                </a:solidFill>
                <a:highlight>
                  <a:srgbClr val="FCFCFC"/>
                </a:highlight>
                <a:latin typeface="Arial"/>
                <a:ea typeface="Arial"/>
                <a:cs typeface="Arial"/>
                <a:sym typeface="Arial"/>
              </a:rPr>
              <a:t>The metrics are defined in terms of true and false positives, and true and false negatives. </a:t>
            </a:r>
            <a:endParaRPr sz="1200">
              <a:solidFill>
                <a:srgbClr val="404040"/>
              </a:solidFill>
              <a:highlight>
                <a:srgbClr val="FCFCFC"/>
              </a:highlight>
              <a:latin typeface="Arial"/>
              <a:ea typeface="Arial"/>
              <a:cs typeface="Arial"/>
              <a:sym typeface="Arial"/>
            </a:endParaRPr>
          </a:p>
          <a:p>
            <a:pPr marL="0" lvl="0" indent="0" algn="l" rtl="0">
              <a:spcBef>
                <a:spcPts val="1600"/>
              </a:spcBef>
              <a:spcAft>
                <a:spcPts val="0"/>
              </a:spcAft>
              <a:buNone/>
            </a:pPr>
            <a:r>
              <a:rPr lang="en" sz="1200" b="1">
                <a:solidFill>
                  <a:srgbClr val="404040"/>
                </a:solidFill>
                <a:highlight>
                  <a:srgbClr val="FCFCFC"/>
                </a:highlight>
                <a:latin typeface="Arial"/>
                <a:ea typeface="Arial"/>
                <a:cs typeface="Arial"/>
                <a:sym typeface="Arial"/>
              </a:rPr>
              <a:t>Precision</a:t>
            </a:r>
            <a:endParaRPr sz="1200" b="1">
              <a:solidFill>
                <a:srgbClr val="404040"/>
              </a:solidFill>
              <a:highlight>
                <a:srgbClr val="FCFCFC"/>
              </a:highlight>
              <a:latin typeface="Arial"/>
              <a:ea typeface="Arial"/>
              <a:cs typeface="Arial"/>
              <a:sym typeface="Arial"/>
            </a:endParaRPr>
          </a:p>
          <a:p>
            <a:pPr marL="228600" lvl="0" indent="0" algn="l" rtl="0">
              <a:lnSpc>
                <a:spcPct val="163636"/>
              </a:lnSpc>
              <a:spcBef>
                <a:spcPts val="900"/>
              </a:spcBef>
              <a:spcAft>
                <a:spcPts val="0"/>
              </a:spcAft>
              <a:buNone/>
            </a:pPr>
            <a:r>
              <a:rPr lang="en" sz="1200">
                <a:solidFill>
                  <a:srgbClr val="404040"/>
                </a:solidFill>
                <a:highlight>
                  <a:srgbClr val="FCFCFC"/>
                </a:highlight>
                <a:latin typeface="Arial"/>
                <a:ea typeface="Arial"/>
                <a:cs typeface="Arial"/>
                <a:sym typeface="Arial"/>
              </a:rPr>
              <a:t>Precision is the ability of a classiifer not to label an instance positive that is actually negative. </a:t>
            </a:r>
            <a:endParaRPr sz="1200">
              <a:solidFill>
                <a:srgbClr val="404040"/>
              </a:solidFill>
              <a:highlight>
                <a:srgbClr val="FCFCFC"/>
              </a:highlight>
              <a:latin typeface="Arial"/>
              <a:ea typeface="Arial"/>
              <a:cs typeface="Arial"/>
              <a:sym typeface="Arial"/>
            </a:endParaRPr>
          </a:p>
          <a:p>
            <a:pPr marL="0" lvl="0" indent="0" algn="l" rtl="0">
              <a:spcBef>
                <a:spcPts val="900"/>
              </a:spcBef>
              <a:spcAft>
                <a:spcPts val="0"/>
              </a:spcAft>
              <a:buNone/>
            </a:pPr>
            <a:r>
              <a:rPr lang="en" sz="1200" b="1">
                <a:solidFill>
                  <a:srgbClr val="404040"/>
                </a:solidFill>
                <a:highlight>
                  <a:srgbClr val="FCFCFC"/>
                </a:highlight>
                <a:latin typeface="Arial"/>
                <a:ea typeface="Arial"/>
                <a:cs typeface="Arial"/>
                <a:sym typeface="Arial"/>
              </a:rPr>
              <a:t>Recall</a:t>
            </a:r>
            <a:endParaRPr sz="1200" b="1">
              <a:solidFill>
                <a:srgbClr val="404040"/>
              </a:solidFill>
              <a:highlight>
                <a:srgbClr val="FCFCFC"/>
              </a:highlight>
              <a:latin typeface="Arial"/>
              <a:ea typeface="Arial"/>
              <a:cs typeface="Arial"/>
              <a:sym typeface="Arial"/>
            </a:endParaRPr>
          </a:p>
          <a:p>
            <a:pPr marL="228600" lvl="0" indent="0" algn="l" rtl="0">
              <a:lnSpc>
                <a:spcPct val="163636"/>
              </a:lnSpc>
              <a:spcBef>
                <a:spcPts val="900"/>
              </a:spcBef>
              <a:spcAft>
                <a:spcPts val="0"/>
              </a:spcAft>
              <a:buNone/>
            </a:pPr>
            <a:r>
              <a:rPr lang="en" sz="1200">
                <a:solidFill>
                  <a:srgbClr val="404040"/>
                </a:solidFill>
                <a:highlight>
                  <a:srgbClr val="FCFCFC"/>
                </a:highlight>
                <a:latin typeface="Arial"/>
                <a:ea typeface="Arial"/>
                <a:cs typeface="Arial"/>
                <a:sym typeface="Arial"/>
              </a:rPr>
              <a:t>Recall is the ability of a classifier to find all positive instances.</a:t>
            </a:r>
            <a:endParaRPr sz="1200">
              <a:solidFill>
                <a:srgbClr val="404040"/>
              </a:solidFill>
              <a:highlight>
                <a:srgbClr val="FCFCFC"/>
              </a:highlight>
              <a:latin typeface="Arial"/>
              <a:ea typeface="Arial"/>
              <a:cs typeface="Arial"/>
              <a:sym typeface="Arial"/>
            </a:endParaRPr>
          </a:p>
          <a:p>
            <a:pPr marL="228600" lvl="0" indent="0" algn="l" rtl="0">
              <a:lnSpc>
                <a:spcPct val="163636"/>
              </a:lnSpc>
              <a:spcBef>
                <a:spcPts val="900"/>
              </a:spcBef>
              <a:spcAft>
                <a:spcPts val="0"/>
              </a:spcAft>
              <a:buNone/>
            </a:pPr>
            <a:endParaRPr sz="1200">
              <a:solidFill>
                <a:srgbClr val="404040"/>
              </a:solidFill>
              <a:highlight>
                <a:srgbClr val="FCFCFC"/>
              </a:highlight>
              <a:latin typeface="Arial"/>
              <a:ea typeface="Arial"/>
              <a:cs typeface="Arial"/>
              <a:sym typeface="Arial"/>
            </a:endParaRPr>
          </a:p>
          <a:p>
            <a:pPr marL="0" lvl="0" indent="0" algn="l" rtl="0">
              <a:spcBef>
                <a:spcPts val="900"/>
              </a:spcBef>
              <a:spcAft>
                <a:spcPts val="1600"/>
              </a:spcAft>
              <a:buNone/>
            </a:pPr>
            <a:endParaRPr sz="1200">
              <a:solidFill>
                <a:srgbClr val="404040"/>
              </a:solidFill>
              <a:highlight>
                <a:srgbClr val="FCFCFC"/>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a:t>
            </a:r>
            <a:endParaRPr/>
          </a:p>
        </p:txBody>
      </p:sp>
      <p:sp>
        <p:nvSpPr>
          <p:cNvPr id="135" name="Google Shape;135;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smtClean="0"/>
              <a:t>Introduction</a:t>
            </a:r>
          </a:p>
          <a:p>
            <a:pPr>
              <a:buFont typeface="Calibri"/>
              <a:buChar char="❏"/>
            </a:pPr>
            <a:r>
              <a:rPr lang="en-IN" dirty="0" smtClean="0"/>
              <a:t>Design</a:t>
            </a:r>
            <a:endParaRPr dirty="0" smtClean="0"/>
          </a:p>
          <a:p>
            <a:pPr marL="457200" lvl="0" indent="-311150" algn="l" rtl="0">
              <a:spcBef>
                <a:spcPts val="0"/>
              </a:spcBef>
              <a:spcAft>
                <a:spcPts val="0"/>
              </a:spcAft>
              <a:buSzPts val="1300"/>
              <a:buChar char="❏"/>
            </a:pPr>
            <a:r>
              <a:rPr lang="en" dirty="0" smtClean="0"/>
              <a:t>Features </a:t>
            </a:r>
            <a:r>
              <a:rPr lang="en" dirty="0"/>
              <a:t>of Phishing </a:t>
            </a:r>
            <a:r>
              <a:rPr lang="en" dirty="0" smtClean="0"/>
              <a:t>URL</a:t>
            </a:r>
          </a:p>
          <a:p>
            <a:pPr marL="457200" lvl="0" indent="-311150" algn="l" rtl="0">
              <a:spcBef>
                <a:spcPts val="0"/>
              </a:spcBef>
              <a:spcAft>
                <a:spcPts val="0"/>
              </a:spcAft>
              <a:buSzPts val="1300"/>
              <a:buChar char="❏"/>
            </a:pPr>
            <a:r>
              <a:rPr lang="en" smtClean="0"/>
              <a:t>Dataset</a:t>
            </a:r>
            <a:endParaRPr dirty="0"/>
          </a:p>
          <a:p>
            <a:pPr marL="457200" lvl="0" indent="-311150" algn="l" rtl="0">
              <a:spcBef>
                <a:spcPts val="0"/>
              </a:spcBef>
              <a:spcAft>
                <a:spcPts val="0"/>
              </a:spcAft>
              <a:buSzPts val="1300"/>
              <a:buChar char="❏"/>
            </a:pPr>
            <a:r>
              <a:rPr lang="en" dirty="0" smtClean="0"/>
              <a:t>Algorithms </a:t>
            </a:r>
            <a:r>
              <a:rPr lang="en" dirty="0"/>
              <a:t>Used</a:t>
            </a:r>
            <a:endParaRPr dirty="0"/>
          </a:p>
          <a:p>
            <a:pPr marL="457200" lvl="0" indent="-311150" algn="l" rtl="0">
              <a:spcBef>
                <a:spcPts val="0"/>
              </a:spcBef>
              <a:spcAft>
                <a:spcPts val="0"/>
              </a:spcAft>
              <a:buSzPts val="1300"/>
              <a:buChar char="❏"/>
            </a:pPr>
            <a:r>
              <a:rPr lang="en" dirty="0" smtClean="0"/>
              <a:t>Results</a:t>
            </a:r>
          </a:p>
          <a:p>
            <a:pPr marL="457200" lvl="0" indent="-311150" algn="l" rtl="0">
              <a:spcBef>
                <a:spcPts val="0"/>
              </a:spcBef>
              <a:spcAft>
                <a:spcPts val="0"/>
              </a:spcAft>
              <a:buSzPts val="1300"/>
              <a:buChar char="❏"/>
            </a:pPr>
            <a:r>
              <a:rPr lang="en" dirty="0" smtClean="0"/>
              <a:t>Evaluation</a:t>
            </a:r>
            <a:endParaRPr dirty="0"/>
          </a:p>
          <a:p>
            <a:pPr marL="457200" lvl="0" indent="-311150" algn="l" rtl="0">
              <a:spcBef>
                <a:spcPts val="0"/>
              </a:spcBef>
              <a:spcAft>
                <a:spcPts val="0"/>
              </a:spcAft>
              <a:buSzPts val="1300"/>
              <a:buChar char="❏"/>
            </a:pPr>
            <a:r>
              <a:rPr lang="en" dirty="0"/>
              <a:t>Confusion </a:t>
            </a:r>
            <a:r>
              <a:rPr lang="en" dirty="0" smtClean="0"/>
              <a:t>Matrix</a:t>
            </a:r>
          </a:p>
          <a:p>
            <a:pPr marL="457200" lvl="0" indent="-311150" algn="l" rtl="0">
              <a:spcBef>
                <a:spcPts val="0"/>
              </a:spcBef>
              <a:spcAft>
                <a:spcPts val="0"/>
              </a:spcAft>
              <a:buSzPts val="1300"/>
              <a:buChar char="❏"/>
            </a:pPr>
            <a:r>
              <a:rPr lang="en" dirty="0" smtClean="0"/>
              <a:t>Classification Report</a:t>
            </a:r>
            <a:endParaRPr dirty="0"/>
          </a:p>
          <a:p>
            <a:pPr marL="457200" lvl="0" indent="-311150" algn="l" rtl="0">
              <a:spcBef>
                <a:spcPts val="0"/>
              </a:spcBef>
              <a:spcAft>
                <a:spcPts val="0"/>
              </a:spcAft>
              <a:buSzPts val="1300"/>
              <a:buChar char="❏"/>
            </a:pPr>
            <a:r>
              <a:rPr lang="en" dirty="0"/>
              <a:t>Conclusion</a:t>
            </a:r>
            <a:endParaRPr dirty="0"/>
          </a:p>
          <a:p>
            <a:pPr marL="457200" lvl="0" indent="-311150" algn="l" rtl="0">
              <a:spcBef>
                <a:spcPts val="0"/>
              </a:spcBef>
              <a:spcAft>
                <a:spcPts val="0"/>
              </a:spcAft>
              <a:buSzPts val="1300"/>
              <a:buChar char="❏"/>
            </a:pPr>
            <a:r>
              <a:rPr lang="en" dirty="0"/>
              <a:t>References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04040"/>
                </a:solidFill>
                <a:highlight>
                  <a:srgbClr val="FCFCFC"/>
                </a:highlight>
                <a:latin typeface="Arial"/>
                <a:ea typeface="Arial"/>
                <a:cs typeface="Arial"/>
                <a:sym typeface="Arial"/>
              </a:rPr>
              <a:t>F1 score</a:t>
            </a:r>
            <a:endParaRPr sz="1200" b="1">
              <a:solidFill>
                <a:srgbClr val="404040"/>
              </a:solidFill>
              <a:highlight>
                <a:srgbClr val="FCFCFC"/>
              </a:highlight>
              <a:latin typeface="Arial"/>
              <a:ea typeface="Arial"/>
              <a:cs typeface="Arial"/>
              <a:sym typeface="Arial"/>
            </a:endParaRPr>
          </a:p>
          <a:p>
            <a:pPr marL="228600" lvl="0" indent="0" algn="l" rtl="0">
              <a:lnSpc>
                <a:spcPct val="163636"/>
              </a:lnSpc>
              <a:spcBef>
                <a:spcPts val="900"/>
              </a:spcBef>
              <a:spcAft>
                <a:spcPts val="0"/>
              </a:spcAft>
              <a:buNone/>
            </a:pPr>
            <a:r>
              <a:rPr lang="en" sz="1200">
                <a:solidFill>
                  <a:srgbClr val="404040"/>
                </a:solidFill>
                <a:highlight>
                  <a:srgbClr val="FCFCFC"/>
                </a:highlight>
                <a:latin typeface="Arial"/>
                <a:ea typeface="Arial"/>
                <a:cs typeface="Arial"/>
                <a:sym typeface="Arial"/>
              </a:rPr>
              <a:t>The F</a:t>
            </a:r>
            <a:r>
              <a:rPr lang="en" sz="900">
                <a:solidFill>
                  <a:srgbClr val="404040"/>
                </a:solidFill>
                <a:highlight>
                  <a:srgbClr val="FCFCFC"/>
                </a:highlight>
                <a:latin typeface="Arial"/>
                <a:ea typeface="Arial"/>
                <a:cs typeface="Arial"/>
                <a:sym typeface="Arial"/>
              </a:rPr>
              <a:t>1</a:t>
            </a:r>
            <a:r>
              <a:rPr lang="en" sz="1200">
                <a:solidFill>
                  <a:srgbClr val="404040"/>
                </a:solidFill>
                <a:highlight>
                  <a:srgbClr val="FCFCFC"/>
                </a:highlight>
                <a:latin typeface="Arial"/>
                <a:ea typeface="Arial"/>
                <a:cs typeface="Arial"/>
                <a:sym typeface="Arial"/>
              </a:rPr>
              <a:t> score is a weighted harmonic mean of precision and recall such that the best score is 1.0 and the worst is 0.0. </a:t>
            </a:r>
            <a:endParaRPr sz="1200">
              <a:solidFill>
                <a:srgbClr val="404040"/>
              </a:solidFill>
              <a:highlight>
                <a:srgbClr val="FCFCFC"/>
              </a:highlight>
              <a:latin typeface="Arial"/>
              <a:ea typeface="Arial"/>
              <a:cs typeface="Arial"/>
              <a:sym typeface="Arial"/>
            </a:endParaRPr>
          </a:p>
          <a:p>
            <a:pPr marL="0" lvl="0" indent="0" algn="l" rtl="0">
              <a:spcBef>
                <a:spcPts val="900"/>
              </a:spcBef>
              <a:spcAft>
                <a:spcPts val="0"/>
              </a:spcAft>
              <a:buNone/>
            </a:pPr>
            <a:endParaRPr/>
          </a:p>
        </p:txBody>
      </p:sp>
      <p:sp>
        <p:nvSpPr>
          <p:cNvPr id="255" name="Google Shape;255;p3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404040"/>
                </a:solidFill>
                <a:highlight>
                  <a:srgbClr val="FCFCFC"/>
                </a:highlight>
                <a:latin typeface="Arial"/>
                <a:ea typeface="Arial"/>
                <a:cs typeface="Arial"/>
                <a:sym typeface="Arial"/>
              </a:rPr>
              <a:t>Support</a:t>
            </a:r>
            <a:endParaRPr sz="1200" b="1">
              <a:solidFill>
                <a:srgbClr val="404040"/>
              </a:solidFill>
              <a:highlight>
                <a:srgbClr val="FCFCFC"/>
              </a:highlight>
              <a:latin typeface="Arial"/>
              <a:ea typeface="Arial"/>
              <a:cs typeface="Arial"/>
              <a:sym typeface="Arial"/>
            </a:endParaRPr>
          </a:p>
          <a:p>
            <a:pPr marL="228600" lvl="0" indent="0" algn="l" rtl="0">
              <a:lnSpc>
                <a:spcPct val="163636"/>
              </a:lnSpc>
              <a:spcBef>
                <a:spcPts val="900"/>
              </a:spcBef>
              <a:spcAft>
                <a:spcPts val="0"/>
              </a:spcAft>
              <a:buNone/>
            </a:pPr>
            <a:r>
              <a:rPr lang="en" sz="1200">
                <a:solidFill>
                  <a:srgbClr val="404040"/>
                </a:solidFill>
                <a:highlight>
                  <a:srgbClr val="FCFCFC"/>
                </a:highlight>
                <a:latin typeface="Arial"/>
                <a:ea typeface="Arial"/>
                <a:cs typeface="Arial"/>
                <a:sym typeface="Arial"/>
              </a:rPr>
              <a:t>Support is the number of actual occurrences of the class in the specified dataset.</a:t>
            </a:r>
            <a:endParaRPr sz="1200">
              <a:solidFill>
                <a:srgbClr val="404040"/>
              </a:solidFill>
              <a:highlight>
                <a:srgbClr val="FCFCFC"/>
              </a:highlight>
              <a:latin typeface="Arial"/>
              <a:ea typeface="Arial"/>
              <a:cs typeface="Arial"/>
              <a:sym typeface="Arial"/>
            </a:endParaRPr>
          </a:p>
          <a:p>
            <a:pPr marL="0" lvl="0" indent="0" algn="just" rtl="0">
              <a:spcBef>
                <a:spcPts val="900"/>
              </a:spcBef>
              <a:spcAft>
                <a:spcPts val="0"/>
              </a:spcAft>
              <a:buNone/>
            </a:pPr>
            <a:r>
              <a:rPr lang="en" sz="1000">
                <a:solidFill>
                  <a:srgbClr val="000000"/>
                </a:solidFill>
                <a:latin typeface="Roboto"/>
                <a:ea typeface="Roboto"/>
                <a:cs typeface="Roboto"/>
                <a:sym typeface="Roboto"/>
              </a:rPr>
              <a:t>The classification report using Random Forest:</a:t>
            </a:r>
            <a:endParaRPr sz="1000">
              <a:solidFill>
                <a:srgbClr val="000000"/>
              </a:solidFill>
              <a:latin typeface="Roboto"/>
              <a:ea typeface="Roboto"/>
              <a:cs typeface="Roboto"/>
              <a:sym typeface="Roboto"/>
            </a:endParaRPr>
          </a:p>
          <a:p>
            <a:pPr marL="0" lvl="0" indent="0" algn="just" rtl="0">
              <a:spcBef>
                <a:spcPts val="2300"/>
              </a:spcBef>
              <a:spcAft>
                <a:spcPts val="0"/>
              </a:spcAft>
              <a:buNone/>
            </a:pPr>
            <a:endParaRPr sz="1000">
              <a:solidFill>
                <a:srgbClr val="000000"/>
              </a:solidFill>
              <a:latin typeface="Roboto"/>
              <a:ea typeface="Roboto"/>
              <a:cs typeface="Roboto"/>
              <a:sym typeface="Roboto"/>
            </a:endParaRPr>
          </a:p>
          <a:p>
            <a:pPr marL="0" lvl="0" indent="0" algn="just" rtl="0">
              <a:spcBef>
                <a:spcPts val="2300"/>
              </a:spcBef>
              <a:spcAft>
                <a:spcPts val="0"/>
              </a:spcAft>
              <a:buNone/>
            </a:pPr>
            <a:endParaRPr sz="1000">
              <a:solidFill>
                <a:srgbClr val="000000"/>
              </a:solidFill>
              <a:latin typeface="Roboto"/>
              <a:ea typeface="Roboto"/>
              <a:cs typeface="Roboto"/>
              <a:sym typeface="Roboto"/>
            </a:endParaRPr>
          </a:p>
          <a:p>
            <a:pPr marL="0" lvl="0" indent="0" algn="l" rtl="0">
              <a:spcBef>
                <a:spcPts val="2300"/>
              </a:spcBef>
              <a:spcAft>
                <a:spcPts val="1600"/>
              </a:spcAft>
              <a:buNone/>
            </a:pPr>
            <a:endParaRPr/>
          </a:p>
        </p:txBody>
      </p:sp>
      <p:pic>
        <p:nvPicPr>
          <p:cNvPr id="256" name="Google Shape;256;p32"/>
          <p:cNvPicPr preferRelativeResize="0"/>
          <p:nvPr/>
        </p:nvPicPr>
        <p:blipFill>
          <a:blip r:embed="rId3">
            <a:alphaModFix/>
          </a:blip>
          <a:stretch>
            <a:fillRect/>
          </a:stretch>
        </p:blipFill>
        <p:spPr>
          <a:xfrm>
            <a:off x="1138525" y="3048925"/>
            <a:ext cx="4037651" cy="1107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000">
                <a:solidFill>
                  <a:srgbClr val="000000"/>
                </a:solidFill>
                <a:latin typeface="Roboto"/>
                <a:ea typeface="Roboto"/>
                <a:cs typeface="Roboto"/>
                <a:sym typeface="Roboto"/>
              </a:rPr>
              <a:t>The classification report using Decision Tree:</a:t>
            </a:r>
            <a:endParaRPr sz="1000">
              <a:solidFill>
                <a:srgbClr val="000000"/>
              </a:solidFill>
              <a:latin typeface="Roboto"/>
              <a:ea typeface="Roboto"/>
              <a:cs typeface="Roboto"/>
              <a:sym typeface="Roboto"/>
            </a:endParaRPr>
          </a:p>
          <a:p>
            <a:pPr marL="0" lvl="0" indent="0" algn="l" rtl="0">
              <a:spcBef>
                <a:spcPts val="2300"/>
              </a:spcBef>
              <a:spcAft>
                <a:spcPts val="0"/>
              </a:spcAft>
              <a:buNone/>
            </a:pPr>
            <a:endParaRPr/>
          </a:p>
        </p:txBody>
      </p:sp>
      <p:sp>
        <p:nvSpPr>
          <p:cNvPr id="262" name="Google Shape;262;p3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000">
                <a:solidFill>
                  <a:srgbClr val="000000"/>
                </a:solidFill>
                <a:latin typeface="Roboto"/>
                <a:ea typeface="Roboto"/>
                <a:cs typeface="Roboto"/>
                <a:sym typeface="Roboto"/>
              </a:rPr>
              <a:t>The classification report using Logistic Regression:</a:t>
            </a:r>
            <a:endParaRPr sz="1000">
              <a:solidFill>
                <a:srgbClr val="000000"/>
              </a:solidFill>
              <a:latin typeface="Roboto"/>
              <a:ea typeface="Roboto"/>
              <a:cs typeface="Roboto"/>
              <a:sym typeface="Roboto"/>
            </a:endParaRPr>
          </a:p>
          <a:p>
            <a:pPr marL="0" lvl="0" indent="0" algn="l" rtl="0">
              <a:spcBef>
                <a:spcPts val="2300"/>
              </a:spcBef>
              <a:spcAft>
                <a:spcPts val="0"/>
              </a:spcAft>
              <a:buNone/>
            </a:pPr>
            <a:endParaRPr/>
          </a:p>
          <a:p>
            <a:pPr marL="0" lvl="0" indent="0" algn="l" rtl="0">
              <a:spcBef>
                <a:spcPts val="1600"/>
              </a:spcBef>
              <a:spcAft>
                <a:spcPts val="0"/>
              </a:spcAft>
              <a:buNone/>
            </a:pPr>
            <a:endParaRPr/>
          </a:p>
          <a:p>
            <a:pPr marL="0" lvl="0" indent="0" algn="just" rtl="0">
              <a:spcBef>
                <a:spcPts val="1600"/>
              </a:spcBef>
              <a:spcAft>
                <a:spcPts val="0"/>
              </a:spcAft>
              <a:buNone/>
            </a:pPr>
            <a:r>
              <a:rPr lang="en" sz="1000">
                <a:solidFill>
                  <a:srgbClr val="000000"/>
                </a:solidFill>
                <a:latin typeface="Roboto"/>
                <a:ea typeface="Roboto"/>
                <a:cs typeface="Roboto"/>
                <a:sym typeface="Roboto"/>
              </a:rPr>
              <a:t>The classification report using Naive Bayes:</a:t>
            </a:r>
            <a:endParaRPr sz="1000">
              <a:solidFill>
                <a:srgbClr val="000000"/>
              </a:solidFill>
              <a:latin typeface="Roboto"/>
              <a:ea typeface="Roboto"/>
              <a:cs typeface="Roboto"/>
              <a:sym typeface="Roboto"/>
            </a:endParaRPr>
          </a:p>
          <a:p>
            <a:pPr marL="0" lvl="0" indent="0" algn="l" rtl="0">
              <a:spcBef>
                <a:spcPts val="2300"/>
              </a:spcBef>
              <a:spcAft>
                <a:spcPts val="1600"/>
              </a:spcAft>
              <a:buNone/>
            </a:pPr>
            <a:endParaRPr/>
          </a:p>
        </p:txBody>
      </p:sp>
      <p:pic>
        <p:nvPicPr>
          <p:cNvPr id="263" name="Google Shape;263;p33"/>
          <p:cNvPicPr preferRelativeResize="0"/>
          <p:nvPr/>
        </p:nvPicPr>
        <p:blipFill>
          <a:blip r:embed="rId3">
            <a:alphaModFix/>
          </a:blip>
          <a:stretch>
            <a:fillRect/>
          </a:stretch>
        </p:blipFill>
        <p:spPr>
          <a:xfrm>
            <a:off x="767050" y="1227025"/>
            <a:ext cx="3804951" cy="763700"/>
          </a:xfrm>
          <a:prstGeom prst="rect">
            <a:avLst/>
          </a:prstGeom>
          <a:noFill/>
          <a:ln>
            <a:noFill/>
          </a:ln>
        </p:spPr>
      </p:pic>
      <p:pic>
        <p:nvPicPr>
          <p:cNvPr id="264" name="Google Shape;264;p33"/>
          <p:cNvPicPr preferRelativeResize="0"/>
          <p:nvPr/>
        </p:nvPicPr>
        <p:blipFill>
          <a:blip r:embed="rId4">
            <a:alphaModFix/>
          </a:blip>
          <a:stretch>
            <a:fillRect/>
          </a:stretch>
        </p:blipFill>
        <p:spPr>
          <a:xfrm>
            <a:off x="974075" y="2263025"/>
            <a:ext cx="3181350" cy="990600"/>
          </a:xfrm>
          <a:prstGeom prst="rect">
            <a:avLst/>
          </a:prstGeom>
          <a:noFill/>
          <a:ln>
            <a:noFill/>
          </a:ln>
        </p:spPr>
      </p:pic>
      <p:pic>
        <p:nvPicPr>
          <p:cNvPr id="265" name="Google Shape;265;p33"/>
          <p:cNvPicPr preferRelativeResize="0"/>
          <p:nvPr/>
        </p:nvPicPr>
        <p:blipFill>
          <a:blip r:embed="rId4">
            <a:alphaModFix/>
          </a:blip>
          <a:stretch>
            <a:fillRect/>
          </a:stretch>
        </p:blipFill>
        <p:spPr>
          <a:xfrm>
            <a:off x="1012175" y="3716450"/>
            <a:ext cx="3314700" cy="1038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271" name="Google Shape;271;p34"/>
          <p:cNvSpPr txBox="1">
            <a:spLocks noGrp="1"/>
          </p:cNvSpPr>
          <p:nvPr>
            <p:ph type="body" idx="1"/>
          </p:nvPr>
        </p:nvSpPr>
        <p:spPr>
          <a:xfrm>
            <a:off x="293100" y="1450925"/>
            <a:ext cx="8411100" cy="3412800"/>
          </a:xfrm>
          <a:prstGeom prst="rect">
            <a:avLst/>
          </a:prstGeom>
        </p:spPr>
        <p:txBody>
          <a:bodyPr spcFirstLastPara="1" wrap="square" lIns="91425" tIns="91425" rIns="91425" bIns="91425" anchor="t" anchorCtr="0">
            <a:noAutofit/>
          </a:bodyPr>
          <a:lstStyle/>
          <a:p>
            <a:pPr marL="0" lvl="0" indent="0" algn="l" rtl="0">
              <a:spcBef>
                <a:spcPts val="2400"/>
              </a:spcBef>
              <a:spcAft>
                <a:spcPts val="0"/>
              </a:spcAft>
              <a:buNone/>
            </a:pPr>
            <a:r>
              <a:rPr lang="en" sz="1400" b="1">
                <a:solidFill>
                  <a:srgbClr val="000000"/>
                </a:solidFill>
                <a:latin typeface="Courier New"/>
                <a:ea typeface="Courier New"/>
                <a:cs typeface="Courier New"/>
                <a:sym typeface="Courier New"/>
              </a:rPr>
              <a:t>Phishing is a cyber crime procedure utilizing both social building and specialized deception to take individual sensitive data. Besides, Phishing is considered as another extensive type of fraud. Experimentations against recent dependable phishing data sets utilizing different classification algorithm have been performed which received different learning methods. The base of the experiments is accuracy measure. The aim of this project work is to predict whether a given URL is phishing website or not. It turns out in the given experiment that Random forest based classifiers are the  best classifier with great classification accuracy of 83.84% for the given dataset of phishing site. As a future work we might use this model to other Phishing dataset with larger size then now and then testing the performance of those classification algorithms in terms of classification accuracy.</a:t>
            </a:r>
            <a:endParaRPr sz="1400" b="1">
              <a:solidFill>
                <a:srgbClr val="000000"/>
              </a:solidFill>
              <a:latin typeface="Courier New"/>
              <a:ea typeface="Courier New"/>
              <a:cs typeface="Courier New"/>
              <a:sym typeface="Courier New"/>
            </a:endParaRPr>
          </a:p>
          <a:p>
            <a:pPr marL="0" lvl="0" indent="0" algn="l" rtl="0">
              <a:spcBef>
                <a:spcPts val="230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277" name="Google Shape;277;p3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457200" lvl="0" indent="-311150" algn="l" rtl="0">
              <a:spcBef>
                <a:spcPts val="2400"/>
              </a:spcBef>
              <a:spcAft>
                <a:spcPts val="0"/>
              </a:spcAft>
              <a:buClr>
                <a:srgbClr val="741B47"/>
              </a:buClr>
              <a:buSzPts val="1300"/>
              <a:buChar char="❖"/>
            </a:pPr>
            <a:r>
              <a:rPr lang="en" sz="1200" b="1" u="sng">
                <a:solidFill>
                  <a:srgbClr val="741B47"/>
                </a:solidFill>
                <a:latin typeface="Courier New"/>
                <a:ea typeface="Courier New"/>
                <a:cs typeface="Courier New"/>
                <a:sym typeface="Courier New"/>
                <a:hlinkClick r:id="rId3"/>
              </a:rPr>
              <a:t>https://nevonprojects.com/detecting-phishing-websites-using-machine-learning/</a:t>
            </a:r>
            <a:r>
              <a:rPr lang="en" sz="1200" b="1">
                <a:solidFill>
                  <a:srgbClr val="741B47"/>
                </a:solidFill>
                <a:latin typeface="Courier New"/>
                <a:ea typeface="Courier New"/>
                <a:cs typeface="Courier New"/>
                <a:sym typeface="Courier New"/>
              </a:rPr>
              <a:t>. </a:t>
            </a:r>
            <a:endParaRPr sz="1200" b="1">
              <a:solidFill>
                <a:srgbClr val="741B47"/>
              </a:solidFill>
              <a:latin typeface="Courier New"/>
              <a:ea typeface="Courier New"/>
              <a:cs typeface="Courier New"/>
              <a:sym typeface="Courier New"/>
            </a:endParaRPr>
          </a:p>
          <a:p>
            <a:pPr marL="457200" lvl="0" indent="-304800" algn="l" rtl="0">
              <a:spcBef>
                <a:spcPts val="0"/>
              </a:spcBef>
              <a:spcAft>
                <a:spcPts val="0"/>
              </a:spcAft>
              <a:buClr>
                <a:srgbClr val="741B47"/>
              </a:buClr>
              <a:buSzPts val="1200"/>
              <a:buFont typeface="Courier New"/>
              <a:buChar char="❖"/>
            </a:pPr>
            <a:r>
              <a:rPr lang="en" sz="1200" b="1" u="sng">
                <a:solidFill>
                  <a:srgbClr val="741B47"/>
                </a:solidFill>
                <a:latin typeface="Courier New"/>
                <a:ea typeface="Courier New"/>
                <a:cs typeface="Courier New"/>
                <a:sym typeface="Courier New"/>
                <a:hlinkClick r:id="rId4"/>
              </a:rPr>
              <a:t>https://jis-eurasipjournals.springeropen.com/articles/10.1186/s13635-016-0034-3</a:t>
            </a:r>
            <a:r>
              <a:rPr lang="en" sz="1200" b="1">
                <a:solidFill>
                  <a:srgbClr val="741B47"/>
                </a:solidFill>
                <a:latin typeface="Courier New"/>
                <a:ea typeface="Courier New"/>
                <a:cs typeface="Courier New"/>
                <a:sym typeface="Courier New"/>
              </a:rPr>
              <a:t> </a:t>
            </a:r>
            <a:endParaRPr sz="1200" b="1">
              <a:solidFill>
                <a:srgbClr val="741B47"/>
              </a:solidFill>
              <a:latin typeface="Courier New"/>
              <a:ea typeface="Courier New"/>
              <a:cs typeface="Courier New"/>
              <a:sym typeface="Courier New"/>
            </a:endParaRPr>
          </a:p>
          <a:p>
            <a:pPr marL="457200" lvl="0" indent="-304800" algn="l" rtl="0">
              <a:spcBef>
                <a:spcPts val="0"/>
              </a:spcBef>
              <a:spcAft>
                <a:spcPts val="0"/>
              </a:spcAft>
              <a:buClr>
                <a:srgbClr val="741B47"/>
              </a:buClr>
              <a:buSzPts val="1200"/>
              <a:buFont typeface="Courier New"/>
              <a:buChar char="❖"/>
            </a:pPr>
            <a:r>
              <a:rPr lang="en" sz="1200" b="1">
                <a:solidFill>
                  <a:srgbClr val="741B47"/>
                </a:solidFill>
                <a:latin typeface="Courier New"/>
                <a:ea typeface="Courier New"/>
                <a:cs typeface="Courier New"/>
                <a:sym typeface="Courier New"/>
              </a:rPr>
              <a:t> G. Aaron and R. Rasmussen, “Global phishing survey: Trends and domain name use in 2016,” 2016, http://docs.apwg.org/reports/ APWG_Global_Phishing_Report_2015-2016.pdf</a:t>
            </a:r>
            <a:endParaRPr sz="1200" b="1">
              <a:solidFill>
                <a:srgbClr val="741B47"/>
              </a:solidFill>
              <a:latin typeface="Courier New"/>
              <a:ea typeface="Courier New"/>
              <a:cs typeface="Courier New"/>
              <a:sym typeface="Courier New"/>
            </a:endParaRPr>
          </a:p>
          <a:p>
            <a:pPr marL="457200" lvl="0" indent="-304800" algn="l" rtl="0">
              <a:spcBef>
                <a:spcPts val="0"/>
              </a:spcBef>
              <a:spcAft>
                <a:spcPts val="0"/>
              </a:spcAft>
              <a:buClr>
                <a:srgbClr val="741B47"/>
              </a:buClr>
              <a:buSzPts val="1200"/>
              <a:buFont typeface="Courier New"/>
              <a:buChar char="❖"/>
            </a:pPr>
            <a:r>
              <a:rPr lang="en" sz="1200" b="1">
                <a:solidFill>
                  <a:srgbClr val="741B47"/>
                </a:solidFill>
                <a:latin typeface="Courier New"/>
                <a:ea typeface="Courier New"/>
                <a:cs typeface="Courier New"/>
                <a:sym typeface="Courier New"/>
              </a:rPr>
              <a:t>UCI Machine Learning Repository.” http://archive.ics.uci.edu/ml/, 2012. </a:t>
            </a:r>
            <a:endParaRPr sz="1200" b="1">
              <a:solidFill>
                <a:srgbClr val="741B47"/>
              </a:solidFill>
              <a:latin typeface="Courier New"/>
              <a:ea typeface="Courier New"/>
              <a:cs typeface="Courier New"/>
              <a:sym typeface="Courier New"/>
            </a:endParaRPr>
          </a:p>
          <a:p>
            <a:pPr marL="457200" lvl="0" indent="-304800" algn="l" rtl="0">
              <a:spcBef>
                <a:spcPts val="0"/>
              </a:spcBef>
              <a:spcAft>
                <a:spcPts val="0"/>
              </a:spcAft>
              <a:buClr>
                <a:srgbClr val="000000"/>
              </a:buClr>
              <a:buSzPts val="1200"/>
              <a:buFont typeface="Courier New"/>
              <a:buChar char="❖"/>
            </a:pPr>
            <a:r>
              <a:rPr lang="en" sz="1200" b="1">
                <a:solidFill>
                  <a:srgbClr val="741B47"/>
                </a:solidFill>
                <a:latin typeface="Courier New"/>
                <a:ea typeface="Courier New"/>
                <a:cs typeface="Courier New"/>
                <a:sym typeface="Courier New"/>
              </a:rPr>
              <a:t>P. Tiwari, R. Singh International Journal of Engineering Research &amp; Technology (IJERT) ISSN: 2278-0181Vol. 4 Issue 12, December-2015.</a:t>
            </a:r>
            <a:r>
              <a:rPr lang="en" sz="1200" b="1">
                <a:solidFill>
                  <a:srgbClr val="000000"/>
                </a:solidFill>
                <a:latin typeface="Courier New"/>
                <a:ea typeface="Courier New"/>
                <a:cs typeface="Courier New"/>
                <a:sym typeface="Courier New"/>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6000"/>
          </a:p>
        </p:txBody>
      </p:sp>
      <p:sp>
        <p:nvSpPr>
          <p:cNvPr id="283" name="Google Shape;283;p3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6000">
                <a:solidFill>
                  <a:schemeClr val="lt1"/>
                </a:solidFill>
                <a:latin typeface="Nunito"/>
                <a:ea typeface="Nunito"/>
                <a:cs typeface="Nunito"/>
                <a:sym typeface="Nunito"/>
              </a:rPr>
              <a:t>     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INTRODUCTION</a:t>
            </a:r>
            <a:endParaRPr b="1"/>
          </a:p>
        </p:txBody>
      </p:sp>
      <p:sp>
        <p:nvSpPr>
          <p:cNvPr id="141" name="Google Shape;141;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lvl="0" indent="-342900">
              <a:buClr>
                <a:srgbClr val="980000"/>
              </a:buClr>
              <a:buSzPts val="1800"/>
              <a:buChar char="❖"/>
            </a:pPr>
            <a:r>
              <a:rPr lang="en" sz="1800" b="1" dirty="0">
                <a:solidFill>
                  <a:srgbClr val="A64D79"/>
                </a:solidFill>
              </a:rPr>
              <a:t> </a:t>
            </a:r>
            <a:r>
              <a:rPr lang="en" sz="1800" b="1" dirty="0">
                <a:solidFill>
                  <a:srgbClr val="980000"/>
                </a:solidFill>
              </a:rPr>
              <a:t>PHISHING is a social engineering attack that aims at exploiting the weakness found in system processes as caused by system users</a:t>
            </a:r>
            <a:r>
              <a:rPr lang="en" sz="1800" b="1" dirty="0" smtClean="0">
                <a:solidFill>
                  <a:srgbClr val="980000"/>
                </a:solidFill>
              </a:rPr>
              <a:t>.</a:t>
            </a:r>
          </a:p>
          <a:p>
            <a:pPr lvl="0" indent="-342900">
              <a:buClr>
                <a:srgbClr val="980000"/>
              </a:buClr>
              <a:buSzPts val="1800"/>
              <a:buChar char="❖"/>
            </a:pPr>
            <a:endParaRPr lang="en" sz="1800" b="1" dirty="0">
              <a:solidFill>
                <a:srgbClr val="980000"/>
              </a:solidFill>
            </a:endParaRPr>
          </a:p>
          <a:p>
            <a:pPr lvl="0" indent="-342900">
              <a:buClr>
                <a:srgbClr val="980000"/>
              </a:buClr>
              <a:buSzPts val="1800"/>
              <a:buChar char="❖"/>
            </a:pPr>
            <a:r>
              <a:rPr lang="en" sz="1800" b="1" dirty="0" smtClean="0">
                <a:solidFill>
                  <a:srgbClr val="980000"/>
                </a:solidFill>
              </a:rPr>
              <a:t>For </a:t>
            </a:r>
            <a:r>
              <a:rPr lang="en" sz="1800" b="1" dirty="0">
                <a:solidFill>
                  <a:srgbClr val="980000"/>
                </a:solidFill>
              </a:rPr>
              <a:t>eg. user leak their passwords if an attacker  asked them to update via http link</a:t>
            </a:r>
            <a:r>
              <a:rPr lang="en" sz="1800" b="1" dirty="0" smtClean="0">
                <a:solidFill>
                  <a:srgbClr val="980000"/>
                </a:solidFill>
              </a:rPr>
              <a:t>.</a:t>
            </a:r>
          </a:p>
          <a:p>
            <a:pPr marL="457200" lvl="0" indent="-342900" algn="l" rtl="0">
              <a:spcBef>
                <a:spcPts val="0"/>
              </a:spcBef>
              <a:spcAft>
                <a:spcPts val="0"/>
              </a:spcAft>
              <a:buClr>
                <a:srgbClr val="980000"/>
              </a:buClr>
              <a:buSzPts val="1800"/>
              <a:buChar char="❖"/>
            </a:pPr>
            <a:endParaRPr sz="1800" b="1" dirty="0">
              <a:solidFill>
                <a:srgbClr val="980000"/>
              </a:solidFill>
            </a:endParaRPr>
          </a:p>
          <a:p>
            <a:pPr marL="457200" lvl="0" indent="-342900" algn="l" rtl="0">
              <a:spcBef>
                <a:spcPts val="0"/>
              </a:spcBef>
              <a:spcAft>
                <a:spcPts val="0"/>
              </a:spcAft>
              <a:buClr>
                <a:srgbClr val="980000"/>
              </a:buClr>
              <a:buSzPts val="1800"/>
              <a:buChar char="❖"/>
            </a:pPr>
            <a:r>
              <a:rPr lang="en" sz="1800" b="1" dirty="0">
                <a:solidFill>
                  <a:srgbClr val="980000"/>
                </a:solidFill>
              </a:rPr>
              <a:t>Due to the broad nature of the phishing problem, </a:t>
            </a:r>
            <a:r>
              <a:rPr lang="en" sz="1800" b="1" dirty="0" smtClean="0">
                <a:solidFill>
                  <a:srgbClr val="980000"/>
                </a:solidFill>
              </a:rPr>
              <a:t>Phishing detection </a:t>
            </a:r>
            <a:endParaRPr sz="1800" b="1" dirty="0">
              <a:solidFill>
                <a:srgbClr val="980000"/>
              </a:solidFill>
            </a:endParaRPr>
          </a:p>
          <a:p>
            <a:pPr marL="457200" lvl="0" indent="0" algn="l" rtl="0">
              <a:spcBef>
                <a:spcPts val="1600"/>
              </a:spcBef>
              <a:spcAft>
                <a:spcPts val="0"/>
              </a:spcAft>
              <a:buNone/>
            </a:pPr>
            <a:r>
              <a:rPr lang="en-IN" sz="1800" b="1" dirty="0" smtClean="0">
                <a:solidFill>
                  <a:srgbClr val="980000"/>
                </a:solidFill>
              </a:rPr>
              <a:t>Was proposed.</a:t>
            </a:r>
            <a:endParaRPr sz="1800" b="1" dirty="0">
              <a:solidFill>
                <a:srgbClr val="980000"/>
              </a:solidFill>
            </a:endParaRPr>
          </a:p>
          <a:p>
            <a:pPr marL="457200" lvl="0" indent="0" algn="l" rtl="0">
              <a:spcBef>
                <a:spcPts val="1600"/>
              </a:spcBef>
              <a:spcAft>
                <a:spcPts val="0"/>
              </a:spcAft>
              <a:buNone/>
            </a:pPr>
            <a:endParaRPr sz="1400" b="1" dirty="0">
              <a:solidFill>
                <a:srgbClr val="980000"/>
              </a:solidFill>
            </a:endParaRPr>
          </a:p>
          <a:p>
            <a:pPr marL="0" lvl="0" indent="0" algn="l" rtl="0">
              <a:spcBef>
                <a:spcPts val="1600"/>
              </a:spcBef>
              <a:spcAft>
                <a:spcPts val="0"/>
              </a:spcAft>
              <a:buNone/>
            </a:pPr>
            <a:endParaRPr sz="1400" b="1" dirty="0">
              <a:solidFill>
                <a:srgbClr val="980000"/>
              </a:solidFill>
            </a:endParaRPr>
          </a:p>
          <a:p>
            <a:pPr marL="0" lvl="0" indent="0" algn="l" rtl="0">
              <a:spcBef>
                <a:spcPts val="1600"/>
              </a:spcBef>
              <a:spcAft>
                <a:spcPts val="0"/>
              </a:spcAft>
              <a:buNone/>
            </a:pPr>
            <a:endParaRPr sz="1400" b="1" dirty="0">
              <a:solidFill>
                <a:srgbClr val="980000"/>
              </a:solidFill>
            </a:endParaRPr>
          </a:p>
          <a:p>
            <a:pPr marL="0" lvl="0" indent="0" algn="l" rtl="0">
              <a:spcBef>
                <a:spcPts val="1600"/>
              </a:spcBef>
              <a:spcAft>
                <a:spcPts val="0"/>
              </a:spcAft>
              <a:buNone/>
            </a:pPr>
            <a:endParaRPr dirty="0"/>
          </a:p>
          <a:p>
            <a:pPr marL="0" lvl="0" indent="0" algn="l" rtl="0">
              <a:spcBef>
                <a:spcPts val="1600"/>
              </a:spcBef>
              <a:spcAft>
                <a:spcPts val="1600"/>
              </a:spcAft>
              <a:buNone/>
            </a:pP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a:t>
            </a:r>
            <a:endParaRPr/>
          </a:p>
        </p:txBody>
      </p:sp>
      <p:sp>
        <p:nvSpPr>
          <p:cNvPr id="147" name="Google Shape;147;p1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b="1">
                <a:solidFill>
                  <a:srgbClr val="000000"/>
                </a:solidFill>
                <a:latin typeface="Comfortaa"/>
                <a:ea typeface="Comfortaa"/>
                <a:cs typeface="Comfortaa"/>
                <a:sym typeface="Comfortaa"/>
              </a:rPr>
              <a:t>Create a UI</a:t>
            </a:r>
            <a:endParaRPr sz="1400" b="1">
              <a:solidFill>
                <a:srgbClr val="000000"/>
              </a:solidFill>
              <a:latin typeface="Comfortaa"/>
              <a:ea typeface="Comfortaa"/>
              <a:cs typeface="Comfortaa"/>
              <a:sym typeface="Comfortaa"/>
            </a:endParaRPr>
          </a:p>
          <a:p>
            <a:pPr marL="457200" lvl="0" indent="-317500" algn="l" rtl="0">
              <a:spcBef>
                <a:spcPts val="0"/>
              </a:spcBef>
              <a:spcAft>
                <a:spcPts val="0"/>
              </a:spcAft>
              <a:buClr>
                <a:srgbClr val="000000"/>
              </a:buClr>
              <a:buSzPts val="1400"/>
              <a:buFont typeface="Comfortaa"/>
              <a:buChar char="❖"/>
            </a:pPr>
            <a:r>
              <a:rPr lang="en" sz="1400" b="1">
                <a:solidFill>
                  <a:srgbClr val="000000"/>
                </a:solidFill>
                <a:latin typeface="Comfortaa"/>
                <a:ea typeface="Comfortaa"/>
                <a:cs typeface="Comfortaa"/>
                <a:sym typeface="Comfortaa"/>
              </a:rPr>
              <a:t>User Input</a:t>
            </a:r>
            <a:endParaRPr sz="1400" b="1">
              <a:solidFill>
                <a:srgbClr val="000000"/>
              </a:solidFill>
              <a:latin typeface="Comfortaa"/>
              <a:ea typeface="Comfortaa"/>
              <a:cs typeface="Comfortaa"/>
              <a:sym typeface="Comfortaa"/>
            </a:endParaRPr>
          </a:p>
          <a:p>
            <a:pPr marL="457200" lvl="0" indent="-317500" algn="l" rtl="0">
              <a:spcBef>
                <a:spcPts val="0"/>
              </a:spcBef>
              <a:spcAft>
                <a:spcPts val="0"/>
              </a:spcAft>
              <a:buClr>
                <a:srgbClr val="000000"/>
              </a:buClr>
              <a:buSzPts val="1400"/>
              <a:buFont typeface="Comfortaa"/>
              <a:buChar char="❖"/>
            </a:pPr>
            <a:r>
              <a:rPr lang="en" sz="1400" b="1">
                <a:solidFill>
                  <a:srgbClr val="000000"/>
                </a:solidFill>
                <a:latin typeface="Comfortaa"/>
                <a:ea typeface="Comfortaa"/>
                <a:cs typeface="Comfortaa"/>
                <a:sym typeface="Comfortaa"/>
              </a:rPr>
              <a:t>Feature Extraction</a:t>
            </a:r>
            <a:endParaRPr sz="1400" b="1">
              <a:solidFill>
                <a:srgbClr val="000000"/>
              </a:solidFill>
              <a:latin typeface="Comfortaa"/>
              <a:ea typeface="Comfortaa"/>
              <a:cs typeface="Comfortaa"/>
              <a:sym typeface="Comfortaa"/>
            </a:endParaRPr>
          </a:p>
          <a:p>
            <a:pPr marL="457200" lvl="0" indent="-317500" algn="l" rtl="0">
              <a:spcBef>
                <a:spcPts val="0"/>
              </a:spcBef>
              <a:spcAft>
                <a:spcPts val="0"/>
              </a:spcAft>
              <a:buClr>
                <a:srgbClr val="000000"/>
              </a:buClr>
              <a:buSzPts val="1400"/>
              <a:buFont typeface="Comfortaa"/>
              <a:buChar char="❖"/>
            </a:pPr>
            <a:r>
              <a:rPr lang="en" sz="1400" b="1">
                <a:solidFill>
                  <a:srgbClr val="000000"/>
                </a:solidFill>
                <a:latin typeface="Comfortaa"/>
                <a:ea typeface="Comfortaa"/>
                <a:cs typeface="Comfortaa"/>
                <a:sym typeface="Comfortaa"/>
              </a:rPr>
              <a:t> URL Classification</a:t>
            </a:r>
            <a:endParaRPr sz="1400" b="1">
              <a:solidFill>
                <a:srgbClr val="000000"/>
              </a:solidFill>
              <a:latin typeface="Comfortaa"/>
              <a:ea typeface="Comfortaa"/>
              <a:cs typeface="Comfortaa"/>
              <a:sym typeface="Comfortaa"/>
            </a:endParaRPr>
          </a:p>
          <a:p>
            <a:pPr marL="457200" lvl="0" indent="-317500" algn="l" rtl="0">
              <a:spcBef>
                <a:spcPts val="0"/>
              </a:spcBef>
              <a:spcAft>
                <a:spcPts val="0"/>
              </a:spcAft>
              <a:buClr>
                <a:srgbClr val="000000"/>
              </a:buClr>
              <a:buSzPts val="1400"/>
              <a:buFont typeface="Comfortaa"/>
              <a:buChar char="❖"/>
            </a:pPr>
            <a:r>
              <a:rPr lang="en" sz="1400" b="1">
                <a:solidFill>
                  <a:srgbClr val="000000"/>
                </a:solidFill>
                <a:latin typeface="Comfortaa"/>
                <a:ea typeface="Comfortaa"/>
                <a:cs typeface="Comfortaa"/>
                <a:sym typeface="Comfortaa"/>
              </a:rPr>
              <a:t>Output the results</a:t>
            </a:r>
            <a:endParaRPr sz="1400" b="1">
              <a:solidFill>
                <a:srgbClr val="000000"/>
              </a:solidFill>
              <a:latin typeface="Comfortaa"/>
              <a:ea typeface="Comfortaa"/>
              <a:cs typeface="Comfortaa"/>
              <a:sym typeface="Comfortaa"/>
            </a:endParaRPr>
          </a:p>
          <a:p>
            <a:pPr marL="457200" lvl="0" indent="-317500" algn="l" rtl="0">
              <a:spcBef>
                <a:spcPts val="0"/>
              </a:spcBef>
              <a:spcAft>
                <a:spcPts val="0"/>
              </a:spcAft>
              <a:buClr>
                <a:srgbClr val="000000"/>
              </a:buClr>
              <a:buSzPts val="1400"/>
              <a:buFont typeface="Comfortaa"/>
              <a:buChar char="❖"/>
            </a:pPr>
            <a:r>
              <a:rPr lang="en" sz="1400" b="1">
                <a:solidFill>
                  <a:srgbClr val="000000"/>
                </a:solidFill>
                <a:latin typeface="Comfortaa"/>
                <a:ea typeface="Comfortaa"/>
                <a:cs typeface="Comfortaa"/>
                <a:sym typeface="Comfortaa"/>
              </a:rPr>
              <a:t> Evaluation</a:t>
            </a:r>
            <a:endParaRPr sz="1400" b="1">
              <a:solidFill>
                <a:srgbClr val="000000"/>
              </a:solidFill>
              <a:latin typeface="Comfortaa"/>
              <a:ea typeface="Comfortaa"/>
              <a:cs typeface="Comfortaa"/>
              <a:sym typeface="Comfortaa"/>
            </a:endParaRPr>
          </a:p>
          <a:p>
            <a:pPr marL="457200" lvl="0" indent="0" algn="l" rtl="0">
              <a:spcBef>
                <a:spcPts val="2300"/>
              </a:spcBef>
              <a:spcAft>
                <a:spcPts val="0"/>
              </a:spcAft>
              <a:buNone/>
            </a:pPr>
            <a:endParaRPr sz="1400" b="1">
              <a:solidFill>
                <a:srgbClr val="000000"/>
              </a:solidFill>
              <a:latin typeface="Comfortaa"/>
              <a:ea typeface="Comfortaa"/>
              <a:cs typeface="Comfortaa"/>
              <a:sym typeface="Comfortaa"/>
            </a:endParaRPr>
          </a:p>
          <a:p>
            <a:pPr marL="457200" lvl="0" indent="0" algn="l" rtl="0">
              <a:spcBef>
                <a:spcPts val="2300"/>
              </a:spcBef>
              <a:spcAft>
                <a:spcPts val="2300"/>
              </a:spcAft>
              <a:buNone/>
            </a:pPr>
            <a:endParaRPr sz="1200" b="1">
              <a:solidFill>
                <a:srgbClr val="000000"/>
              </a:solidFill>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548" y="537882"/>
            <a:ext cx="8208085" cy="429763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Features of Phishing URL:</a:t>
            </a:r>
            <a:endParaRPr/>
          </a:p>
        </p:txBody>
      </p:sp>
      <p:sp>
        <p:nvSpPr>
          <p:cNvPr id="160" name="Google Shape;160;p18"/>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b="1" dirty="0">
              <a:solidFill>
                <a:srgbClr val="000000"/>
              </a:solidFill>
              <a:latin typeface="Comfortaa"/>
              <a:ea typeface="Comfortaa"/>
              <a:cs typeface="Comfortaa"/>
              <a:sym typeface="Comfortaa"/>
            </a:endParaRPr>
          </a:p>
          <a:p>
            <a:pPr marL="0" lvl="0" indent="0" algn="l" rtl="0">
              <a:spcBef>
                <a:spcPts val="2300"/>
              </a:spcBef>
              <a:spcAft>
                <a:spcPts val="0"/>
              </a:spcAft>
              <a:buNone/>
            </a:pPr>
            <a:endParaRPr dirty="0"/>
          </a:p>
          <a:p>
            <a:pPr marL="0" lvl="0" indent="0" algn="l" rtl="0">
              <a:spcBef>
                <a:spcPts val="1600"/>
              </a:spcBef>
              <a:spcAft>
                <a:spcPts val="1600"/>
              </a:spcAft>
              <a:buNone/>
            </a:pPr>
            <a:endParaRPr dirty="0"/>
          </a:p>
        </p:txBody>
      </p:sp>
      <p:sp>
        <p:nvSpPr>
          <p:cNvPr id="161" name="Google Shape;161;p18"/>
          <p:cNvSpPr txBox="1">
            <a:spLocks noGrp="1"/>
          </p:cNvSpPr>
          <p:nvPr>
            <p:ph type="subTitle" idx="1"/>
          </p:nvPr>
        </p:nvSpPr>
        <p:spPr>
          <a:xfrm>
            <a:off x="819150" y="1812025"/>
            <a:ext cx="5859900" cy="393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2400" dirty="0">
                <a:solidFill>
                  <a:schemeClr val="bg2"/>
                </a:solidFill>
              </a:rPr>
              <a:t>Address Bar Based Features</a:t>
            </a:r>
            <a:endParaRPr sz="2400" dirty="0">
              <a:solidFill>
                <a:schemeClr val="bg2"/>
              </a:solidFill>
            </a:endParaRPr>
          </a:p>
          <a:p>
            <a:pPr marL="457200" lvl="0" indent="-330200" algn="l" rtl="0">
              <a:spcBef>
                <a:spcPts val="0"/>
              </a:spcBef>
              <a:spcAft>
                <a:spcPts val="0"/>
              </a:spcAft>
              <a:buSzPts val="1600"/>
              <a:buChar char="❖"/>
            </a:pPr>
            <a:r>
              <a:rPr lang="en" sz="2400" dirty="0">
                <a:solidFill>
                  <a:schemeClr val="bg2"/>
                </a:solidFill>
              </a:rPr>
              <a:t>Abnormal Based Features</a:t>
            </a:r>
            <a:endParaRPr sz="2400" dirty="0">
              <a:solidFill>
                <a:schemeClr val="bg2"/>
              </a:solidFill>
            </a:endParaRPr>
          </a:p>
          <a:p>
            <a:pPr marL="457200" lvl="0" indent="-330200" algn="l" rtl="0">
              <a:spcBef>
                <a:spcPts val="0"/>
              </a:spcBef>
              <a:spcAft>
                <a:spcPts val="0"/>
              </a:spcAft>
              <a:buSzPts val="1600"/>
              <a:buChar char="❖"/>
            </a:pPr>
            <a:r>
              <a:rPr lang="en" sz="2400" dirty="0">
                <a:solidFill>
                  <a:schemeClr val="bg2"/>
                </a:solidFill>
              </a:rPr>
              <a:t>HTML Based Features</a:t>
            </a:r>
            <a:endParaRPr sz="2400" dirty="0">
              <a:solidFill>
                <a:schemeClr val="bg2"/>
              </a:solidFill>
            </a:endParaRPr>
          </a:p>
          <a:p>
            <a:pPr marL="457200" lvl="0" indent="-330200" algn="l" rtl="0">
              <a:spcBef>
                <a:spcPts val="0"/>
              </a:spcBef>
              <a:spcAft>
                <a:spcPts val="0"/>
              </a:spcAft>
              <a:buSzPts val="1600"/>
              <a:buChar char="❖"/>
            </a:pPr>
            <a:r>
              <a:rPr lang="en" sz="2400" dirty="0">
                <a:solidFill>
                  <a:schemeClr val="bg2"/>
                </a:solidFill>
              </a:rPr>
              <a:t>Domain Based Features</a:t>
            </a:r>
            <a:endParaRPr sz="2400" dirty="0">
              <a:solidFill>
                <a:schemeClr val="bg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a:t>
            </a:r>
            <a:endParaRPr/>
          </a:p>
        </p:txBody>
      </p:sp>
      <p:sp>
        <p:nvSpPr>
          <p:cNvPr id="167" name="Google Shape;167;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000" b="1">
                <a:solidFill>
                  <a:srgbClr val="000000"/>
                </a:solidFill>
                <a:latin typeface="Comfortaa"/>
                <a:ea typeface="Comfortaa"/>
                <a:cs typeface="Comfortaa"/>
                <a:sym typeface="Comfortaa"/>
              </a:rPr>
              <a:t>We got a dataset from Kaggle containing some good labelled URLs and some bad labelled URLs .</a:t>
            </a:r>
            <a:endParaRPr sz="1000" b="1">
              <a:solidFill>
                <a:srgbClr val="000000"/>
              </a:solidFill>
              <a:latin typeface="Comfortaa"/>
              <a:ea typeface="Comfortaa"/>
              <a:cs typeface="Comfortaa"/>
              <a:sym typeface="Comfortaa"/>
            </a:endParaRPr>
          </a:p>
          <a:p>
            <a:pPr marL="0" lvl="0" indent="0" algn="just" rtl="0">
              <a:spcBef>
                <a:spcPts val="2300"/>
              </a:spcBef>
              <a:spcAft>
                <a:spcPts val="2300"/>
              </a:spcAft>
              <a:buNone/>
            </a:pPr>
            <a:endParaRPr sz="1000" b="1">
              <a:solidFill>
                <a:srgbClr val="000000"/>
              </a:solidFill>
              <a:latin typeface="Comfortaa"/>
              <a:ea typeface="Comfortaa"/>
              <a:cs typeface="Comfortaa"/>
              <a:sym typeface="Comfortaa"/>
            </a:endParaRPr>
          </a:p>
        </p:txBody>
      </p:sp>
      <p:pic>
        <p:nvPicPr>
          <p:cNvPr id="168" name="Google Shape;168;p19"/>
          <p:cNvPicPr preferRelativeResize="0"/>
          <p:nvPr/>
        </p:nvPicPr>
        <p:blipFill>
          <a:blip r:embed="rId3">
            <a:alphaModFix/>
          </a:blip>
          <a:stretch>
            <a:fillRect/>
          </a:stretch>
        </p:blipFill>
        <p:spPr>
          <a:xfrm>
            <a:off x="1140250" y="2367250"/>
            <a:ext cx="6130502" cy="2007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400" b="1">
                <a:solidFill>
                  <a:srgbClr val="000000"/>
                </a:solidFill>
                <a:latin typeface="Comfortaa"/>
                <a:ea typeface="Comfortaa"/>
                <a:cs typeface="Comfortaa"/>
                <a:sym typeface="Comfortaa"/>
              </a:rPr>
              <a:t>We extracted 15  features using this dataset.</a:t>
            </a:r>
            <a:endParaRPr sz="1400" b="1">
              <a:solidFill>
                <a:srgbClr val="000000"/>
              </a:solidFill>
              <a:latin typeface="Comfortaa"/>
              <a:ea typeface="Comfortaa"/>
              <a:cs typeface="Comfortaa"/>
              <a:sym typeface="Comfortaa"/>
            </a:endParaRPr>
          </a:p>
          <a:p>
            <a:pPr marL="0" lvl="0" indent="0" algn="l" rtl="0">
              <a:spcBef>
                <a:spcPts val="2300"/>
              </a:spcBef>
              <a:spcAft>
                <a:spcPts val="0"/>
              </a:spcAft>
              <a:buNone/>
            </a:pPr>
            <a:endParaRPr sz="1400">
              <a:solidFill>
                <a:srgbClr val="000000"/>
              </a:solidFill>
              <a:latin typeface="Comfortaa"/>
              <a:ea typeface="Comfortaa"/>
              <a:cs typeface="Comfortaa"/>
              <a:sym typeface="Comfortaa"/>
            </a:endParaRPr>
          </a:p>
        </p:txBody>
      </p:sp>
      <p:sp>
        <p:nvSpPr>
          <p:cNvPr id="174" name="Google Shape;174;p2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5" name="Google Shape;175;p20"/>
          <p:cNvPicPr preferRelativeResize="0"/>
          <p:nvPr/>
        </p:nvPicPr>
        <p:blipFill>
          <a:blip r:embed="rId3">
            <a:alphaModFix/>
          </a:blip>
          <a:stretch>
            <a:fillRect/>
          </a:stretch>
        </p:blipFill>
        <p:spPr>
          <a:xfrm>
            <a:off x="819150" y="1574025"/>
            <a:ext cx="7715799" cy="2864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ALGORITHMS USED</a:t>
            </a:r>
            <a:endParaRPr/>
          </a:p>
        </p:txBody>
      </p:sp>
      <p:sp>
        <p:nvSpPr>
          <p:cNvPr id="181" name="Google Shape;181;p21"/>
          <p:cNvSpPr txBox="1">
            <a:spLocks noGrp="1"/>
          </p:cNvSpPr>
          <p:nvPr>
            <p:ph type="body" idx="1"/>
          </p:nvPr>
        </p:nvSpPr>
        <p:spPr>
          <a:xfrm>
            <a:off x="819150" y="1499325"/>
            <a:ext cx="7505700" cy="3412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000000"/>
                </a:solidFill>
                <a:latin typeface="Times New Roman"/>
                <a:ea typeface="Times New Roman"/>
                <a:cs typeface="Times New Roman"/>
                <a:sym typeface="Times New Roman"/>
              </a:rPr>
              <a:t>1) Random Forest (RF):</a:t>
            </a:r>
            <a:endParaRPr sz="18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1800">
                <a:solidFill>
                  <a:srgbClr val="000000"/>
                </a:solidFill>
                <a:latin typeface="Times New Roman"/>
                <a:ea typeface="Times New Roman"/>
                <a:cs typeface="Times New Roman"/>
                <a:sym typeface="Times New Roman"/>
              </a:rPr>
              <a:t>     </a:t>
            </a:r>
            <a:r>
              <a:rPr lang="en" sz="1800">
                <a:solidFill>
                  <a:srgbClr val="222222"/>
                </a:solidFill>
                <a:highlight>
                  <a:srgbClr val="FFFFFF"/>
                </a:highlight>
                <a:latin typeface="Arial"/>
                <a:ea typeface="Arial"/>
                <a:cs typeface="Arial"/>
                <a:sym typeface="Arial"/>
              </a:rPr>
              <a:t>The </a:t>
            </a:r>
            <a:r>
              <a:rPr lang="en" sz="1800" b="1">
                <a:solidFill>
                  <a:srgbClr val="222222"/>
                </a:solidFill>
                <a:highlight>
                  <a:srgbClr val="FFFFFF"/>
                </a:highlight>
                <a:latin typeface="Arial"/>
                <a:ea typeface="Arial"/>
                <a:cs typeface="Arial"/>
                <a:sym typeface="Arial"/>
              </a:rPr>
              <a:t>random forest</a:t>
            </a:r>
            <a:r>
              <a:rPr lang="en" sz="1800">
                <a:solidFill>
                  <a:srgbClr val="222222"/>
                </a:solidFill>
                <a:highlight>
                  <a:srgbClr val="FFFFFF"/>
                </a:highlight>
                <a:latin typeface="Arial"/>
                <a:ea typeface="Arial"/>
                <a:cs typeface="Arial"/>
                <a:sym typeface="Arial"/>
              </a:rPr>
              <a:t> combines hundreds or thousands of decision trees, trains each one on a slightly different set of the observations, splitting nodes in each tree considering a limited number of the features. The final predictions of the </a:t>
            </a:r>
            <a:r>
              <a:rPr lang="en" sz="1800" b="1">
                <a:solidFill>
                  <a:srgbClr val="222222"/>
                </a:solidFill>
                <a:highlight>
                  <a:srgbClr val="FFFFFF"/>
                </a:highlight>
                <a:latin typeface="Arial"/>
                <a:ea typeface="Arial"/>
                <a:cs typeface="Arial"/>
                <a:sym typeface="Arial"/>
              </a:rPr>
              <a:t>random forest</a:t>
            </a:r>
            <a:r>
              <a:rPr lang="en" sz="1800">
                <a:solidFill>
                  <a:srgbClr val="222222"/>
                </a:solidFill>
                <a:highlight>
                  <a:srgbClr val="FFFFFF"/>
                </a:highlight>
                <a:latin typeface="Arial"/>
                <a:ea typeface="Arial"/>
                <a:cs typeface="Arial"/>
                <a:sym typeface="Arial"/>
              </a:rPr>
              <a:t> are made by averaging the predictions of each individual tree.</a:t>
            </a:r>
            <a:endParaRPr sz="18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1800">
                <a:solidFill>
                  <a:srgbClr val="000000"/>
                </a:solidFill>
                <a:latin typeface="Times New Roman"/>
                <a:ea typeface="Times New Roman"/>
                <a:cs typeface="Times New Roman"/>
                <a:sym typeface="Times New Roman"/>
              </a:rPr>
              <a:t>2) Naïve Bayes (NB):</a:t>
            </a:r>
            <a:endParaRPr sz="18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1800">
                <a:solidFill>
                  <a:srgbClr val="000000"/>
                </a:solidFill>
                <a:latin typeface="Times New Roman"/>
                <a:ea typeface="Times New Roman"/>
                <a:cs typeface="Times New Roman"/>
                <a:sym typeface="Times New Roman"/>
              </a:rPr>
              <a:t>     </a:t>
            </a:r>
            <a:r>
              <a:rPr lang="en" sz="1800">
                <a:solidFill>
                  <a:srgbClr val="222222"/>
                </a:solidFill>
                <a:highlight>
                  <a:srgbClr val="FFFFFF"/>
                </a:highlight>
                <a:latin typeface="Arial"/>
                <a:ea typeface="Arial"/>
                <a:cs typeface="Arial"/>
                <a:sym typeface="Arial"/>
              </a:rPr>
              <a:t>It is a classification technique based on </a:t>
            </a:r>
            <a:r>
              <a:rPr lang="en" sz="1800" b="1">
                <a:solidFill>
                  <a:srgbClr val="222222"/>
                </a:solidFill>
                <a:highlight>
                  <a:srgbClr val="FFFFFF"/>
                </a:highlight>
                <a:latin typeface="Arial"/>
                <a:ea typeface="Arial"/>
                <a:cs typeface="Arial"/>
                <a:sym typeface="Arial"/>
              </a:rPr>
              <a:t>Bayes</a:t>
            </a:r>
            <a:r>
              <a:rPr lang="en" sz="1800">
                <a:solidFill>
                  <a:srgbClr val="222222"/>
                </a:solidFill>
                <a:highlight>
                  <a:srgbClr val="FFFFFF"/>
                </a:highlight>
                <a:latin typeface="Arial"/>
                <a:ea typeface="Arial"/>
                <a:cs typeface="Arial"/>
                <a:sym typeface="Arial"/>
              </a:rPr>
              <a:t>' Theorem with an assumption of independence among predictors. In simple terms, a </a:t>
            </a:r>
            <a:r>
              <a:rPr lang="en" sz="1800" b="1">
                <a:solidFill>
                  <a:srgbClr val="222222"/>
                </a:solidFill>
                <a:highlight>
                  <a:srgbClr val="FFFFFF"/>
                </a:highlight>
                <a:latin typeface="Arial"/>
                <a:ea typeface="Arial"/>
                <a:cs typeface="Arial"/>
                <a:sym typeface="Arial"/>
              </a:rPr>
              <a:t>Naive Bayes classifier</a:t>
            </a:r>
            <a:r>
              <a:rPr lang="en" sz="1800">
                <a:solidFill>
                  <a:srgbClr val="222222"/>
                </a:solidFill>
                <a:highlight>
                  <a:srgbClr val="FFFFFF"/>
                </a:highlight>
                <a:latin typeface="Arial"/>
                <a:ea typeface="Arial"/>
                <a:cs typeface="Arial"/>
                <a:sym typeface="Arial"/>
              </a:rPr>
              <a:t> assumes that the presence of a particular feature in a class is unrelated to the presence of any other feature.</a:t>
            </a:r>
            <a:endParaRPr sz="18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800"/>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1004</Words>
  <Application>Microsoft Office PowerPoint</Application>
  <PresentationFormat>On-screen Show (16:9)</PresentationFormat>
  <Paragraphs>120</Paragraphs>
  <Slides>24</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Lobster</vt:lpstr>
      <vt:lpstr>Arial</vt:lpstr>
      <vt:lpstr>Nunito</vt:lpstr>
      <vt:lpstr>Comfortaa</vt:lpstr>
      <vt:lpstr>Calibri</vt:lpstr>
      <vt:lpstr>Courier New</vt:lpstr>
      <vt:lpstr>Times New Roman</vt:lpstr>
      <vt:lpstr>Roboto</vt:lpstr>
      <vt:lpstr>Shift</vt:lpstr>
      <vt:lpstr>Detection of Phishing Websites Using Machine Learning</vt:lpstr>
      <vt:lpstr>Content</vt:lpstr>
      <vt:lpstr>INTRODUCTION</vt:lpstr>
      <vt:lpstr>DESIGN</vt:lpstr>
      <vt:lpstr>PowerPoint Presentation</vt:lpstr>
      <vt:lpstr>Features of Phishing URL:</vt:lpstr>
      <vt:lpstr>Dataset</vt:lpstr>
      <vt:lpstr>We extracted 15  features using this dataset. </vt:lpstr>
      <vt:lpstr>ALGORITHMS USED</vt:lpstr>
      <vt:lpstr>PowerPoint Presentation</vt:lpstr>
      <vt:lpstr>Libraries Used</vt:lpstr>
      <vt:lpstr>RESULTS</vt:lpstr>
      <vt:lpstr>It shows output as :</vt:lpstr>
      <vt:lpstr>User can also know more about this prediction after clicking on button “Get more info about this prediction” to know about classifiers used ,accuracy scores and classification Report.</vt:lpstr>
      <vt:lpstr>EVALUATION </vt:lpstr>
      <vt:lpstr>CONFUSION MATRIX:</vt:lpstr>
      <vt:lpstr>PowerPoint Presentation</vt:lpstr>
      <vt:lpstr>PowerPoint Presentation</vt:lpstr>
      <vt:lpstr>CLassification Report</vt:lpstr>
      <vt:lpstr>F1 score The F1 score is a weighted harmonic mean of precision and recall such that the best score is 1.0 and the worst is 0.0.  </vt:lpstr>
      <vt:lpstr>The classification report using Decision Tree: </vt:lpstr>
      <vt:lpstr>CONCLUSION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Phishing Websites Using Machine Learning</dc:title>
  <dc:creator>Riya</dc:creator>
  <cp:lastModifiedBy>Riya</cp:lastModifiedBy>
  <cp:revision>4</cp:revision>
  <dcterms:modified xsi:type="dcterms:W3CDTF">2019-05-13T03:42:36Z</dcterms:modified>
</cp:coreProperties>
</file>