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70" r:id="rId9"/>
    <p:sldId id="271" r:id="rId10"/>
    <p:sldId id="272" r:id="rId11"/>
    <p:sldId id="266" r:id="rId12"/>
    <p:sldId id="267" r:id="rId13"/>
    <p:sldId id="268" r:id="rId14"/>
    <p:sldId id="263" r:id="rId15"/>
    <p:sldId id="269"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63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analyticsvidhya.com/wp-content/uploads/2015/10/SVM_1.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s229.stanford.edu/proj2014/Vikram%20Elango,%20Govindrajan%20Narayanan,%20Sentiment%20Analysis%20for%20Hotel%20Reviews.pdf" TargetMode="External"/><Relationship Id="rId2" Type="http://schemas.openxmlformats.org/officeDocument/2006/relationships/hyperlink" Target="https://www.kaggle.com/datafiniti/hotel-reviews" TargetMode="External"/><Relationship Id="rId1" Type="http://schemas.openxmlformats.org/officeDocument/2006/relationships/slideLayout" Target="../slideLayouts/slideLayout2.xml"/><Relationship Id="rId6" Type="http://schemas.openxmlformats.org/officeDocument/2006/relationships/hyperlink" Target="https://textblob.readthedocs.io/en/dev/" TargetMode="External"/><Relationship Id="rId5" Type="http://schemas.openxmlformats.org/officeDocument/2006/relationships/hyperlink" Target="https://www.nltk.org/" TargetMode="External"/><Relationship Id="rId4" Type="http://schemas.openxmlformats.org/officeDocument/2006/relationships/hyperlink" Target="https://plot.l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4114" y="232873"/>
            <a:ext cx="8915399" cy="2262781"/>
          </a:xfrm>
        </p:spPr>
        <p:txBody>
          <a:bodyPr/>
          <a:lstStyle/>
          <a:p>
            <a:r>
              <a:rPr lang="en-US" dirty="0">
                <a:solidFill>
                  <a:schemeClr val="accent2"/>
                </a:solidFill>
                <a:latin typeface="Bauhaus 93" panose="04030905020B02020C02" pitchFamily="82" charset="0"/>
              </a:rPr>
              <a:t>Multilingual </a:t>
            </a:r>
            <a:r>
              <a:rPr lang="en-US" dirty="0" smtClean="0">
                <a:solidFill>
                  <a:schemeClr val="accent2"/>
                </a:solidFill>
                <a:latin typeface="Bauhaus 93" panose="04030905020B02020C02" pitchFamily="82" charset="0"/>
              </a:rPr>
              <a:t>Sentiment </a:t>
            </a:r>
            <a:r>
              <a:rPr lang="en-US" dirty="0">
                <a:solidFill>
                  <a:schemeClr val="accent2"/>
                </a:solidFill>
                <a:latin typeface="Bauhaus 93" panose="04030905020B02020C02" pitchFamily="82" charset="0"/>
              </a:rPr>
              <a:t>A</a:t>
            </a:r>
            <a:r>
              <a:rPr lang="en-US" dirty="0" smtClean="0">
                <a:solidFill>
                  <a:schemeClr val="accent2"/>
                </a:solidFill>
                <a:latin typeface="Bauhaus 93" panose="04030905020B02020C02" pitchFamily="82" charset="0"/>
              </a:rPr>
              <a:t>nalysis </a:t>
            </a:r>
            <a:r>
              <a:rPr lang="en-US" dirty="0">
                <a:solidFill>
                  <a:schemeClr val="accent2"/>
                </a:solidFill>
                <a:latin typeface="Bauhaus 93" panose="04030905020B02020C02" pitchFamily="82" charset="0"/>
              </a:rPr>
              <a:t>F</a:t>
            </a:r>
            <a:r>
              <a:rPr lang="en-US" dirty="0" smtClean="0">
                <a:solidFill>
                  <a:schemeClr val="accent2"/>
                </a:solidFill>
                <a:latin typeface="Bauhaus 93" panose="04030905020B02020C02" pitchFamily="82" charset="0"/>
              </a:rPr>
              <a:t>or Hotel </a:t>
            </a:r>
            <a:r>
              <a:rPr lang="en-US" dirty="0">
                <a:solidFill>
                  <a:schemeClr val="accent2"/>
                </a:solidFill>
                <a:latin typeface="Bauhaus 93" panose="04030905020B02020C02" pitchFamily="82" charset="0"/>
              </a:rPr>
              <a:t>R</a:t>
            </a:r>
            <a:r>
              <a:rPr lang="en-US" dirty="0" smtClean="0">
                <a:solidFill>
                  <a:schemeClr val="accent2"/>
                </a:solidFill>
                <a:latin typeface="Bauhaus 93" panose="04030905020B02020C02" pitchFamily="82" charset="0"/>
              </a:rPr>
              <a:t>eviews</a:t>
            </a:r>
            <a:endParaRPr lang="en-IN" dirty="0">
              <a:solidFill>
                <a:schemeClr val="accent2"/>
              </a:solidFill>
              <a:latin typeface="Bauhaus 93" panose="04030905020B02020C02" pitchFamily="82" charset="0"/>
            </a:endParaRPr>
          </a:p>
        </p:txBody>
      </p:sp>
      <p:sp>
        <p:nvSpPr>
          <p:cNvPr id="3" name="Subtitle 2"/>
          <p:cNvSpPr>
            <a:spLocks noGrp="1"/>
          </p:cNvSpPr>
          <p:nvPr>
            <p:ph type="subTitle" idx="1"/>
          </p:nvPr>
        </p:nvSpPr>
        <p:spPr>
          <a:xfrm>
            <a:off x="2589213" y="3050849"/>
            <a:ext cx="8915399" cy="2852813"/>
          </a:xfrm>
        </p:spPr>
        <p:txBody>
          <a:bodyPr/>
          <a:lstStyle/>
          <a:p>
            <a:r>
              <a:rPr lang="en-IN" dirty="0">
                <a:solidFill>
                  <a:schemeClr val="accent2">
                    <a:lumMod val="75000"/>
                  </a:schemeClr>
                </a:solidFill>
                <a:latin typeface="Bauhaus 93" panose="04030905020B02020C02" pitchFamily="82" charset="0"/>
              </a:rPr>
              <a:t>PRESENTED BY :-</a:t>
            </a:r>
          </a:p>
          <a:p>
            <a:r>
              <a:rPr lang="en-IN" dirty="0"/>
              <a:t>          </a:t>
            </a:r>
            <a:r>
              <a:rPr lang="en-IN" dirty="0">
                <a:solidFill>
                  <a:schemeClr val="tx1"/>
                </a:solidFill>
                <a:latin typeface="Bauhaus 93" panose="04030905020B02020C02" pitchFamily="82" charset="0"/>
              </a:rPr>
              <a:t>RIYA KUMARI -10900215060</a:t>
            </a:r>
          </a:p>
          <a:p>
            <a:r>
              <a:rPr lang="en-IN" dirty="0">
                <a:solidFill>
                  <a:schemeClr val="tx1"/>
                </a:solidFill>
                <a:latin typeface="Bauhaus 93" panose="04030905020B02020C02" pitchFamily="82" charset="0"/>
              </a:rPr>
              <a:t>           REETIKA GAUTAM - 0900215059</a:t>
            </a:r>
          </a:p>
          <a:p>
            <a:r>
              <a:rPr lang="en-IN" dirty="0">
                <a:solidFill>
                  <a:schemeClr val="tx1"/>
                </a:solidFill>
                <a:latin typeface="Bauhaus 93" panose="04030905020B02020C02" pitchFamily="82" charset="0"/>
              </a:rPr>
              <a:t>           POOJA PRIYA - 10900215052</a:t>
            </a:r>
          </a:p>
          <a:p>
            <a:r>
              <a:rPr lang="en-IN" dirty="0">
                <a:solidFill>
                  <a:schemeClr val="tx1"/>
                </a:solidFill>
                <a:latin typeface="Bauhaus 93" panose="04030905020B02020C02" pitchFamily="82" charset="0"/>
              </a:rPr>
              <a:t>           RAKESH ROY CHOUDHARY - 10900215056</a:t>
            </a:r>
          </a:p>
          <a:p>
            <a:endParaRPr lang="en-IN" dirty="0"/>
          </a:p>
        </p:txBody>
      </p:sp>
    </p:spTree>
    <p:extLst>
      <p:ext uri="{BB962C8B-B14F-4D97-AF65-F5344CB8AC3E}">
        <p14:creationId xmlns:p14="http://schemas.microsoft.com/office/powerpoint/2010/main" val="174793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Overall, the results are fairly good for such a small data set and considering that </a:t>
            </a:r>
            <a:r>
              <a:rPr lang="en-US" dirty="0" smtClean="0"/>
              <a:t>we did </a:t>
            </a:r>
            <a:r>
              <a:rPr lang="en-US" dirty="0"/>
              <a:t>not do any feature selection or even much tuning of the classifier itself. If I had more time to properly tune the classifier, choose strong features, and evenly sample the data </a:t>
            </a:r>
            <a:r>
              <a:rPr lang="en-US" dirty="0" smtClean="0"/>
              <a:t>we are sure </a:t>
            </a:r>
            <a:r>
              <a:rPr lang="en-US" dirty="0"/>
              <a:t>there would be significant performance increase in the classifier!</a:t>
            </a:r>
            <a:endParaRPr lang="en-IN" dirty="0"/>
          </a:p>
        </p:txBody>
      </p:sp>
    </p:spTree>
    <p:extLst>
      <p:ext uri="{BB962C8B-B14F-4D97-AF65-F5344CB8AC3E}">
        <p14:creationId xmlns:p14="http://schemas.microsoft.com/office/powerpoint/2010/main" val="3628280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75000"/>
                  </a:schemeClr>
                </a:solidFill>
                <a:latin typeface="Bauhaus 93" panose="04030905020B02020C02" pitchFamily="82" charset="0"/>
              </a:rPr>
              <a:t>What is Support Vector Machine</a:t>
            </a:r>
            <a:r>
              <a:rPr lang="en-IN" b="1" dirty="0">
                <a:solidFill>
                  <a:schemeClr val="accent2">
                    <a:lumMod val="75000"/>
                  </a:schemeClr>
                </a:solidFill>
              </a:rPr>
              <a:t>?</a:t>
            </a:r>
            <a:r>
              <a:rPr lang="en-IN" b="1" dirty="0">
                <a:solidFill>
                  <a:srgbClr val="FF0000"/>
                </a:solidFill>
              </a:rPr>
              <a:t/>
            </a:r>
            <a:br>
              <a:rPr lang="en-IN" b="1" dirty="0">
                <a:solidFill>
                  <a:srgbClr val="FF0000"/>
                </a:solidFill>
              </a:rPr>
            </a:br>
            <a:endParaRPr lang="en-IN" dirty="0"/>
          </a:p>
        </p:txBody>
      </p:sp>
      <p:sp>
        <p:nvSpPr>
          <p:cNvPr id="3" name="Content Placeholder 2"/>
          <p:cNvSpPr>
            <a:spLocks noGrp="1"/>
          </p:cNvSpPr>
          <p:nvPr>
            <p:ph idx="1"/>
          </p:nvPr>
        </p:nvSpPr>
        <p:spPr/>
        <p:txBody>
          <a:bodyPr>
            <a:noAutofit/>
          </a:bodyPr>
          <a:lstStyle/>
          <a:p>
            <a:r>
              <a:rPr lang="en-IN" sz="2400" dirty="0"/>
              <a:t>“Support Vector Machine” (SVM) is a supervised machine learning algorithm which can be used for both classification or regression challenges. However,  it is mostly used in classification problems. In this algorithm, we plot each data item as a point in n-dimensional space (where n is number of features you have) with   the value of each feature being the value of a particular coordinate. Then, we perform classification by finding the hyper-plane that differentiate the two classes. </a:t>
            </a:r>
            <a:br>
              <a:rPr lang="en-IN" sz="2400" dirty="0"/>
            </a:br>
            <a:r>
              <a:rPr lang="en-IN" sz="2400" dirty="0">
                <a:hlinkClick r:id="rId2"/>
              </a:rPr>
              <a:t/>
            </a:r>
            <a:br>
              <a:rPr lang="en-IN" sz="2400" dirty="0">
                <a:hlinkClick r:id="rId2"/>
              </a:rPr>
            </a:br>
            <a:endParaRPr lang="en-IN" sz="2400" dirty="0"/>
          </a:p>
        </p:txBody>
      </p:sp>
    </p:spTree>
    <p:extLst>
      <p:ext uri="{BB962C8B-B14F-4D97-AF65-F5344CB8AC3E}">
        <p14:creationId xmlns:p14="http://schemas.microsoft.com/office/powerpoint/2010/main" val="621614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latin typeface="Bauhaus 93" panose="04030905020B02020C02" pitchFamily="82" charset="0"/>
              </a:rPr>
              <a:t>WHAT IS KNN?</a:t>
            </a:r>
            <a:endParaRPr lang="en-IN" dirty="0">
              <a:solidFill>
                <a:schemeClr val="accent2">
                  <a:lumMod val="75000"/>
                </a:schemeClr>
              </a:solidFill>
              <a:latin typeface="Bauhaus 93" panose="04030905020B02020C02" pitchFamily="82" charset="0"/>
            </a:endParaRPr>
          </a:p>
        </p:txBody>
      </p:sp>
      <p:sp>
        <p:nvSpPr>
          <p:cNvPr id="3" name="Content Placeholder 2"/>
          <p:cNvSpPr>
            <a:spLocks noGrp="1"/>
          </p:cNvSpPr>
          <p:nvPr>
            <p:ph idx="1"/>
          </p:nvPr>
        </p:nvSpPr>
        <p:spPr/>
        <p:txBody>
          <a:bodyPr>
            <a:normAutofit fontScale="92500"/>
          </a:bodyPr>
          <a:lstStyle/>
          <a:p>
            <a:r>
              <a:rPr lang="en-IN" sz="2800" dirty="0">
                <a:solidFill>
                  <a:schemeClr val="tx1"/>
                </a:solidFill>
              </a:rPr>
              <a:t>K-Nearest Neighbors (KNN) is one of the simplest algorithms used in Machine Learning. KNN algorithms use a data and classify new data points based on a similarity measures (e.g. distance function). Classification is done by a majority vote to its neighbors. The data is assigned to the class which has the most nearest neighbors. As you increase the number of nearest neighbors, the value of k, accuracy might increase.</a:t>
            </a:r>
          </a:p>
          <a:p>
            <a:endParaRPr lang="en-IN" dirty="0"/>
          </a:p>
        </p:txBody>
      </p:sp>
    </p:spTree>
    <p:extLst>
      <p:ext uri="{BB962C8B-B14F-4D97-AF65-F5344CB8AC3E}">
        <p14:creationId xmlns:p14="http://schemas.microsoft.com/office/powerpoint/2010/main" val="79731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latin typeface="Bauhaus 93" panose="04030905020B02020C02" pitchFamily="82" charset="0"/>
              </a:rPr>
              <a:t>What IS </a:t>
            </a:r>
            <a:r>
              <a:rPr lang="en-US" dirty="0" smtClean="0">
                <a:solidFill>
                  <a:schemeClr val="accent2">
                    <a:lumMod val="75000"/>
                  </a:schemeClr>
                </a:solidFill>
                <a:latin typeface="Bauhaus 93" panose="04030905020B02020C02" pitchFamily="82" charset="0"/>
              </a:rPr>
              <a:t>NAÏVE BAYES CLASSIFIER?</a:t>
            </a:r>
            <a:endParaRPr lang="en-IN" dirty="0">
              <a:solidFill>
                <a:schemeClr val="accent2">
                  <a:lumMod val="75000"/>
                </a:schemeClr>
              </a:solidFill>
              <a:latin typeface="Bauhaus 93" panose="04030905020B02020C02" pitchFamily="82" charset="0"/>
            </a:endParaRPr>
          </a:p>
        </p:txBody>
      </p:sp>
      <p:sp>
        <p:nvSpPr>
          <p:cNvPr id="3" name="Content Placeholder 2"/>
          <p:cNvSpPr>
            <a:spLocks noGrp="1"/>
          </p:cNvSpPr>
          <p:nvPr>
            <p:ph idx="1"/>
          </p:nvPr>
        </p:nvSpPr>
        <p:spPr/>
        <p:txBody>
          <a:bodyPr>
            <a:normAutofit fontScale="92500" lnSpcReduction="10000"/>
          </a:bodyPr>
          <a:lstStyle/>
          <a:p>
            <a:r>
              <a:rPr lang="en-IN" dirty="0"/>
              <a:t>Naive Bayes is a machine learning algorithm for classification problems. It is based on Bayes’ probability theorem. It is primarily used for text classification which involves high dimensional training data sets. A few examples are spam filtration, sentimental analysis, and classifying news articles.</a:t>
            </a:r>
          </a:p>
          <a:p>
            <a:r>
              <a:rPr lang="en-IN" dirty="0"/>
              <a:t>It is not only known for its simplicity, but also for its effectiveness. It is fast to build models and make predictions with Naive Bayes algorithm. Naive Bayes is the first algorithm that should be considered for solving text classification problem</a:t>
            </a:r>
            <a:r>
              <a:rPr lang="en-IN" dirty="0" smtClean="0"/>
              <a:t>.</a:t>
            </a:r>
            <a:endParaRPr lang="en-IN" b="1" dirty="0"/>
          </a:p>
          <a:p>
            <a:r>
              <a:rPr lang="en-IN" dirty="0" smtClean="0"/>
              <a:t>In Naive Bayes </a:t>
            </a:r>
            <a:r>
              <a:rPr lang="en-IN" dirty="0"/>
              <a:t>algorithm </a:t>
            </a:r>
            <a:r>
              <a:rPr lang="en-IN" dirty="0" smtClean="0"/>
              <a:t>it </a:t>
            </a:r>
            <a:r>
              <a:rPr lang="en-IN" dirty="0"/>
              <a:t>learns the probability of an object with certain features belonging to a particular group/class. In short, it is a probabilistic classifier. </a:t>
            </a:r>
          </a:p>
          <a:p>
            <a:r>
              <a:rPr lang="en-IN" dirty="0"/>
              <a:t>The Naive Bayes algorithm is called "naive" because it makes the assumption that the occurrence of a certain feature is independent of the occurrence of other features.</a:t>
            </a:r>
          </a:p>
          <a:p>
            <a:endParaRPr lang="en-IN" dirty="0"/>
          </a:p>
        </p:txBody>
      </p:sp>
    </p:spTree>
    <p:extLst>
      <p:ext uri="{BB962C8B-B14F-4D97-AF65-F5344CB8AC3E}">
        <p14:creationId xmlns:p14="http://schemas.microsoft.com/office/powerpoint/2010/main" val="1972667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3" name="Content Placeholder 2"/>
          <p:cNvSpPr>
            <a:spLocks noGrp="1"/>
          </p:cNvSpPr>
          <p:nvPr>
            <p:ph idx="1"/>
          </p:nvPr>
        </p:nvSpPr>
        <p:spPr/>
        <p:txBody>
          <a:bodyPr/>
          <a:lstStyle/>
          <a:p>
            <a:r>
              <a:rPr lang="en-US" dirty="0"/>
              <a:t>Now, using </a:t>
            </a:r>
            <a:r>
              <a:rPr lang="en-US" dirty="0" smtClean="0"/>
              <a:t>the function we plotted </a:t>
            </a:r>
            <a:r>
              <a:rPr lang="en-US" dirty="0"/>
              <a:t>the confusion matrix for the top three classifiers based on the scores </a:t>
            </a:r>
            <a:r>
              <a:rPr lang="en-US" dirty="0" smtClean="0"/>
              <a:t>. </a:t>
            </a:r>
            <a:r>
              <a:rPr lang="en-US" dirty="0"/>
              <a:t>These plots clearly show an issue with the data </a:t>
            </a:r>
            <a:r>
              <a:rPr lang="en-US" dirty="0" smtClean="0"/>
              <a:t>we did </a:t>
            </a:r>
            <a:r>
              <a:rPr lang="en-US" dirty="0"/>
              <a:t>not address, the fact that there are many more 4,5 star ratings than any other rating, which means </a:t>
            </a:r>
            <a:r>
              <a:rPr lang="en-US" dirty="0" smtClean="0"/>
              <a:t>our </a:t>
            </a:r>
            <a:r>
              <a:rPr lang="en-US" dirty="0"/>
              <a:t>classifier is going to be trained to be much better at identifying these high ratings. But even with this issue, the classifier was mainly confusing rating that were next to each other (e.g. confusing a 4 for a 5), which is understandable given how free text reviews don't always match perfectly with a star rating. Overall, the results are fairly good for such a small data set and considering that </a:t>
            </a:r>
            <a:r>
              <a:rPr lang="en-US" dirty="0" smtClean="0"/>
              <a:t>we </a:t>
            </a:r>
            <a:r>
              <a:rPr lang="en-US" dirty="0"/>
              <a:t>did not do any feature selection or even much tuning of the classifier itself. If I had more time to properly tune the classifier, choose strong features, and evenly sample the data I'm sure there would be significant performance increase in the classifier!</a:t>
            </a:r>
            <a:endParaRPr lang="en-IN" dirty="0"/>
          </a:p>
        </p:txBody>
      </p:sp>
    </p:spTree>
    <p:extLst>
      <p:ext uri="{BB962C8B-B14F-4D97-AF65-F5344CB8AC3E}">
        <p14:creationId xmlns:p14="http://schemas.microsoft.com/office/powerpoint/2010/main" val="59561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latin typeface="Bauhaus 93" panose="04030905020B02020C02" pitchFamily="82" charset="0"/>
              </a:rPr>
              <a:t>CONCLUSION</a:t>
            </a:r>
            <a:endParaRPr lang="en-IN" dirty="0">
              <a:solidFill>
                <a:schemeClr val="accent2">
                  <a:lumMod val="75000"/>
                </a:schemeClr>
              </a:solidFill>
              <a:latin typeface="Bauhaus 93" panose="04030905020B02020C02" pitchFamily="82" charset="0"/>
            </a:endParaRPr>
          </a:p>
        </p:txBody>
      </p:sp>
      <p:sp>
        <p:nvSpPr>
          <p:cNvPr id="3" name="Content Placeholder 2"/>
          <p:cNvSpPr>
            <a:spLocks noGrp="1"/>
          </p:cNvSpPr>
          <p:nvPr>
            <p:ph idx="1"/>
          </p:nvPr>
        </p:nvSpPr>
        <p:spPr/>
        <p:txBody>
          <a:bodyPr>
            <a:normAutofit/>
          </a:bodyPr>
          <a:lstStyle/>
          <a:p>
            <a:pPr marL="0" indent="0">
              <a:buNone/>
            </a:pPr>
            <a:r>
              <a:rPr lang="en-IN" sz="2000" dirty="0" smtClean="0"/>
              <a:t>        We have described data preprocessing,typical features and the main resources used for multilingual sentiment analysis.</a:t>
            </a:r>
          </a:p>
          <a:p>
            <a:pPr marL="0" indent="0">
              <a:buNone/>
            </a:pPr>
            <a:r>
              <a:rPr lang="en-IN" sz="2000" dirty="0"/>
              <a:t> </a:t>
            </a:r>
            <a:r>
              <a:rPr lang="en-IN" sz="2000" dirty="0" smtClean="0"/>
              <a:t>       We have used three classifications (Naïve Bayes,KNN,SVM) for prediction of hotel rating from reviews .We got the most accuracy in SVM.</a:t>
            </a:r>
          </a:p>
          <a:p>
            <a:pPr marL="0" indent="0">
              <a:buNone/>
            </a:pPr>
            <a:r>
              <a:rPr lang="en-IN" sz="2000" dirty="0" smtClean="0"/>
              <a:t>        </a:t>
            </a:r>
          </a:p>
        </p:txBody>
      </p:sp>
    </p:spTree>
    <p:extLst>
      <p:ext uri="{BB962C8B-B14F-4D97-AF65-F5344CB8AC3E}">
        <p14:creationId xmlns:p14="http://schemas.microsoft.com/office/powerpoint/2010/main" val="2489817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latin typeface="Bauhaus 93" panose="04030905020B02020C02" pitchFamily="82" charset="0"/>
              </a:rPr>
              <a:t>REFERENCES</a:t>
            </a:r>
            <a:endParaRPr lang="en-IN" dirty="0">
              <a:solidFill>
                <a:schemeClr val="accent2">
                  <a:lumMod val="75000"/>
                </a:schemeClr>
              </a:solidFill>
              <a:latin typeface="Bauhaus 93" panose="04030905020B02020C02" pitchFamily="82" charset="0"/>
            </a:endParaRPr>
          </a:p>
        </p:txBody>
      </p:sp>
      <p:sp>
        <p:nvSpPr>
          <p:cNvPr id="3" name="Content Placeholder 2"/>
          <p:cNvSpPr>
            <a:spLocks noGrp="1"/>
          </p:cNvSpPr>
          <p:nvPr>
            <p:ph idx="1"/>
          </p:nvPr>
        </p:nvSpPr>
        <p:spPr/>
        <p:txBody>
          <a:bodyPr/>
          <a:lstStyle/>
          <a:p>
            <a:r>
              <a:rPr lang="en-IN" b="1" i="1" u="sng" dirty="0" smtClean="0">
                <a:hlinkClick r:id="rId2"/>
              </a:rPr>
              <a:t>https</a:t>
            </a:r>
            <a:r>
              <a:rPr lang="en-IN" b="1" i="1" u="sng" dirty="0">
                <a:hlinkClick r:id="rId2"/>
              </a:rPr>
              <a:t>://www.kaggle.com/datafiniti/hotel-reviews</a:t>
            </a:r>
            <a:r>
              <a:rPr lang="en-IN" b="1" i="1" dirty="0"/>
              <a:t>(source for datasets)</a:t>
            </a:r>
            <a:endParaRPr lang="en-IN" dirty="0"/>
          </a:p>
          <a:p>
            <a:pPr marL="0" indent="0">
              <a:buNone/>
            </a:pPr>
            <a:r>
              <a:rPr lang="en-IN" b="1" i="1" dirty="0"/>
              <a:t> </a:t>
            </a:r>
            <a:endParaRPr lang="en-IN" dirty="0"/>
          </a:p>
          <a:p>
            <a:r>
              <a:rPr lang="en-IN" b="1" i="1" u="sng" dirty="0" smtClean="0">
                <a:hlinkClick r:id="rId3"/>
              </a:rPr>
              <a:t>http</a:t>
            </a:r>
            <a:r>
              <a:rPr lang="en-IN" b="1" i="1" u="sng" dirty="0">
                <a:hlinkClick r:id="rId3"/>
              </a:rPr>
              <a:t>://cs229.stanford.edu/proj2014/Vikram%20Elango,%20Govindrajan%20Narayanan,%20Sentiment%20Analysis%20for%20Hotel%20Reviews.pdf</a:t>
            </a:r>
            <a:r>
              <a:rPr lang="en-IN" b="1" i="1" dirty="0"/>
              <a:t>(a case study on sentiment analysis)</a:t>
            </a:r>
            <a:endParaRPr lang="en-IN" dirty="0"/>
          </a:p>
          <a:p>
            <a:r>
              <a:rPr lang="en-IN" b="1" i="1" u="sng" dirty="0" smtClean="0">
                <a:hlinkClick r:id="rId4"/>
              </a:rPr>
              <a:t>https</a:t>
            </a:r>
            <a:r>
              <a:rPr lang="en-IN" b="1" i="1" u="sng" dirty="0">
                <a:hlinkClick r:id="rId4"/>
              </a:rPr>
              <a:t>://plot.ly/</a:t>
            </a:r>
            <a:r>
              <a:rPr lang="en-IN" b="1" i="1" dirty="0"/>
              <a:t>(for </a:t>
            </a:r>
            <a:r>
              <a:rPr lang="en-IN" b="1" i="1" dirty="0" err="1"/>
              <a:t>ploting</a:t>
            </a:r>
            <a:r>
              <a:rPr lang="en-IN" b="1" i="1" dirty="0"/>
              <a:t> the statistical graphs, used in offline mode)</a:t>
            </a:r>
            <a:endParaRPr lang="en-IN" dirty="0"/>
          </a:p>
          <a:p>
            <a:r>
              <a:rPr lang="en-IN" b="1" i="1" u="sng" dirty="0" smtClean="0">
                <a:hlinkClick r:id="rId5"/>
              </a:rPr>
              <a:t>https</a:t>
            </a:r>
            <a:r>
              <a:rPr lang="en-IN" b="1" i="1" u="sng" dirty="0">
                <a:hlinkClick r:id="rId5"/>
              </a:rPr>
              <a:t>://www.nltk.org/</a:t>
            </a:r>
            <a:r>
              <a:rPr lang="en-IN" b="1" i="1" dirty="0"/>
              <a:t>(official documentation acted as a promoter )</a:t>
            </a:r>
            <a:endParaRPr lang="en-IN" dirty="0"/>
          </a:p>
          <a:p>
            <a:r>
              <a:rPr lang="en-IN" b="1" i="1" u="sng" dirty="0" smtClean="0">
                <a:hlinkClick r:id="rId6"/>
              </a:rPr>
              <a:t>https</a:t>
            </a:r>
            <a:r>
              <a:rPr lang="en-IN" b="1" i="1" u="sng" dirty="0">
                <a:hlinkClick r:id="rId6"/>
              </a:rPr>
              <a:t>://textblob.readthedocs.io/en/dev/</a:t>
            </a:r>
            <a:r>
              <a:rPr lang="en-IN" b="1" i="1" dirty="0"/>
              <a:t>(more options for sentiment analysis)</a:t>
            </a:r>
            <a:endParaRPr lang="en-IN" dirty="0"/>
          </a:p>
          <a:p>
            <a:pPr marL="0" indent="0">
              <a:buNone/>
            </a:pPr>
            <a:r>
              <a:rPr lang="en-IN" b="1" i="1" dirty="0"/>
              <a:t> </a:t>
            </a:r>
            <a:endParaRPr lang="en-IN" dirty="0"/>
          </a:p>
          <a:p>
            <a:pPr marL="0" indent="0">
              <a:buNone/>
            </a:pPr>
            <a:endParaRPr lang="en-IN" dirty="0" smtClean="0"/>
          </a:p>
          <a:p>
            <a:endParaRPr lang="en-IN" dirty="0"/>
          </a:p>
        </p:txBody>
      </p:sp>
    </p:spTree>
    <p:extLst>
      <p:ext uri="{BB962C8B-B14F-4D97-AF65-F5344CB8AC3E}">
        <p14:creationId xmlns:p14="http://schemas.microsoft.com/office/powerpoint/2010/main" val="394844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latin typeface="Bauhaus 93" panose="04030905020B02020C02" pitchFamily="82" charset="0"/>
              </a:rPr>
              <a:t>ACKNOWLEDGEMENT</a:t>
            </a:r>
            <a:endParaRPr lang="en-IN" dirty="0">
              <a:solidFill>
                <a:schemeClr val="accent2">
                  <a:lumMod val="75000"/>
                </a:schemeClr>
              </a:solidFill>
              <a:latin typeface="Bauhaus 93" panose="04030905020B02020C02" pitchFamily="82" charset="0"/>
            </a:endParaRPr>
          </a:p>
        </p:txBody>
      </p:sp>
      <p:sp>
        <p:nvSpPr>
          <p:cNvPr id="3" name="Content Placeholder 2"/>
          <p:cNvSpPr>
            <a:spLocks noGrp="1"/>
          </p:cNvSpPr>
          <p:nvPr>
            <p:ph idx="1"/>
          </p:nvPr>
        </p:nvSpPr>
        <p:spPr/>
        <p:txBody>
          <a:bodyPr>
            <a:normAutofit/>
          </a:bodyPr>
          <a:lstStyle/>
          <a:p>
            <a:pPr marL="0" indent="0">
              <a:buNone/>
            </a:pPr>
            <a:r>
              <a:rPr lang="en-US" dirty="0" smtClean="0"/>
              <a:t>     </a:t>
            </a:r>
            <a:r>
              <a:rPr lang="en-US" sz="2400" dirty="0" smtClean="0">
                <a:latin typeface="Arial Black" panose="020B0A04020102020204" pitchFamily="34" charset="0"/>
              </a:rPr>
              <a:t>It </a:t>
            </a:r>
            <a:r>
              <a:rPr lang="en-US" sz="2400" dirty="0">
                <a:latin typeface="Arial Black" panose="020B0A04020102020204" pitchFamily="34" charset="0"/>
              </a:rPr>
              <a:t>gives me great pleasure to acknowledge the guidance, assistance and support  </a:t>
            </a:r>
            <a:r>
              <a:rPr lang="en-US" sz="2400" dirty="0" smtClean="0">
                <a:latin typeface="Arial Black" panose="020B0A04020102020204" pitchFamily="34" charset="0"/>
              </a:rPr>
              <a:t>Ms</a:t>
            </a:r>
            <a:r>
              <a:rPr lang="en-US" sz="2400" dirty="0">
                <a:latin typeface="Arial Black" panose="020B0A04020102020204" pitchFamily="34" charset="0"/>
              </a:rPr>
              <a:t>. Mousita in making the Project and this Project report, which has been  </a:t>
            </a:r>
            <a:r>
              <a:rPr lang="en-US" sz="2400" dirty="0" smtClean="0">
                <a:latin typeface="Arial Black" panose="020B0A04020102020204" pitchFamily="34" charset="0"/>
              </a:rPr>
              <a:t>structured </a:t>
            </a:r>
            <a:r>
              <a:rPr lang="en-US" sz="2400" dirty="0">
                <a:latin typeface="Arial Black" panose="020B0A04020102020204" pitchFamily="34" charset="0"/>
              </a:rPr>
              <a:t>under her valued suggestion. She has helped me to accomplish the </a:t>
            </a:r>
            <a:r>
              <a:rPr lang="en-US" sz="2400" dirty="0" smtClean="0">
                <a:latin typeface="Arial Black" panose="020B0A04020102020204" pitchFamily="34" charset="0"/>
              </a:rPr>
              <a:t>challenging </a:t>
            </a:r>
            <a:r>
              <a:rPr lang="en-US" sz="2400" dirty="0">
                <a:latin typeface="Arial Black" panose="020B0A04020102020204" pitchFamily="34" charset="0"/>
              </a:rPr>
              <a:t>task in a very short period of time </a:t>
            </a:r>
            <a:r>
              <a:rPr lang="en-US" sz="2400" dirty="0" smtClean="0">
                <a:latin typeface="Arial Black" panose="020B0A04020102020204" pitchFamily="34" charset="0"/>
              </a:rPr>
              <a:t>.</a:t>
            </a:r>
          </a:p>
          <a:p>
            <a:pPr marL="0" indent="0">
              <a:buNone/>
            </a:pPr>
            <a:r>
              <a:rPr lang="en-US" sz="2400" dirty="0">
                <a:latin typeface="Arial Black" panose="020B0A04020102020204" pitchFamily="34" charset="0"/>
              </a:rPr>
              <a:t> </a:t>
            </a:r>
            <a:r>
              <a:rPr lang="en-US" sz="2400" dirty="0" smtClean="0">
                <a:latin typeface="Arial Black" panose="020B0A04020102020204" pitchFamily="34" charset="0"/>
              </a:rPr>
              <a:t>    Finally</a:t>
            </a:r>
            <a:r>
              <a:rPr lang="en-US" sz="2400" dirty="0">
                <a:latin typeface="Arial Black" panose="020B0A04020102020204" pitchFamily="34" charset="0"/>
              </a:rPr>
              <a:t>, I express the constant support of my friends and family for inspiring </a:t>
            </a:r>
            <a:r>
              <a:rPr lang="en-US" sz="2400" dirty="0" smtClean="0">
                <a:latin typeface="Arial Black" panose="020B0A04020102020204" pitchFamily="34" charset="0"/>
              </a:rPr>
              <a:t> me throughout </a:t>
            </a:r>
            <a:r>
              <a:rPr lang="en-US" sz="2400" dirty="0">
                <a:latin typeface="Arial Black" panose="020B0A04020102020204" pitchFamily="34" charset="0"/>
              </a:rPr>
              <a:t>and encouraging me. </a:t>
            </a:r>
            <a:r>
              <a:rPr lang="en-US" sz="2400" dirty="0" smtClean="0">
                <a:latin typeface="Arial Black" panose="020B0A04020102020204" pitchFamily="34" charset="0"/>
              </a:rPr>
              <a:t> </a:t>
            </a:r>
            <a:endParaRPr lang="en-IN" sz="2400" dirty="0">
              <a:latin typeface="Arial Black" panose="020B0A04020102020204" pitchFamily="34" charset="0"/>
            </a:endParaRPr>
          </a:p>
        </p:txBody>
      </p:sp>
    </p:spTree>
    <p:extLst>
      <p:ext uri="{BB962C8B-B14F-4D97-AF65-F5344CB8AC3E}">
        <p14:creationId xmlns:p14="http://schemas.microsoft.com/office/powerpoint/2010/main" val="58419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latin typeface="Bauhaus 93" panose="04030905020B02020C02" pitchFamily="82" charset="0"/>
              </a:rPr>
              <a:t>OVERVIEW</a:t>
            </a:r>
            <a:endParaRPr lang="en-IN" dirty="0">
              <a:solidFill>
                <a:schemeClr val="accent2">
                  <a:lumMod val="75000"/>
                </a:schemeClr>
              </a:solidFill>
              <a:latin typeface="Bauhaus 93" panose="04030905020B02020C02" pitchFamily="82" charset="0"/>
            </a:endParaRPr>
          </a:p>
        </p:txBody>
      </p:sp>
      <p:sp>
        <p:nvSpPr>
          <p:cNvPr id="3" name="Content Placeholder 2"/>
          <p:cNvSpPr>
            <a:spLocks noGrp="1"/>
          </p:cNvSpPr>
          <p:nvPr>
            <p:ph idx="1"/>
          </p:nvPr>
        </p:nvSpPr>
        <p:spPr/>
        <p:txBody>
          <a:bodyPr>
            <a:normAutofit fontScale="92500"/>
          </a:bodyPr>
          <a:lstStyle/>
          <a:p>
            <a:r>
              <a:rPr lang="en-US" dirty="0" smtClean="0"/>
              <a:t>Nowadays</a:t>
            </a:r>
            <a:r>
              <a:rPr lang="en-US" dirty="0"/>
              <a:t>, more and more people start to search on internet for useful information. In order to help customers finding information efficiently and attracting more customers, many websites starts to ask customers with their reviews based on their experience</a:t>
            </a:r>
            <a:r>
              <a:rPr lang="en-US" dirty="0" smtClean="0"/>
              <a:t>.</a:t>
            </a:r>
          </a:p>
          <a:p>
            <a:r>
              <a:rPr lang="en-US" dirty="0"/>
              <a:t>In this way, other customers could get useful information easily and choose their products based on those </a:t>
            </a:r>
            <a:r>
              <a:rPr lang="en-US" dirty="0" smtClean="0"/>
              <a:t>informations . </a:t>
            </a:r>
            <a:r>
              <a:rPr lang="en-US" dirty="0"/>
              <a:t>Other customers could easily make decisions about hotels, instead of wasting amount of time to do the research</a:t>
            </a:r>
            <a:r>
              <a:rPr lang="en-US" dirty="0" smtClean="0"/>
              <a:t>.</a:t>
            </a:r>
          </a:p>
          <a:p>
            <a:r>
              <a:rPr lang="en-US" dirty="0"/>
              <a:t>We use </a:t>
            </a:r>
            <a:r>
              <a:rPr lang="en-US" dirty="0" smtClean="0"/>
              <a:t>three models , we </a:t>
            </a:r>
            <a:r>
              <a:rPr lang="en-US" dirty="0"/>
              <a:t>first use review context to predict the overall rating. To compare those </a:t>
            </a:r>
            <a:r>
              <a:rPr lang="en-US" dirty="0" smtClean="0"/>
              <a:t>three </a:t>
            </a:r>
            <a:r>
              <a:rPr lang="en-US" dirty="0"/>
              <a:t>models, we identify if the model could predict the overall rating more accurately by using rating in several </a:t>
            </a:r>
            <a:r>
              <a:rPr lang="en-US" dirty="0" smtClean="0"/>
              <a:t>aspects.</a:t>
            </a:r>
          </a:p>
          <a:p>
            <a:r>
              <a:rPr lang="en-US" dirty="0"/>
              <a:t>A challenge </a:t>
            </a:r>
            <a:r>
              <a:rPr lang="en-US" dirty="0" smtClean="0"/>
              <a:t>for this task was to get a good amount of accuracy with small dataset.</a:t>
            </a:r>
          </a:p>
          <a:p>
            <a:endParaRPr lang="en-IN" dirty="0"/>
          </a:p>
        </p:txBody>
      </p:sp>
    </p:spTree>
    <p:extLst>
      <p:ext uri="{BB962C8B-B14F-4D97-AF65-F5344CB8AC3E}">
        <p14:creationId xmlns:p14="http://schemas.microsoft.com/office/powerpoint/2010/main" val="280389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latin typeface="Bauhaus 93" panose="04030905020B02020C02" pitchFamily="82" charset="0"/>
              </a:rPr>
              <a:t>GOALS</a:t>
            </a:r>
            <a:endParaRPr lang="en-IN" dirty="0">
              <a:solidFill>
                <a:schemeClr val="accent2">
                  <a:lumMod val="75000"/>
                </a:schemeClr>
              </a:solidFill>
              <a:latin typeface="Bauhaus 93" panose="04030905020B02020C02" pitchFamily="82" charset="0"/>
            </a:endParaRPr>
          </a:p>
        </p:txBody>
      </p:sp>
      <p:sp>
        <p:nvSpPr>
          <p:cNvPr id="3" name="Content Placeholder 2"/>
          <p:cNvSpPr>
            <a:spLocks noGrp="1"/>
          </p:cNvSpPr>
          <p:nvPr>
            <p:ph idx="1"/>
          </p:nvPr>
        </p:nvSpPr>
        <p:spPr/>
        <p:txBody>
          <a:bodyPr/>
          <a:lstStyle/>
          <a:p>
            <a:r>
              <a:rPr lang="en-IN" sz="2400" dirty="0" smtClean="0"/>
              <a:t>Since we had a large amount of data missing in our dataset the primary goal was to first pre-process the data to get rid of incomplete reviews.</a:t>
            </a:r>
          </a:p>
          <a:p>
            <a:r>
              <a:rPr lang="en-IN" sz="2400" dirty="0" smtClean="0"/>
              <a:t>After  getting pre-processed data we have to predict the ratings of the reviewtext according to the past data.</a:t>
            </a:r>
          </a:p>
          <a:p>
            <a:r>
              <a:rPr lang="en-IN" sz="2400" dirty="0" smtClean="0"/>
              <a:t>Some reviews had ratings less than 0 and some had more than 5 which had to be discarded for better accuracy.</a:t>
            </a:r>
          </a:p>
          <a:p>
            <a:endParaRPr lang="en-IN" dirty="0" smtClean="0"/>
          </a:p>
          <a:p>
            <a:endParaRPr lang="en-IN" dirty="0"/>
          </a:p>
        </p:txBody>
      </p:sp>
    </p:spTree>
    <p:extLst>
      <p:ext uri="{BB962C8B-B14F-4D97-AF65-F5344CB8AC3E}">
        <p14:creationId xmlns:p14="http://schemas.microsoft.com/office/powerpoint/2010/main" val="190858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latin typeface="Bauhaus 93" panose="04030905020B02020C02" pitchFamily="82" charset="0"/>
              </a:rPr>
              <a:t>Specification</a:t>
            </a:r>
            <a:endParaRPr lang="en-IN" dirty="0">
              <a:solidFill>
                <a:schemeClr val="accent2">
                  <a:lumMod val="75000"/>
                </a:schemeClr>
              </a:solidFill>
              <a:latin typeface="Bauhaus 93" panose="04030905020B02020C02" pitchFamily="82" charset="0"/>
            </a:endParaRPr>
          </a:p>
        </p:txBody>
      </p:sp>
      <p:sp>
        <p:nvSpPr>
          <p:cNvPr id="3" name="Content Placeholder 2"/>
          <p:cNvSpPr>
            <a:spLocks noGrp="1"/>
          </p:cNvSpPr>
          <p:nvPr>
            <p:ph idx="1"/>
          </p:nvPr>
        </p:nvSpPr>
        <p:spPr/>
        <p:txBody>
          <a:bodyPr>
            <a:normAutofit lnSpcReduction="10000"/>
          </a:bodyPr>
          <a:lstStyle/>
          <a:p>
            <a:r>
              <a:rPr lang="en-US" dirty="0"/>
              <a:t>Now that the </a:t>
            </a:r>
            <a:r>
              <a:rPr lang="en-US" dirty="0" smtClean="0"/>
              <a:t>we </a:t>
            </a:r>
            <a:r>
              <a:rPr lang="en-US" dirty="0"/>
              <a:t>have three different review text </a:t>
            </a:r>
            <a:r>
              <a:rPr lang="en-US" dirty="0" smtClean="0"/>
              <a:t>fields( reviewtext , cleantext , adjectivetext) we'll </a:t>
            </a:r>
            <a:r>
              <a:rPr lang="en-US" dirty="0"/>
              <a:t>start by splitting these fields into separate variables. </a:t>
            </a:r>
            <a:r>
              <a:rPr lang="en-US" dirty="0" smtClean="0"/>
              <a:t>we </a:t>
            </a:r>
            <a:r>
              <a:rPr lang="en-US" dirty="0"/>
              <a:t>then found the tf-idf of the unigrams and bigrams of the three review text fields. This will then be used as the input for each of the classification algorithms. Since </a:t>
            </a:r>
            <a:r>
              <a:rPr lang="en-US" dirty="0" smtClean="0"/>
              <a:t>we were </a:t>
            </a:r>
            <a:r>
              <a:rPr lang="en-US" dirty="0"/>
              <a:t>going to be using the naive bayes classifier for one of </a:t>
            </a:r>
            <a:r>
              <a:rPr lang="en-US" dirty="0" smtClean="0"/>
              <a:t>our </a:t>
            </a:r>
            <a:r>
              <a:rPr lang="en-US" dirty="0"/>
              <a:t>algorithms and the dataset is fairly small, the CountVectorizer may be a better choice, but for this kernel </a:t>
            </a:r>
            <a:r>
              <a:rPr lang="en-US" dirty="0" smtClean="0"/>
              <a:t>we wanted </a:t>
            </a:r>
            <a:r>
              <a:rPr lang="en-US" dirty="0"/>
              <a:t>to first try to tf-idf vectorizer and see the performance</a:t>
            </a:r>
            <a:r>
              <a:rPr lang="en-US" dirty="0" smtClean="0"/>
              <a:t>.</a:t>
            </a:r>
          </a:p>
          <a:p>
            <a:r>
              <a:rPr lang="en-US" dirty="0"/>
              <a:t>After running these three </a:t>
            </a:r>
            <a:r>
              <a:rPr lang="en-US" dirty="0" smtClean="0"/>
              <a:t>classifiers </a:t>
            </a:r>
            <a:r>
              <a:rPr lang="en-US" dirty="0" err="1" smtClean="0"/>
              <a:t>i.e</a:t>
            </a:r>
            <a:r>
              <a:rPr lang="en-US" dirty="0" smtClean="0"/>
              <a:t> SVM,KNN,NAÏVE BAYES, </a:t>
            </a:r>
            <a:r>
              <a:rPr lang="en-US" dirty="0"/>
              <a:t>it appears the original review text seemed to be best at classifying the reviews. The accuracy scores from this analysis are just OK, where linear svc and naive bayes are both comfortably better than chance at predicting the rating of the hotel review.</a:t>
            </a:r>
            <a:endParaRPr lang="en-IN" dirty="0"/>
          </a:p>
        </p:txBody>
      </p:sp>
    </p:spTree>
    <p:extLst>
      <p:ext uri="{BB962C8B-B14F-4D97-AF65-F5344CB8AC3E}">
        <p14:creationId xmlns:p14="http://schemas.microsoft.com/office/powerpoint/2010/main" val="143981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84868" y="1441391"/>
            <a:ext cx="8915400" cy="3777622"/>
          </a:xfrm>
        </p:spPr>
        <p:txBody>
          <a:bodyPr/>
          <a:lstStyle/>
          <a:p>
            <a:r>
              <a:rPr lang="en-IN" dirty="0" smtClean="0"/>
              <a:t>By applying all classifiers we get the below results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5094" y="2961100"/>
            <a:ext cx="6454939" cy="3619161"/>
          </a:xfrm>
          <a:prstGeom prst="rect">
            <a:avLst/>
          </a:prstGeom>
        </p:spPr>
      </p:pic>
    </p:spTree>
    <p:extLst>
      <p:ext uri="{BB962C8B-B14F-4D97-AF65-F5344CB8AC3E}">
        <p14:creationId xmlns:p14="http://schemas.microsoft.com/office/powerpoint/2010/main" val="25053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latin typeface="Bauhaus 93" panose="04030905020B02020C02" pitchFamily="82" charset="0"/>
              </a:rPr>
              <a:t>DISCUSSION</a:t>
            </a:r>
            <a:endParaRPr lang="en-IN" dirty="0">
              <a:solidFill>
                <a:schemeClr val="accent2">
                  <a:lumMod val="75000"/>
                </a:schemeClr>
              </a:solidFill>
              <a:latin typeface="Bauhaus 93" panose="04030905020B02020C02" pitchFamily="82" charset="0"/>
            </a:endParaRPr>
          </a:p>
        </p:txBody>
      </p:sp>
      <p:sp>
        <p:nvSpPr>
          <p:cNvPr id="5" name="Content Placeholder 4"/>
          <p:cNvSpPr>
            <a:spLocks noGrp="1"/>
          </p:cNvSpPr>
          <p:nvPr>
            <p:ph idx="1"/>
          </p:nvPr>
        </p:nvSpPr>
        <p:spPr>
          <a:xfrm>
            <a:off x="2589212" y="1469878"/>
            <a:ext cx="8915400" cy="1897166"/>
          </a:xfrm>
        </p:spPr>
        <p:txBody>
          <a:bodyPr>
            <a:normAutofit lnSpcReduction="10000"/>
          </a:bodyPr>
          <a:lstStyle/>
          <a:p>
            <a:r>
              <a:rPr lang="en-US" dirty="0" smtClean="0"/>
              <a:t>we wanted to make sure that all of the reviews were in English, since we noticed other languages in the reviews. Oddly , looking at the dataset it appears that the reviews are only for hotels in the US, but the plot below seems to pretty clearly show international hotels. filtering the data based on the latitude/longitude values seemed to do the trick to only get English reviews.</a:t>
            </a:r>
            <a:br>
              <a:rPr lang="en-US" dirty="0" smtClean="0"/>
            </a:b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966" y="3159285"/>
            <a:ext cx="6502499" cy="3503775"/>
          </a:xfrm>
          <a:prstGeom prst="rect">
            <a:avLst/>
          </a:prstGeom>
        </p:spPr>
      </p:pic>
    </p:spTree>
    <p:extLst>
      <p:ext uri="{BB962C8B-B14F-4D97-AF65-F5344CB8AC3E}">
        <p14:creationId xmlns:p14="http://schemas.microsoft.com/office/powerpoint/2010/main" val="362157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After we performed all 3  classifications on our pre-processed data we get the recall rates foe each classifier given below.</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7948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9392" y="851731"/>
            <a:ext cx="8915400" cy="3777622"/>
          </a:xfrm>
        </p:spPr>
        <p:txBody>
          <a:bodyPr/>
          <a:lstStyle/>
          <a:p>
            <a:r>
              <a:rPr lang="en-IN" dirty="0" smtClean="0"/>
              <a:t>From which we conclude that our model  confused a lot between a </a:t>
            </a:r>
            <a:r>
              <a:rPr lang="en-IN" smtClean="0"/>
              <a:t>4 star </a:t>
            </a:r>
            <a:r>
              <a:rPr lang="en-IN" dirty="0" smtClean="0"/>
              <a:t>rating and a 5 star rating due to which our accuracy boils don to 52 %.from the confusion matrix of SVM (which gave the best results among the 3 ) we see that it could only correctly identify 864 correct 4 star ratings and false positive as 891 out of 2061. </a:t>
            </a:r>
          </a:p>
          <a:p>
            <a:endParaRPr lang="en-IN" dirty="0" smtClean="0"/>
          </a:p>
        </p:txBody>
      </p:sp>
    </p:spTree>
    <p:extLst>
      <p:ext uri="{BB962C8B-B14F-4D97-AF65-F5344CB8AC3E}">
        <p14:creationId xmlns:p14="http://schemas.microsoft.com/office/powerpoint/2010/main" val="38594420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530</TotalTime>
  <Words>1177</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Bauhaus 93</vt:lpstr>
      <vt:lpstr>Century Gothic</vt:lpstr>
      <vt:lpstr>Wingdings 3</vt:lpstr>
      <vt:lpstr>Wisp</vt:lpstr>
      <vt:lpstr>Multilingual Sentiment Analysis For Hotel Reviews</vt:lpstr>
      <vt:lpstr>ACKNOWLEDGEMENT</vt:lpstr>
      <vt:lpstr>OVERVIEW</vt:lpstr>
      <vt:lpstr>GOALS</vt:lpstr>
      <vt:lpstr>Specification</vt:lpstr>
      <vt:lpstr>PowerPoint Presentation</vt:lpstr>
      <vt:lpstr>DISCUSSION</vt:lpstr>
      <vt:lpstr>PowerPoint Presentation</vt:lpstr>
      <vt:lpstr>PowerPoint Presentation</vt:lpstr>
      <vt:lpstr>PowerPoint Presentation</vt:lpstr>
      <vt:lpstr>What is Support Vector Machine? </vt:lpstr>
      <vt:lpstr>WHAT IS KNN?</vt:lpstr>
      <vt:lpstr>What IS NAÏVE BAYES CLASSIFIER?</vt:lpstr>
      <vt:lpstr>RESULTS</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Multilingual Sentiment Analysis For Hotel Reviews</dc:title>
  <dc:creator>Riya</dc:creator>
  <cp:lastModifiedBy>Riya</cp:lastModifiedBy>
  <cp:revision>23</cp:revision>
  <dcterms:created xsi:type="dcterms:W3CDTF">2018-07-01T19:29:49Z</dcterms:created>
  <dcterms:modified xsi:type="dcterms:W3CDTF">2023-07-05T18:38:05Z</dcterms:modified>
</cp:coreProperties>
</file>