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9" r:id="rId5"/>
    <p:sldId id="263" r:id="rId6"/>
    <p:sldId id="264" r:id="rId7"/>
    <p:sldId id="270" r:id="rId8"/>
    <p:sldId id="271" r:id="rId9"/>
    <p:sldId id="273" r:id="rId10"/>
    <p:sldId id="274" r:id="rId11"/>
    <p:sldId id="275" r:id="rId12"/>
    <p:sldId id="281" r:id="rId13"/>
    <p:sldId id="280"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wani, Riya (SRH Hochschule Heidelberg Student)" userId="e7448cc8-4200-43d8-a117-c2a39a10c0fb" providerId="ADAL" clId="{F5EBD556-65AC-4C39-A172-D6CE4446F500}"/>
    <pc:docChg chg="custSel delSld modSld">
      <pc:chgData name="Lalwani, Riya (SRH Hochschule Heidelberg Student)" userId="e7448cc8-4200-43d8-a117-c2a39a10c0fb" providerId="ADAL" clId="{F5EBD556-65AC-4C39-A172-D6CE4446F500}" dt="2020-07-30T09:51:37.300" v="1" actId="2696"/>
      <pc:docMkLst>
        <pc:docMk/>
      </pc:docMkLst>
      <pc:sldChg chg="delSp del mod">
        <pc:chgData name="Lalwani, Riya (SRH Hochschule Heidelberg Student)" userId="e7448cc8-4200-43d8-a117-c2a39a10c0fb" providerId="ADAL" clId="{F5EBD556-65AC-4C39-A172-D6CE4446F500}" dt="2020-07-30T09:51:37.300" v="1" actId="2696"/>
        <pc:sldMkLst>
          <pc:docMk/>
          <pc:sldMk cId="960750366" sldId="261"/>
        </pc:sldMkLst>
        <pc:graphicFrameChg chg="del">
          <ac:chgData name="Lalwani, Riya (SRH Hochschule Heidelberg Student)" userId="e7448cc8-4200-43d8-a117-c2a39a10c0fb" providerId="ADAL" clId="{F5EBD556-65AC-4C39-A172-D6CE4446F500}" dt="2020-07-30T09:51:35.016" v="0" actId="478"/>
          <ac:graphicFrameMkLst>
            <pc:docMk/>
            <pc:sldMk cId="960750366" sldId="261"/>
            <ac:graphicFrameMk id="5" creationId="{B06FD510-0828-4BA6-87A7-EA410AF764E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284068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365815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691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177190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419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3799059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3436072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243486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128469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6D7A-ABBF-43CF-AA3B-BC0D0FB04C0F}"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241392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F6D7A-ABBF-43CF-AA3B-BC0D0FB04C0F}"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363252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F6D7A-ABBF-43CF-AA3B-BC0D0FB04C0F}" type="datetimeFigureOut">
              <a:rPr lang="en-IN" smtClean="0"/>
              <a:t>30-07-2020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114970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F6D7A-ABBF-43CF-AA3B-BC0D0FB04C0F}" type="datetimeFigureOut">
              <a:rPr lang="en-IN" smtClean="0"/>
              <a:t>30-07-2020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130170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6D7A-ABBF-43CF-AA3B-BC0D0FB04C0F}" type="datetimeFigureOut">
              <a:rPr lang="en-IN" smtClean="0"/>
              <a:t>30-07-2020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5628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1F6D7A-ABBF-43CF-AA3B-BC0D0FB04C0F}"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178376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F6D7A-ABBF-43CF-AA3B-BC0D0FB04C0F}"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EFFC5-BE99-4E10-BD9C-32AA483FA3FD}" type="slidenum">
              <a:rPr lang="en-IN" smtClean="0"/>
              <a:t>‹#›</a:t>
            </a:fld>
            <a:endParaRPr lang="en-IN"/>
          </a:p>
        </p:txBody>
      </p:sp>
    </p:spTree>
    <p:extLst>
      <p:ext uri="{BB962C8B-B14F-4D97-AF65-F5344CB8AC3E}">
        <p14:creationId xmlns:p14="http://schemas.microsoft.com/office/powerpoint/2010/main" val="405091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1F6D7A-ABBF-43CF-AA3B-BC0D0FB04C0F}" type="datetimeFigureOut">
              <a:rPr lang="en-IN" smtClean="0"/>
              <a:t>30-07-2020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9EFFC5-BE99-4E10-BD9C-32AA483FA3FD}" type="slidenum">
              <a:rPr lang="en-IN" smtClean="0"/>
              <a:t>‹#›</a:t>
            </a:fld>
            <a:endParaRPr lang="en-IN"/>
          </a:p>
        </p:txBody>
      </p:sp>
    </p:spTree>
    <p:extLst>
      <p:ext uri="{BB962C8B-B14F-4D97-AF65-F5344CB8AC3E}">
        <p14:creationId xmlns:p14="http://schemas.microsoft.com/office/powerpoint/2010/main" val="329429221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81B7-BDCF-4A62-BBD8-9C522AFABEF4}"/>
              </a:ext>
            </a:extLst>
          </p:cNvPr>
          <p:cNvSpPr>
            <a:spLocks noGrp="1"/>
          </p:cNvSpPr>
          <p:nvPr>
            <p:ph type="ctrTitle"/>
          </p:nvPr>
        </p:nvSpPr>
        <p:spPr/>
        <p:txBody>
          <a:bodyPr/>
          <a:lstStyle/>
          <a:p>
            <a:r>
              <a:rPr lang="en-IN" dirty="0"/>
              <a:t>Data Management</a:t>
            </a:r>
          </a:p>
        </p:txBody>
      </p:sp>
      <p:sp>
        <p:nvSpPr>
          <p:cNvPr id="3" name="Subtitle 2">
            <a:extLst>
              <a:ext uri="{FF2B5EF4-FFF2-40B4-BE49-F238E27FC236}">
                <a16:creationId xmlns:a16="http://schemas.microsoft.com/office/drawing/2014/main" id="{A9ADB479-8698-481C-8038-012D54B51A3B}"/>
              </a:ext>
            </a:extLst>
          </p:cNvPr>
          <p:cNvSpPr>
            <a:spLocks noGrp="1"/>
          </p:cNvSpPr>
          <p:nvPr>
            <p:ph type="subTitle" idx="1"/>
          </p:nvPr>
        </p:nvSpPr>
        <p:spPr>
          <a:xfrm>
            <a:off x="2212532" y="4917608"/>
            <a:ext cx="7766936" cy="1096899"/>
          </a:xfrm>
        </p:spPr>
        <p:txBody>
          <a:bodyPr/>
          <a:lstStyle/>
          <a:p>
            <a:r>
              <a:rPr lang="en-IN" dirty="0"/>
              <a:t>11013346 – Riya </a:t>
            </a:r>
            <a:r>
              <a:rPr lang="en-IN" dirty="0" err="1"/>
              <a:t>Lalwani</a:t>
            </a:r>
            <a:endParaRPr lang="en-IN" dirty="0"/>
          </a:p>
        </p:txBody>
      </p:sp>
    </p:spTree>
    <p:extLst>
      <p:ext uri="{BB962C8B-B14F-4D97-AF65-F5344CB8AC3E}">
        <p14:creationId xmlns:p14="http://schemas.microsoft.com/office/powerpoint/2010/main" val="86504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A05EA-3936-426B-BE41-7A9636C145D0}"/>
              </a:ext>
            </a:extLst>
          </p:cNvPr>
          <p:cNvSpPr>
            <a:spLocks noGrp="1"/>
          </p:cNvSpPr>
          <p:nvPr>
            <p:ph idx="1"/>
          </p:nvPr>
        </p:nvSpPr>
        <p:spPr>
          <a:xfrm>
            <a:off x="601134" y="846140"/>
            <a:ext cx="8596668" cy="1773236"/>
          </a:xfrm>
        </p:spPr>
        <p:txBody>
          <a:bodyPr>
            <a:normAutofit/>
          </a:bodyPr>
          <a:lstStyle/>
          <a:p>
            <a:pPr marL="0" indent="0">
              <a:buNone/>
            </a:pPr>
            <a:r>
              <a:rPr lang="en-US" b="1" dirty="0"/>
              <a:t>For State Column to be accurate, conformity and validity checks are performed</a:t>
            </a:r>
          </a:p>
          <a:p>
            <a:r>
              <a:rPr lang="en-IN" dirty="0"/>
              <a:t>Facet by State, to check for null and invalid values</a:t>
            </a:r>
          </a:p>
        </p:txBody>
      </p:sp>
    </p:spTree>
    <p:extLst>
      <p:ext uri="{BB962C8B-B14F-4D97-AF65-F5344CB8AC3E}">
        <p14:creationId xmlns:p14="http://schemas.microsoft.com/office/powerpoint/2010/main" val="291214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D39D04-CFA5-4F71-BB67-F811B6510473}"/>
              </a:ext>
            </a:extLst>
          </p:cNvPr>
          <p:cNvSpPr>
            <a:spLocks noGrp="1"/>
          </p:cNvSpPr>
          <p:nvPr>
            <p:ph idx="1"/>
          </p:nvPr>
        </p:nvSpPr>
        <p:spPr>
          <a:xfrm>
            <a:off x="667174" y="362269"/>
            <a:ext cx="8596668" cy="3880773"/>
          </a:xfrm>
        </p:spPr>
        <p:txBody>
          <a:bodyPr>
            <a:normAutofit/>
          </a:bodyPr>
          <a:lstStyle/>
          <a:p>
            <a:r>
              <a:rPr lang="en-IN" sz="1600" dirty="0"/>
              <a:t>Column is made </a:t>
            </a:r>
            <a:r>
              <a:rPr lang="en-IN" sz="1600" b="1" dirty="0"/>
              <a:t>consistent</a:t>
            </a:r>
            <a:r>
              <a:rPr lang="en-IN" sz="1600" dirty="0"/>
              <a:t> based on the requirement that same name should have same format</a:t>
            </a:r>
          </a:p>
          <a:p>
            <a:r>
              <a:rPr lang="en-IN" sz="1600" dirty="0"/>
              <a:t> Column: </a:t>
            </a:r>
            <a:r>
              <a:rPr lang="en-IN" sz="1600" b="1" dirty="0"/>
              <a:t>Agency Name</a:t>
            </a:r>
          </a:p>
          <a:p>
            <a:r>
              <a:rPr lang="en-IN" sz="1600" dirty="0"/>
              <a:t>To make agency name consistent, using different techniques of clustering such as key collision, nearest neighbour etc. Clustered the records and found anomalies on which performed edit to combine the rows mass edit.</a:t>
            </a:r>
          </a:p>
          <a:p>
            <a:r>
              <a:rPr lang="en-IN" sz="1600" dirty="0"/>
              <a:t>For Example records were containing Wayne State Police and also State Police : Wayne</a:t>
            </a:r>
          </a:p>
          <a:p>
            <a:r>
              <a:rPr lang="en-IN" sz="1600" dirty="0"/>
              <a:t>There were also some values like Det: Honty and also Detectives : Honty, so replaced using text transform in GREL (value.replace (“Det:”, “Detectives:”)). </a:t>
            </a:r>
          </a:p>
        </p:txBody>
      </p:sp>
      <p:pic>
        <p:nvPicPr>
          <p:cNvPr id="6" name="Picture 5">
            <a:extLst>
              <a:ext uri="{FF2B5EF4-FFF2-40B4-BE49-F238E27FC236}">
                <a16:creationId xmlns:a16="http://schemas.microsoft.com/office/drawing/2014/main" id="{8F699789-6091-4E0F-92AF-F843D90E85C5}"/>
              </a:ext>
            </a:extLst>
          </p:cNvPr>
          <p:cNvPicPr>
            <a:picLocks noChangeAspect="1"/>
          </p:cNvPicPr>
          <p:nvPr/>
        </p:nvPicPr>
        <p:blipFill>
          <a:blip r:embed="rId2"/>
          <a:stretch>
            <a:fillRect/>
          </a:stretch>
        </p:blipFill>
        <p:spPr>
          <a:xfrm>
            <a:off x="305435" y="3309619"/>
            <a:ext cx="10039350" cy="2828925"/>
          </a:xfrm>
          <a:prstGeom prst="rect">
            <a:avLst/>
          </a:prstGeom>
        </p:spPr>
      </p:pic>
    </p:spTree>
    <p:extLst>
      <p:ext uri="{BB962C8B-B14F-4D97-AF65-F5344CB8AC3E}">
        <p14:creationId xmlns:p14="http://schemas.microsoft.com/office/powerpoint/2010/main" val="251462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D39D04-CFA5-4F71-BB67-F811B6510473}"/>
              </a:ext>
            </a:extLst>
          </p:cNvPr>
          <p:cNvSpPr>
            <a:spLocks noGrp="1"/>
          </p:cNvSpPr>
          <p:nvPr>
            <p:ph idx="1"/>
          </p:nvPr>
        </p:nvSpPr>
        <p:spPr>
          <a:xfrm>
            <a:off x="799254" y="1072227"/>
            <a:ext cx="8596668" cy="3880773"/>
          </a:xfrm>
        </p:spPr>
        <p:txBody>
          <a:bodyPr/>
          <a:lstStyle/>
          <a:p>
            <a:r>
              <a:rPr lang="en-IN" dirty="0"/>
              <a:t>User Story 2: Reporter wants to know the peak age of Victims in united states for his work.</a:t>
            </a:r>
          </a:p>
          <a:p>
            <a:r>
              <a:rPr lang="en-IN" dirty="0"/>
              <a:t>Victim Age </a:t>
            </a:r>
          </a:p>
          <a:p>
            <a:r>
              <a:rPr lang="en-IN" dirty="0"/>
              <a:t>Validity</a:t>
            </a:r>
          </a:p>
          <a:p>
            <a:r>
              <a:rPr lang="en-IN" dirty="0"/>
              <a:t>Converted the column into number and then applied numerical facet in Open Refine to check the range of Victim age and came to know that there are 998 age also in the column so removed the rows which had no information in column Victim age, Victim race, Victim Ethnicity, Perpetrator Age, Perpetrator Count.</a:t>
            </a:r>
          </a:p>
        </p:txBody>
      </p:sp>
      <p:pic>
        <p:nvPicPr>
          <p:cNvPr id="3" name="Picture 2">
            <a:extLst>
              <a:ext uri="{FF2B5EF4-FFF2-40B4-BE49-F238E27FC236}">
                <a16:creationId xmlns:a16="http://schemas.microsoft.com/office/drawing/2014/main" id="{5252F9DD-4FCE-47AD-9A48-996BFEF3969B}"/>
              </a:ext>
            </a:extLst>
          </p:cNvPr>
          <p:cNvPicPr>
            <a:picLocks noChangeAspect="1"/>
          </p:cNvPicPr>
          <p:nvPr/>
        </p:nvPicPr>
        <p:blipFill>
          <a:blip r:embed="rId2"/>
          <a:stretch>
            <a:fillRect/>
          </a:stretch>
        </p:blipFill>
        <p:spPr>
          <a:xfrm>
            <a:off x="1547495" y="4445000"/>
            <a:ext cx="4362450" cy="1219200"/>
          </a:xfrm>
          <a:prstGeom prst="rect">
            <a:avLst/>
          </a:prstGeom>
        </p:spPr>
      </p:pic>
    </p:spTree>
    <p:extLst>
      <p:ext uri="{BB962C8B-B14F-4D97-AF65-F5344CB8AC3E}">
        <p14:creationId xmlns:p14="http://schemas.microsoft.com/office/powerpoint/2010/main" val="116341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D39D04-CFA5-4F71-BB67-F811B6510473}"/>
              </a:ext>
            </a:extLst>
          </p:cNvPr>
          <p:cNvSpPr>
            <a:spLocks noGrp="1"/>
          </p:cNvSpPr>
          <p:nvPr>
            <p:ph idx="1"/>
          </p:nvPr>
        </p:nvSpPr>
        <p:spPr>
          <a:xfrm>
            <a:off x="515409" y="1084264"/>
            <a:ext cx="8596668" cy="3880773"/>
          </a:xfrm>
        </p:spPr>
        <p:txBody>
          <a:bodyPr/>
          <a:lstStyle/>
          <a:p>
            <a:r>
              <a:rPr lang="en-IN" sz="1600" dirty="0"/>
              <a:t>User Story 3: Government wants the details of the crimes committed by Adult person only.</a:t>
            </a:r>
          </a:p>
          <a:p>
            <a:r>
              <a:rPr lang="en-IN" sz="1600" dirty="0"/>
              <a:t>Validity</a:t>
            </a:r>
          </a:p>
          <a:p>
            <a:r>
              <a:rPr lang="en-IN" sz="1600" dirty="0"/>
              <a:t>Converted the column into number and then applied numerical facet in Open Refine to check the range of Perpetrator age and came to know that there arrange from 0-99.</a:t>
            </a:r>
          </a:p>
          <a:p>
            <a:r>
              <a:rPr lang="en-IN" sz="1600" dirty="0"/>
              <a:t>Added new column based on this with condition where age is greater than 6 to determine replacement is required or not. Then facet by text to that column and selecting only replaced columns, performed edit to replace digits with 998. Stated Business rule that 998 means missing. So now, only valid records are available.</a:t>
            </a:r>
          </a:p>
          <a:p>
            <a:pPr marL="0" indent="0">
              <a:buNone/>
            </a:pPr>
            <a:endParaRPr lang="en-IN" dirty="0"/>
          </a:p>
        </p:txBody>
      </p:sp>
      <p:pic>
        <p:nvPicPr>
          <p:cNvPr id="3" name="Picture 2">
            <a:extLst>
              <a:ext uri="{FF2B5EF4-FFF2-40B4-BE49-F238E27FC236}">
                <a16:creationId xmlns:a16="http://schemas.microsoft.com/office/drawing/2014/main" id="{61FBD176-4B1E-4897-BEFA-A69BFFF09E50}"/>
              </a:ext>
            </a:extLst>
          </p:cNvPr>
          <p:cNvPicPr>
            <a:picLocks noChangeAspect="1"/>
          </p:cNvPicPr>
          <p:nvPr/>
        </p:nvPicPr>
        <p:blipFill>
          <a:blip r:embed="rId2"/>
          <a:stretch>
            <a:fillRect/>
          </a:stretch>
        </p:blipFill>
        <p:spPr>
          <a:xfrm>
            <a:off x="366599" y="3849832"/>
            <a:ext cx="6491402" cy="2230409"/>
          </a:xfrm>
          <a:prstGeom prst="rect">
            <a:avLst/>
          </a:prstGeom>
        </p:spPr>
      </p:pic>
      <p:pic>
        <p:nvPicPr>
          <p:cNvPr id="4" name="Picture 3">
            <a:extLst>
              <a:ext uri="{FF2B5EF4-FFF2-40B4-BE49-F238E27FC236}">
                <a16:creationId xmlns:a16="http://schemas.microsoft.com/office/drawing/2014/main" id="{9FE3ACD4-3E89-46CD-B853-596A7FA02649}"/>
              </a:ext>
            </a:extLst>
          </p:cNvPr>
          <p:cNvPicPr>
            <a:picLocks noChangeAspect="1"/>
          </p:cNvPicPr>
          <p:nvPr/>
        </p:nvPicPr>
        <p:blipFill>
          <a:blip r:embed="rId3"/>
          <a:stretch>
            <a:fillRect/>
          </a:stretch>
        </p:blipFill>
        <p:spPr>
          <a:xfrm>
            <a:off x="6821314" y="3979517"/>
            <a:ext cx="4581525" cy="1685925"/>
          </a:xfrm>
          <a:prstGeom prst="rect">
            <a:avLst/>
          </a:prstGeom>
        </p:spPr>
      </p:pic>
    </p:spTree>
    <p:extLst>
      <p:ext uri="{BB962C8B-B14F-4D97-AF65-F5344CB8AC3E}">
        <p14:creationId xmlns:p14="http://schemas.microsoft.com/office/powerpoint/2010/main" val="114954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B695-43B6-43B3-97D8-2CB13849345C}"/>
              </a:ext>
            </a:extLst>
          </p:cNvPr>
          <p:cNvSpPr>
            <a:spLocks noGrp="1"/>
          </p:cNvSpPr>
          <p:nvPr>
            <p:ph type="title"/>
          </p:nvPr>
        </p:nvSpPr>
        <p:spPr/>
        <p:txBody>
          <a:bodyPr/>
          <a:lstStyle/>
          <a:p>
            <a:r>
              <a:rPr lang="en-IN" dirty="0"/>
              <a:t>Insights gained</a:t>
            </a:r>
            <a:br>
              <a:rPr lang="en-IN" dirty="0"/>
            </a:br>
            <a:endParaRPr lang="en-IN" dirty="0"/>
          </a:p>
        </p:txBody>
      </p:sp>
      <p:sp>
        <p:nvSpPr>
          <p:cNvPr id="3" name="Content Placeholder 2">
            <a:extLst>
              <a:ext uri="{FF2B5EF4-FFF2-40B4-BE49-F238E27FC236}">
                <a16:creationId xmlns:a16="http://schemas.microsoft.com/office/drawing/2014/main" id="{8DC76312-E9ED-4B1C-BABC-7256471C9C86}"/>
              </a:ext>
            </a:extLst>
          </p:cNvPr>
          <p:cNvSpPr>
            <a:spLocks noGrp="1"/>
          </p:cNvSpPr>
          <p:nvPr>
            <p:ph idx="1"/>
          </p:nvPr>
        </p:nvSpPr>
        <p:spPr/>
        <p:txBody>
          <a:bodyPr/>
          <a:lstStyle/>
          <a:p>
            <a:r>
              <a:rPr lang="en-IN" dirty="0"/>
              <a:t>With help of data profiling, data cleaning became easy.</a:t>
            </a:r>
          </a:p>
          <a:p>
            <a:r>
              <a:rPr lang="en-IN" dirty="0"/>
              <a:t>The data quality dimensions are linked with each other</a:t>
            </a:r>
          </a:p>
          <a:p>
            <a:r>
              <a:rPr lang="en-IN" dirty="0"/>
              <a:t>For e.g.</a:t>
            </a:r>
          </a:p>
          <a:p>
            <a:r>
              <a:rPr lang="en-IN" dirty="0"/>
              <a:t>Accuracy is related to Conformity and validity.</a:t>
            </a:r>
          </a:p>
          <a:p>
            <a:r>
              <a:rPr lang="en-IN" dirty="0"/>
              <a:t>Consistency is related to Accuracy.</a:t>
            </a:r>
          </a:p>
          <a:p>
            <a:r>
              <a:rPr lang="en-IN" dirty="0"/>
              <a:t>The data quality dimensions are linked with each other</a:t>
            </a:r>
          </a:p>
        </p:txBody>
      </p:sp>
    </p:spTree>
    <p:extLst>
      <p:ext uri="{BB962C8B-B14F-4D97-AF65-F5344CB8AC3E}">
        <p14:creationId xmlns:p14="http://schemas.microsoft.com/office/powerpoint/2010/main" val="68745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D17F-FFEC-489F-9192-B69E65DF2087}"/>
              </a:ext>
            </a:extLst>
          </p:cNvPr>
          <p:cNvSpPr>
            <a:spLocks noGrp="1"/>
          </p:cNvSpPr>
          <p:nvPr>
            <p:ph type="title"/>
          </p:nvPr>
        </p:nvSpPr>
        <p:spPr/>
        <p:txBody>
          <a:bodyPr>
            <a:normAutofit/>
          </a:bodyPr>
          <a:lstStyle/>
          <a:p>
            <a:r>
              <a:rPr lang="en-IN" sz="2400" dirty="0"/>
              <a:t>Data Loading</a:t>
            </a:r>
          </a:p>
        </p:txBody>
      </p:sp>
      <p:sp>
        <p:nvSpPr>
          <p:cNvPr id="3" name="Content Placeholder 2">
            <a:extLst>
              <a:ext uri="{FF2B5EF4-FFF2-40B4-BE49-F238E27FC236}">
                <a16:creationId xmlns:a16="http://schemas.microsoft.com/office/drawing/2014/main" id="{5A653B5B-26FF-4F3C-A7EF-9E250891B893}"/>
              </a:ext>
            </a:extLst>
          </p:cNvPr>
          <p:cNvSpPr>
            <a:spLocks noGrp="1"/>
          </p:cNvSpPr>
          <p:nvPr>
            <p:ph idx="1"/>
          </p:nvPr>
        </p:nvSpPr>
        <p:spPr/>
        <p:txBody>
          <a:bodyPr/>
          <a:lstStyle/>
          <a:p>
            <a:r>
              <a:rPr lang="en-IN" dirty="0"/>
              <a:t>Loaded the data into SQL workbench using below code :</a:t>
            </a:r>
          </a:p>
        </p:txBody>
      </p:sp>
      <p:pic>
        <p:nvPicPr>
          <p:cNvPr id="4" name="Picture 3">
            <a:extLst>
              <a:ext uri="{FF2B5EF4-FFF2-40B4-BE49-F238E27FC236}">
                <a16:creationId xmlns:a16="http://schemas.microsoft.com/office/drawing/2014/main" id="{E58591E8-D3C5-4E3A-8014-B161DF204B98}"/>
              </a:ext>
            </a:extLst>
          </p:cNvPr>
          <p:cNvPicPr>
            <a:picLocks noChangeAspect="1"/>
          </p:cNvPicPr>
          <p:nvPr/>
        </p:nvPicPr>
        <p:blipFill>
          <a:blip r:embed="rId2"/>
          <a:stretch>
            <a:fillRect/>
          </a:stretch>
        </p:blipFill>
        <p:spPr>
          <a:xfrm>
            <a:off x="1328737" y="2849880"/>
            <a:ext cx="6504623" cy="2900680"/>
          </a:xfrm>
          <a:prstGeom prst="rect">
            <a:avLst/>
          </a:prstGeom>
        </p:spPr>
      </p:pic>
    </p:spTree>
    <p:extLst>
      <p:ext uri="{BB962C8B-B14F-4D97-AF65-F5344CB8AC3E}">
        <p14:creationId xmlns:p14="http://schemas.microsoft.com/office/powerpoint/2010/main" val="60883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0309-F872-458E-9271-5912E57AE25F}"/>
              </a:ext>
            </a:extLst>
          </p:cNvPr>
          <p:cNvSpPr>
            <a:spLocks noGrp="1"/>
          </p:cNvSpPr>
          <p:nvPr>
            <p:ph type="title"/>
          </p:nvPr>
        </p:nvSpPr>
        <p:spPr/>
        <p:txBody>
          <a:bodyPr>
            <a:normAutofit/>
          </a:bodyPr>
          <a:lstStyle/>
          <a:p>
            <a:r>
              <a:rPr lang="en-IN" sz="2400" dirty="0"/>
              <a:t>Data Profiling using Talend Data prep</a:t>
            </a:r>
          </a:p>
        </p:txBody>
      </p:sp>
      <p:sp>
        <p:nvSpPr>
          <p:cNvPr id="3" name="Content Placeholder 2">
            <a:extLst>
              <a:ext uri="{FF2B5EF4-FFF2-40B4-BE49-F238E27FC236}">
                <a16:creationId xmlns:a16="http://schemas.microsoft.com/office/drawing/2014/main" id="{3265F787-CC76-4CAA-8A75-38DDE6486B12}"/>
              </a:ext>
            </a:extLst>
          </p:cNvPr>
          <p:cNvSpPr>
            <a:spLocks noGrp="1"/>
          </p:cNvSpPr>
          <p:nvPr>
            <p:ph idx="1"/>
          </p:nvPr>
        </p:nvSpPr>
        <p:spPr>
          <a:xfrm>
            <a:off x="677334" y="1488613"/>
            <a:ext cx="8596668" cy="3880773"/>
          </a:xfrm>
        </p:spPr>
        <p:txBody>
          <a:bodyPr/>
          <a:lstStyle/>
          <a:p>
            <a:r>
              <a:rPr lang="en-IN" dirty="0"/>
              <a:t>Step 1: Create Database Connection</a:t>
            </a:r>
          </a:p>
          <a:p>
            <a:r>
              <a:rPr lang="en-IN" dirty="0"/>
              <a:t>Step 2: Performed Basic Column Analysis on all the columns using simple statistics</a:t>
            </a:r>
          </a:p>
          <a:p>
            <a:r>
              <a:rPr lang="en-IN" dirty="0"/>
              <a:t>Example as Below:</a:t>
            </a:r>
          </a:p>
          <a:p>
            <a:endParaRPr lang="en-IN" dirty="0"/>
          </a:p>
          <a:p>
            <a:endParaRPr lang="en-IN" dirty="0"/>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55136D4E-3466-4A6D-8331-7FA6E8FA62A5}"/>
              </a:ext>
            </a:extLst>
          </p:cNvPr>
          <p:cNvPicPr>
            <a:picLocks noChangeAspect="1"/>
          </p:cNvPicPr>
          <p:nvPr/>
        </p:nvPicPr>
        <p:blipFill>
          <a:blip r:embed="rId2"/>
          <a:stretch>
            <a:fillRect/>
          </a:stretch>
        </p:blipFill>
        <p:spPr>
          <a:xfrm>
            <a:off x="893234" y="3166312"/>
            <a:ext cx="7422621" cy="1989888"/>
          </a:xfrm>
          <a:prstGeom prst="rect">
            <a:avLst/>
          </a:prstGeom>
        </p:spPr>
      </p:pic>
      <p:sp>
        <p:nvSpPr>
          <p:cNvPr id="6" name="Rectangle 5">
            <a:extLst>
              <a:ext uri="{FF2B5EF4-FFF2-40B4-BE49-F238E27FC236}">
                <a16:creationId xmlns:a16="http://schemas.microsoft.com/office/drawing/2014/main" id="{F507A344-5DCD-42A4-9CE0-DA602B3BF503}"/>
              </a:ext>
            </a:extLst>
          </p:cNvPr>
          <p:cNvSpPr/>
          <p:nvPr/>
        </p:nvSpPr>
        <p:spPr>
          <a:xfrm>
            <a:off x="1325034" y="5325069"/>
            <a:ext cx="6096000" cy="1200329"/>
          </a:xfrm>
          <a:prstGeom prst="rect">
            <a:avLst/>
          </a:prstGeom>
        </p:spPr>
        <p:txBody>
          <a:bodyPr>
            <a:spAutoFit/>
          </a:bodyPr>
          <a:lstStyle/>
          <a:p>
            <a:pPr algn="ctr"/>
            <a:r>
              <a:rPr lang="en-IN" dirty="0"/>
              <a:t> </a:t>
            </a:r>
            <a:r>
              <a:rPr lang="en-IN" b="1" dirty="0"/>
              <a:t>*Observation*</a:t>
            </a:r>
          </a:p>
          <a:p>
            <a:r>
              <a:rPr lang="en-IN" b="1" dirty="0"/>
              <a:t> </a:t>
            </a:r>
            <a:r>
              <a:rPr lang="en-IN" dirty="0"/>
              <a:t>Uniqueness factor: Compared the row count with unique count and came to know that </a:t>
            </a:r>
            <a:r>
              <a:rPr lang="en-IN" b="1" dirty="0"/>
              <a:t>Record ID </a:t>
            </a:r>
            <a:r>
              <a:rPr lang="en-IN" dirty="0"/>
              <a:t>column is unique</a:t>
            </a:r>
          </a:p>
          <a:p>
            <a:endParaRPr lang="en-IN" dirty="0"/>
          </a:p>
        </p:txBody>
      </p:sp>
    </p:spTree>
    <p:extLst>
      <p:ext uri="{BB962C8B-B14F-4D97-AF65-F5344CB8AC3E}">
        <p14:creationId xmlns:p14="http://schemas.microsoft.com/office/powerpoint/2010/main" val="28631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4A55F-B551-4F26-8191-417C19AF1EA6}"/>
              </a:ext>
            </a:extLst>
          </p:cNvPr>
          <p:cNvSpPr>
            <a:spLocks noGrp="1"/>
          </p:cNvSpPr>
          <p:nvPr>
            <p:ph idx="1"/>
          </p:nvPr>
        </p:nvSpPr>
        <p:spPr>
          <a:xfrm>
            <a:off x="745065" y="3530600"/>
            <a:ext cx="7098069" cy="1977362"/>
          </a:xfrm>
        </p:spPr>
        <p:txBody>
          <a:bodyPr/>
          <a:lstStyle/>
          <a:p>
            <a:pPr marL="0" indent="0" algn="ctr">
              <a:buNone/>
            </a:pPr>
            <a:r>
              <a:rPr lang="en-IN" b="1" dirty="0"/>
              <a:t>*Observation*</a:t>
            </a:r>
          </a:p>
          <a:p>
            <a:pPr marL="0" indent="0">
              <a:buNone/>
            </a:pPr>
            <a:r>
              <a:rPr lang="en-IN" dirty="0"/>
              <a:t>Completeness indicator: identified columns with nulls/blanks and came to know that there is 1 null value in </a:t>
            </a:r>
            <a:r>
              <a:rPr lang="en-IN" b="1" dirty="0"/>
              <a:t>Perpetrator Age </a:t>
            </a:r>
            <a:r>
              <a:rPr lang="en-IN" dirty="0"/>
              <a:t>column</a:t>
            </a:r>
          </a:p>
          <a:p>
            <a:endParaRPr lang="en-IN" dirty="0"/>
          </a:p>
        </p:txBody>
      </p:sp>
      <p:pic>
        <p:nvPicPr>
          <p:cNvPr id="4" name="Picture 3">
            <a:extLst>
              <a:ext uri="{FF2B5EF4-FFF2-40B4-BE49-F238E27FC236}">
                <a16:creationId xmlns:a16="http://schemas.microsoft.com/office/drawing/2014/main" id="{E645FCE8-9DC8-44B4-84D1-0B11B4789222}"/>
              </a:ext>
            </a:extLst>
          </p:cNvPr>
          <p:cNvPicPr>
            <a:picLocks noChangeAspect="1"/>
          </p:cNvPicPr>
          <p:nvPr/>
        </p:nvPicPr>
        <p:blipFill>
          <a:blip r:embed="rId2"/>
          <a:stretch>
            <a:fillRect/>
          </a:stretch>
        </p:blipFill>
        <p:spPr>
          <a:xfrm>
            <a:off x="1600729" y="732895"/>
            <a:ext cx="6357938" cy="2696105"/>
          </a:xfrm>
          <a:prstGeom prst="rect">
            <a:avLst/>
          </a:prstGeom>
        </p:spPr>
      </p:pic>
    </p:spTree>
    <p:extLst>
      <p:ext uri="{BB962C8B-B14F-4D97-AF65-F5344CB8AC3E}">
        <p14:creationId xmlns:p14="http://schemas.microsoft.com/office/powerpoint/2010/main" val="244714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A569-D03F-4878-BBFE-BCE75C43158C}"/>
              </a:ext>
            </a:extLst>
          </p:cNvPr>
          <p:cNvSpPr>
            <a:spLocks noGrp="1"/>
          </p:cNvSpPr>
          <p:nvPr>
            <p:ph idx="1"/>
          </p:nvPr>
        </p:nvSpPr>
        <p:spPr>
          <a:xfrm>
            <a:off x="677334" y="90490"/>
            <a:ext cx="8161866" cy="900110"/>
          </a:xfrm>
        </p:spPr>
        <p:txBody>
          <a:bodyPr/>
          <a:lstStyle/>
          <a:p>
            <a:r>
              <a:rPr lang="en-IN" dirty="0"/>
              <a:t>Step 3: Performed Summary Statistics Analysis on all the columns</a:t>
            </a:r>
          </a:p>
          <a:p>
            <a:r>
              <a:rPr lang="en-IN" dirty="0"/>
              <a:t>Example as Below:</a:t>
            </a:r>
          </a:p>
          <a:p>
            <a:endParaRPr lang="en-IN" dirty="0"/>
          </a:p>
          <a:p>
            <a:endParaRPr lang="en-IN" dirty="0"/>
          </a:p>
          <a:p>
            <a:pPr marL="0" indent="0">
              <a:buNone/>
            </a:pPr>
            <a:endParaRPr lang="en-IN" dirty="0"/>
          </a:p>
          <a:p>
            <a:endParaRPr lang="en-IN" dirty="0"/>
          </a:p>
          <a:p>
            <a:endParaRPr lang="en-IN" dirty="0"/>
          </a:p>
        </p:txBody>
      </p:sp>
      <p:sp>
        <p:nvSpPr>
          <p:cNvPr id="5" name="Rectangle 4">
            <a:extLst>
              <a:ext uri="{FF2B5EF4-FFF2-40B4-BE49-F238E27FC236}">
                <a16:creationId xmlns:a16="http://schemas.microsoft.com/office/drawing/2014/main" id="{549AB7B8-68BD-4D4E-BBFC-88BF3F0A198C}"/>
              </a:ext>
            </a:extLst>
          </p:cNvPr>
          <p:cNvSpPr/>
          <p:nvPr/>
        </p:nvSpPr>
        <p:spPr>
          <a:xfrm>
            <a:off x="1334347" y="5380672"/>
            <a:ext cx="6096000" cy="1477328"/>
          </a:xfrm>
          <a:prstGeom prst="rect">
            <a:avLst/>
          </a:prstGeom>
        </p:spPr>
        <p:txBody>
          <a:bodyPr>
            <a:spAutoFit/>
          </a:bodyPr>
          <a:lstStyle/>
          <a:p>
            <a:pPr algn="ctr"/>
            <a:r>
              <a:rPr lang="en-IN" b="1" dirty="0"/>
              <a:t>*Observation*</a:t>
            </a:r>
          </a:p>
          <a:p>
            <a:r>
              <a:rPr lang="en-IN" dirty="0"/>
              <a:t>Range of </a:t>
            </a:r>
            <a:r>
              <a:rPr lang="en-IN" b="1" dirty="0"/>
              <a:t>Victim age </a:t>
            </a:r>
            <a:r>
              <a:rPr lang="en-IN" dirty="0"/>
              <a:t>can be known by minimum and maximum values. (currently inaccurate value)</a:t>
            </a:r>
          </a:p>
          <a:p>
            <a:r>
              <a:rPr lang="en-IN" dirty="0"/>
              <a:t>The interquartile range helps to identify spread of the data</a:t>
            </a:r>
          </a:p>
        </p:txBody>
      </p:sp>
      <p:pic>
        <p:nvPicPr>
          <p:cNvPr id="6" name="Picture 5">
            <a:extLst>
              <a:ext uri="{FF2B5EF4-FFF2-40B4-BE49-F238E27FC236}">
                <a16:creationId xmlns:a16="http://schemas.microsoft.com/office/drawing/2014/main" id="{D6D93B40-3E85-43FD-ABCE-D6A67E5835AB}"/>
              </a:ext>
            </a:extLst>
          </p:cNvPr>
          <p:cNvPicPr>
            <a:picLocks noChangeAspect="1"/>
          </p:cNvPicPr>
          <p:nvPr/>
        </p:nvPicPr>
        <p:blipFill>
          <a:blip r:embed="rId2"/>
          <a:stretch>
            <a:fillRect/>
          </a:stretch>
        </p:blipFill>
        <p:spPr>
          <a:xfrm>
            <a:off x="799518" y="990600"/>
            <a:ext cx="7917498" cy="4199255"/>
          </a:xfrm>
          <a:prstGeom prst="rect">
            <a:avLst/>
          </a:prstGeom>
        </p:spPr>
      </p:pic>
    </p:spTree>
    <p:extLst>
      <p:ext uri="{BB962C8B-B14F-4D97-AF65-F5344CB8AC3E}">
        <p14:creationId xmlns:p14="http://schemas.microsoft.com/office/powerpoint/2010/main" val="418975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F3A80-C772-42D3-A181-D6C2E2220A2F}"/>
              </a:ext>
            </a:extLst>
          </p:cNvPr>
          <p:cNvSpPr>
            <a:spLocks noGrp="1"/>
          </p:cNvSpPr>
          <p:nvPr>
            <p:ph idx="1"/>
          </p:nvPr>
        </p:nvSpPr>
        <p:spPr>
          <a:xfrm>
            <a:off x="289984" y="471488"/>
            <a:ext cx="8596668" cy="938211"/>
          </a:xfrm>
        </p:spPr>
        <p:txBody>
          <a:bodyPr/>
          <a:lstStyle/>
          <a:p>
            <a:r>
              <a:rPr lang="en-IN" dirty="0"/>
              <a:t>Step 4: Performed Pattern Frequency Analysis on all the columns</a:t>
            </a:r>
          </a:p>
          <a:p>
            <a:r>
              <a:rPr lang="en-IN" dirty="0"/>
              <a:t>Example as Below:</a:t>
            </a:r>
          </a:p>
          <a:p>
            <a:endParaRPr lang="en-IN" dirty="0"/>
          </a:p>
        </p:txBody>
      </p:sp>
      <p:pic>
        <p:nvPicPr>
          <p:cNvPr id="5" name="Picture 4">
            <a:extLst>
              <a:ext uri="{FF2B5EF4-FFF2-40B4-BE49-F238E27FC236}">
                <a16:creationId xmlns:a16="http://schemas.microsoft.com/office/drawing/2014/main" id="{18B4607E-343A-49D6-A191-D0D8D1E0FB6B}"/>
              </a:ext>
            </a:extLst>
          </p:cNvPr>
          <p:cNvPicPr>
            <a:picLocks noChangeAspect="1"/>
          </p:cNvPicPr>
          <p:nvPr/>
        </p:nvPicPr>
        <p:blipFill>
          <a:blip r:embed="rId2"/>
          <a:stretch>
            <a:fillRect/>
          </a:stretch>
        </p:blipFill>
        <p:spPr>
          <a:xfrm>
            <a:off x="289984" y="2408766"/>
            <a:ext cx="7186082" cy="3306234"/>
          </a:xfrm>
          <a:prstGeom prst="rect">
            <a:avLst/>
          </a:prstGeom>
        </p:spPr>
      </p:pic>
      <p:pic>
        <p:nvPicPr>
          <p:cNvPr id="6" name="Picture 5">
            <a:extLst>
              <a:ext uri="{FF2B5EF4-FFF2-40B4-BE49-F238E27FC236}">
                <a16:creationId xmlns:a16="http://schemas.microsoft.com/office/drawing/2014/main" id="{2250A108-D1CC-4BD2-876C-86D8370A1F9F}"/>
              </a:ext>
            </a:extLst>
          </p:cNvPr>
          <p:cNvPicPr>
            <a:picLocks noChangeAspect="1"/>
          </p:cNvPicPr>
          <p:nvPr/>
        </p:nvPicPr>
        <p:blipFill>
          <a:blip r:embed="rId3"/>
          <a:stretch>
            <a:fillRect/>
          </a:stretch>
        </p:blipFill>
        <p:spPr>
          <a:xfrm>
            <a:off x="3177117" y="1076060"/>
            <a:ext cx="6302202" cy="1332706"/>
          </a:xfrm>
          <a:prstGeom prst="rect">
            <a:avLst/>
          </a:prstGeom>
        </p:spPr>
      </p:pic>
      <p:sp>
        <p:nvSpPr>
          <p:cNvPr id="8" name="Rectangle 7">
            <a:extLst>
              <a:ext uri="{FF2B5EF4-FFF2-40B4-BE49-F238E27FC236}">
                <a16:creationId xmlns:a16="http://schemas.microsoft.com/office/drawing/2014/main" id="{69F3D0E9-6F91-465B-A30A-D5F186D26885}"/>
              </a:ext>
            </a:extLst>
          </p:cNvPr>
          <p:cNvSpPr/>
          <p:nvPr/>
        </p:nvSpPr>
        <p:spPr>
          <a:xfrm>
            <a:off x="7618941" y="2987359"/>
            <a:ext cx="3070052" cy="2031325"/>
          </a:xfrm>
          <a:prstGeom prst="rect">
            <a:avLst/>
          </a:prstGeom>
        </p:spPr>
        <p:txBody>
          <a:bodyPr wrap="square">
            <a:spAutoFit/>
          </a:bodyPr>
          <a:lstStyle/>
          <a:p>
            <a:pPr algn="ctr"/>
            <a:r>
              <a:rPr lang="en-IN" b="1" dirty="0"/>
              <a:t>*Observation*</a:t>
            </a:r>
          </a:p>
          <a:p>
            <a:r>
              <a:rPr lang="en-IN" dirty="0"/>
              <a:t>Pattern Frequency of </a:t>
            </a:r>
            <a:r>
              <a:rPr lang="en-IN" b="1" dirty="0"/>
              <a:t>Agency Code</a:t>
            </a:r>
            <a:r>
              <a:rPr lang="en-IN" dirty="0"/>
              <a:t>, indicates that there are different pattern values in column and also the most common used pattern is “AA99999”</a:t>
            </a:r>
          </a:p>
        </p:txBody>
      </p:sp>
    </p:spTree>
    <p:extLst>
      <p:ext uri="{BB962C8B-B14F-4D97-AF65-F5344CB8AC3E}">
        <p14:creationId xmlns:p14="http://schemas.microsoft.com/office/powerpoint/2010/main" val="11882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4B89-EFF0-4081-A75D-B9B007AF752A}"/>
              </a:ext>
            </a:extLst>
          </p:cNvPr>
          <p:cNvSpPr>
            <a:spLocks noGrp="1"/>
          </p:cNvSpPr>
          <p:nvPr>
            <p:ph type="title"/>
          </p:nvPr>
        </p:nvSpPr>
        <p:spPr/>
        <p:txBody>
          <a:bodyPr>
            <a:normAutofit/>
          </a:bodyPr>
          <a:lstStyle/>
          <a:p>
            <a:r>
              <a:rPr lang="en-IN" sz="2400" dirty="0"/>
              <a:t>Data Cleaning</a:t>
            </a:r>
          </a:p>
        </p:txBody>
      </p:sp>
      <p:sp>
        <p:nvSpPr>
          <p:cNvPr id="3" name="Content Placeholder 2">
            <a:extLst>
              <a:ext uri="{FF2B5EF4-FFF2-40B4-BE49-F238E27FC236}">
                <a16:creationId xmlns:a16="http://schemas.microsoft.com/office/drawing/2014/main" id="{0BBA05EA-3936-426B-BE41-7A9636C145D0}"/>
              </a:ext>
            </a:extLst>
          </p:cNvPr>
          <p:cNvSpPr>
            <a:spLocks noGrp="1"/>
          </p:cNvSpPr>
          <p:nvPr>
            <p:ph idx="1"/>
          </p:nvPr>
        </p:nvSpPr>
        <p:spPr/>
        <p:txBody>
          <a:bodyPr>
            <a:normAutofit/>
          </a:bodyPr>
          <a:lstStyle/>
          <a:p>
            <a:pPr marL="0" indent="0">
              <a:buNone/>
            </a:pPr>
            <a:r>
              <a:rPr lang="en-IN" dirty="0"/>
              <a:t>Dimensions required for Data Cleaning</a:t>
            </a:r>
          </a:p>
          <a:p>
            <a:r>
              <a:rPr lang="en-IN" b="1" dirty="0"/>
              <a:t>Validity and Conformity</a:t>
            </a:r>
          </a:p>
          <a:p>
            <a:r>
              <a:rPr lang="en-IN" b="1" dirty="0"/>
              <a:t>Completeness</a:t>
            </a:r>
          </a:p>
          <a:p>
            <a:r>
              <a:rPr lang="en-IN" b="1" dirty="0"/>
              <a:t>Timeliness and Currency</a:t>
            </a:r>
          </a:p>
          <a:p>
            <a:r>
              <a:rPr lang="en-IN" b="1" dirty="0"/>
              <a:t>Accuracy</a:t>
            </a:r>
          </a:p>
          <a:p>
            <a:r>
              <a:rPr lang="en-IN" b="1" dirty="0"/>
              <a:t>Consistency</a:t>
            </a:r>
            <a:endParaRPr lang="en-IN" dirty="0"/>
          </a:p>
          <a:p>
            <a:r>
              <a:rPr lang="en-IN" b="1" dirty="0"/>
              <a:t>Reliability</a:t>
            </a:r>
            <a:endParaRPr lang="en-IN" dirty="0"/>
          </a:p>
        </p:txBody>
      </p:sp>
    </p:spTree>
    <p:extLst>
      <p:ext uri="{BB962C8B-B14F-4D97-AF65-F5344CB8AC3E}">
        <p14:creationId xmlns:p14="http://schemas.microsoft.com/office/powerpoint/2010/main" val="134252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4B89-EFF0-4081-A75D-B9B007AF752A}"/>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0BBA05EA-3936-426B-BE41-7A9636C145D0}"/>
              </a:ext>
            </a:extLst>
          </p:cNvPr>
          <p:cNvSpPr>
            <a:spLocks noGrp="1"/>
          </p:cNvSpPr>
          <p:nvPr>
            <p:ph idx="1"/>
          </p:nvPr>
        </p:nvSpPr>
        <p:spPr/>
        <p:txBody>
          <a:bodyPr>
            <a:normAutofit/>
          </a:bodyPr>
          <a:lstStyle/>
          <a:p>
            <a:r>
              <a:rPr lang="en-US" dirty="0"/>
              <a:t>User Story 1: Police Department requires the information about the top 10 states, which has the most homicides in United states.</a:t>
            </a:r>
          </a:p>
          <a:p>
            <a:r>
              <a:rPr lang="en-US" dirty="0"/>
              <a:t>Column Name: State.</a:t>
            </a:r>
          </a:p>
          <a:p>
            <a:r>
              <a:rPr lang="en-US" dirty="0"/>
              <a:t>Data Quality Dimension:</a:t>
            </a:r>
          </a:p>
          <a:p>
            <a:r>
              <a:rPr lang="en-US" b="1" dirty="0"/>
              <a:t>Accuracy</a:t>
            </a:r>
          </a:p>
          <a:p>
            <a:pPr marL="0" indent="0">
              <a:buNone/>
            </a:pPr>
            <a:r>
              <a:rPr lang="en-IN" dirty="0"/>
              <a:t>For Accuracy Dimension, State values which are invalid and present in State column will be replaced with Rhode Island value (Rhode Island is a valid State in United States).  </a:t>
            </a:r>
          </a:p>
          <a:p>
            <a:pPr marL="0" indent="0">
              <a:buNone/>
            </a:pPr>
            <a:r>
              <a:rPr lang="en-IN" dirty="0"/>
              <a:t>Using Search and Replace function, replaced the value present in State column.</a:t>
            </a:r>
          </a:p>
          <a:p>
            <a:pPr marL="0" indent="0">
              <a:buNone/>
            </a:pPr>
            <a:endParaRPr lang="en-IN" dirty="0"/>
          </a:p>
        </p:txBody>
      </p:sp>
    </p:spTree>
    <p:extLst>
      <p:ext uri="{BB962C8B-B14F-4D97-AF65-F5344CB8AC3E}">
        <p14:creationId xmlns:p14="http://schemas.microsoft.com/office/powerpoint/2010/main" val="249612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A05EA-3936-426B-BE41-7A9636C145D0}"/>
              </a:ext>
            </a:extLst>
          </p:cNvPr>
          <p:cNvSpPr>
            <a:spLocks noGrp="1"/>
          </p:cNvSpPr>
          <p:nvPr>
            <p:ph idx="1"/>
          </p:nvPr>
        </p:nvSpPr>
        <p:spPr>
          <a:xfrm>
            <a:off x="601134" y="846140"/>
            <a:ext cx="8596668" cy="1773236"/>
          </a:xfrm>
        </p:spPr>
        <p:txBody>
          <a:bodyPr>
            <a:normAutofit/>
          </a:bodyPr>
          <a:lstStyle/>
          <a:p>
            <a:r>
              <a:rPr lang="en-US" b="1" dirty="0"/>
              <a:t>Consistency</a:t>
            </a:r>
          </a:p>
          <a:p>
            <a:pPr marL="0" indent="0">
              <a:buNone/>
            </a:pPr>
            <a:r>
              <a:rPr lang="en-IN" dirty="0"/>
              <a:t>For State Column </a:t>
            </a:r>
          </a:p>
          <a:p>
            <a:pPr marL="0" indent="0">
              <a:buNone/>
            </a:pPr>
            <a:r>
              <a:rPr lang="en-IN" dirty="0"/>
              <a:t>Columns are made consistent in Title Case based on requirement that first letter of the State must be capital, converted to Title case.</a:t>
            </a:r>
          </a:p>
          <a:p>
            <a:pPr marL="0" indent="0">
              <a:buNone/>
            </a:pPr>
            <a:endParaRPr lang="en-IN" dirty="0"/>
          </a:p>
        </p:txBody>
      </p:sp>
      <p:pic>
        <p:nvPicPr>
          <p:cNvPr id="4" name="Picture 3">
            <a:extLst>
              <a:ext uri="{FF2B5EF4-FFF2-40B4-BE49-F238E27FC236}">
                <a16:creationId xmlns:a16="http://schemas.microsoft.com/office/drawing/2014/main" id="{C098387D-F5A5-45D2-933A-3436E924D025}"/>
              </a:ext>
            </a:extLst>
          </p:cNvPr>
          <p:cNvPicPr>
            <a:picLocks noChangeAspect="1"/>
          </p:cNvPicPr>
          <p:nvPr/>
        </p:nvPicPr>
        <p:blipFill>
          <a:blip r:embed="rId2"/>
          <a:stretch>
            <a:fillRect/>
          </a:stretch>
        </p:blipFill>
        <p:spPr>
          <a:xfrm>
            <a:off x="704023" y="2619376"/>
            <a:ext cx="8047990" cy="2543175"/>
          </a:xfrm>
          <a:prstGeom prst="rect">
            <a:avLst/>
          </a:prstGeom>
        </p:spPr>
      </p:pic>
    </p:spTree>
    <p:extLst>
      <p:ext uri="{BB962C8B-B14F-4D97-AF65-F5344CB8AC3E}">
        <p14:creationId xmlns:p14="http://schemas.microsoft.com/office/powerpoint/2010/main" val="4132679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345</TotalTime>
  <Words>684</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Data Management</vt:lpstr>
      <vt:lpstr>Data Loading</vt:lpstr>
      <vt:lpstr>Data Profiling using Talend Data prep</vt:lpstr>
      <vt:lpstr>PowerPoint Presentation</vt:lpstr>
      <vt:lpstr>PowerPoint Presentation</vt:lpstr>
      <vt:lpstr>PowerPoint Presentation</vt:lpstr>
      <vt:lpstr>Data Cleaning</vt:lpstr>
      <vt:lpstr>Data Cleaning</vt:lpstr>
      <vt:lpstr>PowerPoint Presentation</vt:lpstr>
      <vt:lpstr>PowerPoint Presentation</vt:lpstr>
      <vt:lpstr>PowerPoint Presentation</vt:lpstr>
      <vt:lpstr>PowerPoint Presentation</vt:lpstr>
      <vt:lpstr>PowerPoint Presentation</vt:lpstr>
      <vt:lpstr>Insights gained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dc:title>
  <dc:creator>lenovo</dc:creator>
  <cp:lastModifiedBy>Lalwani, Riya (SRH Hochschule Heidelberg Student)</cp:lastModifiedBy>
  <cp:revision>45</cp:revision>
  <dcterms:created xsi:type="dcterms:W3CDTF">2020-03-09T16:58:50Z</dcterms:created>
  <dcterms:modified xsi:type="dcterms:W3CDTF">2020-07-30T09:51:38Z</dcterms:modified>
</cp:coreProperties>
</file>