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23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2F1A6-CC68-444E-922D-048F040525D8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93757-87BF-414A-897A-8116D9FAA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1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93757-87BF-414A-897A-8116D9FAA1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0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3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51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4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648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6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9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6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0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3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8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9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9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6AFA25-227A-4FDF-A79A-50E641EF7169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8977CC4-C9FA-447F-BDED-E9198FD36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02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gramming_paradig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F67A-BC3F-4106-9A1F-B8158149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9965" y="662608"/>
            <a:ext cx="4333461" cy="1828800"/>
          </a:xfrm>
        </p:spPr>
        <p:txBody>
          <a:bodyPr>
            <a:normAutofit fontScale="90000"/>
          </a:bodyPr>
          <a:lstStyle/>
          <a:p>
            <a:r>
              <a:rPr lang="en-IN" sz="6700" b="1" dirty="0">
                <a:solidFill>
                  <a:srgbClr val="92D050"/>
                </a:solidFill>
              </a:rPr>
              <a:t>PYTHON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DDC6-530E-40A1-8427-8EB995A9D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4992" y="2093844"/>
            <a:ext cx="8872329" cy="5400260"/>
          </a:xfrm>
        </p:spPr>
        <p:txBody>
          <a:bodyPr>
            <a:normAutofit/>
          </a:bodyPr>
          <a:lstStyle/>
          <a:p>
            <a:r>
              <a:rPr lang="en-IN" sz="2400" b="1" i="1" u="sng" dirty="0">
                <a:solidFill>
                  <a:srgbClr val="FFC000"/>
                </a:solidFill>
              </a:rPr>
              <a:t>CLASSES , OBJECTS AND INHERITANCE</a:t>
            </a:r>
          </a:p>
          <a:p>
            <a:endParaRPr lang="en-IN" b="1" i="1" u="sng" dirty="0">
              <a:solidFill>
                <a:srgbClr val="FFC000"/>
              </a:solidFill>
            </a:endParaRPr>
          </a:p>
          <a:p>
            <a:endParaRPr lang="en-IN" b="1" i="1" u="sng" dirty="0">
              <a:solidFill>
                <a:srgbClr val="FFC000"/>
              </a:solidFill>
            </a:endParaRPr>
          </a:p>
          <a:p>
            <a:endParaRPr lang="en-IN" b="1" i="1" u="sng" cap="none" dirty="0">
              <a:solidFill>
                <a:srgbClr val="FFC000"/>
              </a:solidFill>
            </a:endParaRPr>
          </a:p>
          <a:p>
            <a:endParaRPr lang="en-IN" b="1" i="1" u="sng" dirty="0">
              <a:solidFill>
                <a:srgbClr val="FFC000"/>
              </a:solidFill>
            </a:endParaRPr>
          </a:p>
          <a:p>
            <a:endParaRPr lang="en-IN" b="1" i="1" u="sng" dirty="0">
              <a:solidFill>
                <a:srgbClr val="FFC000"/>
              </a:solidFill>
            </a:endParaRPr>
          </a:p>
          <a:p>
            <a:r>
              <a:rPr lang="en-IN" sz="2400" b="1" cap="none" dirty="0">
                <a:solidFill>
                  <a:srgbClr val="00B0F0"/>
                </a:solidFill>
              </a:rPr>
              <a:t>                                                                            Riya Arora</a:t>
            </a:r>
          </a:p>
          <a:p>
            <a:r>
              <a:rPr lang="en-IN" sz="2400" b="1" dirty="0">
                <a:solidFill>
                  <a:srgbClr val="00B0F0"/>
                </a:solidFill>
              </a:rPr>
              <a:t>                                                                             </a:t>
            </a:r>
            <a:r>
              <a:rPr lang="en-IN" sz="2400" b="1" dirty="0" err="1">
                <a:solidFill>
                  <a:srgbClr val="00B0F0"/>
                </a:solidFill>
              </a:rPr>
              <a:t>ABvgiet</a:t>
            </a:r>
            <a:endParaRPr lang="en-IN" sz="2400" b="1" dirty="0">
              <a:solidFill>
                <a:srgbClr val="00B0F0"/>
              </a:solidFill>
            </a:endParaRPr>
          </a:p>
          <a:p>
            <a:endParaRPr lang="en-IN" b="1" i="1" u="sng" dirty="0">
              <a:solidFill>
                <a:srgbClr val="FFC000"/>
              </a:solidFill>
            </a:endParaRPr>
          </a:p>
          <a:p>
            <a:endParaRPr lang="en-IN" b="1" i="1" u="sng" dirty="0">
              <a:solidFill>
                <a:srgbClr val="FFC000"/>
              </a:solidFill>
            </a:endParaRPr>
          </a:p>
          <a:p>
            <a:endParaRPr lang="en-IN" b="1" i="1" u="sng" dirty="0">
              <a:solidFill>
                <a:srgbClr val="FFC00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IN" sz="2000" b="1" cap="none" dirty="0">
                <a:solidFill>
                  <a:srgbClr val="00B0F0"/>
                </a:solidFill>
              </a:rPr>
              <a:t>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3928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A760-0E1F-4608-B340-933130C3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FFFF00"/>
                </a:solidFill>
              </a:rPr>
              <a:t>                     INHERITANCE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A8EF8-5825-46CA-9478-AA713090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FA22F-0F54-4BF5-B809-AE05DA2751BB}"/>
              </a:ext>
            </a:extLst>
          </p:cNvPr>
          <p:cNvSpPr/>
          <p:nvPr/>
        </p:nvSpPr>
        <p:spPr>
          <a:xfrm>
            <a:off x="1566204" y="2603500"/>
            <a:ext cx="762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400" dirty="0"/>
              <a:t>One class can inherit from another class.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400" dirty="0"/>
              <a:t>We can base a new class on an existing class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400" dirty="0"/>
              <a:t> The new class inherits all of the attributes and </a:t>
            </a:r>
            <a:r>
              <a:rPr lang="en-IN" sz="2400" dirty="0" err="1"/>
              <a:t>behavior</a:t>
            </a:r>
            <a:r>
              <a:rPr lang="en-IN" sz="2400" dirty="0"/>
              <a:t> of the class it is based on.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400" dirty="0"/>
              <a:t>A new class can add any new attributes or </a:t>
            </a:r>
            <a:r>
              <a:rPr lang="en-IN" sz="2400" dirty="0" err="1"/>
              <a:t>behavior</a:t>
            </a:r>
            <a:r>
              <a:rPr lang="en-IN" sz="2400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8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EA84-ED57-4B01-895C-0A8964F5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53" y="1126068"/>
            <a:ext cx="8761413" cy="706964"/>
          </a:xfrm>
        </p:spPr>
        <p:txBody>
          <a:bodyPr/>
          <a:lstStyle/>
          <a:p>
            <a:r>
              <a:rPr lang="en-IN" sz="4000" b="1" dirty="0">
                <a:solidFill>
                  <a:srgbClr val="FFFF00"/>
                </a:solidFill>
              </a:rPr>
              <a:t>                      INHERITANCE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B80F-A4BE-4910-B71C-526669A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0600"/>
            <a:ext cx="8761412" cy="4978400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The original class is called the parent class(super class), and the new class is a child of the parent class called a subclass.</a:t>
            </a:r>
          </a:p>
          <a:p>
            <a:endParaRPr lang="en-IN" sz="9600" dirty="0"/>
          </a:p>
          <a:p>
            <a:r>
              <a:rPr lang="en-IN" sz="9600" dirty="0"/>
              <a:t>Attributes  defined in the child class are not available to the parent class.</a:t>
            </a:r>
          </a:p>
          <a:p>
            <a:endParaRPr lang="en-IN" sz="9600" dirty="0"/>
          </a:p>
          <a:p>
            <a:r>
              <a:rPr lang="en-IN" sz="9600" dirty="0"/>
              <a:t>A child class can override </a:t>
            </a:r>
            <a:r>
              <a:rPr lang="en-IN" sz="9600" dirty="0" err="1"/>
              <a:t>behavior</a:t>
            </a:r>
            <a:r>
              <a:rPr lang="en-IN" sz="9600" dirty="0"/>
              <a:t> of the parent class</a:t>
            </a:r>
          </a:p>
          <a:p>
            <a:r>
              <a:rPr lang="en-IN" sz="9600" dirty="0"/>
              <a:t>To implement inheritance we write the name of the parent class in parentheses when we define the new class as shown:</a:t>
            </a:r>
          </a:p>
          <a:p>
            <a:pPr marL="0" indent="0">
              <a:buNone/>
            </a:pPr>
            <a:r>
              <a:rPr lang="en-IN" sz="9600" dirty="0"/>
              <a:t>      class </a:t>
            </a:r>
            <a:r>
              <a:rPr lang="en-IN" sz="9600" dirty="0" err="1"/>
              <a:t>NewClass</a:t>
            </a:r>
            <a:r>
              <a:rPr lang="en-IN" sz="9600" dirty="0"/>
              <a:t>(</a:t>
            </a:r>
            <a:r>
              <a:rPr lang="en-IN" sz="9600" dirty="0" err="1"/>
              <a:t>ParentClass</a:t>
            </a:r>
            <a:r>
              <a:rPr lang="en-IN" sz="9600" dirty="0"/>
              <a:t>):</a:t>
            </a:r>
          </a:p>
          <a:p>
            <a:pPr marL="0" indent="0">
              <a:buNone/>
            </a:pPr>
            <a:r>
              <a:rPr lang="en-IN" sz="9600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15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2506-E4BE-4F23-95E3-38DE7F08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00" y="973668"/>
            <a:ext cx="8077200" cy="706964"/>
          </a:xfrm>
        </p:spPr>
        <p:txBody>
          <a:bodyPr/>
          <a:lstStyle/>
          <a:p>
            <a:r>
              <a:rPr lang="en-IN" sz="4000" dirty="0">
                <a:solidFill>
                  <a:srgbClr val="FFFF00"/>
                </a:solidFill>
              </a:rPr>
              <a:t>Initialising child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A440-F792-4426-B19C-6A5866BA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8000" dirty="0"/>
              <a:t>The __</a:t>
            </a:r>
            <a:r>
              <a:rPr lang="en-IN" sz="8000" dirty="0" err="1"/>
              <a:t>init</a:t>
            </a:r>
            <a:r>
              <a:rPr lang="en-IN" sz="8000" dirty="0"/>
              <a:t>__() function of the new class needs to call the __</a:t>
            </a:r>
            <a:r>
              <a:rPr lang="en-IN" sz="8000" dirty="0" err="1"/>
              <a:t>init</a:t>
            </a:r>
            <a:r>
              <a:rPr lang="en-IN" sz="8000" dirty="0"/>
              <a:t>__() function of the parent class</a:t>
            </a:r>
          </a:p>
          <a:p>
            <a:r>
              <a:rPr lang="en-IN" sz="8000" dirty="0"/>
              <a:t># Code for initializing an object of the new class</a:t>
            </a:r>
          </a:p>
          <a:p>
            <a:pPr marL="0" indent="0">
              <a:buNone/>
            </a:pPr>
            <a:r>
              <a:rPr lang="en-IN" sz="8000" dirty="0"/>
              <a:t>       class </a:t>
            </a:r>
            <a:r>
              <a:rPr lang="en-IN" sz="8000" dirty="0" err="1"/>
              <a:t>NewClass</a:t>
            </a:r>
            <a:r>
              <a:rPr lang="en-IN" sz="8000" dirty="0"/>
              <a:t>(</a:t>
            </a:r>
            <a:r>
              <a:rPr lang="en-IN" sz="8000" dirty="0" err="1"/>
              <a:t>ParentClass</a:t>
            </a:r>
            <a:r>
              <a:rPr lang="en-IN" sz="8000" dirty="0"/>
              <a:t>):                               </a:t>
            </a:r>
          </a:p>
          <a:p>
            <a:pPr marL="0" indent="0">
              <a:buNone/>
            </a:pPr>
            <a:r>
              <a:rPr lang="en-IN" sz="8000" dirty="0"/>
              <a:t>          def  __</a:t>
            </a:r>
            <a:r>
              <a:rPr lang="en-IN" sz="8000" dirty="0" err="1"/>
              <a:t>init</a:t>
            </a:r>
            <a:r>
              <a:rPr lang="en-IN" sz="8000" dirty="0"/>
              <a:t>__(self, </a:t>
            </a:r>
            <a:r>
              <a:rPr lang="en-IN" sz="8000" dirty="0" err="1"/>
              <a:t>arguments_new_class,arguments_parentclass</a:t>
            </a:r>
            <a:r>
              <a:rPr lang="en-IN" sz="8000" dirty="0"/>
              <a:t>):</a:t>
            </a:r>
          </a:p>
          <a:p>
            <a:pPr marL="0" indent="0">
              <a:buNone/>
            </a:pPr>
            <a:r>
              <a:rPr lang="en-IN" sz="8000" dirty="0"/>
              <a:t>                         super().__</a:t>
            </a:r>
            <a:r>
              <a:rPr lang="en-IN" sz="8000" dirty="0" err="1"/>
              <a:t>init</a:t>
            </a:r>
            <a:r>
              <a:rPr lang="en-IN" sz="8000" dirty="0"/>
              <a:t>__(</a:t>
            </a:r>
            <a:r>
              <a:rPr lang="en-IN" sz="8000" dirty="0" err="1"/>
              <a:t>arguments_parent_class</a:t>
            </a:r>
            <a:r>
              <a:rPr lang="en-IN" sz="80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8000" dirty="0"/>
              <a:t>The super() function passes the self argument to the parent class automatically.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8000" dirty="0"/>
              <a:t>It calls the __</a:t>
            </a:r>
            <a:r>
              <a:rPr lang="en-IN" sz="8000" dirty="0" err="1"/>
              <a:t>init</a:t>
            </a:r>
            <a:r>
              <a:rPr lang="en-IN" sz="8000" dirty="0"/>
              <a:t>()__ of parent class.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8000" dirty="0"/>
          </a:p>
          <a:p>
            <a:pPr marL="0" indent="0">
              <a:buNone/>
            </a:pPr>
            <a:endParaRPr lang="en-IN" sz="96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3523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22BA-7EFB-414B-9AF3-9213F21A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              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14F2-4BEB-48B5-A7B6-6C360BBA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 A class which contains </a:t>
            </a:r>
            <a:r>
              <a:rPr lang="en-IN" dirty="0" err="1"/>
              <a:t>atleast</a:t>
            </a:r>
            <a:r>
              <a:rPr lang="en-IN" dirty="0"/>
              <a:t> one abstract method is called an abstract class. </a:t>
            </a:r>
          </a:p>
          <a:p>
            <a:r>
              <a:rPr lang="en-IN" dirty="0"/>
              <a:t>An abstract method is a method that has declaration but not has any implementation.</a:t>
            </a:r>
          </a:p>
          <a:p>
            <a:r>
              <a:rPr lang="en-IN" dirty="0"/>
              <a:t>Abstract classes are not instantiated by objects. </a:t>
            </a:r>
          </a:p>
          <a:p>
            <a:r>
              <a:rPr lang="en-IN" dirty="0"/>
              <a:t>They need subclasses to provide implementations for those abstract methods which are defined in abstract classes.</a:t>
            </a:r>
          </a:p>
          <a:p>
            <a:r>
              <a:rPr lang="en-IN" b="1" u="sng" dirty="0" err="1"/>
              <a:t>Syntax</a:t>
            </a:r>
            <a:r>
              <a:rPr lang="en-IN" dirty="0" err="1"/>
              <a:t>:from</a:t>
            </a:r>
            <a:r>
              <a:rPr lang="en-IN" dirty="0"/>
              <a:t> </a:t>
            </a:r>
            <a:r>
              <a:rPr lang="en-IN" dirty="0" err="1"/>
              <a:t>abc</a:t>
            </a:r>
            <a:r>
              <a:rPr lang="en-IN" dirty="0"/>
              <a:t> import </a:t>
            </a:r>
            <a:r>
              <a:rPr lang="en-IN" dirty="0" err="1"/>
              <a:t>ABC,abstractmethod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class </a:t>
            </a:r>
            <a:r>
              <a:rPr lang="en-IN" dirty="0" err="1"/>
              <a:t>absclass_name</a:t>
            </a:r>
            <a:r>
              <a:rPr lang="en-IN" dirty="0"/>
              <a:t>(ABC):</a:t>
            </a:r>
          </a:p>
          <a:p>
            <a:pPr marL="0" indent="0">
              <a:buNone/>
            </a:pPr>
            <a:r>
              <a:rPr lang="en-IN" dirty="0"/>
              <a:t>                      @</a:t>
            </a:r>
            <a:r>
              <a:rPr lang="en-IN" dirty="0" err="1"/>
              <a:t>abstractmethod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def method(self):</a:t>
            </a:r>
          </a:p>
          <a:p>
            <a:pPr marL="0" indent="0">
              <a:buNone/>
            </a:pPr>
            <a:r>
              <a:rPr lang="en-IN" dirty="0"/>
              <a:t>                                pass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96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52B3-C341-4A65-B30A-B671A03B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</a:t>
            </a:r>
            <a:r>
              <a:rPr lang="en-IN" dirty="0">
                <a:solidFill>
                  <a:srgbClr val="FFFF00"/>
                </a:solidFill>
              </a:rPr>
              <a:t>MODULES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59D9-0F84-40FB-804F-DCC079B6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1968500"/>
            <a:ext cx="8761412" cy="40513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</a:t>
            </a:r>
            <a:r>
              <a:rPr lang="en-IN" b="1" i="1" dirty="0"/>
              <a:t>module</a:t>
            </a:r>
            <a:r>
              <a:rPr lang="en-IN" dirty="0"/>
              <a:t> is simply a file that contains one or more classes or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syntax for importing classes is as shown:</a:t>
            </a:r>
          </a:p>
          <a:p>
            <a:pPr marL="0" indent="0">
              <a:buNone/>
            </a:pPr>
            <a:r>
              <a:rPr lang="en-IN" dirty="0"/>
              <a:t>       from </a:t>
            </a:r>
            <a:r>
              <a:rPr lang="en-IN" dirty="0" err="1"/>
              <a:t>module_name</a:t>
            </a:r>
            <a:r>
              <a:rPr lang="en-IN" dirty="0"/>
              <a:t> import </a:t>
            </a:r>
            <a:r>
              <a:rPr lang="en-IN" dirty="0" err="1"/>
              <a:t>ClassName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Eg</a:t>
            </a:r>
            <a:r>
              <a:rPr lang="en-IN" dirty="0"/>
              <a:t>: from math import sqrt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allows us to use the class names directly in our program, so we have very clean and readable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following syntax imports all of the available classes and functions in a module:</a:t>
            </a:r>
          </a:p>
          <a:p>
            <a:pPr marL="0" indent="0">
              <a:buNone/>
            </a:pPr>
            <a:r>
              <a:rPr lang="en-IN" dirty="0"/>
              <a:t>            from </a:t>
            </a:r>
            <a:r>
              <a:rPr lang="en-IN" dirty="0" err="1"/>
              <a:t>module_name</a:t>
            </a:r>
            <a:r>
              <a:rPr lang="en-IN" dirty="0"/>
              <a:t> import * </a:t>
            </a:r>
          </a:p>
        </p:txBody>
      </p:sp>
    </p:spTree>
    <p:extLst>
      <p:ext uri="{BB962C8B-B14F-4D97-AF65-F5344CB8AC3E}">
        <p14:creationId xmlns:p14="http://schemas.microsoft.com/office/powerpoint/2010/main" val="83331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77D-2BB7-43E1-A0F5-57011719D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79501"/>
            <a:ext cx="8825658" cy="2349500"/>
          </a:xfrm>
        </p:spPr>
        <p:txBody>
          <a:bodyPr/>
          <a:lstStyle/>
          <a:p>
            <a:r>
              <a:rPr lang="en-IN" dirty="0"/>
              <a:t>            </a:t>
            </a:r>
            <a:r>
              <a:rPr lang="en-IN" b="1" dirty="0">
                <a:solidFill>
                  <a:srgbClr val="FFFF0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5D253-0049-46B9-86E5-88428913F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8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881E-6C6C-4635-8FA1-31681898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8761411" cy="706964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                 TOPICS COVERED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3A2A-6854-4613-AD71-13321618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CLASSES</a:t>
            </a:r>
          </a:p>
          <a:p>
            <a:r>
              <a:rPr lang="en-IN" dirty="0"/>
              <a:t>OBJECTS</a:t>
            </a:r>
          </a:p>
          <a:p>
            <a:r>
              <a:rPr lang="en-IN" dirty="0"/>
              <a:t>INHERITANCE</a:t>
            </a:r>
          </a:p>
          <a:p>
            <a:r>
              <a:rPr lang="en-IN" dirty="0"/>
              <a:t>ABSTRACT CLASSES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0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A467-1A1C-4577-BF3C-78EC3ED0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973668"/>
            <a:ext cx="9499600" cy="706964"/>
          </a:xfrm>
        </p:spPr>
        <p:txBody>
          <a:bodyPr/>
          <a:lstStyle/>
          <a:p>
            <a:r>
              <a:rPr lang="en-IN" sz="4000" dirty="0">
                <a:solidFill>
                  <a:srgbClr val="FFFF00"/>
                </a:solidFill>
              </a:rPr>
              <a:t>  OBJECT ORIENTED PROGRAMMING</a:t>
            </a:r>
            <a:r>
              <a:rPr lang="en-IN" sz="4000" dirty="0"/>
              <a:t>   </a:t>
            </a:r>
            <a:r>
              <a:rPr lang="en-IN" dirty="0"/>
              <a:t>                     </a:t>
            </a:r>
            <a:endParaRPr lang="en-IN" sz="40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FDFE-9DFA-4E12-A1CE-5CFDE52C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47900"/>
            <a:ext cx="8761412" cy="4787900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 </a:t>
            </a:r>
            <a:r>
              <a:rPr lang="en-IN" sz="9600" i="1" dirty="0"/>
              <a:t>OOP</a:t>
            </a:r>
            <a:r>
              <a:rPr lang="en-IN" sz="9600" dirty="0"/>
              <a:t> is a </a:t>
            </a:r>
            <a:r>
              <a:rPr lang="en-IN" sz="9600" dirty="0">
                <a:hlinkClick r:id="rId2"/>
              </a:rPr>
              <a:t>programming paradigm</a:t>
            </a:r>
            <a:r>
              <a:rPr lang="en-IN" sz="9600" dirty="0"/>
              <a:t> which provides a means of structuring programs so that properties and behaviours are bundled into individual </a:t>
            </a:r>
            <a:r>
              <a:rPr lang="en-IN" sz="9600" i="1" dirty="0"/>
              <a:t>objects</a:t>
            </a:r>
            <a:r>
              <a:rPr lang="en-IN" sz="9600" dirty="0"/>
              <a:t>.</a:t>
            </a:r>
          </a:p>
          <a:p>
            <a:r>
              <a:rPr lang="en-IN" sz="9600" dirty="0"/>
              <a:t>Major principles of object-oriented programming system are given below.</a:t>
            </a:r>
          </a:p>
          <a:p>
            <a:pPr marL="0" indent="0">
              <a:buNone/>
            </a:pPr>
            <a:r>
              <a:rPr lang="en-IN" sz="9600" dirty="0"/>
              <a:t>       Object</a:t>
            </a:r>
          </a:p>
          <a:p>
            <a:pPr marL="0" indent="0">
              <a:buNone/>
            </a:pPr>
            <a:r>
              <a:rPr lang="en-IN" sz="9600" dirty="0"/>
              <a:t>       Class</a:t>
            </a:r>
          </a:p>
          <a:p>
            <a:pPr marL="0" indent="0">
              <a:buNone/>
            </a:pPr>
            <a:r>
              <a:rPr lang="en-IN" sz="9600" dirty="0"/>
              <a:t>       Method</a:t>
            </a:r>
          </a:p>
          <a:p>
            <a:pPr marL="0" indent="0">
              <a:buNone/>
            </a:pPr>
            <a:r>
              <a:rPr lang="en-IN" sz="9600" dirty="0"/>
              <a:t>       Inheritance</a:t>
            </a:r>
          </a:p>
          <a:p>
            <a:pPr marL="0" indent="0">
              <a:buNone/>
            </a:pPr>
            <a:r>
              <a:rPr lang="en-IN" sz="9600" dirty="0"/>
              <a:t>       Polymorphism</a:t>
            </a:r>
          </a:p>
          <a:p>
            <a:pPr marL="0" indent="0">
              <a:buNone/>
            </a:pPr>
            <a:r>
              <a:rPr lang="en-IN" sz="9600" dirty="0"/>
              <a:t>       Data Abstraction</a:t>
            </a:r>
          </a:p>
          <a:p>
            <a:pPr marL="0" indent="0">
              <a:buNone/>
            </a:pPr>
            <a:r>
              <a:rPr lang="en-IN" sz="9600" dirty="0"/>
              <a:t>       Encapsulation</a:t>
            </a:r>
          </a:p>
          <a:p>
            <a:pPr marL="0" indent="0">
              <a:buNone/>
            </a:pPr>
            <a:br>
              <a:rPr lang="en-IN" dirty="0"/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2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A139-FDB9-4818-977A-6221952B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973668"/>
            <a:ext cx="8388627" cy="706964"/>
          </a:xfrm>
        </p:spPr>
        <p:txBody>
          <a:bodyPr/>
          <a:lstStyle/>
          <a:p>
            <a:r>
              <a:rPr lang="en-IN" sz="4400" b="1" dirty="0">
                <a:solidFill>
                  <a:srgbClr val="FFFF00"/>
                </a:solidFill>
              </a:rPr>
              <a:t>                         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3595-1BD4-4147-9C54-2DEC05C6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The class can be defined as a collection of objects. It is a logical entity that has some specific  behaviour.</a:t>
            </a:r>
          </a:p>
          <a:p>
            <a:r>
              <a:rPr lang="en-IN" sz="2400" dirty="0"/>
              <a:t>Classes are used to create new user-defined data structures that contain arbitrary information about something.</a:t>
            </a:r>
          </a:p>
          <a:p>
            <a:r>
              <a:rPr lang="en-IN" sz="2400" dirty="0"/>
              <a:t>A class acts as template or a blueprint for the object.</a:t>
            </a:r>
          </a:p>
          <a:p>
            <a:r>
              <a:rPr lang="en-IN" sz="2400" dirty="0"/>
              <a:t>For example:  An employee class  should contain attributes viz. an email id, name, age, salary, and methods</a:t>
            </a:r>
          </a:p>
        </p:txBody>
      </p:sp>
    </p:spTree>
    <p:extLst>
      <p:ext uri="{BB962C8B-B14F-4D97-AF65-F5344CB8AC3E}">
        <p14:creationId xmlns:p14="http://schemas.microsoft.com/office/powerpoint/2010/main" val="299217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9862-8536-4FEB-B5F7-49B3A674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rgbClr val="FFFF00"/>
                </a:solidFill>
              </a:rPr>
              <a:t>                Defining a class…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53F4-8156-49D5-98C9-471E13C8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general syntax of a class definition is as shown below: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  class </a:t>
            </a:r>
            <a:r>
              <a:rPr lang="en-IN" dirty="0" err="1"/>
              <a:t>class_name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   #attributes</a:t>
            </a:r>
          </a:p>
          <a:p>
            <a:pPr marL="0" indent="0">
              <a:buNone/>
            </a:pPr>
            <a:r>
              <a:rPr lang="en-IN" dirty="0"/>
              <a:t>               #methods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Eg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      class Employee():</a:t>
            </a:r>
          </a:p>
          <a:p>
            <a:pPr marL="0" indent="0">
              <a:buNone/>
            </a:pPr>
            <a:r>
              <a:rPr lang="en-IN" dirty="0"/>
              <a:t>                 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dirty="0" err="1"/>
              <a:t>self.x</a:t>
            </a:r>
            <a:r>
              <a:rPr lang="en-IN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64288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83F5-582E-4C80-A93C-6EF3D64F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FFFF00"/>
                </a:solidFill>
              </a:rPr>
              <a:t>                       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B964-C495-43B0-B7B3-30856B84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The object is an entity that has state and behaviour. It may be any real-world object like the  keyboard, chair, table, pen, etc.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Everything in Python is an object, and every object has attributes and methods.</a:t>
            </a:r>
          </a:p>
          <a:p>
            <a:pPr marL="0" indent="0">
              <a:buNone/>
            </a:pPr>
            <a:r>
              <a:rPr lang="en-IN" sz="2400" dirty="0"/>
              <a:t> </a:t>
            </a:r>
          </a:p>
          <a:p>
            <a:r>
              <a:rPr lang="en-IN" sz="2400" dirty="0"/>
              <a:t>An object is an instance of a class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792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49DE-281B-4FCD-B763-F1F8AADE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r>
              <a:rPr lang="en-IN" dirty="0">
                <a:solidFill>
                  <a:srgbClr val="FFFF00"/>
                </a:solidFill>
              </a:rPr>
              <a:t>Creating  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0376-FDF8-4D81-8223-58B0E656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9600" dirty="0"/>
              <a:t>An object of class Employee can be created as:</a:t>
            </a:r>
          </a:p>
          <a:p>
            <a:pPr marL="0" indent="0">
              <a:buNone/>
            </a:pPr>
            <a:r>
              <a:rPr lang="en-IN" sz="9600" dirty="0"/>
              <a:t>     #create Employee object</a:t>
            </a:r>
          </a:p>
          <a:p>
            <a:pPr marL="0" indent="0">
              <a:buNone/>
            </a:pPr>
            <a:r>
              <a:rPr lang="en-IN" sz="9600" dirty="0"/>
              <a:t>      emp=Employee()</a:t>
            </a:r>
          </a:p>
          <a:p>
            <a:pPr marL="0" indent="0">
              <a:buNone/>
            </a:pPr>
            <a:endParaRPr lang="en-IN" sz="9600" dirty="0"/>
          </a:p>
          <a:p>
            <a:r>
              <a:rPr lang="en-IN" sz="9600" dirty="0"/>
              <a:t>A class method can be accessed as follows:</a:t>
            </a:r>
          </a:p>
          <a:p>
            <a:pPr marL="0" indent="0">
              <a:buNone/>
            </a:pPr>
            <a:r>
              <a:rPr lang="en-IN" sz="9600" dirty="0"/>
              <a:t>         </a:t>
            </a:r>
            <a:r>
              <a:rPr lang="en-IN" sz="9600" dirty="0" err="1"/>
              <a:t>emp.cal_salary</a:t>
            </a:r>
            <a:r>
              <a:rPr lang="en-IN" sz="9600" dirty="0"/>
              <a:t>()</a:t>
            </a:r>
          </a:p>
          <a:p>
            <a:pPr marL="0" indent="0">
              <a:buNone/>
            </a:pPr>
            <a:endParaRPr lang="en-IN" sz="9600" dirty="0"/>
          </a:p>
          <a:p>
            <a:r>
              <a:rPr lang="en-IN" sz="9600" dirty="0"/>
              <a:t>Class variable can be accessed as follows:</a:t>
            </a:r>
          </a:p>
          <a:p>
            <a:pPr marL="0" indent="0">
              <a:buNone/>
            </a:pPr>
            <a:r>
              <a:rPr lang="en-IN" sz="9600" dirty="0"/>
              <a:t>        </a:t>
            </a:r>
            <a:r>
              <a:rPr lang="en-IN" sz="9600" dirty="0" err="1"/>
              <a:t>emp.x</a:t>
            </a:r>
            <a:endParaRPr lang="en-IN" sz="9600" dirty="0"/>
          </a:p>
          <a:p>
            <a:pPr marL="0" indent="0">
              <a:buNone/>
            </a:pPr>
            <a:r>
              <a:rPr lang="en-IN" sz="9600" dirty="0"/>
              <a:t>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343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1623-647F-48CB-8A7E-8491D54D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The __</a:t>
            </a:r>
            <a:r>
              <a:rPr lang="en-IN" dirty="0" err="1">
                <a:solidFill>
                  <a:srgbClr val="FFFF00"/>
                </a:solidFill>
              </a:rPr>
              <a:t>init</a:t>
            </a:r>
            <a:r>
              <a:rPr lang="en-IN" dirty="0">
                <a:solidFill>
                  <a:srgbClr val="FFFF00"/>
                </a:solidFill>
              </a:rPr>
              <a:t>()__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E810-2E3D-4D00-BC9D-A69E89B1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 __</a:t>
            </a:r>
            <a:r>
              <a:rPr lang="en-IN" dirty="0" err="1"/>
              <a:t>init</a:t>
            </a:r>
            <a:r>
              <a:rPr lang="en-IN" dirty="0"/>
              <a:t>__(self): 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self.x</a:t>
            </a:r>
            <a:r>
              <a:rPr lang="en-IN" dirty="0"/>
              <a:t> = 0 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self.y</a:t>
            </a:r>
            <a:r>
              <a:rPr lang="en-IN" dirty="0"/>
              <a:t> = 0</a:t>
            </a:r>
          </a:p>
          <a:p>
            <a:r>
              <a:rPr lang="en-IN" dirty="0"/>
              <a:t>The __</a:t>
            </a:r>
            <a:r>
              <a:rPr lang="en-IN" dirty="0" err="1"/>
              <a:t>init</a:t>
            </a:r>
            <a:r>
              <a:rPr lang="en-IN" dirty="0"/>
              <a:t>()__ method is one of these special functions. It is called automatically when we create an object from a class. The __</a:t>
            </a:r>
            <a:r>
              <a:rPr lang="en-IN" dirty="0" err="1"/>
              <a:t>init</a:t>
            </a:r>
            <a:r>
              <a:rPr lang="en-IN" dirty="0"/>
              <a:t>()__ method sets all relevant attributes to their proper values when an object of that class is  created.</a:t>
            </a:r>
          </a:p>
          <a:p>
            <a:r>
              <a:rPr lang="en-IN" dirty="0"/>
              <a:t>The </a:t>
            </a:r>
            <a:r>
              <a:rPr lang="en-I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</a:t>
            </a:r>
            <a:r>
              <a:rPr lang="en-IN" dirty="0"/>
              <a:t> keyword refers to the current object that we are working with.</a:t>
            </a:r>
          </a:p>
        </p:txBody>
      </p:sp>
    </p:spTree>
    <p:extLst>
      <p:ext uri="{BB962C8B-B14F-4D97-AF65-F5344CB8AC3E}">
        <p14:creationId xmlns:p14="http://schemas.microsoft.com/office/powerpoint/2010/main" val="97513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C377-1DE1-4971-9861-325CF29C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97" y="947163"/>
            <a:ext cx="8761413" cy="706964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Creating multiple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8048-8F41-4B76-AE5D-2C062702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can create multiple objects(instances) of a class using list comprehension as follows: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 emp=[Employee() for x in range (0,5)] 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creates five objects of class Employee</a:t>
            </a:r>
          </a:p>
          <a:p>
            <a:r>
              <a:rPr lang="en-IN" dirty="0"/>
              <a:t>Each object has its own values for an attribute.</a:t>
            </a:r>
          </a:p>
          <a:p>
            <a:r>
              <a:rPr lang="en-IN" dirty="0"/>
              <a:t>The first object is emp[0]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Eg:emp</a:t>
            </a:r>
            <a:r>
              <a:rPr lang="en-IN" dirty="0"/>
              <a:t>[0].</a:t>
            </a:r>
            <a:r>
              <a:rPr lang="en-IN" dirty="0" err="1"/>
              <a:t>cal_salary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735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1532</TotalTime>
  <Words>719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Gadugi</vt:lpstr>
      <vt:lpstr>Wingdings</vt:lpstr>
      <vt:lpstr>Wingdings 3</vt:lpstr>
      <vt:lpstr>Ion Boardroom</vt:lpstr>
      <vt:lpstr>PYTHON </vt:lpstr>
      <vt:lpstr>                 TOPICS COVERED </vt:lpstr>
      <vt:lpstr>  OBJECT ORIENTED PROGRAMMING                        </vt:lpstr>
      <vt:lpstr>                          CLASSES</vt:lpstr>
      <vt:lpstr>                Defining a class…</vt:lpstr>
      <vt:lpstr>                        OBJECTS</vt:lpstr>
      <vt:lpstr>                Creating   Objects</vt:lpstr>
      <vt:lpstr>The __init()__ method</vt:lpstr>
      <vt:lpstr>Creating multiple objects</vt:lpstr>
      <vt:lpstr>                     INHERITANCE </vt:lpstr>
      <vt:lpstr>                      INHERITANCE </vt:lpstr>
      <vt:lpstr>Initialising child class object</vt:lpstr>
      <vt:lpstr>               ABSTRACT CLASSES</vt:lpstr>
      <vt:lpstr>              MODULES AND CLASSES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user</cp:lastModifiedBy>
  <cp:revision>35</cp:revision>
  <dcterms:created xsi:type="dcterms:W3CDTF">2019-07-09T08:49:18Z</dcterms:created>
  <dcterms:modified xsi:type="dcterms:W3CDTF">2019-07-10T20:14:20Z</dcterms:modified>
</cp:coreProperties>
</file>