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9" autoAdjust="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6/26/2021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6/26/2021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6/26/2021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6/26/2021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932" y="2348880"/>
            <a:ext cx="9143998" cy="1020762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C++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OVERVIEW OF C++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B0F0"/>
                </a:solidFill>
              </a:rPr>
              <a:t>History:</a:t>
            </a:r>
            <a:r>
              <a:rPr lang="en-US" sz="2000" dirty="0" smtClean="0"/>
              <a:t> C++ is </a:t>
            </a:r>
            <a:r>
              <a:rPr lang="en-US" sz="2000" dirty="0"/>
              <a:t>a general-purpose programming language created by </a:t>
            </a:r>
            <a:r>
              <a:rPr lang="en-US" sz="2000" b="1" dirty="0">
                <a:solidFill>
                  <a:srgbClr val="00B0F0"/>
                </a:solidFill>
              </a:rPr>
              <a:t>Bjarne Stroustrup</a:t>
            </a:r>
            <a:r>
              <a:rPr lang="en-US" sz="2000" dirty="0"/>
              <a:t> as an extension of the C programming language, or "</a:t>
            </a:r>
            <a:r>
              <a:rPr lang="en-US" sz="2000" b="1" dirty="0">
                <a:solidFill>
                  <a:srgbClr val="00B0F0"/>
                </a:solidFill>
              </a:rPr>
              <a:t>C with Classes</a:t>
            </a:r>
            <a:r>
              <a:rPr lang="en-US" sz="2000" dirty="0" smtClean="0"/>
              <a:t>".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C++ supports </a:t>
            </a:r>
            <a:r>
              <a:rPr lang="en-US" sz="2000" b="1" dirty="0" smtClean="0">
                <a:solidFill>
                  <a:srgbClr val="00B0F0"/>
                </a:solidFill>
              </a:rPr>
              <a:t>Procedural Programming Paradigm</a:t>
            </a:r>
            <a:endParaRPr lang="en-US" sz="2000" b="1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C++ allows you to divide complex problems into smaller sets by using objects i.e., supports </a:t>
            </a:r>
            <a:r>
              <a:rPr lang="en-US" sz="2000" b="1" dirty="0">
                <a:solidFill>
                  <a:srgbClr val="00B0F0"/>
                </a:solidFill>
              </a:rPr>
              <a:t>Object Oriented Programming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C++ is regarded as a </a:t>
            </a:r>
            <a:r>
              <a:rPr lang="en-US" sz="2000" b="1" dirty="0">
                <a:solidFill>
                  <a:srgbClr val="00B0F0"/>
                </a:solidFill>
              </a:rPr>
              <a:t>middle-level language</a:t>
            </a:r>
            <a:r>
              <a:rPr lang="en-US" sz="2000" dirty="0"/>
              <a:t>, as it comprises a combination of both high-level and low-level language features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B0F0"/>
                </a:solidFill>
              </a:rPr>
              <a:t>Standard Template Library (STL)</a:t>
            </a:r>
            <a:r>
              <a:rPr lang="en-US" sz="2000" dirty="0"/>
              <a:t> giving a rich set of methods manipulating data structures</a:t>
            </a:r>
            <a:r>
              <a:rPr lang="en-US" sz="2000" dirty="0" smtClean="0"/>
              <a:t>, algorithms, functions and iterators </a:t>
            </a:r>
            <a:r>
              <a:rPr lang="en-US" sz="2000" dirty="0"/>
              <a:t>etc.</a:t>
            </a:r>
          </a:p>
          <a:p>
            <a:pPr marL="0" indent="0">
              <a:buNone/>
            </a:pPr>
            <a:endParaRPr lang="en-US" sz="1600" dirty="0" smtClean="0"/>
          </a:p>
          <a:p>
            <a:pPr marL="457200" indent="-457200" algn="ctr">
              <a:buFont typeface="+mj-lt"/>
              <a:buAutoNum type="arabicPeriod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OOP CONCEPTS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457200" indent="-457200" algn="ctr">
              <a:buFont typeface="+mj-lt"/>
              <a:buAutoNum type="arabicPeriod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20" y="1700808"/>
            <a:ext cx="662473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8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908" y="2780928"/>
            <a:ext cx="9143998" cy="102076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Why C++ ?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905000"/>
            <a:ext cx="9144000" cy="4267200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82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My Learning of this week</a:t>
            </a:r>
            <a:endParaRPr lang="en-IN" sz="440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12507" y="1844824"/>
            <a:ext cx="9144000" cy="4267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algn="ctr">
              <a:buFont typeface="Wingdings" panose="05000000000000000000" pitchFamily="2" charset="2"/>
              <a:buChar char="q"/>
            </a:pPr>
            <a:endParaRPr lang="en-US" dirty="0"/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4000" dirty="0" smtClean="0"/>
              <a:t>Vectors</a:t>
            </a: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4000" dirty="0" smtClean="0"/>
              <a:t>Strings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4063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Vectors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 smtClean="0"/>
              <a:t>Some commonly used Vector functions are: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B0F0"/>
                </a:solidFill>
              </a:rPr>
              <a:t>v</a:t>
            </a:r>
            <a:r>
              <a:rPr lang="en-US" sz="1600" dirty="0" smtClean="0">
                <a:solidFill>
                  <a:srgbClr val="00B0F0"/>
                </a:solidFill>
              </a:rPr>
              <a:t>ector.push_back();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B0F0"/>
                </a:solidFill>
              </a:rPr>
              <a:t>v</a:t>
            </a:r>
            <a:r>
              <a:rPr lang="en-US" sz="1600" dirty="0" smtClean="0">
                <a:solidFill>
                  <a:srgbClr val="00B0F0"/>
                </a:solidFill>
              </a:rPr>
              <a:t>ector.size();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00B0F0"/>
                </a:solidFill>
              </a:rPr>
              <a:t>vector.at(iterator);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B0F0"/>
                </a:solidFill>
              </a:rPr>
              <a:t>v</a:t>
            </a:r>
            <a:r>
              <a:rPr lang="en-US" sz="1600" dirty="0" smtClean="0">
                <a:solidFill>
                  <a:srgbClr val="00B0F0"/>
                </a:solidFill>
              </a:rPr>
              <a:t>ector.end() / vector.back();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B0F0"/>
                </a:solidFill>
              </a:rPr>
              <a:t>v</a:t>
            </a:r>
            <a:r>
              <a:rPr lang="en-US" sz="1600" dirty="0" smtClean="0">
                <a:solidFill>
                  <a:srgbClr val="00B0F0"/>
                </a:solidFill>
              </a:rPr>
              <a:t>ector.pop_back() </a:t>
            </a:r>
          </a:p>
          <a:p>
            <a:pPr>
              <a:lnSpc>
                <a:spcPct val="100000"/>
              </a:lnSpc>
            </a:pPr>
            <a:r>
              <a:rPr lang="en-US" sz="1600" dirty="0" err="1" smtClean="0">
                <a:solidFill>
                  <a:srgbClr val="00B0F0"/>
                </a:solidFill>
              </a:rPr>
              <a:t>vector.begin</a:t>
            </a:r>
            <a:r>
              <a:rPr lang="en-US" sz="1600" dirty="0" smtClean="0">
                <a:solidFill>
                  <a:srgbClr val="00B0F0"/>
                </a:solidFill>
              </a:rPr>
              <a:t>() / vector.front();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00B0F0"/>
                </a:solidFill>
              </a:rPr>
              <a:t>vector.sort</a:t>
            </a:r>
            <a:r>
              <a:rPr lang="en-US" sz="1600" dirty="0">
                <a:solidFill>
                  <a:srgbClr val="00B0F0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B0F0"/>
                </a:solidFill>
              </a:rPr>
              <a:t>v</a:t>
            </a:r>
            <a:r>
              <a:rPr lang="en-US" sz="1600" dirty="0" smtClean="0">
                <a:solidFill>
                  <a:srgbClr val="00B0F0"/>
                </a:solidFill>
              </a:rPr>
              <a:t>ector.distance(first iterator, second iterator)</a:t>
            </a:r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</a:rPr>
              <a:t>v</a:t>
            </a:r>
            <a:r>
              <a:rPr lang="en-US" sz="1600" dirty="0" smtClean="0">
                <a:solidFill>
                  <a:srgbClr val="00B0F0"/>
                </a:solidFill>
              </a:rPr>
              <a:t>ector.unique(first iterator, last iterator)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vector.resize(size)</a:t>
            </a:r>
          </a:p>
          <a:p>
            <a:r>
              <a:rPr lang="en-US" sz="1600" dirty="0">
                <a:solidFill>
                  <a:srgbClr val="00B0F0"/>
                </a:solidFill>
              </a:rPr>
              <a:t>v</a:t>
            </a:r>
            <a:r>
              <a:rPr lang="en-US" sz="1600" dirty="0" smtClean="0">
                <a:solidFill>
                  <a:srgbClr val="00B0F0"/>
                </a:solidFill>
              </a:rPr>
              <a:t>ector.erase(position/range)</a:t>
            </a:r>
          </a:p>
          <a:p>
            <a:r>
              <a:rPr lang="en-US" sz="1600" dirty="0">
                <a:solidFill>
                  <a:srgbClr val="00B0F0"/>
                </a:solidFill>
              </a:rPr>
              <a:t>v</a:t>
            </a:r>
            <a:r>
              <a:rPr lang="en-US" sz="1600" dirty="0" smtClean="0">
                <a:solidFill>
                  <a:srgbClr val="00B0F0"/>
                </a:solidFill>
              </a:rPr>
              <a:t>ector.clear()</a:t>
            </a:r>
            <a:endParaRPr lang="en-IN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727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Strings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</a:t>
            </a:r>
            <a:r>
              <a:rPr lang="en-US" dirty="0" smtClean="0">
                <a:solidFill>
                  <a:srgbClr val="00B0F0"/>
                </a:solidFill>
              </a:rPr>
              <a:t>etline(</a:t>
            </a:r>
            <a:r>
              <a:rPr lang="en-US" dirty="0" err="1" smtClean="0">
                <a:solidFill>
                  <a:srgbClr val="00B0F0"/>
                </a:solidFill>
              </a:rPr>
              <a:t>cin,str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dirty="0">
                <a:solidFill>
                  <a:srgbClr val="00B0F0"/>
                </a:solidFill>
              </a:rPr>
              <a:t>s</a:t>
            </a:r>
            <a:r>
              <a:rPr lang="en-US" dirty="0" smtClean="0">
                <a:solidFill>
                  <a:srgbClr val="00B0F0"/>
                </a:solidFill>
              </a:rPr>
              <a:t>tr.push_back(c)</a:t>
            </a:r>
          </a:p>
          <a:p>
            <a:r>
              <a:rPr lang="en-US" dirty="0">
                <a:solidFill>
                  <a:srgbClr val="00B0F0"/>
                </a:solidFill>
              </a:rPr>
              <a:t>s</a:t>
            </a:r>
            <a:r>
              <a:rPr lang="en-US" dirty="0" smtClean="0">
                <a:solidFill>
                  <a:srgbClr val="00B0F0"/>
                </a:solidFill>
              </a:rPr>
              <a:t>tr.pop_back()</a:t>
            </a:r>
          </a:p>
          <a:p>
            <a:r>
              <a:rPr lang="en-US" dirty="0" err="1">
                <a:solidFill>
                  <a:srgbClr val="00B0F0"/>
                </a:solidFill>
              </a:rPr>
              <a:t>s</a:t>
            </a:r>
            <a:r>
              <a:rPr lang="en-US" dirty="0" err="1" smtClean="0">
                <a:solidFill>
                  <a:srgbClr val="00B0F0"/>
                </a:solidFill>
              </a:rPr>
              <a:t>tr.copy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ch,length,start_index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dirty="0">
                <a:solidFill>
                  <a:srgbClr val="00B0F0"/>
                </a:solidFill>
              </a:rPr>
              <a:t>s</a:t>
            </a:r>
            <a:r>
              <a:rPr lang="en-US" dirty="0" smtClean="0">
                <a:solidFill>
                  <a:srgbClr val="00B0F0"/>
                </a:solidFill>
              </a:rPr>
              <a:t>tr1.Swap(str2)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</a:rPr>
              <a:t>toLower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str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dirty="0" err="1">
                <a:solidFill>
                  <a:srgbClr val="00B0F0"/>
                </a:solidFill>
              </a:rPr>
              <a:t>toUpper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str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endParaRPr lang="en-IN" dirty="0">
              <a:solidFill>
                <a:srgbClr val="00B0F0"/>
              </a:solidFill>
            </a:endParaRPr>
          </a:p>
          <a:p>
            <a:r>
              <a:rPr lang="en-US" dirty="0" err="1">
                <a:solidFill>
                  <a:srgbClr val="00B0F0"/>
                </a:solidFill>
              </a:rPr>
              <a:t>s</a:t>
            </a:r>
            <a:r>
              <a:rPr lang="en-US" dirty="0" err="1" smtClean="0">
                <a:solidFill>
                  <a:srgbClr val="00B0F0"/>
                </a:solidFill>
              </a:rPr>
              <a:t>trcpy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 err="1" smtClean="0">
                <a:solidFill>
                  <a:srgbClr val="00B0F0"/>
                </a:solidFill>
              </a:rPr>
              <a:t>dest,sor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380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LeetCode</a:t>
            </a:r>
            <a:r>
              <a:rPr lang="en-US" b="1" dirty="0" smtClean="0"/>
              <a:t> Problems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Two Sum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Search Insert Position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Remove Duplicates From sorted Array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Remove Element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Length of Last word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Palindrome Number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932" y="3068960"/>
            <a:ext cx="9143998" cy="1020762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 smtClean="0">
                <a:solidFill>
                  <a:srgbClr val="00B0F0"/>
                </a:solidFill>
              </a:rPr>
              <a:t>Thank You</a:t>
            </a:r>
            <a:endParaRPr lang="en-IN" sz="7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8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419</TotalTime>
  <Words>164</Words>
  <Application>Microsoft Office PowerPoint</Application>
  <PresentationFormat>Custom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Corbel</vt:lpstr>
      <vt:lpstr>Wingdings</vt:lpstr>
      <vt:lpstr>Chalkboard 16x9</vt:lpstr>
      <vt:lpstr>C++</vt:lpstr>
      <vt:lpstr>OVERVIEW OF C++</vt:lpstr>
      <vt:lpstr>OOP CONCEPTS</vt:lpstr>
      <vt:lpstr>Why C++ ?</vt:lpstr>
      <vt:lpstr>My Learning of this week</vt:lpstr>
      <vt:lpstr>Vectors</vt:lpstr>
      <vt:lpstr>Strings</vt:lpstr>
      <vt:lpstr>LeetCode Problems</vt:lpstr>
      <vt:lpstr>Thank You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a</dc:creator>
  <cp:lastModifiedBy>a</cp:lastModifiedBy>
  <cp:revision>48</cp:revision>
  <dcterms:created xsi:type="dcterms:W3CDTF">2021-06-25T16:20:43Z</dcterms:created>
  <dcterms:modified xsi:type="dcterms:W3CDTF">2021-06-26T08:30:32Z</dcterms:modified>
</cp:coreProperties>
</file>