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6" r:id="rId2"/>
    <p:sldId id="332" r:id="rId3"/>
    <p:sldId id="333" r:id="rId4"/>
    <p:sldId id="334" r:id="rId5"/>
    <p:sldId id="335" r:id="rId6"/>
    <p:sldId id="336" r:id="rId7"/>
    <p:sldId id="356" r:id="rId8"/>
    <p:sldId id="338" r:id="rId9"/>
    <p:sldId id="339" r:id="rId10"/>
    <p:sldId id="340" r:id="rId11"/>
    <p:sldId id="341" r:id="rId12"/>
    <p:sldId id="343" r:id="rId13"/>
    <p:sldId id="344" r:id="rId14"/>
    <p:sldId id="346" r:id="rId15"/>
    <p:sldId id="348" r:id="rId16"/>
    <p:sldId id="349" r:id="rId17"/>
    <p:sldId id="350" r:id="rId18"/>
    <p:sldId id="351" r:id="rId19"/>
    <p:sldId id="352" r:id="rId20"/>
    <p:sldId id="353" r:id="rId21"/>
    <p:sldId id="354" r:id="rId22"/>
    <p:sldId id="355" r:id="rId23"/>
    <p:sldId id="279" r:id="rId24"/>
    <p:sldId id="357" r:id="rId25"/>
    <p:sldId id="358" r:id="rId26"/>
    <p:sldId id="359" r:id="rId27"/>
    <p:sldId id="361" r:id="rId28"/>
    <p:sldId id="360" r:id="rId29"/>
    <p:sldId id="362" r:id="rId30"/>
    <p:sldId id="363" r:id="rId31"/>
    <p:sldId id="364" r:id="rId32"/>
    <p:sldId id="365" r:id="rId33"/>
    <p:sldId id="310" r:id="rId34"/>
    <p:sldId id="366" r:id="rId35"/>
    <p:sldId id="312" r:id="rId36"/>
    <p:sldId id="367" r:id="rId37"/>
    <p:sldId id="322" r:id="rId38"/>
    <p:sldId id="368" r:id="rId39"/>
    <p:sldId id="369" r:id="rId40"/>
    <p:sldId id="325" r:id="rId41"/>
    <p:sldId id="374" r:id="rId42"/>
    <p:sldId id="281" r:id="rId43"/>
    <p:sldId id="370" r:id="rId44"/>
    <p:sldId id="328" r:id="rId45"/>
    <p:sldId id="329" r:id="rId46"/>
    <p:sldId id="302" r:id="rId47"/>
    <p:sldId id="331" r:id="rId48"/>
    <p:sldId id="345" r:id="rId49"/>
    <p:sldId id="347" r:id="rId50"/>
    <p:sldId id="372" r:id="rId51"/>
    <p:sldId id="373"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E6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1B8C0A-959E-92E7-6A5C-F9D489A065EF}" v="1153" dt="2024-04-30T23:09:44.692"/>
    <p1510:client id="{147E7DC2-28B9-967A-C2AB-024018B8DE56}" v="985" dt="2024-05-01T18:19:23.752"/>
    <p1510:client id="{183D7D7C-36CD-DFE1-DFFF-23A76EFF6D25}" v="184" dt="2024-05-01T21:02:04.543"/>
    <p1510:client id="{1EB17907-882C-1849-1177-2223921C0ABB}" v="524" dt="2024-05-01T07:45:42.813"/>
    <p1510:client id="{24D5329F-7B67-CC0A-87BF-FA811A3F4718}" v="59" dt="2024-05-01T13:10:19.463"/>
    <p1510:client id="{2586F3AA-3086-0E8A-058C-B1E51B83F35B}" v="1587" dt="2024-05-01T09:05:02.135"/>
    <p1510:client id="{3A132C3A-F84C-188D-D996-97F7D3ADAFD2}" v="4" dt="2024-05-01T23:42:48.780"/>
    <p1510:client id="{427F51B2-684A-A7D5-7A70-6F0D1677D240}" v="405" dt="2024-05-01T21:31:21.871"/>
    <p1510:client id="{598C2297-A6E4-9131-7C90-1CDCC7E0E6AB}" v="32" dt="2024-05-01T07:16:53.070"/>
    <p1510:client id="{5B6E361D-C7FE-47FA-F1B3-EBE62A853D85}" v="1134" dt="2024-05-01T21:42:05.858"/>
    <p1510:client id="{5FEC9DC5-C64C-88C8-FB0F-0D7FA9F7ECE4}" v="1913" dt="2024-05-01T19:25:58.024"/>
    <p1510:client id="{64B4D0B7-63AC-4ACD-E4CA-99C7C45A8EBE}" v="36" dt="2024-05-01T10:38:25.187"/>
    <p1510:client id="{68389A69-ED55-733D-A39D-A30277E1E3B3}" v="1" dt="2024-05-01T17:46:35.773"/>
    <p1510:client id="{6A3CFF27-3A37-4161-FEDB-C873F52DE8ED}" v="218" dt="2024-05-01T01:58:45.448"/>
    <p1510:client id="{702B05EA-062C-8808-D197-4A01F8EFB22D}" v="327" dt="2024-05-01T18:19:19.110"/>
    <p1510:client id="{7203D5F1-24EA-EBF6-7579-5452E864B538}" v="62" dt="2024-05-01T13:43:06.676"/>
    <p1510:client id="{7472746F-CA40-6F7D-7CA7-F3DF8C08A409}" v="402" dt="2024-05-01T22:19:33.757"/>
    <p1510:client id="{76FD4D3B-076E-CE61-82C5-D78FE3377987}" v="747" dt="2024-05-01T22:28:12.568"/>
    <p1510:client id="{802E8218-414D-B2C9-1ADB-39A03CC608BA}" v="5" dt="2024-05-01T06:08:46.525"/>
    <p1510:client id="{89341F9C-6D4C-3A6B-FA18-C2CFF915DD73}" v="579" dt="2024-05-02T00:51:15.587"/>
    <p1510:client id="{893C5482-7243-0F82-EDF5-8D7713057CF8}" v="50" dt="2024-05-02T00:07:46.602"/>
    <p1510:client id="{89798817-2AFD-D73A-3B47-8E2A253A903E}" v="7" dt="2024-05-01T20:34:50.989"/>
    <p1510:client id="{89F5141D-CFAC-9EAF-438D-011B2F031662}" v="21" dt="2024-05-01T06:03:12.597"/>
    <p1510:client id="{8D668AA6-2729-1C99-7CB5-99E8367BD23D}" v="449" dt="2024-05-01T07:20:54.196"/>
    <p1510:client id="{8D6F5423-1194-AAA7-A7CF-C6153CE7D542}" v="83" dt="2024-05-01T21:06:46.514"/>
    <p1510:client id="{A0679C86-A98A-ABE1-B5FB-F94F744E2140}" v="40" dt="2024-05-01T02:38:59.320"/>
    <p1510:client id="{A8F37CA1-F5A6-8DC3-CF6D-EA2248961EA7}" v="20" dt="2024-05-01T13:26:44.797"/>
    <p1510:client id="{B37BF043-B2DA-BBDC-092F-1F340DD2DC99}" v="14" dt="2024-05-01T22:35:43.278"/>
    <p1510:client id="{B793C83B-7934-DDD9-74C6-1357453A1C87}" v="538" dt="2024-05-01T22:27:40.888"/>
    <p1510:client id="{BC36288F-3490-CC9F-5843-70A1A732949D}" v="53" dt="2024-04-30T23:05:53.609"/>
    <p1510:client id="{BC5F15B8-B82D-DE5F-93F2-DBA543306210}" v="6" dt="2024-04-30T23:27:18.281"/>
    <p1510:client id="{D3799D38-BA8F-C2A3-9B6A-E22A484BD59C}" v="41" dt="2024-05-01T11:44:22.331"/>
    <p1510:client id="{D4A31814-E3E7-C53C-616E-3D58819DBB09}" v="2" dt="2024-05-01T23:57:53.161"/>
    <p1510:client id="{DC845E0D-C8FB-2277-CD82-918BA989E6BC}" v="4" dt="2024-05-01T06:14:02.788"/>
    <p1510:client id="{F15597E1-F3D6-4444-ADCE-C743EBB01038}" v="503" dt="2024-05-01T19:54:19.810"/>
    <p1510:client id="{F18659DE-0C8E-18EC-072C-637025609BB6}" v="2" dt="2024-05-01T19:48:44.136"/>
    <p1510:client id="{F33A3297-0DB8-98BE-40E8-EF97E7A0E938}" v="59" dt="2024-05-01T21:57:13.603"/>
    <p1510:client id="{F349CCBE-904E-8F24-3309-34BF61BF8F09}" v="10" dt="2024-05-01T06:17:46.080"/>
    <p1510:client id="{F569797B-9F5C-404A-4B6D-A3A6DC630F9F}" v="31" dt="2024-04-30T21:59:48.2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92"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3578D3-402C-469D-A483-DCE384836401}" type="doc">
      <dgm:prSet loTypeId="urn:microsoft.com/office/officeart/2018/2/layout/IconVerticalSolidList" loCatId="icon" qsTypeId="urn:microsoft.com/office/officeart/2005/8/quickstyle/simple5" qsCatId="simple" csTypeId="urn:microsoft.com/office/officeart/2005/8/colors/accent1_2" csCatId="accent1" phldr="1"/>
      <dgm:spPr/>
      <dgm:t>
        <a:bodyPr/>
        <a:lstStyle/>
        <a:p>
          <a:endParaRPr lang="en-US"/>
        </a:p>
      </dgm:t>
    </dgm:pt>
    <dgm:pt modelId="{080379DC-6FF8-4C4F-BE29-FE4718C3F709}">
      <dgm:prSet/>
      <dgm:spPr/>
      <dgm:t>
        <a:bodyPr/>
        <a:lstStyle/>
        <a:p>
          <a:pPr>
            <a:lnSpc>
              <a:spcPct val="100000"/>
            </a:lnSpc>
          </a:pPr>
          <a:r>
            <a:rPr lang="en-US"/>
            <a:t>For a given record to be classified, identify nearby records – each record consists of an outcome (class membership) and predictor values</a:t>
          </a:r>
        </a:p>
      </dgm:t>
    </dgm:pt>
    <dgm:pt modelId="{345AF161-3D7A-4275-BE48-27D8EAFBAE32}" type="parTrans" cxnId="{E0AAA05C-A445-4B95-A661-D1335C6A1B70}">
      <dgm:prSet/>
      <dgm:spPr/>
      <dgm:t>
        <a:bodyPr/>
        <a:lstStyle/>
        <a:p>
          <a:endParaRPr lang="en-US"/>
        </a:p>
      </dgm:t>
    </dgm:pt>
    <dgm:pt modelId="{580B0B3D-F29D-419B-A545-5555BE15F403}" type="sibTrans" cxnId="{E0AAA05C-A445-4B95-A661-D1335C6A1B70}">
      <dgm:prSet/>
      <dgm:spPr/>
      <dgm:t>
        <a:bodyPr/>
        <a:lstStyle/>
        <a:p>
          <a:endParaRPr lang="en-US"/>
        </a:p>
      </dgm:t>
    </dgm:pt>
    <dgm:pt modelId="{3E0BA984-FC29-4E58-B093-5EBA3BE23407}">
      <dgm:prSet/>
      <dgm:spPr/>
      <dgm:t>
        <a:bodyPr/>
        <a:lstStyle/>
        <a:p>
          <a:pPr>
            <a:lnSpc>
              <a:spcPct val="100000"/>
            </a:lnSpc>
          </a:pPr>
          <a:r>
            <a:rPr lang="en-US"/>
            <a:t>Classify the record as whatever the predominant class is among the nearby records (the “neighbors”)</a:t>
          </a:r>
        </a:p>
      </dgm:t>
    </dgm:pt>
    <dgm:pt modelId="{41D86B24-5413-4963-8B62-A655351A0E3F}" type="parTrans" cxnId="{09ABB016-65F9-45E8-A0F0-0C20612A11F8}">
      <dgm:prSet/>
      <dgm:spPr/>
      <dgm:t>
        <a:bodyPr/>
        <a:lstStyle/>
        <a:p>
          <a:endParaRPr lang="en-US"/>
        </a:p>
      </dgm:t>
    </dgm:pt>
    <dgm:pt modelId="{4642F50F-3391-46D1-8806-6E1FBF7BB332}" type="sibTrans" cxnId="{09ABB016-65F9-45E8-A0F0-0C20612A11F8}">
      <dgm:prSet/>
      <dgm:spPr/>
      <dgm:t>
        <a:bodyPr/>
        <a:lstStyle/>
        <a:p>
          <a:endParaRPr lang="en-US"/>
        </a:p>
      </dgm:t>
    </dgm:pt>
    <dgm:pt modelId="{FFD7A333-7D17-4A5A-AFBF-0454FE4F2679}" type="pres">
      <dgm:prSet presAssocID="{A43578D3-402C-469D-A483-DCE384836401}" presName="root" presStyleCnt="0">
        <dgm:presLayoutVars>
          <dgm:dir/>
          <dgm:resizeHandles val="exact"/>
        </dgm:presLayoutVars>
      </dgm:prSet>
      <dgm:spPr/>
    </dgm:pt>
    <dgm:pt modelId="{3D5CFB5B-002F-4842-8289-95E2DD6B1423}" type="pres">
      <dgm:prSet presAssocID="{080379DC-6FF8-4C4F-BE29-FE4718C3F709}" presName="compNode" presStyleCnt="0"/>
      <dgm:spPr/>
    </dgm:pt>
    <dgm:pt modelId="{3784EB66-A97D-464D-9E4A-CCD53856B0EB}" type="pres">
      <dgm:prSet presAssocID="{080379DC-6FF8-4C4F-BE29-FE4718C3F709}" presName="bgRect" presStyleLbl="bgShp" presStyleIdx="0" presStyleCnt="2"/>
      <dgm:spPr/>
    </dgm:pt>
    <dgm:pt modelId="{1571538F-43D3-4087-AD15-B6139A684EC4}" type="pres">
      <dgm:prSet presAssocID="{080379DC-6FF8-4C4F-BE29-FE4718C3F70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esentation with Checklist"/>
        </a:ext>
      </dgm:extLst>
    </dgm:pt>
    <dgm:pt modelId="{6A6C6653-EFA6-49B5-8C2C-3DFA18034A8F}" type="pres">
      <dgm:prSet presAssocID="{080379DC-6FF8-4C4F-BE29-FE4718C3F709}" presName="spaceRect" presStyleCnt="0"/>
      <dgm:spPr/>
    </dgm:pt>
    <dgm:pt modelId="{619A9AB7-68AA-4356-94AB-FCAE52CA5EB4}" type="pres">
      <dgm:prSet presAssocID="{080379DC-6FF8-4C4F-BE29-FE4718C3F709}" presName="parTx" presStyleLbl="revTx" presStyleIdx="0" presStyleCnt="2">
        <dgm:presLayoutVars>
          <dgm:chMax val="0"/>
          <dgm:chPref val="0"/>
        </dgm:presLayoutVars>
      </dgm:prSet>
      <dgm:spPr/>
    </dgm:pt>
    <dgm:pt modelId="{C32BFBB2-7921-4BFA-B77E-9F344C79E75C}" type="pres">
      <dgm:prSet presAssocID="{580B0B3D-F29D-419B-A545-5555BE15F403}" presName="sibTrans" presStyleCnt="0"/>
      <dgm:spPr/>
    </dgm:pt>
    <dgm:pt modelId="{411E52CC-34E1-4F2A-88AE-183EF715EB81}" type="pres">
      <dgm:prSet presAssocID="{3E0BA984-FC29-4E58-B093-5EBA3BE23407}" presName="compNode" presStyleCnt="0"/>
      <dgm:spPr/>
    </dgm:pt>
    <dgm:pt modelId="{AB0C7FA5-8148-415D-B43D-050B3141FBF8}" type="pres">
      <dgm:prSet presAssocID="{3E0BA984-FC29-4E58-B093-5EBA3BE23407}" presName="bgRect" presStyleLbl="bgShp" presStyleIdx="1" presStyleCnt="2"/>
      <dgm:spPr/>
    </dgm:pt>
    <dgm:pt modelId="{F9014B07-9A55-4B63-9A0B-5ADA81DDC93A}" type="pres">
      <dgm:prSet presAssocID="{3E0BA984-FC29-4E58-B093-5EBA3BE2340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ome"/>
        </a:ext>
      </dgm:extLst>
    </dgm:pt>
    <dgm:pt modelId="{8D369601-5972-448E-8C51-EE4ECC64A74D}" type="pres">
      <dgm:prSet presAssocID="{3E0BA984-FC29-4E58-B093-5EBA3BE23407}" presName="spaceRect" presStyleCnt="0"/>
      <dgm:spPr/>
    </dgm:pt>
    <dgm:pt modelId="{3797D596-7278-4EFB-8FE6-01E0757E755A}" type="pres">
      <dgm:prSet presAssocID="{3E0BA984-FC29-4E58-B093-5EBA3BE23407}" presName="parTx" presStyleLbl="revTx" presStyleIdx="1" presStyleCnt="2">
        <dgm:presLayoutVars>
          <dgm:chMax val="0"/>
          <dgm:chPref val="0"/>
        </dgm:presLayoutVars>
      </dgm:prSet>
      <dgm:spPr/>
    </dgm:pt>
  </dgm:ptLst>
  <dgm:cxnLst>
    <dgm:cxn modelId="{09ABB016-65F9-45E8-A0F0-0C20612A11F8}" srcId="{A43578D3-402C-469D-A483-DCE384836401}" destId="{3E0BA984-FC29-4E58-B093-5EBA3BE23407}" srcOrd="1" destOrd="0" parTransId="{41D86B24-5413-4963-8B62-A655351A0E3F}" sibTransId="{4642F50F-3391-46D1-8806-6E1FBF7BB332}"/>
    <dgm:cxn modelId="{E0AAA05C-A445-4B95-A661-D1335C6A1B70}" srcId="{A43578D3-402C-469D-A483-DCE384836401}" destId="{080379DC-6FF8-4C4F-BE29-FE4718C3F709}" srcOrd="0" destOrd="0" parTransId="{345AF161-3D7A-4275-BE48-27D8EAFBAE32}" sibTransId="{580B0B3D-F29D-419B-A545-5555BE15F403}"/>
    <dgm:cxn modelId="{2FD3F96D-9F2E-4A3A-B69E-71D47AD4CEDB}" type="presOf" srcId="{A43578D3-402C-469D-A483-DCE384836401}" destId="{FFD7A333-7D17-4A5A-AFBF-0454FE4F2679}" srcOrd="0" destOrd="0" presId="urn:microsoft.com/office/officeart/2018/2/layout/IconVerticalSolidList"/>
    <dgm:cxn modelId="{BA348BA5-9B21-4007-9E5A-048AAB536CCF}" type="presOf" srcId="{3E0BA984-FC29-4E58-B093-5EBA3BE23407}" destId="{3797D596-7278-4EFB-8FE6-01E0757E755A}" srcOrd="0" destOrd="0" presId="urn:microsoft.com/office/officeart/2018/2/layout/IconVerticalSolidList"/>
    <dgm:cxn modelId="{923118EA-DD59-41F6-AE87-B75D73A3498E}" type="presOf" srcId="{080379DC-6FF8-4C4F-BE29-FE4718C3F709}" destId="{619A9AB7-68AA-4356-94AB-FCAE52CA5EB4}" srcOrd="0" destOrd="0" presId="urn:microsoft.com/office/officeart/2018/2/layout/IconVerticalSolidList"/>
    <dgm:cxn modelId="{5326CD7D-98A5-40B1-BBA6-F0E51195A2A2}" type="presParOf" srcId="{FFD7A333-7D17-4A5A-AFBF-0454FE4F2679}" destId="{3D5CFB5B-002F-4842-8289-95E2DD6B1423}" srcOrd="0" destOrd="0" presId="urn:microsoft.com/office/officeart/2018/2/layout/IconVerticalSolidList"/>
    <dgm:cxn modelId="{E7030793-5248-4B44-BC0F-7718D178CFAC}" type="presParOf" srcId="{3D5CFB5B-002F-4842-8289-95E2DD6B1423}" destId="{3784EB66-A97D-464D-9E4A-CCD53856B0EB}" srcOrd="0" destOrd="0" presId="urn:microsoft.com/office/officeart/2018/2/layout/IconVerticalSolidList"/>
    <dgm:cxn modelId="{0BA735DB-E81C-4692-878F-3A3A1A520373}" type="presParOf" srcId="{3D5CFB5B-002F-4842-8289-95E2DD6B1423}" destId="{1571538F-43D3-4087-AD15-B6139A684EC4}" srcOrd="1" destOrd="0" presId="urn:microsoft.com/office/officeart/2018/2/layout/IconVerticalSolidList"/>
    <dgm:cxn modelId="{AE68C951-9B57-40A7-A8A4-F86980B97D65}" type="presParOf" srcId="{3D5CFB5B-002F-4842-8289-95E2DD6B1423}" destId="{6A6C6653-EFA6-49B5-8C2C-3DFA18034A8F}" srcOrd="2" destOrd="0" presId="urn:microsoft.com/office/officeart/2018/2/layout/IconVerticalSolidList"/>
    <dgm:cxn modelId="{C560F4A2-389E-4264-8A4D-8AD66B6CBC3A}" type="presParOf" srcId="{3D5CFB5B-002F-4842-8289-95E2DD6B1423}" destId="{619A9AB7-68AA-4356-94AB-FCAE52CA5EB4}" srcOrd="3" destOrd="0" presId="urn:microsoft.com/office/officeart/2018/2/layout/IconVerticalSolidList"/>
    <dgm:cxn modelId="{1928C944-AA91-478C-8F82-D8C7D734BAA1}" type="presParOf" srcId="{FFD7A333-7D17-4A5A-AFBF-0454FE4F2679}" destId="{C32BFBB2-7921-4BFA-B77E-9F344C79E75C}" srcOrd="1" destOrd="0" presId="urn:microsoft.com/office/officeart/2018/2/layout/IconVerticalSolidList"/>
    <dgm:cxn modelId="{1F70E172-2ADB-42E1-8F5D-D026CAA272C6}" type="presParOf" srcId="{FFD7A333-7D17-4A5A-AFBF-0454FE4F2679}" destId="{411E52CC-34E1-4F2A-88AE-183EF715EB81}" srcOrd="2" destOrd="0" presId="urn:microsoft.com/office/officeart/2018/2/layout/IconVerticalSolidList"/>
    <dgm:cxn modelId="{A561E741-8CAE-41C8-88DE-087235BAF515}" type="presParOf" srcId="{411E52CC-34E1-4F2A-88AE-183EF715EB81}" destId="{AB0C7FA5-8148-415D-B43D-050B3141FBF8}" srcOrd="0" destOrd="0" presId="urn:microsoft.com/office/officeart/2018/2/layout/IconVerticalSolidList"/>
    <dgm:cxn modelId="{8D0DA004-0B37-42EC-BAF3-DB10ECA0238B}" type="presParOf" srcId="{411E52CC-34E1-4F2A-88AE-183EF715EB81}" destId="{F9014B07-9A55-4B63-9A0B-5ADA81DDC93A}" srcOrd="1" destOrd="0" presId="urn:microsoft.com/office/officeart/2018/2/layout/IconVerticalSolidList"/>
    <dgm:cxn modelId="{171E71A9-AC03-483C-B90F-17C85FD35B37}" type="presParOf" srcId="{411E52CC-34E1-4F2A-88AE-183EF715EB81}" destId="{8D369601-5972-448E-8C51-EE4ECC64A74D}" srcOrd="2" destOrd="0" presId="urn:microsoft.com/office/officeart/2018/2/layout/IconVerticalSolidList"/>
    <dgm:cxn modelId="{179944B3-A8EF-4395-82BE-6BACFAA84C2A}" type="presParOf" srcId="{411E52CC-34E1-4F2A-88AE-183EF715EB81}" destId="{3797D596-7278-4EFB-8FE6-01E0757E755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91F805-8883-42B7-B409-C00938072AC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04954D3-3523-4DBA-86B9-B719AA281968}">
      <dgm:prSet/>
      <dgm:spPr/>
      <dgm:t>
        <a:bodyPr/>
        <a:lstStyle/>
        <a:p>
          <a:pPr rtl="0">
            <a:lnSpc>
              <a:spcPct val="100000"/>
            </a:lnSpc>
          </a:pPr>
          <a:r>
            <a:rPr lang="en-US">
              <a:latin typeface="Aptos Display" panose="020F0302020204030204"/>
            </a:rPr>
            <a:t>Classification Tree</a:t>
          </a:r>
          <a:r>
            <a:rPr lang="en-US"/>
            <a:t> is a prediction modeling technique</a:t>
          </a:r>
          <a:r>
            <a:rPr lang="en-US">
              <a:latin typeface="Aptos Display" panose="020F0302020204030204"/>
            </a:rPr>
            <a:t>.</a:t>
          </a:r>
          <a:endParaRPr lang="en-US"/>
        </a:p>
      </dgm:t>
    </dgm:pt>
    <dgm:pt modelId="{E251047C-36D4-4445-937D-019E3536AB83}" type="parTrans" cxnId="{64A2CD3E-6F5E-4980-A542-ACC5FEA73F11}">
      <dgm:prSet/>
      <dgm:spPr/>
      <dgm:t>
        <a:bodyPr/>
        <a:lstStyle/>
        <a:p>
          <a:endParaRPr lang="en-US"/>
        </a:p>
      </dgm:t>
    </dgm:pt>
    <dgm:pt modelId="{76578AEB-459C-40DF-9987-2879C2465FA3}" type="sibTrans" cxnId="{64A2CD3E-6F5E-4980-A542-ACC5FEA73F11}">
      <dgm:prSet/>
      <dgm:spPr/>
      <dgm:t>
        <a:bodyPr/>
        <a:lstStyle/>
        <a:p>
          <a:endParaRPr lang="en-US"/>
        </a:p>
      </dgm:t>
    </dgm:pt>
    <dgm:pt modelId="{0CACA884-950F-4F18-B3A4-1E1A796F7A07}">
      <dgm:prSet/>
      <dgm:spPr/>
      <dgm:t>
        <a:bodyPr/>
        <a:lstStyle/>
        <a:p>
          <a:pPr>
            <a:lnSpc>
              <a:spcPct val="100000"/>
            </a:lnSpc>
          </a:pPr>
          <a:r>
            <a:rPr lang="en-US"/>
            <a:t>Classification tree is used for categorizing data based on input</a:t>
          </a:r>
          <a:r>
            <a:rPr lang="en-US">
              <a:latin typeface="Aptos Display" panose="020F0302020204030204"/>
            </a:rPr>
            <a:t>.</a:t>
          </a:r>
          <a:endParaRPr lang="en-US"/>
        </a:p>
      </dgm:t>
    </dgm:pt>
    <dgm:pt modelId="{49ABF904-5570-4BC4-831A-4B85FC6DF826}" type="parTrans" cxnId="{C86E3ED9-FF05-4CC1-B5F6-C0A97F766804}">
      <dgm:prSet/>
      <dgm:spPr/>
      <dgm:t>
        <a:bodyPr/>
        <a:lstStyle/>
        <a:p>
          <a:endParaRPr lang="en-US"/>
        </a:p>
      </dgm:t>
    </dgm:pt>
    <dgm:pt modelId="{9AB75A57-503F-4B4A-A527-7858CB12CA5B}" type="sibTrans" cxnId="{C86E3ED9-FF05-4CC1-B5F6-C0A97F766804}">
      <dgm:prSet/>
      <dgm:spPr/>
      <dgm:t>
        <a:bodyPr/>
        <a:lstStyle/>
        <a:p>
          <a:endParaRPr lang="en-US"/>
        </a:p>
      </dgm:t>
    </dgm:pt>
    <dgm:pt modelId="{C3DD251B-4563-41EA-9C20-7E766724B478}">
      <dgm:prSet/>
      <dgm:spPr/>
      <dgm:t>
        <a:bodyPr/>
        <a:lstStyle/>
        <a:p>
          <a:pPr>
            <a:lnSpc>
              <a:spcPct val="100000"/>
            </a:lnSpc>
          </a:pPr>
          <a:r>
            <a:rPr lang="en-US"/>
            <a:t>Each node represents a decision point</a:t>
          </a:r>
          <a:r>
            <a:rPr lang="en-US">
              <a:latin typeface="Aptos Display" panose="020F0302020204030204"/>
            </a:rPr>
            <a:t>.</a:t>
          </a:r>
          <a:endParaRPr lang="en-US"/>
        </a:p>
      </dgm:t>
    </dgm:pt>
    <dgm:pt modelId="{DBA50566-D745-49D5-B697-25FB6F215DF0}" type="parTrans" cxnId="{9673CC58-95A8-461F-8A9C-C16E9DD3062C}">
      <dgm:prSet/>
      <dgm:spPr/>
      <dgm:t>
        <a:bodyPr/>
        <a:lstStyle/>
        <a:p>
          <a:endParaRPr lang="en-US"/>
        </a:p>
      </dgm:t>
    </dgm:pt>
    <dgm:pt modelId="{152EACD5-A667-4DFE-95FD-7B3D52D827B4}" type="sibTrans" cxnId="{9673CC58-95A8-461F-8A9C-C16E9DD3062C}">
      <dgm:prSet/>
      <dgm:spPr/>
      <dgm:t>
        <a:bodyPr/>
        <a:lstStyle/>
        <a:p>
          <a:endParaRPr lang="en-US"/>
        </a:p>
      </dgm:t>
    </dgm:pt>
    <dgm:pt modelId="{E577D1AF-F847-4C68-A714-63082149388B}">
      <dgm:prSet/>
      <dgm:spPr/>
      <dgm:t>
        <a:bodyPr/>
        <a:lstStyle/>
        <a:p>
          <a:pPr>
            <a:lnSpc>
              <a:spcPct val="100000"/>
            </a:lnSpc>
          </a:pPr>
          <a:r>
            <a:rPr lang="en-US"/>
            <a:t>Each branch represents a possible outcome or classification</a:t>
          </a:r>
          <a:r>
            <a:rPr lang="en-US">
              <a:latin typeface="Aptos Display" panose="020F0302020204030204"/>
            </a:rPr>
            <a:t>.</a:t>
          </a:r>
          <a:endParaRPr lang="en-US"/>
        </a:p>
      </dgm:t>
    </dgm:pt>
    <dgm:pt modelId="{A22D573C-8FE8-4FE5-AD31-15703263D4B5}" type="parTrans" cxnId="{A2568FFE-28E1-4E1C-A287-DB0C4B00150A}">
      <dgm:prSet/>
      <dgm:spPr/>
      <dgm:t>
        <a:bodyPr/>
        <a:lstStyle/>
        <a:p>
          <a:endParaRPr lang="en-US"/>
        </a:p>
      </dgm:t>
    </dgm:pt>
    <dgm:pt modelId="{1149ABE9-24D5-4731-99D0-43327B37BE72}" type="sibTrans" cxnId="{A2568FFE-28E1-4E1C-A287-DB0C4B00150A}">
      <dgm:prSet/>
      <dgm:spPr/>
      <dgm:t>
        <a:bodyPr/>
        <a:lstStyle/>
        <a:p>
          <a:endParaRPr lang="en-US"/>
        </a:p>
      </dgm:t>
    </dgm:pt>
    <dgm:pt modelId="{607FD6E4-01DD-40F6-B0A2-611CD14210D0}" type="pres">
      <dgm:prSet presAssocID="{4B91F805-8883-42B7-B409-C00938072AC4}" presName="root" presStyleCnt="0">
        <dgm:presLayoutVars>
          <dgm:dir/>
          <dgm:resizeHandles val="exact"/>
        </dgm:presLayoutVars>
      </dgm:prSet>
      <dgm:spPr/>
    </dgm:pt>
    <dgm:pt modelId="{8E51997C-7563-4840-8E6B-53961D6A6CBA}" type="pres">
      <dgm:prSet presAssocID="{E04954D3-3523-4DBA-86B9-B719AA281968}" presName="compNode" presStyleCnt="0"/>
      <dgm:spPr/>
    </dgm:pt>
    <dgm:pt modelId="{353C0708-ACB5-4DB4-87FD-FB9C4E738D97}" type="pres">
      <dgm:prSet presAssocID="{E04954D3-3523-4DBA-86B9-B719AA281968}" presName="bgRect" presStyleLbl="bgShp" presStyleIdx="0" presStyleCnt="4"/>
      <dgm:spPr/>
    </dgm:pt>
    <dgm:pt modelId="{D8CBE5CF-5A06-42FF-924C-8106FC1BD3F8}" type="pres">
      <dgm:prSet presAssocID="{E04954D3-3523-4DBA-86B9-B719AA28196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eciduous tree"/>
        </a:ext>
      </dgm:extLst>
    </dgm:pt>
    <dgm:pt modelId="{6E7EB213-BEB7-40D2-A9BE-7CFA9912350F}" type="pres">
      <dgm:prSet presAssocID="{E04954D3-3523-4DBA-86B9-B719AA281968}" presName="spaceRect" presStyleCnt="0"/>
      <dgm:spPr/>
    </dgm:pt>
    <dgm:pt modelId="{6E438FDE-187A-4CA0-8970-CFFB9F7C8EDC}" type="pres">
      <dgm:prSet presAssocID="{E04954D3-3523-4DBA-86B9-B719AA281968}" presName="parTx" presStyleLbl="revTx" presStyleIdx="0" presStyleCnt="4">
        <dgm:presLayoutVars>
          <dgm:chMax val="0"/>
          <dgm:chPref val="0"/>
        </dgm:presLayoutVars>
      </dgm:prSet>
      <dgm:spPr/>
    </dgm:pt>
    <dgm:pt modelId="{E0D89169-40F1-46F9-9D9C-04CBE29EAC95}" type="pres">
      <dgm:prSet presAssocID="{76578AEB-459C-40DF-9987-2879C2465FA3}" presName="sibTrans" presStyleCnt="0"/>
      <dgm:spPr/>
    </dgm:pt>
    <dgm:pt modelId="{0DCAFF21-EEF9-4302-8F86-3BA9EBB96530}" type="pres">
      <dgm:prSet presAssocID="{0CACA884-950F-4F18-B3A4-1E1A796F7A07}" presName="compNode" presStyleCnt="0"/>
      <dgm:spPr/>
    </dgm:pt>
    <dgm:pt modelId="{9543612A-6EBA-4065-A377-6DD6AF3A1E14}" type="pres">
      <dgm:prSet presAssocID="{0CACA884-950F-4F18-B3A4-1E1A796F7A07}" presName="bgRect" presStyleLbl="bgShp" presStyleIdx="1" presStyleCnt="4"/>
      <dgm:spPr/>
    </dgm:pt>
    <dgm:pt modelId="{1C246EDD-AAED-4A44-BC97-E5D8BFDF397E}" type="pres">
      <dgm:prSet presAssocID="{0CACA884-950F-4F18-B3A4-1E1A796F7A0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
        </a:ext>
      </dgm:extLst>
    </dgm:pt>
    <dgm:pt modelId="{B15A9BC7-BB17-474F-B6E1-096A9D0E3F8A}" type="pres">
      <dgm:prSet presAssocID="{0CACA884-950F-4F18-B3A4-1E1A796F7A07}" presName="spaceRect" presStyleCnt="0"/>
      <dgm:spPr/>
    </dgm:pt>
    <dgm:pt modelId="{0FB164BC-9AA5-496B-8DE4-00CC9CA8D42F}" type="pres">
      <dgm:prSet presAssocID="{0CACA884-950F-4F18-B3A4-1E1A796F7A07}" presName="parTx" presStyleLbl="revTx" presStyleIdx="1" presStyleCnt="4">
        <dgm:presLayoutVars>
          <dgm:chMax val="0"/>
          <dgm:chPref val="0"/>
        </dgm:presLayoutVars>
      </dgm:prSet>
      <dgm:spPr/>
    </dgm:pt>
    <dgm:pt modelId="{4BB95D2D-A8A1-463D-B696-CAB509E5D71E}" type="pres">
      <dgm:prSet presAssocID="{9AB75A57-503F-4B4A-A527-7858CB12CA5B}" presName="sibTrans" presStyleCnt="0"/>
      <dgm:spPr/>
    </dgm:pt>
    <dgm:pt modelId="{1BC6EDBC-E2DF-473D-960C-351E49053E2E}" type="pres">
      <dgm:prSet presAssocID="{C3DD251B-4563-41EA-9C20-7E766724B478}" presName="compNode" presStyleCnt="0"/>
      <dgm:spPr/>
    </dgm:pt>
    <dgm:pt modelId="{4CD89F81-9ABA-4834-A083-62873F221BC4}" type="pres">
      <dgm:prSet presAssocID="{C3DD251B-4563-41EA-9C20-7E766724B478}" presName="bgRect" presStyleLbl="bgShp" presStyleIdx="2" presStyleCnt="4"/>
      <dgm:spPr/>
    </dgm:pt>
    <dgm:pt modelId="{BA23B174-4A36-4C8E-AD57-81ADF0BB4717}" type="pres">
      <dgm:prSet presAssocID="{C3DD251B-4563-41EA-9C20-7E766724B47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Network Diagram"/>
        </a:ext>
      </dgm:extLst>
    </dgm:pt>
    <dgm:pt modelId="{C555B2C2-902E-4AA4-A9B4-9B35218ECAA1}" type="pres">
      <dgm:prSet presAssocID="{C3DD251B-4563-41EA-9C20-7E766724B478}" presName="spaceRect" presStyleCnt="0"/>
      <dgm:spPr/>
    </dgm:pt>
    <dgm:pt modelId="{1A2DB1A4-CBFE-4289-8D5E-A141A9DA5B59}" type="pres">
      <dgm:prSet presAssocID="{C3DD251B-4563-41EA-9C20-7E766724B478}" presName="parTx" presStyleLbl="revTx" presStyleIdx="2" presStyleCnt="4">
        <dgm:presLayoutVars>
          <dgm:chMax val="0"/>
          <dgm:chPref val="0"/>
        </dgm:presLayoutVars>
      </dgm:prSet>
      <dgm:spPr/>
    </dgm:pt>
    <dgm:pt modelId="{3B49B851-EE7C-4F97-A367-917E17054363}" type="pres">
      <dgm:prSet presAssocID="{152EACD5-A667-4DFE-95FD-7B3D52D827B4}" presName="sibTrans" presStyleCnt="0"/>
      <dgm:spPr/>
    </dgm:pt>
    <dgm:pt modelId="{C2CA1929-5BEE-49BB-861C-C46352EE235C}" type="pres">
      <dgm:prSet presAssocID="{E577D1AF-F847-4C68-A714-63082149388B}" presName="compNode" presStyleCnt="0"/>
      <dgm:spPr/>
    </dgm:pt>
    <dgm:pt modelId="{68171366-D5BE-4DDF-B9B3-9F43C8D6A7FE}" type="pres">
      <dgm:prSet presAssocID="{E577D1AF-F847-4C68-A714-63082149388B}" presName="bgRect" presStyleLbl="bgShp" presStyleIdx="3" presStyleCnt="4"/>
      <dgm:spPr/>
    </dgm:pt>
    <dgm:pt modelId="{AD2E235D-A778-460B-8051-365B75831E36}" type="pres">
      <dgm:prSet presAssocID="{E577D1AF-F847-4C68-A714-63082149388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ranching Diagram"/>
        </a:ext>
      </dgm:extLst>
    </dgm:pt>
    <dgm:pt modelId="{98D1A496-D05C-433A-B2FC-B38A5DA88A41}" type="pres">
      <dgm:prSet presAssocID="{E577D1AF-F847-4C68-A714-63082149388B}" presName="spaceRect" presStyleCnt="0"/>
      <dgm:spPr/>
    </dgm:pt>
    <dgm:pt modelId="{D6D173B0-37FB-4CC0-895E-5847371CA39A}" type="pres">
      <dgm:prSet presAssocID="{E577D1AF-F847-4C68-A714-63082149388B}" presName="parTx" presStyleLbl="revTx" presStyleIdx="3" presStyleCnt="4">
        <dgm:presLayoutVars>
          <dgm:chMax val="0"/>
          <dgm:chPref val="0"/>
        </dgm:presLayoutVars>
      </dgm:prSet>
      <dgm:spPr/>
    </dgm:pt>
  </dgm:ptLst>
  <dgm:cxnLst>
    <dgm:cxn modelId="{C9552607-24E5-4D58-B279-76BC0FF3576A}" type="presOf" srcId="{0CACA884-950F-4F18-B3A4-1E1A796F7A07}" destId="{0FB164BC-9AA5-496B-8DE4-00CC9CA8D42F}" srcOrd="0" destOrd="0" presId="urn:microsoft.com/office/officeart/2018/2/layout/IconVerticalSolidList"/>
    <dgm:cxn modelId="{C52B5A0E-F551-4CEA-8D36-7FA63F1B3F82}" type="presOf" srcId="{E577D1AF-F847-4C68-A714-63082149388B}" destId="{D6D173B0-37FB-4CC0-895E-5847371CA39A}" srcOrd="0" destOrd="0" presId="urn:microsoft.com/office/officeart/2018/2/layout/IconVerticalSolidList"/>
    <dgm:cxn modelId="{71D3EA3D-10DF-41DE-943F-DC6863ECA958}" type="presOf" srcId="{E04954D3-3523-4DBA-86B9-B719AA281968}" destId="{6E438FDE-187A-4CA0-8970-CFFB9F7C8EDC}" srcOrd="0" destOrd="0" presId="urn:microsoft.com/office/officeart/2018/2/layout/IconVerticalSolidList"/>
    <dgm:cxn modelId="{64A2CD3E-6F5E-4980-A542-ACC5FEA73F11}" srcId="{4B91F805-8883-42B7-B409-C00938072AC4}" destId="{E04954D3-3523-4DBA-86B9-B719AA281968}" srcOrd="0" destOrd="0" parTransId="{E251047C-36D4-4445-937D-019E3536AB83}" sibTransId="{76578AEB-459C-40DF-9987-2879C2465FA3}"/>
    <dgm:cxn modelId="{9673CC58-95A8-461F-8A9C-C16E9DD3062C}" srcId="{4B91F805-8883-42B7-B409-C00938072AC4}" destId="{C3DD251B-4563-41EA-9C20-7E766724B478}" srcOrd="2" destOrd="0" parTransId="{DBA50566-D745-49D5-B697-25FB6F215DF0}" sibTransId="{152EACD5-A667-4DFE-95FD-7B3D52D827B4}"/>
    <dgm:cxn modelId="{02899CBE-0453-4F8E-8A81-64D0FF6BDE50}" type="presOf" srcId="{C3DD251B-4563-41EA-9C20-7E766724B478}" destId="{1A2DB1A4-CBFE-4289-8D5E-A141A9DA5B59}" srcOrd="0" destOrd="0" presId="urn:microsoft.com/office/officeart/2018/2/layout/IconVerticalSolidList"/>
    <dgm:cxn modelId="{60762BD7-EC39-4FC7-8346-4F91BFB02CA4}" type="presOf" srcId="{4B91F805-8883-42B7-B409-C00938072AC4}" destId="{607FD6E4-01DD-40F6-B0A2-611CD14210D0}" srcOrd="0" destOrd="0" presId="urn:microsoft.com/office/officeart/2018/2/layout/IconVerticalSolidList"/>
    <dgm:cxn modelId="{C86E3ED9-FF05-4CC1-B5F6-C0A97F766804}" srcId="{4B91F805-8883-42B7-B409-C00938072AC4}" destId="{0CACA884-950F-4F18-B3A4-1E1A796F7A07}" srcOrd="1" destOrd="0" parTransId="{49ABF904-5570-4BC4-831A-4B85FC6DF826}" sibTransId="{9AB75A57-503F-4B4A-A527-7858CB12CA5B}"/>
    <dgm:cxn modelId="{A2568FFE-28E1-4E1C-A287-DB0C4B00150A}" srcId="{4B91F805-8883-42B7-B409-C00938072AC4}" destId="{E577D1AF-F847-4C68-A714-63082149388B}" srcOrd="3" destOrd="0" parTransId="{A22D573C-8FE8-4FE5-AD31-15703263D4B5}" sibTransId="{1149ABE9-24D5-4731-99D0-43327B37BE72}"/>
    <dgm:cxn modelId="{9D0B9065-0419-4E01-AC7A-D46E87741BDA}" type="presParOf" srcId="{607FD6E4-01DD-40F6-B0A2-611CD14210D0}" destId="{8E51997C-7563-4840-8E6B-53961D6A6CBA}" srcOrd="0" destOrd="0" presId="urn:microsoft.com/office/officeart/2018/2/layout/IconVerticalSolidList"/>
    <dgm:cxn modelId="{A9154E33-F93B-42E5-B04C-81109E320CB8}" type="presParOf" srcId="{8E51997C-7563-4840-8E6B-53961D6A6CBA}" destId="{353C0708-ACB5-4DB4-87FD-FB9C4E738D97}" srcOrd="0" destOrd="0" presId="urn:microsoft.com/office/officeart/2018/2/layout/IconVerticalSolidList"/>
    <dgm:cxn modelId="{0F7F9C44-5F18-4003-BD65-8A78BF2B8BFE}" type="presParOf" srcId="{8E51997C-7563-4840-8E6B-53961D6A6CBA}" destId="{D8CBE5CF-5A06-42FF-924C-8106FC1BD3F8}" srcOrd="1" destOrd="0" presId="urn:microsoft.com/office/officeart/2018/2/layout/IconVerticalSolidList"/>
    <dgm:cxn modelId="{80DA339B-E458-404D-B54E-4C4225A5F3FD}" type="presParOf" srcId="{8E51997C-7563-4840-8E6B-53961D6A6CBA}" destId="{6E7EB213-BEB7-40D2-A9BE-7CFA9912350F}" srcOrd="2" destOrd="0" presId="urn:microsoft.com/office/officeart/2018/2/layout/IconVerticalSolidList"/>
    <dgm:cxn modelId="{164AE096-7450-4F3F-8A52-AA23BB2A547F}" type="presParOf" srcId="{8E51997C-7563-4840-8E6B-53961D6A6CBA}" destId="{6E438FDE-187A-4CA0-8970-CFFB9F7C8EDC}" srcOrd="3" destOrd="0" presId="urn:microsoft.com/office/officeart/2018/2/layout/IconVerticalSolidList"/>
    <dgm:cxn modelId="{F2B6804D-E168-4EE7-AC69-BF81FC31489B}" type="presParOf" srcId="{607FD6E4-01DD-40F6-B0A2-611CD14210D0}" destId="{E0D89169-40F1-46F9-9D9C-04CBE29EAC95}" srcOrd="1" destOrd="0" presId="urn:microsoft.com/office/officeart/2018/2/layout/IconVerticalSolidList"/>
    <dgm:cxn modelId="{57BC1502-7FEB-4FA3-9BE1-4285318AB5D4}" type="presParOf" srcId="{607FD6E4-01DD-40F6-B0A2-611CD14210D0}" destId="{0DCAFF21-EEF9-4302-8F86-3BA9EBB96530}" srcOrd="2" destOrd="0" presId="urn:microsoft.com/office/officeart/2018/2/layout/IconVerticalSolidList"/>
    <dgm:cxn modelId="{3FE44DFD-BDD3-4428-BF39-A8B391B70A61}" type="presParOf" srcId="{0DCAFF21-EEF9-4302-8F86-3BA9EBB96530}" destId="{9543612A-6EBA-4065-A377-6DD6AF3A1E14}" srcOrd="0" destOrd="0" presId="urn:microsoft.com/office/officeart/2018/2/layout/IconVerticalSolidList"/>
    <dgm:cxn modelId="{BD03315B-3AFA-4503-A39B-38ED0626D375}" type="presParOf" srcId="{0DCAFF21-EEF9-4302-8F86-3BA9EBB96530}" destId="{1C246EDD-AAED-4A44-BC97-E5D8BFDF397E}" srcOrd="1" destOrd="0" presId="urn:microsoft.com/office/officeart/2018/2/layout/IconVerticalSolidList"/>
    <dgm:cxn modelId="{37CF660F-0556-4995-BE89-78A6C2B598E8}" type="presParOf" srcId="{0DCAFF21-EEF9-4302-8F86-3BA9EBB96530}" destId="{B15A9BC7-BB17-474F-B6E1-096A9D0E3F8A}" srcOrd="2" destOrd="0" presId="urn:microsoft.com/office/officeart/2018/2/layout/IconVerticalSolidList"/>
    <dgm:cxn modelId="{77660A32-702E-4EDA-A356-F2F1CB664E83}" type="presParOf" srcId="{0DCAFF21-EEF9-4302-8F86-3BA9EBB96530}" destId="{0FB164BC-9AA5-496B-8DE4-00CC9CA8D42F}" srcOrd="3" destOrd="0" presId="urn:microsoft.com/office/officeart/2018/2/layout/IconVerticalSolidList"/>
    <dgm:cxn modelId="{B1518B78-A864-4EC5-A18F-BB0A0F525353}" type="presParOf" srcId="{607FD6E4-01DD-40F6-B0A2-611CD14210D0}" destId="{4BB95D2D-A8A1-463D-B696-CAB509E5D71E}" srcOrd="3" destOrd="0" presId="urn:microsoft.com/office/officeart/2018/2/layout/IconVerticalSolidList"/>
    <dgm:cxn modelId="{12EBCCC5-9902-4C77-9E8B-903BE714813A}" type="presParOf" srcId="{607FD6E4-01DD-40F6-B0A2-611CD14210D0}" destId="{1BC6EDBC-E2DF-473D-960C-351E49053E2E}" srcOrd="4" destOrd="0" presId="urn:microsoft.com/office/officeart/2018/2/layout/IconVerticalSolidList"/>
    <dgm:cxn modelId="{7BE07180-FDB2-4540-A1B7-F97A0D16BA92}" type="presParOf" srcId="{1BC6EDBC-E2DF-473D-960C-351E49053E2E}" destId="{4CD89F81-9ABA-4834-A083-62873F221BC4}" srcOrd="0" destOrd="0" presId="urn:microsoft.com/office/officeart/2018/2/layout/IconVerticalSolidList"/>
    <dgm:cxn modelId="{3C7F593A-0B92-443B-A0CC-5192720986B8}" type="presParOf" srcId="{1BC6EDBC-E2DF-473D-960C-351E49053E2E}" destId="{BA23B174-4A36-4C8E-AD57-81ADF0BB4717}" srcOrd="1" destOrd="0" presId="urn:microsoft.com/office/officeart/2018/2/layout/IconVerticalSolidList"/>
    <dgm:cxn modelId="{7D357445-CBE5-483F-AE4F-4B8DB0B94C7D}" type="presParOf" srcId="{1BC6EDBC-E2DF-473D-960C-351E49053E2E}" destId="{C555B2C2-902E-4AA4-A9B4-9B35218ECAA1}" srcOrd="2" destOrd="0" presId="urn:microsoft.com/office/officeart/2018/2/layout/IconVerticalSolidList"/>
    <dgm:cxn modelId="{B4DB2D02-4A71-47C3-9F4D-E5E78D0ABF9D}" type="presParOf" srcId="{1BC6EDBC-E2DF-473D-960C-351E49053E2E}" destId="{1A2DB1A4-CBFE-4289-8D5E-A141A9DA5B59}" srcOrd="3" destOrd="0" presId="urn:microsoft.com/office/officeart/2018/2/layout/IconVerticalSolidList"/>
    <dgm:cxn modelId="{6FB00ECD-D7AA-4C70-935B-01CACE2336BD}" type="presParOf" srcId="{607FD6E4-01DD-40F6-B0A2-611CD14210D0}" destId="{3B49B851-EE7C-4F97-A367-917E17054363}" srcOrd="5" destOrd="0" presId="urn:microsoft.com/office/officeart/2018/2/layout/IconVerticalSolidList"/>
    <dgm:cxn modelId="{6D4E6EFB-E146-4601-B80D-E9C4CD495DD5}" type="presParOf" srcId="{607FD6E4-01DD-40F6-B0A2-611CD14210D0}" destId="{C2CA1929-5BEE-49BB-861C-C46352EE235C}" srcOrd="6" destOrd="0" presId="urn:microsoft.com/office/officeart/2018/2/layout/IconVerticalSolidList"/>
    <dgm:cxn modelId="{ADBA3A76-34FF-4294-8C29-59959A4C04A3}" type="presParOf" srcId="{C2CA1929-5BEE-49BB-861C-C46352EE235C}" destId="{68171366-D5BE-4DDF-B9B3-9F43C8D6A7FE}" srcOrd="0" destOrd="0" presId="urn:microsoft.com/office/officeart/2018/2/layout/IconVerticalSolidList"/>
    <dgm:cxn modelId="{FD99CE63-FB11-47AE-842D-638F2021AFE9}" type="presParOf" srcId="{C2CA1929-5BEE-49BB-861C-C46352EE235C}" destId="{AD2E235D-A778-460B-8051-365B75831E36}" srcOrd="1" destOrd="0" presId="urn:microsoft.com/office/officeart/2018/2/layout/IconVerticalSolidList"/>
    <dgm:cxn modelId="{021D35DE-F483-431D-B23F-F74DAF163EFF}" type="presParOf" srcId="{C2CA1929-5BEE-49BB-861C-C46352EE235C}" destId="{98D1A496-D05C-433A-B2FC-B38A5DA88A41}" srcOrd="2" destOrd="0" presId="urn:microsoft.com/office/officeart/2018/2/layout/IconVerticalSolidList"/>
    <dgm:cxn modelId="{CAA06C59-0E71-48D8-881F-2EF87187A7A2}" type="presParOf" srcId="{C2CA1929-5BEE-49BB-861C-C46352EE235C}" destId="{D6D173B0-37FB-4CC0-895E-5847371CA39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84EB66-A97D-464D-9E4A-CCD53856B0EB}">
      <dsp:nvSpPr>
        <dsp:cNvPr id="0" name=""/>
        <dsp:cNvSpPr/>
      </dsp:nvSpPr>
      <dsp:spPr>
        <a:xfrm>
          <a:off x="0" y="661165"/>
          <a:ext cx="5820518" cy="12206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571538F-43D3-4087-AD15-B6139A684EC4}">
      <dsp:nvSpPr>
        <dsp:cNvPr id="0" name=""/>
        <dsp:cNvSpPr/>
      </dsp:nvSpPr>
      <dsp:spPr>
        <a:xfrm>
          <a:off x="369235" y="935803"/>
          <a:ext cx="671337" cy="6713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19A9AB7-68AA-4356-94AB-FCAE52CA5EB4}">
      <dsp:nvSpPr>
        <dsp:cNvPr id="0" name=""/>
        <dsp:cNvSpPr/>
      </dsp:nvSpPr>
      <dsp:spPr>
        <a:xfrm>
          <a:off x="1409808" y="661165"/>
          <a:ext cx="4410709" cy="1220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182" tIns="129182" rIns="129182" bIns="129182" numCol="1" spcCol="1270" anchor="ctr" anchorCtr="0">
          <a:noAutofit/>
        </a:bodyPr>
        <a:lstStyle/>
        <a:p>
          <a:pPr marL="0" lvl="0" indent="0" algn="l" defTabSz="666750">
            <a:lnSpc>
              <a:spcPct val="100000"/>
            </a:lnSpc>
            <a:spcBef>
              <a:spcPct val="0"/>
            </a:spcBef>
            <a:spcAft>
              <a:spcPct val="35000"/>
            </a:spcAft>
            <a:buNone/>
          </a:pPr>
          <a:r>
            <a:rPr lang="en-US" sz="1500" kern="1200"/>
            <a:t>For a given record to be classified, identify nearby records – each record consists of an outcome (class membership) and predictor values</a:t>
          </a:r>
        </a:p>
      </dsp:txBody>
      <dsp:txXfrm>
        <a:off x="1409808" y="661165"/>
        <a:ext cx="4410709" cy="1220613"/>
      </dsp:txXfrm>
    </dsp:sp>
    <dsp:sp modelId="{AB0C7FA5-8148-415D-B43D-050B3141FBF8}">
      <dsp:nvSpPr>
        <dsp:cNvPr id="0" name=""/>
        <dsp:cNvSpPr/>
      </dsp:nvSpPr>
      <dsp:spPr>
        <a:xfrm>
          <a:off x="0" y="2186932"/>
          <a:ext cx="5820518" cy="12206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9014B07-9A55-4B63-9A0B-5ADA81DDC93A}">
      <dsp:nvSpPr>
        <dsp:cNvPr id="0" name=""/>
        <dsp:cNvSpPr/>
      </dsp:nvSpPr>
      <dsp:spPr>
        <a:xfrm>
          <a:off x="369235" y="2461570"/>
          <a:ext cx="671337" cy="6713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797D596-7278-4EFB-8FE6-01E0757E755A}">
      <dsp:nvSpPr>
        <dsp:cNvPr id="0" name=""/>
        <dsp:cNvSpPr/>
      </dsp:nvSpPr>
      <dsp:spPr>
        <a:xfrm>
          <a:off x="1409808" y="2186932"/>
          <a:ext cx="4410709" cy="1220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182" tIns="129182" rIns="129182" bIns="129182" numCol="1" spcCol="1270" anchor="ctr" anchorCtr="0">
          <a:noAutofit/>
        </a:bodyPr>
        <a:lstStyle/>
        <a:p>
          <a:pPr marL="0" lvl="0" indent="0" algn="l" defTabSz="666750">
            <a:lnSpc>
              <a:spcPct val="100000"/>
            </a:lnSpc>
            <a:spcBef>
              <a:spcPct val="0"/>
            </a:spcBef>
            <a:spcAft>
              <a:spcPct val="35000"/>
            </a:spcAft>
            <a:buNone/>
          </a:pPr>
          <a:r>
            <a:rPr lang="en-US" sz="1500" kern="1200"/>
            <a:t>Classify the record as whatever the predominant class is among the nearby records (the “neighbors”)</a:t>
          </a:r>
        </a:p>
      </dsp:txBody>
      <dsp:txXfrm>
        <a:off x="1409808" y="2186932"/>
        <a:ext cx="4410709" cy="12206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C0708-ACB5-4DB4-87FD-FB9C4E738D97}">
      <dsp:nvSpPr>
        <dsp:cNvPr id="0" name=""/>
        <dsp:cNvSpPr/>
      </dsp:nvSpPr>
      <dsp:spPr>
        <a:xfrm>
          <a:off x="0" y="1528"/>
          <a:ext cx="9724031" cy="7748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CBE5CF-5A06-42FF-924C-8106FC1BD3F8}">
      <dsp:nvSpPr>
        <dsp:cNvPr id="0" name=""/>
        <dsp:cNvSpPr/>
      </dsp:nvSpPr>
      <dsp:spPr>
        <a:xfrm>
          <a:off x="234377" y="175858"/>
          <a:ext cx="426140" cy="4261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438FDE-187A-4CA0-8970-CFFB9F7C8EDC}">
      <dsp:nvSpPr>
        <dsp:cNvPr id="0" name=""/>
        <dsp:cNvSpPr/>
      </dsp:nvSpPr>
      <dsp:spPr>
        <a:xfrm>
          <a:off x="894894" y="1528"/>
          <a:ext cx="8829136" cy="77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000" tIns="82000" rIns="82000" bIns="82000" numCol="1" spcCol="1270" anchor="ctr" anchorCtr="0">
          <a:noAutofit/>
        </a:bodyPr>
        <a:lstStyle/>
        <a:p>
          <a:pPr marL="0" lvl="0" indent="0" algn="l" defTabSz="977900" rtl="0">
            <a:lnSpc>
              <a:spcPct val="100000"/>
            </a:lnSpc>
            <a:spcBef>
              <a:spcPct val="0"/>
            </a:spcBef>
            <a:spcAft>
              <a:spcPct val="35000"/>
            </a:spcAft>
            <a:buNone/>
          </a:pPr>
          <a:r>
            <a:rPr lang="en-US" sz="2200" kern="1200">
              <a:latin typeface="Aptos Display" panose="020F0302020204030204"/>
            </a:rPr>
            <a:t>Classification Tree</a:t>
          </a:r>
          <a:r>
            <a:rPr lang="en-US" sz="2200" kern="1200"/>
            <a:t> is a prediction modeling technique</a:t>
          </a:r>
          <a:r>
            <a:rPr lang="en-US" sz="2200" kern="1200">
              <a:latin typeface="Aptos Display" panose="020F0302020204030204"/>
            </a:rPr>
            <a:t>.</a:t>
          </a:r>
          <a:endParaRPr lang="en-US" sz="2200" kern="1200"/>
        </a:p>
      </dsp:txBody>
      <dsp:txXfrm>
        <a:off x="894894" y="1528"/>
        <a:ext cx="8829136" cy="774800"/>
      </dsp:txXfrm>
    </dsp:sp>
    <dsp:sp modelId="{9543612A-6EBA-4065-A377-6DD6AF3A1E14}">
      <dsp:nvSpPr>
        <dsp:cNvPr id="0" name=""/>
        <dsp:cNvSpPr/>
      </dsp:nvSpPr>
      <dsp:spPr>
        <a:xfrm>
          <a:off x="0" y="970028"/>
          <a:ext cx="9724031" cy="7748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246EDD-AAED-4A44-BC97-E5D8BFDF397E}">
      <dsp:nvSpPr>
        <dsp:cNvPr id="0" name=""/>
        <dsp:cNvSpPr/>
      </dsp:nvSpPr>
      <dsp:spPr>
        <a:xfrm>
          <a:off x="234377" y="1144358"/>
          <a:ext cx="426140" cy="4261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B164BC-9AA5-496B-8DE4-00CC9CA8D42F}">
      <dsp:nvSpPr>
        <dsp:cNvPr id="0" name=""/>
        <dsp:cNvSpPr/>
      </dsp:nvSpPr>
      <dsp:spPr>
        <a:xfrm>
          <a:off x="894894" y="970028"/>
          <a:ext cx="8829136" cy="77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000" tIns="82000" rIns="82000" bIns="82000" numCol="1" spcCol="1270" anchor="ctr" anchorCtr="0">
          <a:noAutofit/>
        </a:bodyPr>
        <a:lstStyle/>
        <a:p>
          <a:pPr marL="0" lvl="0" indent="0" algn="l" defTabSz="977900">
            <a:lnSpc>
              <a:spcPct val="100000"/>
            </a:lnSpc>
            <a:spcBef>
              <a:spcPct val="0"/>
            </a:spcBef>
            <a:spcAft>
              <a:spcPct val="35000"/>
            </a:spcAft>
            <a:buNone/>
          </a:pPr>
          <a:r>
            <a:rPr lang="en-US" sz="2200" kern="1200"/>
            <a:t>Classification tree is used for categorizing data based on input</a:t>
          </a:r>
          <a:r>
            <a:rPr lang="en-US" sz="2200" kern="1200">
              <a:latin typeface="Aptos Display" panose="020F0302020204030204"/>
            </a:rPr>
            <a:t>.</a:t>
          </a:r>
          <a:endParaRPr lang="en-US" sz="2200" kern="1200"/>
        </a:p>
      </dsp:txBody>
      <dsp:txXfrm>
        <a:off x="894894" y="970028"/>
        <a:ext cx="8829136" cy="774800"/>
      </dsp:txXfrm>
    </dsp:sp>
    <dsp:sp modelId="{4CD89F81-9ABA-4834-A083-62873F221BC4}">
      <dsp:nvSpPr>
        <dsp:cNvPr id="0" name=""/>
        <dsp:cNvSpPr/>
      </dsp:nvSpPr>
      <dsp:spPr>
        <a:xfrm>
          <a:off x="0" y="1938529"/>
          <a:ext cx="9724031" cy="7748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23B174-4A36-4C8E-AD57-81ADF0BB4717}">
      <dsp:nvSpPr>
        <dsp:cNvPr id="0" name=""/>
        <dsp:cNvSpPr/>
      </dsp:nvSpPr>
      <dsp:spPr>
        <a:xfrm>
          <a:off x="234377" y="2112859"/>
          <a:ext cx="426140" cy="4261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2DB1A4-CBFE-4289-8D5E-A141A9DA5B59}">
      <dsp:nvSpPr>
        <dsp:cNvPr id="0" name=""/>
        <dsp:cNvSpPr/>
      </dsp:nvSpPr>
      <dsp:spPr>
        <a:xfrm>
          <a:off x="894894" y="1938529"/>
          <a:ext cx="8829136" cy="77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000" tIns="82000" rIns="82000" bIns="82000" numCol="1" spcCol="1270" anchor="ctr" anchorCtr="0">
          <a:noAutofit/>
        </a:bodyPr>
        <a:lstStyle/>
        <a:p>
          <a:pPr marL="0" lvl="0" indent="0" algn="l" defTabSz="977900">
            <a:lnSpc>
              <a:spcPct val="100000"/>
            </a:lnSpc>
            <a:spcBef>
              <a:spcPct val="0"/>
            </a:spcBef>
            <a:spcAft>
              <a:spcPct val="35000"/>
            </a:spcAft>
            <a:buNone/>
          </a:pPr>
          <a:r>
            <a:rPr lang="en-US" sz="2200" kern="1200"/>
            <a:t>Each node represents a decision point</a:t>
          </a:r>
          <a:r>
            <a:rPr lang="en-US" sz="2200" kern="1200">
              <a:latin typeface="Aptos Display" panose="020F0302020204030204"/>
            </a:rPr>
            <a:t>.</a:t>
          </a:r>
          <a:endParaRPr lang="en-US" sz="2200" kern="1200"/>
        </a:p>
      </dsp:txBody>
      <dsp:txXfrm>
        <a:off x="894894" y="1938529"/>
        <a:ext cx="8829136" cy="774800"/>
      </dsp:txXfrm>
    </dsp:sp>
    <dsp:sp modelId="{68171366-D5BE-4DDF-B9B3-9F43C8D6A7FE}">
      <dsp:nvSpPr>
        <dsp:cNvPr id="0" name=""/>
        <dsp:cNvSpPr/>
      </dsp:nvSpPr>
      <dsp:spPr>
        <a:xfrm>
          <a:off x="0" y="2907029"/>
          <a:ext cx="9724031" cy="7748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2E235D-A778-460B-8051-365B75831E36}">
      <dsp:nvSpPr>
        <dsp:cNvPr id="0" name=""/>
        <dsp:cNvSpPr/>
      </dsp:nvSpPr>
      <dsp:spPr>
        <a:xfrm>
          <a:off x="234377" y="3081359"/>
          <a:ext cx="426140" cy="4261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D173B0-37FB-4CC0-895E-5847371CA39A}">
      <dsp:nvSpPr>
        <dsp:cNvPr id="0" name=""/>
        <dsp:cNvSpPr/>
      </dsp:nvSpPr>
      <dsp:spPr>
        <a:xfrm>
          <a:off x="894894" y="2907029"/>
          <a:ext cx="8829136" cy="77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000" tIns="82000" rIns="82000" bIns="82000" numCol="1" spcCol="1270" anchor="ctr" anchorCtr="0">
          <a:noAutofit/>
        </a:bodyPr>
        <a:lstStyle/>
        <a:p>
          <a:pPr marL="0" lvl="0" indent="0" algn="l" defTabSz="977900">
            <a:lnSpc>
              <a:spcPct val="100000"/>
            </a:lnSpc>
            <a:spcBef>
              <a:spcPct val="0"/>
            </a:spcBef>
            <a:spcAft>
              <a:spcPct val="35000"/>
            </a:spcAft>
            <a:buNone/>
          </a:pPr>
          <a:r>
            <a:rPr lang="en-US" sz="2200" kern="1200"/>
            <a:t>Each branch represents a possible outcome or classification</a:t>
          </a:r>
          <a:r>
            <a:rPr lang="en-US" sz="2200" kern="1200">
              <a:latin typeface="Aptos Display" panose="020F0302020204030204"/>
            </a:rPr>
            <a:t>.</a:t>
          </a:r>
          <a:endParaRPr lang="en-US" sz="2200" kern="1200"/>
        </a:p>
      </dsp:txBody>
      <dsp:txXfrm>
        <a:off x="894894" y="2907029"/>
        <a:ext cx="8829136" cy="7748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F6AC34-17BB-4F36-B817-F88AFD90C5CE}" type="datetimeFigureOut">
              <a:t>6/1/2024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A132BF-D81B-4E4C-8765-5C1D12A48B8A}" type="slidenum">
              <a:t>‹#›</a:t>
            </a:fld>
            <a:endParaRPr lang="en-US"/>
          </a:p>
        </p:txBody>
      </p:sp>
    </p:spTree>
    <p:extLst>
      <p:ext uri="{BB962C8B-B14F-4D97-AF65-F5344CB8AC3E}">
        <p14:creationId xmlns:p14="http://schemas.microsoft.com/office/powerpoint/2010/main" val="3363417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A132BF-D81B-4E4C-8765-5C1D12A48B8A}" type="slidenum">
              <a:rPr lang="en-US" smtClean="0"/>
              <a:t>1</a:t>
            </a:fld>
            <a:endParaRPr lang="en-US"/>
          </a:p>
        </p:txBody>
      </p:sp>
    </p:spTree>
    <p:extLst>
      <p:ext uri="{BB962C8B-B14F-4D97-AF65-F5344CB8AC3E}">
        <p14:creationId xmlns:p14="http://schemas.microsoft.com/office/powerpoint/2010/main" val="3260135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endParaRPr lang="en-US">
              <a:ea typeface="Calibri"/>
              <a:cs typeface="Calibri"/>
            </a:endParaRPr>
          </a:p>
          <a:p>
            <a:pPr marL="171450" indent="-171450">
              <a:buFont typeface="Calibri"/>
              <a:buChar char="-"/>
            </a:pPr>
            <a:endParaRPr lang="en-US">
              <a:cs typeface="Calibri"/>
            </a:endParaRPr>
          </a:p>
        </p:txBody>
      </p:sp>
      <p:sp>
        <p:nvSpPr>
          <p:cNvPr id="4" name="Slide Number Placeholder 3"/>
          <p:cNvSpPr>
            <a:spLocks noGrp="1"/>
          </p:cNvSpPr>
          <p:nvPr>
            <p:ph type="sldNum" sz="quarter" idx="5"/>
          </p:nvPr>
        </p:nvSpPr>
        <p:spPr/>
        <p:txBody>
          <a:bodyPr/>
          <a:lstStyle/>
          <a:p>
            <a:fld id="{15A132BF-D81B-4E4C-8765-5C1D12A48B8A}" type="slidenum">
              <a:rPr lang="en-US"/>
              <a:t>32</a:t>
            </a:fld>
            <a:endParaRPr lang="en-US"/>
          </a:p>
        </p:txBody>
      </p:sp>
    </p:spTree>
    <p:extLst>
      <p:ext uri="{BB962C8B-B14F-4D97-AF65-F5344CB8AC3E}">
        <p14:creationId xmlns:p14="http://schemas.microsoft.com/office/powerpoint/2010/main" val="1304141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CART also known as </a:t>
            </a:r>
            <a:r>
              <a:rPr lang="en-US" err="1">
                <a:cs typeface="Calibri"/>
              </a:rPr>
              <a:t>classifcation</a:t>
            </a:r>
            <a:r>
              <a:rPr lang="en-US">
                <a:cs typeface="Calibri"/>
              </a:rPr>
              <a:t> and regression tress </a:t>
            </a:r>
            <a:endParaRPr lang="en-US">
              <a:ea typeface="Calibri"/>
              <a:cs typeface="Calibri"/>
            </a:endParaRPr>
          </a:p>
          <a:p>
            <a:r>
              <a:rPr lang="en-US"/>
              <a:t>And if the target </a:t>
            </a:r>
            <a:r>
              <a:rPr lang="en-US" err="1"/>
              <a:t>varibale</a:t>
            </a:r>
            <a:r>
              <a:rPr lang="en-US"/>
              <a:t> consists of </a:t>
            </a:r>
            <a:r>
              <a:rPr lang="en-US" err="1"/>
              <a:t>continous</a:t>
            </a:r>
            <a:r>
              <a:rPr lang="en-US"/>
              <a:t> data we will have to perform regression trees</a:t>
            </a:r>
            <a:endParaRPr lang="en-US">
              <a:ea typeface="Calibri"/>
              <a:cs typeface="Calibri"/>
            </a:endParaRPr>
          </a:p>
          <a:p>
            <a:pPr>
              <a:buFont typeface="Calibri"/>
            </a:pPr>
            <a:r>
              <a:rPr lang="en-US">
                <a:cs typeface="Calibri"/>
              </a:rPr>
              <a:t>For our dataset we are </a:t>
            </a:r>
            <a:r>
              <a:rPr lang="en-US" err="1">
                <a:cs typeface="Calibri"/>
              </a:rPr>
              <a:t>profiming</a:t>
            </a:r>
            <a:r>
              <a:rPr lang="en-US">
                <a:cs typeface="Calibri"/>
              </a:rPr>
              <a:t> </a:t>
            </a:r>
            <a:r>
              <a:rPr lang="en-US" err="1">
                <a:cs typeface="Calibri"/>
              </a:rPr>
              <a:t>classificiotn</a:t>
            </a:r>
            <a:r>
              <a:rPr lang="en-US">
                <a:cs typeface="Calibri"/>
              </a:rPr>
              <a:t> </a:t>
            </a:r>
            <a:r>
              <a:rPr lang="en-US" err="1">
                <a:cs typeface="Calibri"/>
              </a:rPr>
              <a:t>tess</a:t>
            </a:r>
            <a:r>
              <a:rPr lang="en-US">
                <a:cs typeface="Calibri"/>
              </a:rPr>
              <a:t> </a:t>
            </a:r>
            <a:r>
              <a:rPr lang="en-US" err="1">
                <a:cs typeface="Calibri"/>
              </a:rPr>
              <a:t>becsuse</a:t>
            </a:r>
            <a:r>
              <a:rPr lang="en-US">
                <a:cs typeface="Calibri"/>
              </a:rPr>
              <a:t> out target </a:t>
            </a:r>
            <a:r>
              <a:rPr lang="en-US" err="1">
                <a:cs typeface="Calibri"/>
              </a:rPr>
              <a:t>varibale</a:t>
            </a:r>
            <a:r>
              <a:rPr lang="en-US">
                <a:cs typeface="Calibri"/>
              </a:rPr>
              <a:t> which is G3 is having distinct values.</a:t>
            </a:r>
            <a:endParaRPr lang="en-US">
              <a:ea typeface="Calibri"/>
              <a:cs typeface="Calibri"/>
            </a:endParaRPr>
          </a:p>
          <a:p>
            <a:pPr>
              <a:buFont typeface="Calibri"/>
            </a:pPr>
            <a:r>
              <a:rPr lang="en-US">
                <a:cs typeface="Calibri"/>
              </a:rPr>
              <a:t>So classification tree is a prediction modeling technique which is used to categorizing data based on input variables</a:t>
            </a:r>
            <a:endParaRPr lang="en-US">
              <a:ea typeface="Calibri"/>
              <a:cs typeface="Calibri"/>
            </a:endParaRPr>
          </a:p>
          <a:p>
            <a:pPr>
              <a:buFont typeface="Calibri"/>
            </a:pPr>
            <a:r>
              <a:rPr lang="en-US">
                <a:cs typeface="Calibri"/>
              </a:rPr>
              <a:t>In classification tree each node represents a decision </a:t>
            </a:r>
            <a:r>
              <a:rPr lang="en-US" err="1">
                <a:cs typeface="Calibri"/>
              </a:rPr>
              <a:t>piint</a:t>
            </a:r>
            <a:endParaRPr lang="en-US">
              <a:ea typeface="Calibri"/>
              <a:cs typeface="Calibri"/>
            </a:endParaRPr>
          </a:p>
          <a:p>
            <a:pPr>
              <a:buFont typeface="Calibri"/>
            </a:pPr>
            <a:r>
              <a:rPr lang="en-US">
                <a:cs typeface="Calibri"/>
              </a:rPr>
              <a:t>And each branch represents a possible outcome.</a:t>
            </a:r>
            <a:endParaRPr lang="en-US">
              <a:ea typeface="Calibri"/>
              <a:cs typeface="Calibri"/>
            </a:endParaRPr>
          </a:p>
        </p:txBody>
      </p:sp>
      <p:sp>
        <p:nvSpPr>
          <p:cNvPr id="4" name="Slide Number Placeholder 3"/>
          <p:cNvSpPr>
            <a:spLocks noGrp="1"/>
          </p:cNvSpPr>
          <p:nvPr>
            <p:ph type="sldNum" sz="quarter" idx="5"/>
          </p:nvPr>
        </p:nvSpPr>
        <p:spPr/>
        <p:txBody>
          <a:bodyPr/>
          <a:lstStyle/>
          <a:p>
            <a:fld id="{15A132BF-D81B-4E4C-8765-5C1D12A48B8A}" type="slidenum">
              <a:rPr lang="en-US"/>
              <a:t>33</a:t>
            </a:fld>
            <a:endParaRPr lang="en-US"/>
          </a:p>
        </p:txBody>
      </p:sp>
    </p:spTree>
    <p:extLst>
      <p:ext uri="{BB962C8B-B14F-4D97-AF65-F5344CB8AC3E}">
        <p14:creationId xmlns:p14="http://schemas.microsoft.com/office/powerpoint/2010/main" val="3645571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US">
                <a:ea typeface="Calibri"/>
                <a:cs typeface="Calibri"/>
              </a:rPr>
              <a:t>Parameters we included in this tree model are </a:t>
            </a:r>
          </a:p>
          <a:p>
            <a:pPr marL="171450" indent="-171450">
              <a:buFont typeface="Calibri"/>
              <a:buChar char="-"/>
            </a:pPr>
            <a:r>
              <a:rPr lang="en-US" err="1">
                <a:ea typeface="Calibri"/>
                <a:cs typeface="Calibri"/>
              </a:rPr>
              <a:t>minsplit</a:t>
            </a:r>
            <a:r>
              <a:rPr lang="en-US">
                <a:ea typeface="Calibri"/>
                <a:cs typeface="Calibri"/>
              </a:rPr>
              <a:t> , </a:t>
            </a:r>
            <a:r>
              <a:rPr lang="en-US" err="1">
                <a:ea typeface="Calibri"/>
                <a:cs typeface="Calibri"/>
              </a:rPr>
              <a:t>xval</a:t>
            </a:r>
            <a:r>
              <a:rPr lang="en-US">
                <a:ea typeface="Calibri"/>
                <a:cs typeface="Calibri"/>
              </a:rPr>
              <a:t> , cp</a:t>
            </a:r>
          </a:p>
          <a:p>
            <a:pPr marL="171450" indent="-171450">
              <a:buFont typeface="Calibri"/>
              <a:buChar char="-"/>
            </a:pPr>
            <a:r>
              <a:rPr lang="en-US" err="1">
                <a:ea typeface="Calibri"/>
                <a:cs typeface="Calibri"/>
              </a:rPr>
              <a:t>minsplit</a:t>
            </a:r>
            <a:r>
              <a:rPr lang="en-US">
                <a:ea typeface="Calibri"/>
                <a:cs typeface="Calibri"/>
              </a:rPr>
              <a:t> parameter is used to specify minimum </a:t>
            </a:r>
            <a:r>
              <a:rPr lang="en-US" err="1">
                <a:ea typeface="Calibri"/>
                <a:cs typeface="Calibri"/>
              </a:rPr>
              <a:t>no.of</a:t>
            </a:r>
            <a:r>
              <a:rPr lang="en-US">
                <a:ea typeface="Calibri"/>
                <a:cs typeface="Calibri"/>
              </a:rPr>
              <a:t> observations that must exist in a node to perform a split. </a:t>
            </a:r>
          </a:p>
          <a:p>
            <a:pPr marL="171450" indent="-171450">
              <a:buFont typeface="Calibri"/>
              <a:buChar char="-"/>
            </a:pPr>
            <a:r>
              <a:rPr lang="en-US" err="1">
                <a:ea typeface="Calibri"/>
                <a:cs typeface="Calibri"/>
              </a:rPr>
              <a:t>xval</a:t>
            </a:r>
            <a:r>
              <a:rPr lang="en-US">
                <a:ea typeface="Calibri"/>
                <a:cs typeface="Calibri"/>
              </a:rPr>
              <a:t> - </a:t>
            </a:r>
            <a:r>
              <a:rPr lang="en-US"/>
              <a:t>parameter specifies the number of cross-validation groups </a:t>
            </a:r>
            <a:r>
              <a:rPr lang="en-US" i="1"/>
              <a:t>k</a:t>
            </a:r>
            <a:r>
              <a:rPr lang="en-US"/>
              <a:t> to be used during the training of the tree model.</a:t>
            </a:r>
            <a:endParaRPr lang="en-US">
              <a:ea typeface="Calibri"/>
              <a:cs typeface="Calibri"/>
            </a:endParaRPr>
          </a:p>
          <a:p>
            <a:pPr marL="171450" indent="-171450">
              <a:buFont typeface="Calibri"/>
              <a:buChar char="-"/>
            </a:pPr>
            <a:r>
              <a:rPr lang="en-US">
                <a:ea typeface="Calibri"/>
                <a:cs typeface="Calibri"/>
              </a:rPr>
              <a:t>cp – Complexity parameter is used to adjust the complexity of a tree, </a:t>
            </a:r>
            <a:endParaRPr lang="en-US"/>
          </a:p>
          <a:p>
            <a:r>
              <a:rPr lang="en-US"/>
              <a:t>     Smaller cp values tend to result in more complex trees with lower bias but higher variance, while larger cp values lead to simpler trees with higher bias but lower variance.</a:t>
            </a:r>
            <a:endParaRPr lang="en-US">
              <a:ea typeface="Calibri"/>
              <a:cs typeface="Calibri"/>
            </a:endParaRPr>
          </a:p>
          <a:p>
            <a:pPr marL="171450" indent="-171450">
              <a:buFont typeface="Calibri"/>
              <a:buChar char="-"/>
            </a:pPr>
            <a:endParaRPr lang="en-US">
              <a:ea typeface="Calibri"/>
              <a:cs typeface="Calibri"/>
            </a:endParaRPr>
          </a:p>
        </p:txBody>
      </p:sp>
      <p:sp>
        <p:nvSpPr>
          <p:cNvPr id="4" name="Slide Number Placeholder 3"/>
          <p:cNvSpPr>
            <a:spLocks noGrp="1"/>
          </p:cNvSpPr>
          <p:nvPr>
            <p:ph type="sldNum" sz="quarter" idx="5"/>
          </p:nvPr>
        </p:nvSpPr>
        <p:spPr/>
        <p:txBody>
          <a:bodyPr/>
          <a:lstStyle/>
          <a:p>
            <a:fld id="{15A132BF-D81B-4E4C-8765-5C1D12A48B8A}" type="slidenum">
              <a:rPr lang="en-US"/>
              <a:t>34</a:t>
            </a:fld>
            <a:endParaRPr lang="en-US"/>
          </a:p>
        </p:txBody>
      </p:sp>
    </p:spTree>
    <p:extLst>
      <p:ext uri="{BB962C8B-B14F-4D97-AF65-F5344CB8AC3E}">
        <p14:creationId xmlns:p14="http://schemas.microsoft.com/office/powerpoint/2010/main" val="3981439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Calibri"/>
              <a:buChar char="-"/>
            </a:pPr>
            <a:r>
              <a:rPr lang="en-US">
                <a:cs typeface="Calibri"/>
              </a:rPr>
              <a:t>Initially we set cp to 0.0001 and for minimum error tree it ends at 0.14286 with 7 splits in the tree and accuracy of 0.742515</a:t>
            </a:r>
          </a:p>
        </p:txBody>
      </p:sp>
      <p:sp>
        <p:nvSpPr>
          <p:cNvPr id="4" name="Slide Number Placeholder 3"/>
          <p:cNvSpPr>
            <a:spLocks noGrp="1"/>
          </p:cNvSpPr>
          <p:nvPr>
            <p:ph type="sldNum" sz="quarter" idx="5"/>
          </p:nvPr>
        </p:nvSpPr>
        <p:spPr/>
        <p:txBody>
          <a:bodyPr/>
          <a:lstStyle/>
          <a:p>
            <a:fld id="{15A132BF-D81B-4E4C-8765-5C1D12A48B8A}" type="slidenum">
              <a:rPr lang="en-US"/>
              <a:t>35</a:t>
            </a:fld>
            <a:endParaRPr lang="en-US"/>
          </a:p>
        </p:txBody>
      </p:sp>
    </p:spTree>
    <p:extLst>
      <p:ext uri="{BB962C8B-B14F-4D97-AF65-F5344CB8AC3E}">
        <p14:creationId xmlns:p14="http://schemas.microsoft.com/office/powerpoint/2010/main" val="2232035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Calibri"/>
              <a:buChar char="-"/>
            </a:pPr>
            <a:r>
              <a:rPr lang="en-US">
                <a:ea typeface="Calibri"/>
                <a:cs typeface="Calibri"/>
              </a:rPr>
              <a:t>This is the minimum error tree with 7 splits which includes</a:t>
            </a:r>
          </a:p>
          <a:p>
            <a:pPr marL="285750" indent="-285750">
              <a:buFont typeface="Calibri"/>
              <a:buChar char="-"/>
            </a:pPr>
            <a:r>
              <a:rPr lang="en-US">
                <a:ea typeface="Calibri"/>
                <a:cs typeface="Calibri"/>
              </a:rPr>
              <a:t>Failures, higher, </a:t>
            </a:r>
            <a:r>
              <a:rPr lang="en-US" err="1">
                <a:ea typeface="Calibri"/>
                <a:cs typeface="Calibri"/>
              </a:rPr>
              <a:t>Mjob</a:t>
            </a:r>
            <a:r>
              <a:rPr lang="en-US">
                <a:ea typeface="Calibri"/>
                <a:cs typeface="Calibri"/>
              </a:rPr>
              <a:t>, </a:t>
            </a:r>
            <a:r>
              <a:rPr lang="en-US" err="1">
                <a:ea typeface="Calibri"/>
                <a:cs typeface="Calibri"/>
              </a:rPr>
              <a:t>studytime</a:t>
            </a:r>
            <a:r>
              <a:rPr lang="en-US">
                <a:ea typeface="Calibri"/>
                <a:cs typeface="Calibri"/>
              </a:rPr>
              <a:t>, </a:t>
            </a:r>
            <a:r>
              <a:rPr lang="en-US" err="1">
                <a:ea typeface="Calibri"/>
                <a:cs typeface="Calibri"/>
              </a:rPr>
              <a:t>Walc</a:t>
            </a:r>
            <a:r>
              <a:rPr lang="en-US">
                <a:ea typeface="Calibri"/>
                <a:cs typeface="Calibri"/>
              </a:rPr>
              <a:t>, Health, </a:t>
            </a:r>
            <a:r>
              <a:rPr lang="en-US" err="1">
                <a:ea typeface="Calibri"/>
                <a:cs typeface="Calibri"/>
              </a:rPr>
              <a:t>famrel</a:t>
            </a:r>
            <a:r>
              <a:rPr lang="en-US">
                <a:ea typeface="Calibri"/>
                <a:cs typeface="Calibri"/>
              </a:rPr>
              <a:t>.</a:t>
            </a:r>
          </a:p>
          <a:p>
            <a:r>
              <a:rPr lang="en-US">
                <a:ea typeface="Calibri"/>
                <a:cs typeface="Calibri"/>
              </a:rPr>
              <a:t>This is the tree and this is how you interpret a node in a tree </a:t>
            </a:r>
          </a:p>
          <a:p>
            <a:pPr marL="171450" indent="-171450">
              <a:buFont typeface="Calibri"/>
              <a:buChar char="-"/>
            </a:pPr>
            <a:r>
              <a:rPr lang="en-US">
                <a:ea typeface="Calibri"/>
                <a:cs typeface="Calibri"/>
              </a:rPr>
              <a:t>55% of the data lines in this node </a:t>
            </a:r>
          </a:p>
          <a:p>
            <a:pPr marL="171450" indent="-171450">
              <a:buFont typeface="Calibri"/>
              <a:buChar char="-"/>
            </a:pPr>
            <a:r>
              <a:rPr lang="en-US">
                <a:ea typeface="Calibri"/>
                <a:cs typeface="Calibri"/>
              </a:rPr>
              <a:t>The probability is 0.77</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15A132BF-D81B-4E4C-8765-5C1D12A48B8A}" type="slidenum">
              <a:rPr lang="en-US"/>
              <a:t>36</a:t>
            </a:fld>
            <a:endParaRPr lang="en-US"/>
          </a:p>
        </p:txBody>
      </p:sp>
    </p:spTree>
    <p:extLst>
      <p:ext uri="{BB962C8B-B14F-4D97-AF65-F5344CB8AC3E}">
        <p14:creationId xmlns:p14="http://schemas.microsoft.com/office/powerpoint/2010/main" val="3717973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US"/>
              <a:t>These are the cp values of best pruned tree which is basically simplifying the minimum error tree </a:t>
            </a:r>
          </a:p>
          <a:p>
            <a:pPr marL="171450" indent="-171450">
              <a:buFont typeface="Calibri"/>
              <a:buChar char="-"/>
            </a:pPr>
            <a:r>
              <a:rPr lang="en-US">
                <a:cs typeface="Calibri"/>
              </a:rPr>
              <a:t>As you can see there are only 4 splits with cp value 0.025714 and accuracy on 0.748503</a:t>
            </a:r>
            <a:endParaRPr lang="en-US">
              <a:ea typeface="Calibri"/>
              <a:cs typeface="Calibri"/>
            </a:endParaRPr>
          </a:p>
        </p:txBody>
      </p:sp>
      <p:sp>
        <p:nvSpPr>
          <p:cNvPr id="4" name="Slide Number Placeholder 3"/>
          <p:cNvSpPr>
            <a:spLocks noGrp="1"/>
          </p:cNvSpPr>
          <p:nvPr>
            <p:ph type="sldNum" sz="quarter" idx="5"/>
          </p:nvPr>
        </p:nvSpPr>
        <p:spPr/>
        <p:txBody>
          <a:bodyPr/>
          <a:lstStyle/>
          <a:p>
            <a:fld id="{15A132BF-D81B-4E4C-8765-5C1D12A48B8A}" type="slidenum">
              <a:rPr lang="en-US"/>
              <a:t>37</a:t>
            </a:fld>
            <a:endParaRPr lang="en-US"/>
          </a:p>
        </p:txBody>
      </p:sp>
    </p:spTree>
    <p:extLst>
      <p:ext uri="{BB962C8B-B14F-4D97-AF65-F5344CB8AC3E}">
        <p14:creationId xmlns:p14="http://schemas.microsoft.com/office/powerpoint/2010/main" val="1509103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This is the best pruned tree with only 5 splits which includes</a:t>
            </a:r>
          </a:p>
          <a:p>
            <a:pPr marL="171450" indent="-171450">
              <a:buFont typeface="Calibri"/>
              <a:buChar char="-"/>
            </a:pPr>
            <a:r>
              <a:rPr lang="en-US">
                <a:ea typeface="Calibri"/>
                <a:cs typeface="Calibri"/>
              </a:rPr>
              <a:t>Failures, </a:t>
            </a:r>
            <a:r>
              <a:rPr lang="en-US" err="1">
                <a:ea typeface="Calibri"/>
                <a:cs typeface="Calibri"/>
              </a:rPr>
              <a:t>higer</a:t>
            </a:r>
            <a:r>
              <a:rPr lang="en-US">
                <a:ea typeface="Calibri"/>
                <a:cs typeface="Calibri"/>
              </a:rPr>
              <a:t>, </a:t>
            </a:r>
            <a:r>
              <a:rPr lang="en-US" err="1">
                <a:ea typeface="Calibri"/>
                <a:cs typeface="Calibri"/>
              </a:rPr>
              <a:t>Mjob</a:t>
            </a:r>
            <a:r>
              <a:rPr lang="en-US">
                <a:ea typeface="Calibri"/>
                <a:cs typeface="Calibri"/>
              </a:rPr>
              <a:t>, </a:t>
            </a:r>
            <a:r>
              <a:rPr lang="en-US" err="1">
                <a:ea typeface="Calibri"/>
                <a:cs typeface="Calibri"/>
              </a:rPr>
              <a:t>studytime</a:t>
            </a:r>
            <a:r>
              <a:rPr lang="en-US">
                <a:ea typeface="Calibri"/>
                <a:cs typeface="Calibri"/>
              </a:rPr>
              <a:t>.</a:t>
            </a:r>
          </a:p>
          <a:p>
            <a:pPr marL="171450" indent="-171450">
              <a:buFont typeface="Calibri"/>
              <a:buChar char="-"/>
            </a:pPr>
            <a:endParaRPr lang="en-US">
              <a:ea typeface="Calibri"/>
              <a:cs typeface="Calibri"/>
            </a:endParaRPr>
          </a:p>
        </p:txBody>
      </p:sp>
      <p:sp>
        <p:nvSpPr>
          <p:cNvPr id="4" name="Slide Number Placeholder 3"/>
          <p:cNvSpPr>
            <a:spLocks noGrp="1"/>
          </p:cNvSpPr>
          <p:nvPr>
            <p:ph type="sldNum" sz="quarter" idx="5"/>
          </p:nvPr>
        </p:nvSpPr>
        <p:spPr/>
        <p:txBody>
          <a:bodyPr/>
          <a:lstStyle/>
          <a:p>
            <a:fld id="{15A132BF-D81B-4E4C-8765-5C1D12A48B8A}" type="slidenum">
              <a:rPr lang="en-US"/>
              <a:t>38</a:t>
            </a:fld>
            <a:endParaRPr lang="en-US"/>
          </a:p>
        </p:txBody>
      </p:sp>
    </p:spTree>
    <p:extLst>
      <p:ext uri="{BB962C8B-B14F-4D97-AF65-F5344CB8AC3E}">
        <p14:creationId xmlns:p14="http://schemas.microsoft.com/office/powerpoint/2010/main" val="2660667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These are the results with cutoffs 0.5, 0.4, 0.3 </a:t>
            </a:r>
          </a:p>
          <a:p>
            <a:endParaRPr lang="en-US">
              <a:ea typeface="Calibri"/>
              <a:cs typeface="Calibri"/>
            </a:endParaRPr>
          </a:p>
          <a:p>
            <a:pPr marL="171450" indent="-171450">
              <a:buFont typeface="Calibri"/>
              <a:buChar char="-"/>
            </a:pPr>
            <a:endParaRPr lang="en-US">
              <a:ea typeface="Calibri"/>
              <a:cs typeface="Calibri"/>
            </a:endParaRPr>
          </a:p>
        </p:txBody>
      </p:sp>
      <p:sp>
        <p:nvSpPr>
          <p:cNvPr id="4" name="Slide Number Placeholder 3"/>
          <p:cNvSpPr>
            <a:spLocks noGrp="1"/>
          </p:cNvSpPr>
          <p:nvPr>
            <p:ph type="sldNum" sz="quarter" idx="5"/>
          </p:nvPr>
        </p:nvSpPr>
        <p:spPr/>
        <p:txBody>
          <a:bodyPr/>
          <a:lstStyle/>
          <a:p>
            <a:fld id="{15A132BF-D81B-4E4C-8765-5C1D12A48B8A}" type="slidenum">
              <a:rPr lang="en-US"/>
              <a:t>39</a:t>
            </a:fld>
            <a:endParaRPr lang="en-US"/>
          </a:p>
        </p:txBody>
      </p:sp>
    </p:spTree>
    <p:extLst>
      <p:ext uri="{BB962C8B-B14F-4D97-AF65-F5344CB8AC3E}">
        <p14:creationId xmlns:p14="http://schemas.microsoft.com/office/powerpoint/2010/main" val="2582694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6/1/2024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6/1/2024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6/1/2024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en.wikipedia.org/wiki/K-nearest_neighbors_algorithm" TargetMode="External"/><Relationship Id="rId3" Type="http://schemas.openxmlformats.org/officeDocument/2006/relationships/diagramLayout" Target="../diagrams/layout1.xml"/><Relationship Id="rId7" Type="http://schemas.openxmlformats.org/officeDocument/2006/relationships/image" Target="../media/image1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K-nearest_neighbors_algorithm"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79685" y="470204"/>
            <a:ext cx="5194803" cy="3485108"/>
          </a:xfrm>
        </p:spPr>
        <p:txBody>
          <a:bodyPr anchor="b">
            <a:normAutofit/>
          </a:bodyPr>
          <a:lstStyle/>
          <a:p>
            <a:pPr algn="l"/>
            <a:r>
              <a:rPr lang="en-US" sz="4800" dirty="0">
                <a:solidFill>
                  <a:srgbClr val="FFFFFF"/>
                </a:solidFill>
                <a:latin typeface="Gill Sans MT"/>
              </a:rPr>
              <a:t>Predicting Student Performance Using Data Mining Techniques</a:t>
            </a:r>
          </a:p>
        </p:txBody>
      </p:sp>
      <p:sp>
        <p:nvSpPr>
          <p:cNvPr id="46" name="Rectangle 45">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D02C055E-B51E-71D3-4709-A75D2A03A6C9}"/>
              </a:ext>
            </a:extLst>
          </p:cNvPr>
          <p:cNvSpPr/>
          <p:nvPr/>
        </p:nvSpPr>
        <p:spPr>
          <a:xfrm>
            <a:off x="6355349" y="1025014"/>
            <a:ext cx="4897669" cy="4793692"/>
          </a:xfrm>
          <a:prstGeom prst="ellipse">
            <a:avLst/>
          </a:prstGeom>
          <a:blipFill>
            <a:blip r:embed="rId3"/>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81C6078-8DE6-561A-4895-4CAFA1F4E892}"/>
              </a:ext>
            </a:extLst>
          </p:cNvPr>
          <p:cNvSpPr>
            <a:spLocks noGrp="1"/>
          </p:cNvSpPr>
          <p:nvPr>
            <p:ph type="title"/>
          </p:nvPr>
        </p:nvSpPr>
        <p:spPr>
          <a:xfrm>
            <a:off x="320175" y="1631452"/>
            <a:ext cx="3410684" cy="1609217"/>
          </a:xfrm>
        </p:spPr>
        <p:txBody>
          <a:bodyPr vert="horz" lIns="91440" tIns="45720" rIns="91440" bIns="45720" rtlCol="0" anchor="t">
            <a:normAutofit fontScale="90000"/>
          </a:bodyPr>
          <a:lstStyle/>
          <a:p>
            <a:r>
              <a:rPr lang="en-US" sz="3700">
                <a:solidFill>
                  <a:srgbClr val="FFFFFF"/>
                </a:solidFill>
              </a:rPr>
              <a:t>Data Pre-Processing: Converting Grades to Pass/Fail </a:t>
            </a:r>
          </a:p>
        </p:txBody>
      </p:sp>
      <p:sp>
        <p:nvSpPr>
          <p:cNvPr id="7" name="TextBox 6">
            <a:extLst>
              <a:ext uri="{FF2B5EF4-FFF2-40B4-BE49-F238E27FC236}">
                <a16:creationId xmlns:a16="http://schemas.microsoft.com/office/drawing/2014/main" id="{9EA2D3E7-44D0-8DB5-E059-5D395F0AAD64}"/>
              </a:ext>
            </a:extLst>
          </p:cNvPr>
          <p:cNvSpPr txBox="1"/>
          <p:nvPr/>
        </p:nvSpPr>
        <p:spPr>
          <a:xfrm>
            <a:off x="4245230" y="1349695"/>
            <a:ext cx="5662904" cy="286047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marL="285750" indent="-228600">
              <a:lnSpc>
                <a:spcPct val="150000"/>
              </a:lnSpc>
              <a:spcAft>
                <a:spcPts val="600"/>
              </a:spcAft>
              <a:buFont typeface="Arial" panose="020B0604020202020204" pitchFamily="34" charset="0"/>
              <a:buChar char="•"/>
            </a:pPr>
            <a:r>
              <a:rPr lang="en-US" sz="2000"/>
              <a:t>Grades are transformed into a categorical variable representing pass or fail. </a:t>
            </a:r>
            <a:endParaRPr lang="en-US"/>
          </a:p>
          <a:p>
            <a:pPr marL="57150">
              <a:lnSpc>
                <a:spcPct val="150000"/>
              </a:lnSpc>
              <a:spcAft>
                <a:spcPts val="600"/>
              </a:spcAft>
            </a:pPr>
            <a:r>
              <a:rPr lang="en-US" sz="2000" u="sng"/>
              <a:t>Conversion Criteria: </a:t>
            </a:r>
            <a:endParaRPr lang="en-US" u="sng"/>
          </a:p>
          <a:p>
            <a:pPr marL="285750" indent="-228600">
              <a:lnSpc>
                <a:spcPct val="150000"/>
              </a:lnSpc>
              <a:spcAft>
                <a:spcPts val="600"/>
              </a:spcAft>
              <a:buFont typeface="Arial" panose="020B0604020202020204" pitchFamily="34" charset="0"/>
              <a:buChar char="•"/>
            </a:pPr>
            <a:r>
              <a:rPr lang="en-US" sz="2000" b="1"/>
              <a:t>Threshold:</a:t>
            </a:r>
            <a:r>
              <a:rPr lang="en-US" sz="2000"/>
              <a:t> Grades compared against a reference percentage of 60%. </a:t>
            </a:r>
          </a:p>
          <a:p>
            <a:pPr marL="285750" indent="-228600">
              <a:lnSpc>
                <a:spcPct val="150000"/>
              </a:lnSpc>
              <a:spcAft>
                <a:spcPts val="600"/>
              </a:spcAft>
              <a:buFont typeface="Arial" panose="020B0604020202020204" pitchFamily="34" charset="0"/>
              <a:buChar char="•"/>
            </a:pPr>
            <a:r>
              <a:rPr lang="en-US" sz="2000" b="1"/>
              <a:t>Pass:</a:t>
            </a:r>
            <a:r>
              <a:rPr lang="en-US" sz="2000"/>
              <a:t> Grades exceeding 60% labeled as "1". </a:t>
            </a:r>
          </a:p>
          <a:p>
            <a:pPr marL="285750" indent="-228600">
              <a:lnSpc>
                <a:spcPct val="150000"/>
              </a:lnSpc>
              <a:spcAft>
                <a:spcPts val="600"/>
              </a:spcAft>
              <a:buFont typeface="Arial" panose="020B0604020202020204" pitchFamily="34" charset="0"/>
              <a:buChar char="•"/>
            </a:pPr>
            <a:r>
              <a:rPr lang="en-US" sz="2000" b="1"/>
              <a:t>Fail:</a:t>
            </a:r>
            <a:r>
              <a:rPr lang="en-US" sz="2000"/>
              <a:t> Grades below 60% categorized as "0". </a:t>
            </a:r>
          </a:p>
          <a:p>
            <a:pPr marL="57150">
              <a:lnSpc>
                <a:spcPct val="150000"/>
              </a:lnSpc>
              <a:spcAft>
                <a:spcPts val="600"/>
              </a:spcAft>
            </a:pPr>
            <a:endParaRPr lang="en-US" sz="1700"/>
          </a:p>
          <a:p>
            <a:pPr marL="285750" indent="-228600">
              <a:lnSpc>
                <a:spcPct val="150000"/>
              </a:lnSpc>
              <a:spcAft>
                <a:spcPts val="600"/>
              </a:spcAft>
              <a:buFont typeface="Arial" panose="020B0604020202020204" pitchFamily="34" charset="0"/>
              <a:buChar char="•"/>
            </a:pPr>
            <a:endParaRPr lang="en-US" sz="1700"/>
          </a:p>
        </p:txBody>
      </p:sp>
      <p:sp>
        <p:nvSpPr>
          <p:cNvPr id="8" name="TextBox 7">
            <a:extLst>
              <a:ext uri="{FF2B5EF4-FFF2-40B4-BE49-F238E27FC236}">
                <a16:creationId xmlns:a16="http://schemas.microsoft.com/office/drawing/2014/main" id="{D7F8EF3F-674E-9F22-14A5-8FC98E5E46FE}"/>
              </a:ext>
            </a:extLst>
          </p:cNvPr>
          <p:cNvSpPr txBox="1"/>
          <p:nvPr/>
        </p:nvSpPr>
        <p:spPr>
          <a:xfrm>
            <a:off x="5774422" y="4578990"/>
            <a:ext cx="4816678" cy="1891800"/>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
              <a:lnSpc>
                <a:spcPct val="150000"/>
              </a:lnSpc>
            </a:pPr>
            <a:r>
              <a:rPr lang="en-US" sz="2000" b="1" u="sng">
                <a:latin typeface="Aptos"/>
                <a:ea typeface="Arial"/>
                <a:cs typeface="Arial"/>
              </a:rPr>
              <a:t>R Code:</a:t>
            </a:r>
            <a:r>
              <a:rPr lang="en-US" sz="2000">
                <a:latin typeface="Aptos"/>
                <a:ea typeface="Arial"/>
                <a:cs typeface="Arial"/>
              </a:rPr>
              <a:t> </a:t>
            </a:r>
            <a:endParaRPr lang="en-US"/>
          </a:p>
          <a:p>
            <a:pPr marL="57150" lvl="0">
              <a:lnSpc>
                <a:spcPct val="150000"/>
              </a:lnSpc>
            </a:pPr>
            <a:r>
              <a:rPr lang="en-US" sz="2000" baseline="0">
                <a:latin typeface="Aptos"/>
                <a:ea typeface="Arial"/>
                <a:cs typeface="Arial"/>
              </a:rPr>
              <a:t>dat$G1 &lt;- </a:t>
            </a:r>
            <a:r>
              <a:rPr lang="en-US" sz="2000" baseline="0" err="1">
                <a:latin typeface="Aptos"/>
                <a:ea typeface="Arial"/>
                <a:cs typeface="Arial"/>
              </a:rPr>
              <a:t>ifelse</a:t>
            </a:r>
            <a:r>
              <a:rPr lang="en-US" sz="2000" baseline="0">
                <a:latin typeface="Aptos"/>
                <a:ea typeface="Arial"/>
                <a:cs typeface="Arial"/>
              </a:rPr>
              <a:t>(dat$G1 &gt;= 12, 1, 0)</a:t>
            </a:r>
            <a:r>
              <a:rPr lang="en-US" sz="2000">
                <a:latin typeface="Aptos"/>
                <a:ea typeface="Arial"/>
                <a:cs typeface="Arial"/>
              </a:rPr>
              <a:t>​</a:t>
            </a:r>
            <a:endParaRPr lang="en-US"/>
          </a:p>
          <a:p>
            <a:pPr marL="57150" lvl="0" rtl="0">
              <a:lnSpc>
                <a:spcPct val="150000"/>
              </a:lnSpc>
            </a:pPr>
            <a:r>
              <a:rPr lang="en-US" sz="2000" baseline="0">
                <a:latin typeface="Aptos"/>
                <a:ea typeface="Arial"/>
                <a:cs typeface="Arial"/>
              </a:rPr>
              <a:t>dat$G2 &lt;- </a:t>
            </a:r>
            <a:r>
              <a:rPr lang="en-US" sz="2000" baseline="0" err="1">
                <a:latin typeface="Aptos"/>
                <a:ea typeface="Arial"/>
                <a:cs typeface="Arial"/>
              </a:rPr>
              <a:t>ifelse</a:t>
            </a:r>
            <a:r>
              <a:rPr lang="en-US" sz="2000" baseline="0">
                <a:latin typeface="Aptos"/>
                <a:ea typeface="Arial"/>
                <a:cs typeface="Arial"/>
              </a:rPr>
              <a:t>(dat$G2 &gt;= 12, 1, 0)</a:t>
            </a:r>
            <a:r>
              <a:rPr lang="en-US" sz="2000">
                <a:latin typeface="Aptos"/>
                <a:ea typeface="Arial"/>
                <a:cs typeface="Arial"/>
              </a:rPr>
              <a:t>​</a:t>
            </a:r>
          </a:p>
          <a:p>
            <a:pPr marL="57150" lvl="0" rtl="0">
              <a:lnSpc>
                <a:spcPct val="150000"/>
              </a:lnSpc>
            </a:pPr>
            <a:r>
              <a:rPr lang="en-US" sz="2000" baseline="0">
                <a:latin typeface="Aptos"/>
                <a:ea typeface="Arial"/>
                <a:cs typeface="Arial"/>
              </a:rPr>
              <a:t>dat$G3 &lt;- </a:t>
            </a:r>
            <a:r>
              <a:rPr lang="en-US" sz="2000" baseline="0" err="1">
                <a:latin typeface="Aptos"/>
                <a:ea typeface="Arial"/>
                <a:cs typeface="Arial"/>
              </a:rPr>
              <a:t>ifelse</a:t>
            </a:r>
            <a:r>
              <a:rPr lang="en-US" sz="2000" baseline="0">
                <a:latin typeface="Aptos"/>
                <a:ea typeface="Arial"/>
                <a:cs typeface="Arial"/>
              </a:rPr>
              <a:t>(dat$G3 &gt;= 12, 1, 0)</a:t>
            </a:r>
            <a:r>
              <a:rPr lang="en-US" sz="2000">
                <a:latin typeface="Aptos"/>
                <a:ea typeface="Arial"/>
                <a:cs typeface="Arial"/>
              </a:rPr>
              <a:t>​</a:t>
            </a:r>
            <a:endParaRPr lang="en-US"/>
          </a:p>
        </p:txBody>
      </p:sp>
    </p:spTree>
    <p:extLst>
      <p:ext uri="{BB962C8B-B14F-4D97-AF65-F5344CB8AC3E}">
        <p14:creationId xmlns:p14="http://schemas.microsoft.com/office/powerpoint/2010/main" val="1095859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81C6078-8DE6-561A-4895-4CAFA1F4E892}"/>
              </a:ext>
            </a:extLst>
          </p:cNvPr>
          <p:cNvSpPr>
            <a:spLocks noGrp="1"/>
          </p:cNvSpPr>
          <p:nvPr>
            <p:ph type="title"/>
          </p:nvPr>
        </p:nvSpPr>
        <p:spPr>
          <a:xfrm>
            <a:off x="320175" y="1631452"/>
            <a:ext cx="3410684" cy="1609217"/>
          </a:xfrm>
        </p:spPr>
        <p:txBody>
          <a:bodyPr vert="horz" lIns="91440" tIns="45720" rIns="91440" bIns="45720" rtlCol="0" anchor="t">
            <a:normAutofit fontScale="90000"/>
          </a:bodyPr>
          <a:lstStyle/>
          <a:p>
            <a:r>
              <a:rPr lang="en-US" sz="3700">
                <a:solidFill>
                  <a:srgbClr val="FFFFFF"/>
                </a:solidFill>
              </a:rPr>
              <a:t>Data Pre-Processing: Continuous Variables</a:t>
            </a:r>
          </a:p>
        </p:txBody>
      </p:sp>
      <p:sp>
        <p:nvSpPr>
          <p:cNvPr id="4" name="Content Placeholder 2">
            <a:extLst>
              <a:ext uri="{FF2B5EF4-FFF2-40B4-BE49-F238E27FC236}">
                <a16:creationId xmlns:a16="http://schemas.microsoft.com/office/drawing/2014/main" id="{20DE8B1E-0EDB-5461-610A-6A6B4F53C1A7}"/>
              </a:ext>
            </a:extLst>
          </p:cNvPr>
          <p:cNvSpPr>
            <a:spLocks noGrp="1"/>
          </p:cNvSpPr>
          <p:nvPr>
            <p:ph idx="1"/>
          </p:nvPr>
        </p:nvSpPr>
        <p:spPr>
          <a:xfrm>
            <a:off x="4421685" y="215115"/>
            <a:ext cx="6387528" cy="1654090"/>
          </a:xfrm>
        </p:spPr>
        <p:txBody>
          <a:bodyPr vert="horz" lIns="91440" tIns="45720" rIns="91440" bIns="45720" rtlCol="0" anchor="ctr">
            <a:normAutofit/>
          </a:bodyPr>
          <a:lstStyle/>
          <a:p>
            <a:pPr marL="342900" indent="-342900">
              <a:lnSpc>
                <a:spcPct val="150000"/>
              </a:lnSpc>
            </a:pPr>
            <a:r>
              <a:rPr lang="en-US" sz="2000">
                <a:ea typeface="+mn-lt"/>
                <a:cs typeface="+mn-lt"/>
              </a:rPr>
              <a:t>The code is designed to visually explore the distribution of continuous variables using a histogram and boxplot</a:t>
            </a:r>
            <a:endParaRPr lang="en-US"/>
          </a:p>
        </p:txBody>
      </p:sp>
      <p:pic>
        <p:nvPicPr>
          <p:cNvPr id="6" name="Picture 5" descr="A graph of a number of data&#10;&#10;Description automatically generated">
            <a:extLst>
              <a:ext uri="{FF2B5EF4-FFF2-40B4-BE49-F238E27FC236}">
                <a16:creationId xmlns:a16="http://schemas.microsoft.com/office/drawing/2014/main" id="{A59EFD97-7B7D-90E7-DEE2-7338113BBA54}"/>
              </a:ext>
            </a:extLst>
          </p:cNvPr>
          <p:cNvPicPr>
            <a:picLocks noChangeAspect="1"/>
          </p:cNvPicPr>
          <p:nvPr/>
        </p:nvPicPr>
        <p:blipFill>
          <a:blip r:embed="rId2"/>
          <a:stretch>
            <a:fillRect/>
          </a:stretch>
        </p:blipFill>
        <p:spPr>
          <a:xfrm>
            <a:off x="8313421" y="4377002"/>
            <a:ext cx="3593707" cy="2385652"/>
          </a:xfrm>
          <a:prstGeom prst="rect">
            <a:avLst/>
          </a:prstGeom>
        </p:spPr>
      </p:pic>
      <p:pic>
        <p:nvPicPr>
          <p:cNvPr id="12" name="Picture 11" descr="A diagram of a graph&#10;&#10;Description automatically generated">
            <a:extLst>
              <a:ext uri="{FF2B5EF4-FFF2-40B4-BE49-F238E27FC236}">
                <a16:creationId xmlns:a16="http://schemas.microsoft.com/office/drawing/2014/main" id="{18C4763A-758D-4367-1939-E77E7D78283F}"/>
              </a:ext>
            </a:extLst>
          </p:cNvPr>
          <p:cNvPicPr>
            <a:picLocks noChangeAspect="1"/>
          </p:cNvPicPr>
          <p:nvPr/>
        </p:nvPicPr>
        <p:blipFill>
          <a:blip r:embed="rId3"/>
          <a:stretch>
            <a:fillRect/>
          </a:stretch>
        </p:blipFill>
        <p:spPr>
          <a:xfrm>
            <a:off x="4298190" y="4588743"/>
            <a:ext cx="3703560" cy="2259595"/>
          </a:xfrm>
          <a:prstGeom prst="rect">
            <a:avLst/>
          </a:prstGeom>
        </p:spPr>
      </p:pic>
      <p:sp>
        <p:nvSpPr>
          <p:cNvPr id="14" name="TextBox 13">
            <a:extLst>
              <a:ext uri="{FF2B5EF4-FFF2-40B4-BE49-F238E27FC236}">
                <a16:creationId xmlns:a16="http://schemas.microsoft.com/office/drawing/2014/main" id="{C7BFCB0A-6D9B-DCDB-FD7F-88B253124B3D}"/>
              </a:ext>
            </a:extLst>
          </p:cNvPr>
          <p:cNvSpPr txBox="1"/>
          <p:nvPr/>
        </p:nvSpPr>
        <p:spPr>
          <a:xfrm>
            <a:off x="5327009" y="1964422"/>
            <a:ext cx="6144934" cy="230325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spcBef>
                <a:spcPts val="1000"/>
              </a:spcBef>
            </a:pPr>
            <a:r>
              <a:rPr lang="en-US" sz="1500" b="1" u="sng">
                <a:ea typeface="+mn-lt"/>
                <a:cs typeface="+mn-lt"/>
              </a:rPr>
              <a:t>R Code: </a:t>
            </a:r>
            <a:endParaRPr lang="en-US" sz="1500" u="sng">
              <a:ea typeface="+mn-lt"/>
              <a:cs typeface="+mn-lt"/>
            </a:endParaRPr>
          </a:p>
          <a:p>
            <a:pPr>
              <a:lnSpc>
                <a:spcPct val="150000"/>
              </a:lnSpc>
              <a:spcBef>
                <a:spcPts val="1000"/>
              </a:spcBef>
            </a:pPr>
            <a:r>
              <a:rPr lang="en-US" sz="1500">
                <a:ea typeface="+mn-lt"/>
                <a:cs typeface="+mn-lt"/>
              </a:rPr>
              <a:t>par(</a:t>
            </a:r>
            <a:r>
              <a:rPr lang="en-US" sz="1500" err="1">
                <a:ea typeface="+mn-lt"/>
                <a:cs typeface="+mn-lt"/>
              </a:rPr>
              <a:t>mfrow</a:t>
            </a:r>
            <a:r>
              <a:rPr lang="en-US" sz="1500">
                <a:ea typeface="+mn-lt"/>
                <a:cs typeface="+mn-lt"/>
              </a:rPr>
              <a:t>=c(1, 2))</a:t>
            </a:r>
          </a:p>
          <a:p>
            <a:pPr>
              <a:lnSpc>
                <a:spcPct val="150000"/>
              </a:lnSpc>
              <a:spcBef>
                <a:spcPts val="1000"/>
              </a:spcBef>
            </a:pPr>
            <a:r>
              <a:rPr lang="en-US" sz="1500">
                <a:ea typeface="+mn-lt"/>
                <a:cs typeface="+mn-lt"/>
              </a:rPr>
              <a:t> hist(</a:t>
            </a:r>
            <a:r>
              <a:rPr lang="en-US" sz="1500" err="1">
                <a:ea typeface="+mn-lt"/>
                <a:cs typeface="+mn-lt"/>
              </a:rPr>
              <a:t>dat$age</a:t>
            </a:r>
            <a:r>
              <a:rPr lang="en-US" sz="1500">
                <a:ea typeface="+mn-lt"/>
                <a:cs typeface="+mn-lt"/>
              </a:rPr>
              <a:t> )</a:t>
            </a:r>
          </a:p>
          <a:p>
            <a:pPr>
              <a:lnSpc>
                <a:spcPct val="150000"/>
              </a:lnSpc>
              <a:spcBef>
                <a:spcPts val="1000"/>
              </a:spcBef>
            </a:pPr>
            <a:r>
              <a:rPr lang="en-US" sz="1500">
                <a:ea typeface="+mn-lt"/>
                <a:cs typeface="+mn-lt"/>
              </a:rPr>
              <a:t> boxplot(</a:t>
            </a:r>
            <a:r>
              <a:rPr lang="en-US" sz="1500" err="1">
                <a:ea typeface="+mn-lt"/>
                <a:cs typeface="+mn-lt"/>
              </a:rPr>
              <a:t>dat$age</a:t>
            </a:r>
            <a:r>
              <a:rPr lang="en-US" sz="1500">
                <a:ea typeface="+mn-lt"/>
                <a:cs typeface="+mn-lt"/>
              </a:rPr>
              <a:t> ) </a:t>
            </a:r>
          </a:p>
          <a:p>
            <a:pPr>
              <a:lnSpc>
                <a:spcPct val="150000"/>
              </a:lnSpc>
              <a:spcBef>
                <a:spcPts val="1000"/>
              </a:spcBef>
            </a:pPr>
            <a:r>
              <a:rPr lang="en-US" sz="1500">
                <a:solidFill>
                  <a:schemeClr val="accent3"/>
                </a:solidFill>
                <a:ea typeface="+mn-lt"/>
                <a:cs typeface="+mn-lt"/>
              </a:rPr>
              <a:t>#Boxplot identifies the potential outliers which may effect the analysis</a:t>
            </a:r>
          </a:p>
        </p:txBody>
      </p:sp>
    </p:spTree>
    <p:extLst>
      <p:ext uri="{BB962C8B-B14F-4D97-AF65-F5344CB8AC3E}">
        <p14:creationId xmlns:p14="http://schemas.microsoft.com/office/powerpoint/2010/main" val="3685720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81C6078-8DE6-561A-4895-4CAFA1F4E892}"/>
              </a:ext>
            </a:extLst>
          </p:cNvPr>
          <p:cNvSpPr>
            <a:spLocks noGrp="1"/>
          </p:cNvSpPr>
          <p:nvPr>
            <p:ph type="title"/>
          </p:nvPr>
        </p:nvSpPr>
        <p:spPr>
          <a:xfrm>
            <a:off x="320175" y="1631452"/>
            <a:ext cx="3410684" cy="1609217"/>
          </a:xfrm>
        </p:spPr>
        <p:txBody>
          <a:bodyPr vert="horz" lIns="91440" tIns="45720" rIns="91440" bIns="45720" rtlCol="0" anchor="t">
            <a:normAutofit fontScale="90000"/>
          </a:bodyPr>
          <a:lstStyle/>
          <a:p>
            <a:r>
              <a:rPr lang="en-US" sz="3700">
                <a:solidFill>
                  <a:srgbClr val="FFFFFF"/>
                </a:solidFill>
              </a:rPr>
              <a:t>Data Pre-Processing: Continuous Variables Cont.</a:t>
            </a:r>
          </a:p>
        </p:txBody>
      </p:sp>
      <p:sp>
        <p:nvSpPr>
          <p:cNvPr id="8" name="Content Placeholder 2">
            <a:extLst>
              <a:ext uri="{FF2B5EF4-FFF2-40B4-BE49-F238E27FC236}">
                <a16:creationId xmlns:a16="http://schemas.microsoft.com/office/drawing/2014/main" id="{F24512B8-63B0-A621-A1EE-F9A48B118FDE}"/>
              </a:ext>
            </a:extLst>
          </p:cNvPr>
          <p:cNvSpPr txBox="1">
            <a:spLocks/>
          </p:cNvSpPr>
          <p:nvPr/>
        </p:nvSpPr>
        <p:spPr>
          <a:xfrm>
            <a:off x="4140789" y="973135"/>
            <a:ext cx="7595835" cy="316987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000">
                <a:ea typeface="+mn-lt"/>
                <a:cs typeface="+mn-lt"/>
              </a:rPr>
              <a:t>Removing the outliers to clean the data.</a:t>
            </a:r>
            <a:endParaRPr lang="en-US" sz="2000"/>
          </a:p>
          <a:p>
            <a:pPr>
              <a:lnSpc>
                <a:spcPct val="150000"/>
              </a:lnSpc>
            </a:pPr>
            <a:r>
              <a:rPr lang="en-US" sz="2000">
                <a:ea typeface="+mn-lt"/>
                <a:cs typeface="+mn-lt"/>
              </a:rPr>
              <a:t>These outliers which can potentially deviate the   analysis.</a:t>
            </a:r>
            <a:endParaRPr lang="en-US" sz="2000"/>
          </a:p>
          <a:p>
            <a:pPr>
              <a:lnSpc>
                <a:spcPct val="150000"/>
              </a:lnSpc>
            </a:pPr>
            <a:r>
              <a:rPr lang="en-US" sz="2000">
                <a:ea typeface="+mn-lt"/>
                <a:cs typeface="+mn-lt"/>
              </a:rPr>
              <a:t>The below example R script shows the variable "age" having the value(22) which need to be removed from the "age" column in data frame</a:t>
            </a:r>
            <a:endParaRPr lang="en-US" sz="2000"/>
          </a:p>
        </p:txBody>
      </p:sp>
      <p:sp>
        <p:nvSpPr>
          <p:cNvPr id="10" name="TextBox 9">
            <a:extLst>
              <a:ext uri="{FF2B5EF4-FFF2-40B4-BE49-F238E27FC236}">
                <a16:creationId xmlns:a16="http://schemas.microsoft.com/office/drawing/2014/main" id="{1A259B0B-7BAB-75FE-4F09-6D3DB5D643BA}"/>
              </a:ext>
            </a:extLst>
          </p:cNvPr>
          <p:cNvSpPr txBox="1"/>
          <p:nvPr/>
        </p:nvSpPr>
        <p:spPr>
          <a:xfrm>
            <a:off x="5459835" y="4145559"/>
            <a:ext cx="5634605" cy="145680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2000" b="1" u="sng">
                <a:latin typeface="Arial"/>
                <a:cs typeface="Arial"/>
              </a:rPr>
              <a:t>R Code: </a:t>
            </a:r>
            <a:endParaRPr lang="en-US" b="1" u="sng"/>
          </a:p>
          <a:p>
            <a:pPr>
              <a:lnSpc>
                <a:spcPct val="90000"/>
              </a:lnSpc>
              <a:spcBef>
                <a:spcPts val="1000"/>
              </a:spcBef>
            </a:pPr>
            <a:r>
              <a:rPr lang="en-US" sz="2000" err="1">
                <a:ea typeface="+mn-lt"/>
                <a:cs typeface="+mn-lt"/>
              </a:rPr>
              <a:t>values_to_remove</a:t>
            </a:r>
            <a:r>
              <a:rPr lang="en-US" sz="2000">
                <a:ea typeface="+mn-lt"/>
                <a:cs typeface="+mn-lt"/>
              </a:rPr>
              <a:t> &lt;- c(22)</a:t>
            </a:r>
          </a:p>
          <a:p>
            <a:pPr>
              <a:lnSpc>
                <a:spcPct val="90000"/>
              </a:lnSpc>
              <a:spcBef>
                <a:spcPts val="1000"/>
              </a:spcBef>
            </a:pPr>
            <a:r>
              <a:rPr lang="en-US" sz="2000" err="1">
                <a:ea typeface="+mn-lt"/>
                <a:cs typeface="+mn-lt"/>
              </a:rPr>
              <a:t>dat</a:t>
            </a:r>
            <a:r>
              <a:rPr lang="en-US" sz="2000">
                <a:ea typeface="+mn-lt"/>
                <a:cs typeface="+mn-lt"/>
              </a:rPr>
              <a:t> &lt;- </a:t>
            </a:r>
            <a:r>
              <a:rPr lang="en-US" sz="2000" err="1">
                <a:ea typeface="+mn-lt"/>
                <a:cs typeface="+mn-lt"/>
              </a:rPr>
              <a:t>dat</a:t>
            </a:r>
            <a:r>
              <a:rPr lang="en-US" sz="2000">
                <a:ea typeface="+mn-lt"/>
                <a:cs typeface="+mn-lt"/>
              </a:rPr>
              <a:t>[!</a:t>
            </a:r>
            <a:r>
              <a:rPr lang="en-US" sz="2000" err="1">
                <a:ea typeface="+mn-lt"/>
                <a:cs typeface="+mn-lt"/>
              </a:rPr>
              <a:t>dat$age</a:t>
            </a:r>
            <a:r>
              <a:rPr lang="en-US" sz="2000">
                <a:ea typeface="+mn-lt"/>
                <a:cs typeface="+mn-lt"/>
              </a:rPr>
              <a:t> %in% </a:t>
            </a:r>
            <a:r>
              <a:rPr lang="en-US" sz="2000" err="1">
                <a:ea typeface="+mn-lt"/>
                <a:cs typeface="+mn-lt"/>
              </a:rPr>
              <a:t>values_to_remove</a:t>
            </a:r>
            <a:r>
              <a:rPr lang="en-US" sz="2000">
                <a:ea typeface="+mn-lt"/>
                <a:cs typeface="+mn-lt"/>
              </a:rPr>
              <a:t>, ]</a:t>
            </a:r>
          </a:p>
          <a:p>
            <a:pPr algn="l"/>
            <a:endParaRPr lang="en-US"/>
          </a:p>
        </p:txBody>
      </p:sp>
    </p:spTree>
    <p:extLst>
      <p:ext uri="{BB962C8B-B14F-4D97-AF65-F5344CB8AC3E}">
        <p14:creationId xmlns:p14="http://schemas.microsoft.com/office/powerpoint/2010/main" val="3463539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81C6078-8DE6-561A-4895-4CAFA1F4E892}"/>
              </a:ext>
            </a:extLst>
          </p:cNvPr>
          <p:cNvSpPr>
            <a:spLocks noGrp="1"/>
          </p:cNvSpPr>
          <p:nvPr>
            <p:ph type="title"/>
          </p:nvPr>
        </p:nvSpPr>
        <p:spPr>
          <a:xfrm>
            <a:off x="320175" y="1631452"/>
            <a:ext cx="3410684" cy="1609217"/>
          </a:xfrm>
        </p:spPr>
        <p:txBody>
          <a:bodyPr vert="horz" lIns="91440" tIns="45720" rIns="91440" bIns="45720" rtlCol="0" anchor="t">
            <a:normAutofit fontScale="90000"/>
          </a:bodyPr>
          <a:lstStyle/>
          <a:p>
            <a:r>
              <a:rPr lang="en-US" sz="3700">
                <a:solidFill>
                  <a:srgbClr val="FFFFFF"/>
                </a:solidFill>
              </a:rPr>
              <a:t>Data Pre-Processing: Continuous Variables Cont.</a:t>
            </a:r>
          </a:p>
        </p:txBody>
      </p:sp>
      <p:sp>
        <p:nvSpPr>
          <p:cNvPr id="4" name="Content Placeholder 2">
            <a:extLst>
              <a:ext uri="{FF2B5EF4-FFF2-40B4-BE49-F238E27FC236}">
                <a16:creationId xmlns:a16="http://schemas.microsoft.com/office/drawing/2014/main" id="{2B89A6C2-026E-7BEE-BFE1-FE16B55F8098}"/>
              </a:ext>
            </a:extLst>
          </p:cNvPr>
          <p:cNvSpPr>
            <a:spLocks noGrp="1"/>
          </p:cNvSpPr>
          <p:nvPr>
            <p:ph idx="1"/>
          </p:nvPr>
        </p:nvSpPr>
        <p:spPr>
          <a:xfrm>
            <a:off x="4603772" y="275670"/>
            <a:ext cx="7275850" cy="1353118"/>
          </a:xfrm>
        </p:spPr>
        <p:txBody>
          <a:bodyPr vert="horz" lIns="91440" tIns="45720" rIns="91440" bIns="45720" rtlCol="0" anchor="t">
            <a:noAutofit/>
          </a:bodyPr>
          <a:lstStyle/>
          <a:p>
            <a:pPr marL="342900" indent="-342900">
              <a:lnSpc>
                <a:spcPct val="150000"/>
              </a:lnSpc>
            </a:pPr>
            <a:r>
              <a:rPr lang="en-US" sz="1500"/>
              <a:t>We are using histogram and boxplot to visualize the student study time where hours are assigned accordingly 1 - 0 to 2 hours, 2 - 2 to 5 hours, 3 – 5 to 10 hours, 4 – more than 10 hours.</a:t>
            </a:r>
          </a:p>
          <a:p>
            <a:pPr marL="342900" indent="-342900">
              <a:lnSpc>
                <a:spcPct val="150000"/>
              </a:lnSpc>
            </a:pPr>
            <a:endParaRPr lang="en-US" sz="1500"/>
          </a:p>
        </p:txBody>
      </p:sp>
      <p:sp>
        <p:nvSpPr>
          <p:cNvPr id="5" name="TextBox 4">
            <a:extLst>
              <a:ext uri="{FF2B5EF4-FFF2-40B4-BE49-F238E27FC236}">
                <a16:creationId xmlns:a16="http://schemas.microsoft.com/office/drawing/2014/main" id="{2A332F47-CD0E-3AAF-9422-B153C1FADF02}"/>
              </a:ext>
            </a:extLst>
          </p:cNvPr>
          <p:cNvSpPr txBox="1"/>
          <p:nvPr/>
        </p:nvSpPr>
        <p:spPr>
          <a:xfrm>
            <a:off x="6445540" y="1475062"/>
            <a:ext cx="3586294" cy="2046714"/>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pPr>
            <a:r>
              <a:rPr lang="en-US" sz="1100" b="1" u="sng">
                <a:latin typeface="Arial"/>
                <a:cs typeface="Arial"/>
              </a:rPr>
              <a:t>R Code: </a:t>
            </a:r>
            <a:r>
              <a:rPr lang="en-US" sz="1100">
                <a:latin typeface="Arial"/>
                <a:cs typeface="Arial"/>
              </a:rPr>
              <a:t> </a:t>
            </a:r>
            <a:endParaRPr lang="en-US" sz="1100">
              <a:latin typeface="Aptos" panose="020B0004020202020204"/>
              <a:cs typeface="Arial"/>
            </a:endParaRPr>
          </a:p>
          <a:p>
            <a:pPr>
              <a:spcBef>
                <a:spcPts val="1000"/>
              </a:spcBef>
            </a:pPr>
            <a:r>
              <a:rPr lang="en-US" sz="1100">
                <a:latin typeface="Arial"/>
                <a:cs typeface="Arial"/>
              </a:rPr>
              <a:t>par(</a:t>
            </a:r>
            <a:r>
              <a:rPr lang="en-US" sz="1100" err="1">
                <a:latin typeface="Arial"/>
                <a:cs typeface="Arial"/>
              </a:rPr>
              <a:t>mfrow</a:t>
            </a:r>
            <a:r>
              <a:rPr lang="en-US" sz="1100">
                <a:latin typeface="Arial"/>
                <a:cs typeface="Arial"/>
              </a:rPr>
              <a:t>=c(1, 2)) </a:t>
            </a:r>
            <a:endParaRPr lang="en-US" sz="1100"/>
          </a:p>
          <a:p>
            <a:pPr>
              <a:spcBef>
                <a:spcPts val="1000"/>
              </a:spcBef>
            </a:pPr>
            <a:r>
              <a:rPr lang="en-US" sz="1100">
                <a:latin typeface="Arial"/>
                <a:cs typeface="Arial"/>
              </a:rPr>
              <a:t> hist(</a:t>
            </a:r>
            <a:r>
              <a:rPr lang="en-US" sz="1100" err="1">
                <a:latin typeface="Arial"/>
                <a:cs typeface="Arial"/>
              </a:rPr>
              <a:t>dat$studytime</a:t>
            </a:r>
            <a:r>
              <a:rPr lang="en-US" sz="1100">
                <a:latin typeface="Arial"/>
                <a:cs typeface="Arial"/>
              </a:rPr>
              <a:t>) </a:t>
            </a:r>
          </a:p>
          <a:p>
            <a:pPr>
              <a:spcBef>
                <a:spcPts val="1000"/>
              </a:spcBef>
            </a:pPr>
            <a:r>
              <a:rPr lang="en-US" sz="1100">
                <a:latin typeface="Arial"/>
                <a:cs typeface="Arial"/>
              </a:rPr>
              <a:t> boxplot(</a:t>
            </a:r>
            <a:r>
              <a:rPr lang="en-US" sz="1100" err="1">
                <a:latin typeface="Arial"/>
                <a:cs typeface="Arial"/>
              </a:rPr>
              <a:t>dat$studytime</a:t>
            </a:r>
            <a:r>
              <a:rPr lang="en-US" sz="1100">
                <a:latin typeface="Arial"/>
                <a:cs typeface="Arial"/>
              </a:rPr>
              <a:t>) </a:t>
            </a:r>
          </a:p>
          <a:p>
            <a:pPr>
              <a:spcBef>
                <a:spcPts val="1000"/>
              </a:spcBef>
            </a:pPr>
            <a:r>
              <a:rPr lang="en-US" sz="1100">
                <a:latin typeface="Arial"/>
                <a:cs typeface="Arial"/>
              </a:rPr>
              <a:t> </a:t>
            </a:r>
            <a:r>
              <a:rPr lang="en-US" sz="1100" err="1">
                <a:latin typeface="Arial"/>
                <a:cs typeface="Arial"/>
              </a:rPr>
              <a:t>values_to_remove</a:t>
            </a:r>
            <a:r>
              <a:rPr lang="en-US" sz="1100">
                <a:latin typeface="Arial"/>
                <a:cs typeface="Arial"/>
              </a:rPr>
              <a:t> &lt;- c(4)</a:t>
            </a:r>
          </a:p>
          <a:p>
            <a:pPr>
              <a:spcBef>
                <a:spcPts val="1000"/>
              </a:spcBef>
            </a:pPr>
            <a:r>
              <a:rPr lang="en-US" sz="1100">
                <a:latin typeface="Arial"/>
                <a:cs typeface="Arial"/>
              </a:rPr>
              <a:t> </a:t>
            </a:r>
            <a:r>
              <a:rPr lang="en-US" sz="1100" err="1">
                <a:latin typeface="Arial"/>
                <a:cs typeface="Arial"/>
              </a:rPr>
              <a:t>dat</a:t>
            </a:r>
            <a:r>
              <a:rPr lang="en-US" sz="1100">
                <a:latin typeface="Arial"/>
                <a:cs typeface="Arial"/>
              </a:rPr>
              <a:t> &lt;- </a:t>
            </a:r>
            <a:r>
              <a:rPr lang="en-US" sz="1100" err="1">
                <a:latin typeface="Arial"/>
                <a:cs typeface="Arial"/>
              </a:rPr>
              <a:t>dat</a:t>
            </a:r>
            <a:r>
              <a:rPr lang="en-US" sz="1100">
                <a:latin typeface="Arial"/>
                <a:cs typeface="Arial"/>
              </a:rPr>
              <a:t>[!</a:t>
            </a:r>
            <a:r>
              <a:rPr lang="en-US" sz="1100" err="1">
                <a:latin typeface="Arial"/>
                <a:cs typeface="Arial"/>
              </a:rPr>
              <a:t>dat$studytime</a:t>
            </a:r>
            <a:r>
              <a:rPr lang="en-US" sz="1100">
                <a:latin typeface="Arial"/>
                <a:cs typeface="Arial"/>
              </a:rPr>
              <a:t> %in% </a:t>
            </a:r>
            <a:r>
              <a:rPr lang="en-US" sz="1100" err="1">
                <a:latin typeface="Arial"/>
                <a:cs typeface="Arial"/>
              </a:rPr>
              <a:t>values_to_remove</a:t>
            </a:r>
            <a:r>
              <a:rPr lang="en-US" sz="1100">
                <a:latin typeface="Arial"/>
                <a:cs typeface="Arial"/>
              </a:rPr>
              <a:t>, ]</a:t>
            </a:r>
          </a:p>
          <a:p>
            <a:pPr>
              <a:spcBef>
                <a:spcPts val="1000"/>
              </a:spcBef>
            </a:pPr>
            <a:r>
              <a:rPr lang="en-US" sz="1100">
                <a:latin typeface="Arial"/>
                <a:cs typeface="Arial"/>
              </a:rPr>
              <a:t> boxplot(</a:t>
            </a:r>
            <a:r>
              <a:rPr lang="en-US" sz="1100" err="1">
                <a:latin typeface="Arial"/>
                <a:cs typeface="Arial"/>
              </a:rPr>
              <a:t>dat$studytime</a:t>
            </a:r>
            <a:r>
              <a:rPr lang="en-US" sz="1100">
                <a:latin typeface="Arial"/>
                <a:cs typeface="Arial"/>
              </a:rPr>
              <a:t> )</a:t>
            </a:r>
            <a:endParaRPr lang="en-US" sz="1100"/>
          </a:p>
        </p:txBody>
      </p:sp>
      <p:pic>
        <p:nvPicPr>
          <p:cNvPr id="7" name="Picture 6" descr="A comparison of a graph&#10;&#10;Description automatically generated">
            <a:extLst>
              <a:ext uri="{FF2B5EF4-FFF2-40B4-BE49-F238E27FC236}">
                <a16:creationId xmlns:a16="http://schemas.microsoft.com/office/drawing/2014/main" id="{FF236CD3-9887-D5FD-2458-B7FF77472280}"/>
              </a:ext>
            </a:extLst>
          </p:cNvPr>
          <p:cNvPicPr>
            <a:picLocks noChangeAspect="1"/>
          </p:cNvPicPr>
          <p:nvPr/>
        </p:nvPicPr>
        <p:blipFill>
          <a:blip r:embed="rId2"/>
          <a:stretch>
            <a:fillRect/>
          </a:stretch>
        </p:blipFill>
        <p:spPr>
          <a:xfrm>
            <a:off x="6156211" y="3795825"/>
            <a:ext cx="4367305" cy="2908718"/>
          </a:xfrm>
          <a:prstGeom prst="rect">
            <a:avLst/>
          </a:prstGeom>
        </p:spPr>
      </p:pic>
    </p:spTree>
    <p:extLst>
      <p:ext uri="{BB962C8B-B14F-4D97-AF65-F5344CB8AC3E}">
        <p14:creationId xmlns:p14="http://schemas.microsoft.com/office/powerpoint/2010/main" val="2474551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D83E4-638C-0255-1765-1C13CE1931D0}"/>
              </a:ext>
            </a:extLst>
          </p:cNvPr>
          <p:cNvSpPr>
            <a:spLocks noGrp="1"/>
          </p:cNvSpPr>
          <p:nvPr>
            <p:ph type="title"/>
          </p:nvPr>
        </p:nvSpPr>
        <p:spPr>
          <a:xfrm>
            <a:off x="352805" y="282189"/>
            <a:ext cx="9895951" cy="1033669"/>
          </a:xfrm>
        </p:spPr>
        <p:txBody>
          <a:bodyPr>
            <a:normAutofit/>
          </a:bodyPr>
          <a:lstStyle/>
          <a:p>
            <a:r>
              <a:rPr lang="en-US" sz="3800">
                <a:solidFill>
                  <a:srgbClr val="FFFFFF"/>
                </a:solidFill>
              </a:rPr>
              <a:t>Data Pre-Processing: Continuous Variables Cont. </a:t>
            </a:r>
          </a:p>
        </p:txBody>
      </p:sp>
      <p:sp>
        <p:nvSpPr>
          <p:cNvPr id="4" name="Content Placeholder 2">
            <a:extLst>
              <a:ext uri="{FF2B5EF4-FFF2-40B4-BE49-F238E27FC236}">
                <a16:creationId xmlns:a16="http://schemas.microsoft.com/office/drawing/2014/main" id="{985E6E41-426D-2EBA-C096-EC9E430C34F7}"/>
              </a:ext>
            </a:extLst>
          </p:cNvPr>
          <p:cNvSpPr>
            <a:spLocks noGrp="1"/>
          </p:cNvSpPr>
          <p:nvPr>
            <p:ph idx="1"/>
          </p:nvPr>
        </p:nvSpPr>
        <p:spPr>
          <a:xfrm>
            <a:off x="460765" y="1911557"/>
            <a:ext cx="9537898" cy="4237816"/>
          </a:xfrm>
        </p:spPr>
        <p:txBody>
          <a:bodyPr vert="horz" lIns="91440" tIns="45720" rIns="91440" bIns="45720" rtlCol="0" anchor="t">
            <a:normAutofit/>
          </a:bodyPr>
          <a:lstStyle/>
          <a:p>
            <a:pPr marL="342900" indent="-342900">
              <a:lnSpc>
                <a:spcPct val="150000"/>
              </a:lnSpc>
            </a:pPr>
            <a:r>
              <a:rPr lang="en-US" sz="2300"/>
              <a:t>Similarly, checked the distribution of all continuous variables which are </a:t>
            </a:r>
            <a:r>
              <a:rPr lang="en-US" sz="2300" err="1"/>
              <a:t>Walc</a:t>
            </a:r>
            <a:r>
              <a:rPr lang="en-US" sz="2300"/>
              <a:t>, </a:t>
            </a:r>
            <a:r>
              <a:rPr lang="en-US" sz="2300" err="1"/>
              <a:t>Dalc</a:t>
            </a:r>
            <a:r>
              <a:rPr lang="en-US" sz="2300"/>
              <a:t>, health, </a:t>
            </a:r>
            <a:r>
              <a:rPr lang="en-US" sz="2300" err="1"/>
              <a:t>goout</a:t>
            </a:r>
            <a:r>
              <a:rPr lang="en-US" sz="2300"/>
              <a:t> etc.</a:t>
            </a:r>
          </a:p>
          <a:p>
            <a:pPr marL="342900" indent="-342900">
              <a:lnSpc>
                <a:spcPct val="150000"/>
              </a:lnSpc>
            </a:pPr>
            <a:r>
              <a:rPr lang="en-US" sz="2300"/>
              <a:t>Outliers have been identified and removed to obtain the clean data and accurate analysis.</a:t>
            </a:r>
          </a:p>
          <a:p>
            <a:pPr marL="342900" indent="-342900">
              <a:lnSpc>
                <a:spcPct val="150000"/>
              </a:lnSpc>
            </a:pPr>
            <a:r>
              <a:rPr lang="en-US" sz="2300"/>
              <a:t>In summary, this is a crucial step in data exploration which provides insights into data characteristics and guides the selection of appropriate statistical method.</a:t>
            </a:r>
          </a:p>
          <a:p>
            <a:pPr marL="342900" indent="-342900">
              <a:lnSpc>
                <a:spcPct val="150000"/>
              </a:lnSpc>
            </a:pPr>
            <a:endParaRPr lang="en-US" sz="2300"/>
          </a:p>
        </p:txBody>
      </p:sp>
    </p:spTree>
    <p:extLst>
      <p:ext uri="{BB962C8B-B14F-4D97-AF65-F5344CB8AC3E}">
        <p14:creationId xmlns:p14="http://schemas.microsoft.com/office/powerpoint/2010/main" val="3619679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D83E4-638C-0255-1765-1C13CE1931D0}"/>
              </a:ext>
            </a:extLst>
          </p:cNvPr>
          <p:cNvSpPr>
            <a:spLocks noGrp="1"/>
          </p:cNvSpPr>
          <p:nvPr>
            <p:ph type="title"/>
          </p:nvPr>
        </p:nvSpPr>
        <p:spPr>
          <a:xfrm>
            <a:off x="352805" y="282189"/>
            <a:ext cx="9895951" cy="1033669"/>
          </a:xfrm>
        </p:spPr>
        <p:txBody>
          <a:bodyPr>
            <a:normAutofit/>
          </a:bodyPr>
          <a:lstStyle/>
          <a:p>
            <a:r>
              <a:rPr lang="en-US" sz="3800">
                <a:solidFill>
                  <a:srgbClr val="FFFFFF"/>
                </a:solidFill>
              </a:rPr>
              <a:t>Data Pre-Processing: Data Numerics </a:t>
            </a:r>
          </a:p>
        </p:txBody>
      </p:sp>
      <p:sp>
        <p:nvSpPr>
          <p:cNvPr id="5" name="Content Placeholder 2">
            <a:extLst>
              <a:ext uri="{FF2B5EF4-FFF2-40B4-BE49-F238E27FC236}">
                <a16:creationId xmlns:a16="http://schemas.microsoft.com/office/drawing/2014/main" id="{3230107D-E9B1-BF16-3F80-8861F3BB3102}"/>
              </a:ext>
            </a:extLst>
          </p:cNvPr>
          <p:cNvSpPr txBox="1">
            <a:spLocks/>
          </p:cNvSpPr>
          <p:nvPr/>
        </p:nvSpPr>
        <p:spPr>
          <a:xfrm>
            <a:off x="457658" y="1794600"/>
            <a:ext cx="11058014" cy="250919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spcBef>
                <a:spcPts val="0"/>
              </a:spcBef>
            </a:pPr>
            <a:r>
              <a:rPr lang="en-US" sz="2000">
                <a:latin typeface="Aptos"/>
                <a:cs typeface="Arial"/>
              </a:rPr>
              <a:t>Verification conducted to ensure all variables are numeric for subsequent analysis. </a:t>
            </a:r>
            <a:endParaRPr lang="en-US" sz="2000"/>
          </a:p>
          <a:p>
            <a:pPr marL="342900" indent="-342900">
              <a:lnSpc>
                <a:spcPct val="150000"/>
              </a:lnSpc>
              <a:spcBef>
                <a:spcPts val="0"/>
              </a:spcBef>
            </a:pPr>
            <a:r>
              <a:rPr lang="en-US" sz="2000">
                <a:latin typeface="Aptos"/>
                <a:cs typeface="Arial"/>
              </a:rPr>
              <a:t>Generated a </a:t>
            </a:r>
            <a:r>
              <a:rPr lang="en-US" sz="2000" err="1">
                <a:latin typeface="Aptos"/>
                <a:cs typeface="Arial"/>
              </a:rPr>
              <a:t>dataframe</a:t>
            </a:r>
            <a:r>
              <a:rPr lang="en-US" sz="2000">
                <a:latin typeface="Aptos"/>
                <a:cs typeface="Arial"/>
              </a:rPr>
              <a:t> exclusively comprising numeric variables. </a:t>
            </a:r>
          </a:p>
          <a:p>
            <a:pPr marL="342900" indent="-342900">
              <a:lnSpc>
                <a:spcPct val="150000"/>
              </a:lnSpc>
              <a:spcBef>
                <a:spcPts val="0"/>
              </a:spcBef>
            </a:pPr>
            <a:r>
              <a:rPr lang="en-US" sz="2000">
                <a:latin typeface="Aptos"/>
                <a:cs typeface="Arial"/>
              </a:rPr>
              <a:t>Facilitates seamless analysis by ensuring uniform data format</a:t>
            </a:r>
          </a:p>
          <a:p>
            <a:pPr marL="342900" indent="-342900">
              <a:lnSpc>
                <a:spcPct val="150000"/>
              </a:lnSpc>
              <a:spcBef>
                <a:spcPts val="0"/>
              </a:spcBef>
            </a:pPr>
            <a:endParaRPr lang="en-US" sz="2000">
              <a:latin typeface="Arial"/>
              <a:cs typeface="Arial"/>
            </a:endParaRPr>
          </a:p>
        </p:txBody>
      </p:sp>
      <p:sp>
        <p:nvSpPr>
          <p:cNvPr id="6" name="TextBox 5">
            <a:extLst>
              <a:ext uri="{FF2B5EF4-FFF2-40B4-BE49-F238E27FC236}">
                <a16:creationId xmlns:a16="http://schemas.microsoft.com/office/drawing/2014/main" id="{5A80DB7F-B30B-2580-DF40-B835CA4B55C6}"/>
              </a:ext>
            </a:extLst>
          </p:cNvPr>
          <p:cNvSpPr txBox="1"/>
          <p:nvPr/>
        </p:nvSpPr>
        <p:spPr>
          <a:xfrm>
            <a:off x="3208788" y="3823982"/>
            <a:ext cx="5774421" cy="1881990"/>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000" b="1" u="sng">
                <a:latin typeface="Arial"/>
                <a:cs typeface="Arial"/>
              </a:rPr>
              <a:t>R Code: </a:t>
            </a:r>
            <a:endParaRPr lang="en-US" sz="2000" u="sng">
              <a:latin typeface="Arial"/>
              <a:cs typeface="Arial"/>
            </a:endParaRPr>
          </a:p>
          <a:p>
            <a:pPr>
              <a:lnSpc>
                <a:spcPct val="150000"/>
              </a:lnSpc>
            </a:pPr>
            <a:r>
              <a:rPr lang="en-US" sz="2000" err="1">
                <a:latin typeface="Arial"/>
                <a:cs typeface="Arial"/>
              </a:rPr>
              <a:t>dat_numeric</a:t>
            </a:r>
            <a:r>
              <a:rPr lang="en-US" sz="2000">
                <a:latin typeface="Arial"/>
                <a:cs typeface="Arial"/>
              </a:rPr>
              <a:t> &lt;- </a:t>
            </a:r>
            <a:r>
              <a:rPr lang="en-US" sz="2000" err="1">
                <a:latin typeface="Arial"/>
                <a:cs typeface="Arial"/>
              </a:rPr>
              <a:t>dat</a:t>
            </a:r>
            <a:r>
              <a:rPr lang="en-US" sz="2000">
                <a:latin typeface="Arial"/>
                <a:cs typeface="Arial"/>
              </a:rPr>
              <a:t>[</a:t>
            </a:r>
            <a:r>
              <a:rPr lang="en-US" sz="2000" err="1">
                <a:latin typeface="Arial"/>
                <a:cs typeface="Arial"/>
              </a:rPr>
              <a:t>sapply</a:t>
            </a:r>
            <a:r>
              <a:rPr lang="en-US" sz="2000">
                <a:latin typeface="Arial"/>
                <a:cs typeface="Arial"/>
              </a:rPr>
              <a:t>(</a:t>
            </a:r>
            <a:r>
              <a:rPr lang="en-US" sz="2000" err="1">
                <a:latin typeface="Arial"/>
                <a:cs typeface="Arial"/>
              </a:rPr>
              <a:t>dat</a:t>
            </a:r>
            <a:r>
              <a:rPr lang="en-US" sz="2000">
                <a:latin typeface="Arial"/>
                <a:cs typeface="Arial"/>
              </a:rPr>
              <a:t>, </a:t>
            </a:r>
            <a:r>
              <a:rPr lang="en-US" sz="2000" err="1">
                <a:latin typeface="Arial"/>
                <a:cs typeface="Arial"/>
              </a:rPr>
              <a:t>is.numeric</a:t>
            </a:r>
            <a:r>
              <a:rPr lang="en-US" sz="2000">
                <a:latin typeface="Arial"/>
                <a:cs typeface="Arial"/>
              </a:rPr>
              <a:t>)] </a:t>
            </a:r>
          </a:p>
          <a:p>
            <a:pPr>
              <a:lnSpc>
                <a:spcPct val="150000"/>
              </a:lnSpc>
            </a:pPr>
            <a:r>
              <a:rPr lang="en-US" sz="2000" err="1">
                <a:latin typeface="Arial"/>
                <a:cs typeface="Arial"/>
              </a:rPr>
              <a:t>dat_numeric</a:t>
            </a:r>
            <a:r>
              <a:rPr lang="en-US" sz="2000">
                <a:latin typeface="Arial"/>
                <a:cs typeface="Arial"/>
              </a:rPr>
              <a:t> = subset(dat_numeric1, select = -c(G1, G2))</a:t>
            </a:r>
          </a:p>
        </p:txBody>
      </p:sp>
    </p:spTree>
    <p:extLst>
      <p:ext uri="{BB962C8B-B14F-4D97-AF65-F5344CB8AC3E}">
        <p14:creationId xmlns:p14="http://schemas.microsoft.com/office/powerpoint/2010/main" val="1463645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D83E4-638C-0255-1765-1C13CE1931D0}"/>
              </a:ext>
            </a:extLst>
          </p:cNvPr>
          <p:cNvSpPr>
            <a:spLocks noGrp="1"/>
          </p:cNvSpPr>
          <p:nvPr>
            <p:ph type="title"/>
          </p:nvPr>
        </p:nvSpPr>
        <p:spPr>
          <a:xfrm>
            <a:off x="352805" y="282189"/>
            <a:ext cx="9895951" cy="1033669"/>
          </a:xfrm>
        </p:spPr>
        <p:txBody>
          <a:bodyPr>
            <a:normAutofit/>
          </a:bodyPr>
          <a:lstStyle/>
          <a:p>
            <a:r>
              <a:rPr lang="en-US" sz="3800">
                <a:solidFill>
                  <a:srgbClr val="FFFFFF"/>
                </a:solidFill>
              </a:rPr>
              <a:t>Data Pre-Processing: Zero Variance Variables</a:t>
            </a:r>
          </a:p>
        </p:txBody>
      </p:sp>
      <p:sp>
        <p:nvSpPr>
          <p:cNvPr id="4" name="Content Placeholder 2">
            <a:extLst>
              <a:ext uri="{FF2B5EF4-FFF2-40B4-BE49-F238E27FC236}">
                <a16:creationId xmlns:a16="http://schemas.microsoft.com/office/drawing/2014/main" id="{10E84CD5-F57C-9181-EFFC-45344FC71DC1}"/>
              </a:ext>
            </a:extLst>
          </p:cNvPr>
          <p:cNvSpPr>
            <a:spLocks noGrp="1"/>
          </p:cNvSpPr>
          <p:nvPr>
            <p:ph idx="1"/>
          </p:nvPr>
        </p:nvSpPr>
        <p:spPr>
          <a:xfrm>
            <a:off x="461196" y="1715549"/>
            <a:ext cx="10288501" cy="1117425"/>
          </a:xfrm>
        </p:spPr>
        <p:txBody>
          <a:bodyPr vert="horz" lIns="91440" tIns="45720" rIns="91440" bIns="45720" rtlCol="0" anchor="t">
            <a:noAutofit/>
          </a:bodyPr>
          <a:lstStyle/>
          <a:p>
            <a:pPr marL="342900" indent="-342900">
              <a:lnSpc>
                <a:spcPct val="150000"/>
              </a:lnSpc>
            </a:pPr>
            <a:r>
              <a:rPr lang="en-US" sz="2000"/>
              <a:t>Identifying the zero variance variables.</a:t>
            </a:r>
          </a:p>
          <a:p>
            <a:pPr marL="342900" indent="-342900">
              <a:lnSpc>
                <a:spcPct val="150000"/>
              </a:lnSpc>
            </a:pPr>
            <a:r>
              <a:rPr lang="en-US" sz="2000"/>
              <a:t>Removing those variables from the data frame  because they are not necessary for the analysis</a:t>
            </a:r>
          </a:p>
        </p:txBody>
      </p:sp>
      <p:sp>
        <p:nvSpPr>
          <p:cNvPr id="7" name="TextBox 6">
            <a:extLst>
              <a:ext uri="{FF2B5EF4-FFF2-40B4-BE49-F238E27FC236}">
                <a16:creationId xmlns:a16="http://schemas.microsoft.com/office/drawing/2014/main" id="{4C137C6D-93A0-680D-8843-31EF26487636}"/>
              </a:ext>
            </a:extLst>
          </p:cNvPr>
          <p:cNvSpPr txBox="1"/>
          <p:nvPr/>
        </p:nvSpPr>
        <p:spPr>
          <a:xfrm>
            <a:off x="1600898" y="3810000"/>
            <a:ext cx="8990200" cy="21771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spcBef>
                <a:spcPts val="1000"/>
              </a:spcBef>
            </a:pPr>
            <a:r>
              <a:rPr lang="en-US" sz="1900">
                <a:latin typeface="Arial"/>
                <a:cs typeface="Arial"/>
              </a:rPr>
              <a:t>R code:  </a:t>
            </a:r>
            <a:endParaRPr lang="en-US">
              <a:latin typeface="Aptos" panose="020B0004020202020204"/>
              <a:cs typeface="Arial"/>
            </a:endParaRPr>
          </a:p>
          <a:p>
            <a:pPr>
              <a:lnSpc>
                <a:spcPct val="150000"/>
              </a:lnSpc>
              <a:spcBef>
                <a:spcPts val="1000"/>
              </a:spcBef>
            </a:pPr>
            <a:r>
              <a:rPr lang="en-US" sz="1900" err="1">
                <a:latin typeface="Arial"/>
                <a:cs typeface="Arial"/>
              </a:rPr>
              <a:t>zero_variance_vars</a:t>
            </a:r>
            <a:r>
              <a:rPr lang="en-US" sz="1900">
                <a:latin typeface="Arial"/>
                <a:cs typeface="Arial"/>
              </a:rPr>
              <a:t> &lt;- names(</a:t>
            </a:r>
            <a:r>
              <a:rPr lang="en-US" sz="1900" err="1">
                <a:latin typeface="Arial"/>
                <a:cs typeface="Arial"/>
              </a:rPr>
              <a:t>dat_numeric</a:t>
            </a:r>
            <a:r>
              <a:rPr lang="en-US" sz="1900">
                <a:latin typeface="Arial"/>
                <a:cs typeface="Arial"/>
              </a:rPr>
              <a:t>)[apply(</a:t>
            </a:r>
            <a:r>
              <a:rPr lang="en-US" sz="1900" err="1">
                <a:latin typeface="Arial"/>
                <a:cs typeface="Arial"/>
              </a:rPr>
              <a:t>dat_numeric</a:t>
            </a:r>
            <a:r>
              <a:rPr lang="en-US" sz="1900">
                <a:latin typeface="Arial"/>
                <a:cs typeface="Arial"/>
              </a:rPr>
              <a:t>, 2, </a:t>
            </a:r>
            <a:r>
              <a:rPr lang="en-US" sz="1900" err="1">
                <a:latin typeface="Arial"/>
                <a:cs typeface="Arial"/>
              </a:rPr>
              <a:t>sd</a:t>
            </a:r>
            <a:r>
              <a:rPr lang="en-US" sz="1900">
                <a:latin typeface="Arial"/>
                <a:cs typeface="Arial"/>
              </a:rPr>
              <a:t>) == 0]</a:t>
            </a:r>
            <a:endParaRPr lang="en-US"/>
          </a:p>
          <a:p>
            <a:pPr>
              <a:lnSpc>
                <a:spcPct val="150000"/>
              </a:lnSpc>
              <a:spcBef>
                <a:spcPts val="1000"/>
              </a:spcBef>
            </a:pPr>
            <a:r>
              <a:rPr lang="en-US" sz="1900">
                <a:solidFill>
                  <a:schemeClr val="accent3"/>
                </a:solidFill>
                <a:latin typeface="Arial"/>
                <a:cs typeface="Arial"/>
              </a:rPr>
              <a:t># Remove variables with zero variance</a:t>
            </a:r>
          </a:p>
          <a:p>
            <a:pPr>
              <a:lnSpc>
                <a:spcPct val="150000"/>
              </a:lnSpc>
              <a:spcBef>
                <a:spcPts val="1000"/>
              </a:spcBef>
            </a:pPr>
            <a:r>
              <a:rPr lang="en-US" sz="1900" err="1">
                <a:latin typeface="Arial"/>
                <a:cs typeface="Arial"/>
              </a:rPr>
              <a:t>dat_numeric</a:t>
            </a:r>
            <a:r>
              <a:rPr lang="en-US" sz="1900">
                <a:latin typeface="Arial"/>
                <a:cs typeface="Arial"/>
              </a:rPr>
              <a:t> &lt;- </a:t>
            </a:r>
            <a:r>
              <a:rPr lang="en-US" sz="1900" err="1">
                <a:latin typeface="Arial"/>
                <a:cs typeface="Arial"/>
              </a:rPr>
              <a:t>dat_numeric</a:t>
            </a:r>
            <a:r>
              <a:rPr lang="en-US" sz="1900">
                <a:latin typeface="Arial"/>
                <a:cs typeface="Arial"/>
              </a:rPr>
              <a:t>[, !names(</a:t>
            </a:r>
            <a:r>
              <a:rPr lang="en-US" sz="1900" err="1">
                <a:latin typeface="Arial"/>
                <a:cs typeface="Arial"/>
              </a:rPr>
              <a:t>dat_numeric</a:t>
            </a:r>
            <a:r>
              <a:rPr lang="en-US" sz="1900">
                <a:latin typeface="Arial"/>
                <a:cs typeface="Arial"/>
              </a:rPr>
              <a:t>) %in% </a:t>
            </a:r>
            <a:r>
              <a:rPr lang="en-US" sz="1900" err="1">
                <a:latin typeface="Arial"/>
                <a:cs typeface="Arial"/>
              </a:rPr>
              <a:t>zero_variance_vars</a:t>
            </a:r>
            <a:r>
              <a:rPr lang="en-US" sz="1900">
                <a:latin typeface="Arial"/>
                <a:cs typeface="Arial"/>
              </a:rPr>
              <a:t>]</a:t>
            </a:r>
          </a:p>
        </p:txBody>
      </p:sp>
    </p:spTree>
    <p:extLst>
      <p:ext uri="{BB962C8B-B14F-4D97-AF65-F5344CB8AC3E}">
        <p14:creationId xmlns:p14="http://schemas.microsoft.com/office/powerpoint/2010/main" val="1881745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D83E4-638C-0255-1765-1C13CE1931D0}"/>
              </a:ext>
            </a:extLst>
          </p:cNvPr>
          <p:cNvSpPr>
            <a:spLocks noGrp="1"/>
          </p:cNvSpPr>
          <p:nvPr>
            <p:ph type="title"/>
          </p:nvPr>
        </p:nvSpPr>
        <p:spPr>
          <a:xfrm>
            <a:off x="352805" y="282189"/>
            <a:ext cx="9895951" cy="1033669"/>
          </a:xfrm>
        </p:spPr>
        <p:txBody>
          <a:bodyPr>
            <a:normAutofit/>
          </a:bodyPr>
          <a:lstStyle/>
          <a:p>
            <a:r>
              <a:rPr lang="en-US" sz="3800">
                <a:solidFill>
                  <a:srgbClr val="FFFFFF"/>
                </a:solidFill>
              </a:rPr>
              <a:t>Data Pre-Processing: Correlation Matrix</a:t>
            </a:r>
            <a:endParaRPr lang="en-US" sz="3800"/>
          </a:p>
        </p:txBody>
      </p:sp>
      <p:sp>
        <p:nvSpPr>
          <p:cNvPr id="9" name="Content Placeholder 2">
            <a:extLst>
              <a:ext uri="{FF2B5EF4-FFF2-40B4-BE49-F238E27FC236}">
                <a16:creationId xmlns:a16="http://schemas.microsoft.com/office/drawing/2014/main" id="{AE90BDD0-88F3-7B3A-7073-C72F1E9F108F}"/>
              </a:ext>
            </a:extLst>
          </p:cNvPr>
          <p:cNvSpPr txBox="1">
            <a:spLocks/>
          </p:cNvSpPr>
          <p:nvPr/>
        </p:nvSpPr>
        <p:spPr>
          <a:xfrm>
            <a:off x="352795" y="1717701"/>
            <a:ext cx="10379904" cy="164932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buFont typeface="Arial"/>
              <a:buChar char="•"/>
            </a:pPr>
            <a:r>
              <a:rPr lang="en-US" sz="2000"/>
              <a:t>It quantifies the strength and direction of linear relationship between pairs of variable.</a:t>
            </a:r>
            <a:endParaRPr lang="en-US"/>
          </a:p>
          <a:p>
            <a:pPr marL="342900" indent="-342900">
              <a:lnSpc>
                <a:spcPct val="150000"/>
              </a:lnSpc>
              <a:buFont typeface="Arial"/>
              <a:buChar char="•"/>
            </a:pPr>
            <a:r>
              <a:rPr lang="en-US" sz="2000"/>
              <a:t>It identifies the multicollinearity between variables which can effect the reliability of statistical models</a:t>
            </a:r>
          </a:p>
        </p:txBody>
      </p:sp>
      <p:sp>
        <p:nvSpPr>
          <p:cNvPr id="11" name="TextBox 10">
            <a:extLst>
              <a:ext uri="{FF2B5EF4-FFF2-40B4-BE49-F238E27FC236}">
                <a16:creationId xmlns:a16="http://schemas.microsoft.com/office/drawing/2014/main" id="{405CE64C-B3ED-4FC1-1843-1F55951E6509}"/>
              </a:ext>
            </a:extLst>
          </p:cNvPr>
          <p:cNvSpPr txBox="1"/>
          <p:nvPr/>
        </p:nvSpPr>
        <p:spPr>
          <a:xfrm>
            <a:off x="1761688" y="3544348"/>
            <a:ext cx="8892329" cy="2699265"/>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spcBef>
                <a:spcPts val="1000"/>
              </a:spcBef>
            </a:pPr>
            <a:r>
              <a:rPr lang="en-US" sz="2000" b="1" u="sng">
                <a:latin typeface="Arial"/>
                <a:cs typeface="Arial"/>
              </a:rPr>
              <a:t>R code:  </a:t>
            </a:r>
            <a:endParaRPr lang="en-US" b="1" u="sng">
              <a:latin typeface="Aptos" panose="020B0004020202020204"/>
              <a:cs typeface="Arial"/>
            </a:endParaRPr>
          </a:p>
          <a:p>
            <a:pPr>
              <a:lnSpc>
                <a:spcPct val="150000"/>
              </a:lnSpc>
              <a:spcBef>
                <a:spcPts val="1000"/>
              </a:spcBef>
            </a:pPr>
            <a:r>
              <a:rPr lang="en-US" sz="2000" err="1">
                <a:latin typeface="Arial"/>
                <a:cs typeface="Arial"/>
              </a:rPr>
              <a:t>correlation_matrix</a:t>
            </a:r>
            <a:r>
              <a:rPr lang="en-US" sz="2000">
                <a:latin typeface="Arial"/>
                <a:cs typeface="Arial"/>
              </a:rPr>
              <a:t> &lt;- </a:t>
            </a:r>
            <a:r>
              <a:rPr lang="en-US" sz="2000" err="1">
                <a:latin typeface="Arial"/>
                <a:cs typeface="Arial"/>
              </a:rPr>
              <a:t>cor</a:t>
            </a:r>
            <a:r>
              <a:rPr lang="en-US" sz="2000">
                <a:latin typeface="Arial"/>
                <a:cs typeface="Arial"/>
              </a:rPr>
              <a:t>(</a:t>
            </a:r>
            <a:r>
              <a:rPr lang="en-US" sz="2000" err="1">
                <a:latin typeface="Arial"/>
                <a:cs typeface="Arial"/>
              </a:rPr>
              <a:t>dat_numeric</a:t>
            </a:r>
            <a:r>
              <a:rPr lang="en-US" sz="2000">
                <a:latin typeface="Arial"/>
                <a:cs typeface="Arial"/>
              </a:rPr>
              <a:t>, method = "</a:t>
            </a:r>
            <a:r>
              <a:rPr lang="en-US" sz="2000" err="1">
                <a:latin typeface="Arial"/>
                <a:cs typeface="Arial"/>
              </a:rPr>
              <a:t>pearson</a:t>
            </a:r>
            <a:r>
              <a:rPr lang="en-US" sz="2000">
                <a:latin typeface="Arial"/>
                <a:cs typeface="Arial"/>
              </a:rPr>
              <a:t>")</a:t>
            </a:r>
            <a:endParaRPr lang="en-US"/>
          </a:p>
          <a:p>
            <a:pPr>
              <a:lnSpc>
                <a:spcPct val="150000"/>
              </a:lnSpc>
              <a:spcBef>
                <a:spcPts val="1000"/>
              </a:spcBef>
            </a:pPr>
            <a:r>
              <a:rPr lang="en-US" sz="2000">
                <a:solidFill>
                  <a:schemeClr val="accent3"/>
                </a:solidFill>
                <a:ea typeface="+mn-lt"/>
                <a:cs typeface="+mn-lt"/>
              </a:rPr>
              <a:t># Print the correlation matrix</a:t>
            </a:r>
          </a:p>
          <a:p>
            <a:pPr>
              <a:lnSpc>
                <a:spcPct val="150000"/>
              </a:lnSpc>
              <a:spcBef>
                <a:spcPts val="1000"/>
              </a:spcBef>
            </a:pPr>
            <a:r>
              <a:rPr lang="en-US" sz="2000">
                <a:ea typeface="+mn-lt"/>
                <a:cs typeface="+mn-lt"/>
              </a:rPr>
              <a:t>print(</a:t>
            </a:r>
            <a:r>
              <a:rPr lang="en-US" sz="2000" err="1">
                <a:ea typeface="+mn-lt"/>
                <a:cs typeface="+mn-lt"/>
              </a:rPr>
              <a:t>correlation_matrix</a:t>
            </a:r>
            <a:r>
              <a:rPr lang="en-US" sz="2000">
                <a:ea typeface="+mn-lt"/>
                <a:cs typeface="+mn-lt"/>
              </a:rPr>
              <a:t>)</a:t>
            </a:r>
          </a:p>
          <a:p>
            <a:pPr algn="l">
              <a:lnSpc>
                <a:spcPct val="150000"/>
              </a:lnSpc>
            </a:pPr>
            <a:endParaRPr lang="en-US"/>
          </a:p>
        </p:txBody>
      </p:sp>
    </p:spTree>
    <p:extLst>
      <p:ext uri="{BB962C8B-B14F-4D97-AF65-F5344CB8AC3E}">
        <p14:creationId xmlns:p14="http://schemas.microsoft.com/office/powerpoint/2010/main" val="925999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D83E4-638C-0255-1765-1C13CE1931D0}"/>
              </a:ext>
            </a:extLst>
          </p:cNvPr>
          <p:cNvSpPr>
            <a:spLocks noGrp="1"/>
          </p:cNvSpPr>
          <p:nvPr>
            <p:ph type="title"/>
          </p:nvPr>
        </p:nvSpPr>
        <p:spPr>
          <a:xfrm>
            <a:off x="352805" y="282189"/>
            <a:ext cx="9895951" cy="1033669"/>
          </a:xfrm>
        </p:spPr>
        <p:txBody>
          <a:bodyPr>
            <a:normAutofit/>
          </a:bodyPr>
          <a:lstStyle/>
          <a:p>
            <a:r>
              <a:rPr lang="en-US" sz="3800">
                <a:solidFill>
                  <a:srgbClr val="FFFFFF"/>
                </a:solidFill>
              </a:rPr>
              <a:t>Data Pre-Processing: Correlation Matrix Cont.</a:t>
            </a:r>
            <a:endParaRPr lang="en-US" sz="3800"/>
          </a:p>
        </p:txBody>
      </p:sp>
      <p:sp>
        <p:nvSpPr>
          <p:cNvPr id="4" name="Content Placeholder 2">
            <a:extLst>
              <a:ext uri="{FF2B5EF4-FFF2-40B4-BE49-F238E27FC236}">
                <a16:creationId xmlns:a16="http://schemas.microsoft.com/office/drawing/2014/main" id="{E4B88842-52ED-DC59-372E-39861D65C701}"/>
              </a:ext>
            </a:extLst>
          </p:cNvPr>
          <p:cNvSpPr>
            <a:spLocks noGrp="1"/>
          </p:cNvSpPr>
          <p:nvPr>
            <p:ph idx="1"/>
          </p:nvPr>
        </p:nvSpPr>
        <p:spPr>
          <a:xfrm>
            <a:off x="352795" y="1717701"/>
            <a:ext cx="10876252" cy="1712242"/>
          </a:xfrm>
        </p:spPr>
        <p:txBody>
          <a:bodyPr vert="horz" lIns="91440" tIns="45720" rIns="91440" bIns="45720" rtlCol="0" anchor="t">
            <a:normAutofit/>
          </a:bodyPr>
          <a:lstStyle/>
          <a:p>
            <a:pPr marL="342900" indent="-342900">
              <a:lnSpc>
                <a:spcPct val="150000"/>
              </a:lnSpc>
              <a:buFont typeface="Arial"/>
              <a:buChar char="•"/>
            </a:pPr>
            <a:r>
              <a:rPr lang="en-US" sz="2000"/>
              <a:t>Identify highly correlated pairs with correlation </a:t>
            </a:r>
            <a:r>
              <a:rPr lang="en-US" sz="2000" err="1"/>
              <a:t>coefficent</a:t>
            </a:r>
            <a:r>
              <a:rPr lang="en-US" sz="2000"/>
              <a:t> greater than 0.8 or less than –0.8.</a:t>
            </a:r>
            <a:endParaRPr lang="en-US"/>
          </a:p>
          <a:p>
            <a:pPr marL="342900" indent="-342900">
              <a:lnSpc>
                <a:spcPct val="150000"/>
              </a:lnSpc>
              <a:buFont typeface="Arial"/>
              <a:buChar char="•"/>
            </a:pPr>
            <a:r>
              <a:rPr lang="en-US" sz="2000"/>
              <a:t>It  helps  in understanding redundant information of data and to decide whether to retain both variables or choose one for the analysis</a:t>
            </a:r>
          </a:p>
        </p:txBody>
      </p:sp>
      <p:sp>
        <p:nvSpPr>
          <p:cNvPr id="5" name="TextBox 4">
            <a:extLst>
              <a:ext uri="{FF2B5EF4-FFF2-40B4-BE49-F238E27FC236}">
                <a16:creationId xmlns:a16="http://schemas.microsoft.com/office/drawing/2014/main" id="{BED9B4E7-0ABA-4B26-F472-9BD2E545BC13}"/>
              </a:ext>
            </a:extLst>
          </p:cNvPr>
          <p:cNvSpPr txBox="1"/>
          <p:nvPr/>
        </p:nvSpPr>
        <p:spPr>
          <a:xfrm>
            <a:off x="2125211" y="4026715"/>
            <a:ext cx="8402971" cy="1891800"/>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000" b="1" u="sng" baseline="0">
                <a:latin typeface="Aptos"/>
                <a:ea typeface="Arial"/>
                <a:cs typeface="Arial"/>
              </a:rPr>
              <a:t>R code: </a:t>
            </a:r>
            <a:endParaRPr lang="en-US" b="1" u="sng">
              <a:latin typeface="Aptos"/>
              <a:ea typeface="Arial"/>
              <a:cs typeface="Arial"/>
            </a:endParaRPr>
          </a:p>
          <a:p>
            <a:pPr lvl="0">
              <a:lnSpc>
                <a:spcPct val="150000"/>
              </a:lnSpc>
            </a:pPr>
            <a:r>
              <a:rPr lang="en-US" sz="2000" baseline="0" err="1">
                <a:latin typeface="Aptos"/>
                <a:ea typeface="Arial"/>
                <a:cs typeface="Arial"/>
              </a:rPr>
              <a:t>highly_correlated_pairs</a:t>
            </a:r>
            <a:r>
              <a:rPr lang="en-US" sz="2000" baseline="0">
                <a:latin typeface="Aptos"/>
                <a:ea typeface="Arial"/>
                <a:cs typeface="Arial"/>
              </a:rPr>
              <a:t> &lt;- which(abs(</a:t>
            </a:r>
            <a:r>
              <a:rPr lang="en-US" sz="2000" baseline="0" err="1">
                <a:latin typeface="Aptos"/>
                <a:ea typeface="Arial"/>
                <a:cs typeface="Arial"/>
              </a:rPr>
              <a:t>correlation_matrix</a:t>
            </a:r>
            <a:r>
              <a:rPr lang="en-US" sz="2000" baseline="0">
                <a:latin typeface="Aptos"/>
                <a:ea typeface="Arial"/>
                <a:cs typeface="Arial"/>
              </a:rPr>
              <a:t>) &gt; 0.8 &amp; </a:t>
            </a:r>
            <a:r>
              <a:rPr lang="en-US" sz="2000" baseline="0" err="1">
                <a:latin typeface="Aptos"/>
                <a:ea typeface="Arial"/>
                <a:cs typeface="Arial"/>
              </a:rPr>
              <a:t>correlation_matrix</a:t>
            </a:r>
            <a:r>
              <a:rPr lang="en-US" sz="2000" baseline="0">
                <a:latin typeface="Aptos"/>
                <a:ea typeface="Arial"/>
                <a:cs typeface="Arial"/>
              </a:rPr>
              <a:t> != 1, </a:t>
            </a:r>
            <a:r>
              <a:rPr lang="en-US" sz="2000" baseline="0" err="1">
                <a:latin typeface="Aptos"/>
                <a:ea typeface="Arial"/>
                <a:cs typeface="Arial"/>
              </a:rPr>
              <a:t>arr.ind</a:t>
            </a:r>
            <a:r>
              <a:rPr lang="en-US" sz="2000" baseline="0">
                <a:latin typeface="Aptos"/>
                <a:ea typeface="Arial"/>
                <a:cs typeface="Arial"/>
              </a:rPr>
              <a:t> = TRUE)</a:t>
            </a:r>
            <a:r>
              <a:rPr lang="en-US" sz="2000">
                <a:latin typeface="Aptos"/>
                <a:ea typeface="Arial"/>
                <a:cs typeface="Arial"/>
              </a:rPr>
              <a:t>​</a:t>
            </a:r>
            <a:endParaRPr lang="en-US"/>
          </a:p>
          <a:p>
            <a:pPr rtl="0">
              <a:lnSpc>
                <a:spcPct val="150000"/>
              </a:lnSpc>
            </a:pPr>
            <a:r>
              <a:rPr lang="en-US" sz="2000" baseline="0">
                <a:latin typeface="Aptos"/>
                <a:ea typeface="Segoe UI"/>
                <a:cs typeface="Segoe UI"/>
              </a:rPr>
              <a:t>print(</a:t>
            </a:r>
            <a:r>
              <a:rPr lang="en-US" sz="2000" baseline="0" err="1">
                <a:latin typeface="Aptos"/>
                <a:ea typeface="Segoe UI"/>
                <a:cs typeface="Segoe UI"/>
              </a:rPr>
              <a:t>highly_correlated_pairs</a:t>
            </a:r>
            <a:r>
              <a:rPr lang="en-US" sz="2000" baseline="0">
                <a:latin typeface="Aptos"/>
                <a:ea typeface="Segoe UI"/>
                <a:cs typeface="Segoe UI"/>
              </a:rPr>
              <a:t>)</a:t>
            </a:r>
            <a:r>
              <a:rPr lang="en-US" sz="2000">
                <a:latin typeface="Aptos"/>
                <a:ea typeface="Segoe UI"/>
                <a:cs typeface="Segoe UI"/>
              </a:rPr>
              <a:t>​</a:t>
            </a:r>
          </a:p>
        </p:txBody>
      </p:sp>
    </p:spTree>
    <p:extLst>
      <p:ext uri="{BB962C8B-B14F-4D97-AF65-F5344CB8AC3E}">
        <p14:creationId xmlns:p14="http://schemas.microsoft.com/office/powerpoint/2010/main" val="3144698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D83E4-638C-0255-1765-1C13CE1931D0}"/>
              </a:ext>
            </a:extLst>
          </p:cNvPr>
          <p:cNvSpPr>
            <a:spLocks noGrp="1"/>
          </p:cNvSpPr>
          <p:nvPr>
            <p:ph type="title"/>
          </p:nvPr>
        </p:nvSpPr>
        <p:spPr>
          <a:xfrm>
            <a:off x="352805" y="282189"/>
            <a:ext cx="9895951" cy="1033669"/>
          </a:xfrm>
        </p:spPr>
        <p:txBody>
          <a:bodyPr>
            <a:normAutofit/>
          </a:bodyPr>
          <a:lstStyle/>
          <a:p>
            <a:r>
              <a:rPr lang="en-US" sz="3800">
                <a:solidFill>
                  <a:srgbClr val="FFFFFF"/>
                </a:solidFill>
              </a:rPr>
              <a:t>Data Pre-Processing: Correlation Matrix Cont.</a:t>
            </a:r>
            <a:endParaRPr lang="en-US" sz="3800"/>
          </a:p>
        </p:txBody>
      </p:sp>
      <p:sp>
        <p:nvSpPr>
          <p:cNvPr id="6" name="Content Placeholder 5">
            <a:extLst>
              <a:ext uri="{FF2B5EF4-FFF2-40B4-BE49-F238E27FC236}">
                <a16:creationId xmlns:a16="http://schemas.microsoft.com/office/drawing/2014/main" id="{6C675FA7-6C56-37C5-9DA8-8A4A1A714AAD}"/>
              </a:ext>
            </a:extLst>
          </p:cNvPr>
          <p:cNvSpPr>
            <a:spLocks noGrp="1"/>
          </p:cNvSpPr>
          <p:nvPr>
            <p:ph idx="1"/>
          </p:nvPr>
        </p:nvSpPr>
        <p:spPr>
          <a:xfrm>
            <a:off x="460695" y="1713772"/>
            <a:ext cx="10515600" cy="1170513"/>
          </a:xfrm>
        </p:spPr>
        <p:txBody>
          <a:bodyPr vert="horz" lIns="91440" tIns="45720" rIns="91440" bIns="45720" rtlCol="0" anchor="t">
            <a:normAutofit/>
          </a:bodyPr>
          <a:lstStyle/>
          <a:p>
            <a:pPr>
              <a:lnSpc>
                <a:spcPct val="150000"/>
              </a:lnSpc>
            </a:pPr>
            <a:r>
              <a:rPr lang="en-US" sz="2000" err="1">
                <a:latin typeface="Arial"/>
                <a:cs typeface="Arial"/>
              </a:rPr>
              <a:t>Corrplot</a:t>
            </a:r>
            <a:r>
              <a:rPr lang="en-US" sz="2000">
                <a:latin typeface="Arial"/>
                <a:cs typeface="Arial"/>
              </a:rPr>
              <a:t> Visualization technique  is used to represent the correlation matrices.</a:t>
            </a:r>
            <a:endParaRPr lang="en-US" sz="2000"/>
          </a:p>
          <a:p>
            <a:pPr>
              <a:lnSpc>
                <a:spcPct val="150000"/>
              </a:lnSpc>
            </a:pPr>
            <a:r>
              <a:rPr lang="en-US" sz="2000">
                <a:latin typeface="Arial"/>
                <a:cs typeface="Arial"/>
              </a:rPr>
              <a:t>This makes it easier to interpreting complex relations and identify the pattern of the data.</a:t>
            </a:r>
          </a:p>
        </p:txBody>
      </p:sp>
      <p:sp>
        <p:nvSpPr>
          <p:cNvPr id="7" name="TextBox 6">
            <a:extLst>
              <a:ext uri="{FF2B5EF4-FFF2-40B4-BE49-F238E27FC236}">
                <a16:creationId xmlns:a16="http://schemas.microsoft.com/office/drawing/2014/main" id="{FA6C6C6C-4AF7-E37B-AD2E-667C01DCE24B}"/>
              </a:ext>
            </a:extLst>
          </p:cNvPr>
          <p:cNvSpPr txBox="1"/>
          <p:nvPr/>
        </p:nvSpPr>
        <p:spPr>
          <a:xfrm>
            <a:off x="1565945" y="3341615"/>
            <a:ext cx="4103614" cy="2609945"/>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spcBef>
                <a:spcPts val="1000"/>
              </a:spcBef>
            </a:pPr>
            <a:r>
              <a:rPr lang="en-US" sz="2000" b="1" u="sng">
                <a:latin typeface="Arial"/>
                <a:cs typeface="Arial"/>
              </a:rPr>
              <a:t>R code: </a:t>
            </a:r>
            <a:endParaRPr lang="en-US" sz="2000"/>
          </a:p>
          <a:p>
            <a:pPr>
              <a:lnSpc>
                <a:spcPct val="150000"/>
              </a:lnSpc>
              <a:spcBef>
                <a:spcPts val="1000"/>
              </a:spcBef>
            </a:pPr>
            <a:r>
              <a:rPr lang="en-US" sz="2000">
                <a:latin typeface="Arial"/>
                <a:cs typeface="Arial"/>
              </a:rPr>
              <a:t>library(</a:t>
            </a:r>
            <a:r>
              <a:rPr lang="en-US" sz="2000" err="1">
                <a:latin typeface="Arial"/>
                <a:cs typeface="Arial"/>
              </a:rPr>
              <a:t>corrplot</a:t>
            </a:r>
            <a:r>
              <a:rPr lang="en-US" sz="2000">
                <a:latin typeface="Arial"/>
                <a:cs typeface="Arial"/>
              </a:rPr>
              <a:t>)      </a:t>
            </a:r>
          </a:p>
          <a:p>
            <a:pPr>
              <a:lnSpc>
                <a:spcPct val="150000"/>
              </a:lnSpc>
              <a:spcBef>
                <a:spcPts val="1000"/>
              </a:spcBef>
            </a:pPr>
            <a:r>
              <a:rPr lang="en-US" sz="2000" err="1">
                <a:latin typeface="Arial"/>
                <a:cs typeface="Arial"/>
              </a:rPr>
              <a:t>corrplot</a:t>
            </a:r>
            <a:r>
              <a:rPr lang="en-US" sz="2000">
                <a:latin typeface="Arial"/>
                <a:cs typeface="Arial"/>
              </a:rPr>
              <a:t>(</a:t>
            </a:r>
            <a:r>
              <a:rPr lang="en-US" sz="2000" err="1">
                <a:latin typeface="Arial"/>
                <a:cs typeface="Arial"/>
              </a:rPr>
              <a:t>correlation_matrix</a:t>
            </a:r>
            <a:r>
              <a:rPr lang="en-US" sz="2000">
                <a:latin typeface="Arial"/>
                <a:cs typeface="Arial"/>
              </a:rPr>
              <a:t>, method = "number", </a:t>
            </a:r>
            <a:r>
              <a:rPr lang="en-US" sz="2000" err="1">
                <a:latin typeface="Arial"/>
                <a:cs typeface="Arial"/>
              </a:rPr>
              <a:t>number.cex</a:t>
            </a:r>
            <a:r>
              <a:rPr lang="en-US" sz="2000">
                <a:latin typeface="Arial"/>
                <a:cs typeface="Arial"/>
              </a:rPr>
              <a:t> = 0.7)  </a:t>
            </a:r>
            <a:endParaRPr lang="en-US" sz="2000"/>
          </a:p>
        </p:txBody>
      </p:sp>
      <p:pic>
        <p:nvPicPr>
          <p:cNvPr id="11" name="Picture 10">
            <a:extLst>
              <a:ext uri="{FF2B5EF4-FFF2-40B4-BE49-F238E27FC236}">
                <a16:creationId xmlns:a16="http://schemas.microsoft.com/office/drawing/2014/main" id="{D8B60D7F-E769-C1AF-6FB5-7E9A59F41762}"/>
              </a:ext>
            </a:extLst>
          </p:cNvPr>
          <p:cNvPicPr>
            <a:picLocks noChangeAspect="1"/>
          </p:cNvPicPr>
          <p:nvPr/>
        </p:nvPicPr>
        <p:blipFill>
          <a:blip r:embed="rId2"/>
          <a:stretch>
            <a:fillRect/>
          </a:stretch>
        </p:blipFill>
        <p:spPr>
          <a:xfrm>
            <a:off x="7110472" y="2890005"/>
            <a:ext cx="4414093" cy="3394664"/>
          </a:xfrm>
          <a:prstGeom prst="rect">
            <a:avLst/>
          </a:prstGeom>
        </p:spPr>
      </p:pic>
    </p:spTree>
    <p:extLst>
      <p:ext uri="{BB962C8B-B14F-4D97-AF65-F5344CB8AC3E}">
        <p14:creationId xmlns:p14="http://schemas.microsoft.com/office/powerpoint/2010/main" val="3210833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D23063-DAD7-82E6-856D-B038AEF4CDCF}"/>
              </a:ext>
            </a:extLst>
          </p:cNvPr>
          <p:cNvSpPr>
            <a:spLocks noGrp="1"/>
          </p:cNvSpPr>
          <p:nvPr>
            <p:ph type="title"/>
          </p:nvPr>
        </p:nvSpPr>
        <p:spPr>
          <a:xfrm>
            <a:off x="462303" y="278552"/>
            <a:ext cx="9895951" cy="1033669"/>
          </a:xfrm>
        </p:spPr>
        <p:txBody>
          <a:bodyPr vert="horz" lIns="91440" tIns="45720" rIns="91440" bIns="45720" rtlCol="0">
            <a:normAutofit/>
          </a:bodyPr>
          <a:lstStyle/>
          <a:p>
            <a:r>
              <a:rPr lang="en-US" sz="4000">
                <a:solidFill>
                  <a:srgbClr val="FFFFFF"/>
                </a:solidFill>
              </a:rPr>
              <a:t>Table of Contents</a:t>
            </a:r>
            <a:endParaRPr lang="en-US"/>
          </a:p>
        </p:txBody>
      </p:sp>
      <p:grpSp>
        <p:nvGrpSpPr>
          <p:cNvPr id="119" name="Group 118">
            <a:extLst>
              <a:ext uri="{FF2B5EF4-FFF2-40B4-BE49-F238E27FC236}">
                <a16:creationId xmlns:a16="http://schemas.microsoft.com/office/drawing/2014/main" id="{605451A4-5657-BBCD-C6EF-637FD8538A46}"/>
              </a:ext>
            </a:extLst>
          </p:cNvPr>
          <p:cNvGrpSpPr/>
          <p:nvPr/>
        </p:nvGrpSpPr>
        <p:grpSpPr>
          <a:xfrm>
            <a:off x="2123331" y="1883830"/>
            <a:ext cx="2134213" cy="1934284"/>
            <a:chOff x="4576036" y="-690692"/>
            <a:chExt cx="3364600" cy="7295408"/>
          </a:xfrm>
        </p:grpSpPr>
        <p:sp>
          <p:nvSpPr>
            <p:cNvPr id="117" name="Flowchart: Alternate Process 116">
              <a:extLst>
                <a:ext uri="{FF2B5EF4-FFF2-40B4-BE49-F238E27FC236}">
                  <a16:creationId xmlns:a16="http://schemas.microsoft.com/office/drawing/2014/main" id="{A20EA42E-E67A-E60F-DA91-5502ECAFA6B3}"/>
                </a:ext>
              </a:extLst>
            </p:cNvPr>
            <p:cNvSpPr/>
            <p:nvPr/>
          </p:nvSpPr>
          <p:spPr>
            <a:xfrm>
              <a:off x="4576036" y="506129"/>
              <a:ext cx="3364600" cy="6098587"/>
            </a:xfrm>
            <a:prstGeom prst="flowChartAlternateProcess">
              <a:avLst/>
            </a:prstGeom>
            <a:solidFill>
              <a:schemeClr val="bg1">
                <a:lumMod val="85000"/>
              </a:schemeClr>
            </a:solidFill>
            <a:ln>
              <a:noFill/>
            </a:ln>
            <a:effectLst>
              <a:outerShdw blurRad="50800" dist="50800" dir="5400000" algn="ctr" rotWithShape="0">
                <a:srgbClr val="000000">
                  <a:alpha val="46000"/>
                </a:srgb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a:p>
              <a:pPr algn="ctr"/>
              <a:endParaRPr lang="en-US" u="sng">
                <a:solidFill>
                  <a:schemeClr val="tx1"/>
                </a:solidFill>
              </a:endParaRPr>
            </a:p>
            <a:p>
              <a:pPr algn="ctr"/>
              <a:r>
                <a:rPr lang="en-US" u="sng">
                  <a:solidFill>
                    <a:schemeClr val="tx1"/>
                  </a:solidFill>
                </a:rPr>
                <a:t>Introduction</a:t>
              </a:r>
              <a:endParaRPr lang="en-US" sz="1400">
                <a:solidFill>
                  <a:schemeClr val="tx1"/>
                </a:solidFill>
              </a:endParaRPr>
            </a:p>
          </p:txBody>
        </p:sp>
        <p:sp>
          <p:nvSpPr>
            <p:cNvPr id="118" name="Flowchart: Alternate Process 117">
              <a:extLst>
                <a:ext uri="{FF2B5EF4-FFF2-40B4-BE49-F238E27FC236}">
                  <a16:creationId xmlns:a16="http://schemas.microsoft.com/office/drawing/2014/main" id="{2C16EE49-00EA-DFE5-DB19-40ABEBA5F2B1}"/>
                </a:ext>
              </a:extLst>
            </p:cNvPr>
            <p:cNvSpPr/>
            <p:nvPr/>
          </p:nvSpPr>
          <p:spPr>
            <a:xfrm>
              <a:off x="4779043" y="-690692"/>
              <a:ext cx="2948405" cy="2420547"/>
            </a:xfrm>
            <a:prstGeom prst="flowChartAlternateProcess">
              <a:avLst/>
            </a:prstGeom>
            <a:solidFill>
              <a:schemeClr val="accent1">
                <a:lumMod val="75000"/>
              </a:schemeClr>
            </a:solidFill>
            <a:ln>
              <a:noFill/>
            </a:ln>
            <a:effectLst>
              <a:outerShdw blurRad="50800" dist="50800" dir="5400000" algn="ctr" rotWithShape="0">
                <a:srgbClr val="000000">
                  <a:alpha val="37000"/>
                </a:srgb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49224">
                <a:spcAft>
                  <a:spcPts val="600"/>
                </a:spcAft>
              </a:pPr>
              <a:r>
                <a:rPr lang="en-US" sz="2100">
                  <a:solidFill>
                    <a:schemeClr val="bg1"/>
                  </a:solidFill>
                </a:rPr>
                <a:t>1</a:t>
              </a:r>
              <a:endParaRPr lang="en-US">
                <a:solidFill>
                  <a:schemeClr val="bg1"/>
                </a:solidFill>
              </a:endParaRPr>
            </a:p>
            <a:p>
              <a:pPr algn="ctr" defTabSz="649224">
                <a:spcAft>
                  <a:spcPts val="600"/>
                </a:spcAft>
              </a:pPr>
              <a:endParaRPr lang="en-US" sz="1400">
                <a:solidFill>
                  <a:srgbClr val="000000"/>
                </a:solidFill>
                <a:ea typeface="+mn-lt"/>
                <a:cs typeface="+mn-lt"/>
              </a:endParaRPr>
            </a:p>
          </p:txBody>
        </p:sp>
      </p:grpSp>
      <p:sp>
        <p:nvSpPr>
          <p:cNvPr id="121" name="Arrow: Right 120">
            <a:extLst>
              <a:ext uri="{FF2B5EF4-FFF2-40B4-BE49-F238E27FC236}">
                <a16:creationId xmlns:a16="http://schemas.microsoft.com/office/drawing/2014/main" id="{35E5991B-FFAC-5CA1-ED99-602522955D90}"/>
              </a:ext>
            </a:extLst>
          </p:cNvPr>
          <p:cNvSpPr/>
          <p:nvPr/>
        </p:nvSpPr>
        <p:spPr>
          <a:xfrm>
            <a:off x="4412286" y="2861985"/>
            <a:ext cx="356532" cy="2237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5" name="Group 124">
            <a:extLst>
              <a:ext uri="{FF2B5EF4-FFF2-40B4-BE49-F238E27FC236}">
                <a16:creationId xmlns:a16="http://schemas.microsoft.com/office/drawing/2014/main" id="{5BF3B1F0-C26E-72EF-FE0C-E3D87079F309}"/>
              </a:ext>
            </a:extLst>
          </p:cNvPr>
          <p:cNvGrpSpPr/>
          <p:nvPr/>
        </p:nvGrpSpPr>
        <p:grpSpPr>
          <a:xfrm>
            <a:off x="4926652" y="1890819"/>
            <a:ext cx="2134213" cy="1934284"/>
            <a:chOff x="4576036" y="-690692"/>
            <a:chExt cx="3364600" cy="7295408"/>
          </a:xfrm>
        </p:grpSpPr>
        <p:sp>
          <p:nvSpPr>
            <p:cNvPr id="123" name="Flowchart: Alternate Process 122">
              <a:extLst>
                <a:ext uri="{FF2B5EF4-FFF2-40B4-BE49-F238E27FC236}">
                  <a16:creationId xmlns:a16="http://schemas.microsoft.com/office/drawing/2014/main" id="{569E9FBA-8D61-D676-09EF-A43BAF0028A8}"/>
                </a:ext>
              </a:extLst>
            </p:cNvPr>
            <p:cNvSpPr/>
            <p:nvPr/>
          </p:nvSpPr>
          <p:spPr>
            <a:xfrm>
              <a:off x="4576036" y="506130"/>
              <a:ext cx="3364600" cy="6098586"/>
            </a:xfrm>
            <a:prstGeom prst="flowChartAlternateProcess">
              <a:avLst/>
            </a:prstGeom>
            <a:solidFill>
              <a:schemeClr val="bg1">
                <a:lumMod val="85000"/>
              </a:schemeClr>
            </a:solidFill>
            <a:ln>
              <a:noFill/>
            </a:ln>
            <a:effectLst>
              <a:outerShdw blurRad="50800" dist="50800" dir="5400000" algn="ctr" rotWithShape="0">
                <a:srgbClr val="000000">
                  <a:alpha val="46000"/>
                </a:srgb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solidFill>
                  <a:schemeClr val="tx1"/>
                </a:solidFill>
              </a:endParaRPr>
            </a:p>
            <a:p>
              <a:pPr algn="ctr"/>
              <a:endParaRPr lang="en-US" sz="1600" u="sng">
                <a:solidFill>
                  <a:schemeClr val="tx1"/>
                </a:solidFill>
              </a:endParaRPr>
            </a:p>
            <a:p>
              <a:pPr algn="ctr"/>
              <a:r>
                <a:rPr lang="en-US" sz="1600" u="sng">
                  <a:solidFill>
                    <a:schemeClr val="tx1"/>
                  </a:solidFill>
                </a:rPr>
                <a:t>Data Pre-Processing</a:t>
              </a:r>
              <a:r>
                <a:rPr lang="en-US" sz="1600">
                  <a:solidFill>
                    <a:schemeClr val="tx1"/>
                  </a:solidFill>
                </a:rPr>
                <a:t> </a:t>
              </a:r>
              <a:endParaRPr lang="en-US" sz="1600" u="sng">
                <a:solidFill>
                  <a:schemeClr val="tx1"/>
                </a:solidFill>
              </a:endParaRPr>
            </a:p>
          </p:txBody>
        </p:sp>
        <p:sp>
          <p:nvSpPr>
            <p:cNvPr id="124" name="Flowchart: Alternate Process 123">
              <a:extLst>
                <a:ext uri="{FF2B5EF4-FFF2-40B4-BE49-F238E27FC236}">
                  <a16:creationId xmlns:a16="http://schemas.microsoft.com/office/drawing/2014/main" id="{600F46F2-CDC8-6A69-6F12-78CB67517B5D}"/>
                </a:ext>
              </a:extLst>
            </p:cNvPr>
            <p:cNvSpPr/>
            <p:nvPr/>
          </p:nvSpPr>
          <p:spPr>
            <a:xfrm>
              <a:off x="4779043" y="-690692"/>
              <a:ext cx="2948405" cy="2420547"/>
            </a:xfrm>
            <a:prstGeom prst="flowChartAlternateProcess">
              <a:avLst/>
            </a:prstGeom>
            <a:solidFill>
              <a:schemeClr val="accent1">
                <a:lumMod val="75000"/>
              </a:schemeClr>
            </a:solidFill>
            <a:ln>
              <a:noFill/>
            </a:ln>
            <a:effectLst>
              <a:outerShdw blurRad="50800" dist="50800" dir="5400000" algn="ctr" rotWithShape="0">
                <a:srgbClr val="000000">
                  <a:alpha val="37000"/>
                </a:srgb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49224">
                <a:spcAft>
                  <a:spcPts val="600"/>
                </a:spcAft>
              </a:pPr>
              <a:r>
                <a:rPr lang="en-US" sz="2100">
                  <a:solidFill>
                    <a:schemeClr val="bg1"/>
                  </a:solidFill>
                </a:rPr>
                <a:t>2</a:t>
              </a:r>
            </a:p>
            <a:p>
              <a:pPr algn="ctr" defTabSz="649224">
                <a:spcAft>
                  <a:spcPts val="600"/>
                </a:spcAft>
              </a:pPr>
              <a:endParaRPr lang="en-US" sz="1400">
                <a:solidFill>
                  <a:srgbClr val="000000"/>
                </a:solidFill>
                <a:ea typeface="+mn-lt"/>
                <a:cs typeface="+mn-lt"/>
              </a:endParaRPr>
            </a:p>
          </p:txBody>
        </p:sp>
      </p:grpSp>
      <p:sp>
        <p:nvSpPr>
          <p:cNvPr id="127" name="Arrow: Right 126">
            <a:extLst>
              <a:ext uri="{FF2B5EF4-FFF2-40B4-BE49-F238E27FC236}">
                <a16:creationId xmlns:a16="http://schemas.microsoft.com/office/drawing/2014/main" id="{2F975BA7-14CA-39A9-B146-0C6506DFEA2A}"/>
              </a:ext>
            </a:extLst>
          </p:cNvPr>
          <p:cNvSpPr/>
          <p:nvPr/>
        </p:nvSpPr>
        <p:spPr>
          <a:xfrm>
            <a:off x="7215606" y="2854994"/>
            <a:ext cx="356532" cy="2237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1" name="Group 130">
            <a:extLst>
              <a:ext uri="{FF2B5EF4-FFF2-40B4-BE49-F238E27FC236}">
                <a16:creationId xmlns:a16="http://schemas.microsoft.com/office/drawing/2014/main" id="{F0312586-D1E0-AE4D-4170-242CEECA2391}"/>
              </a:ext>
            </a:extLst>
          </p:cNvPr>
          <p:cNvGrpSpPr/>
          <p:nvPr/>
        </p:nvGrpSpPr>
        <p:grpSpPr>
          <a:xfrm>
            <a:off x="7715990" y="1890819"/>
            <a:ext cx="2134213" cy="1934284"/>
            <a:chOff x="4576036" y="-690692"/>
            <a:chExt cx="3364600" cy="7295408"/>
          </a:xfrm>
        </p:grpSpPr>
        <p:sp>
          <p:nvSpPr>
            <p:cNvPr id="129" name="Flowchart: Alternate Process 128">
              <a:extLst>
                <a:ext uri="{FF2B5EF4-FFF2-40B4-BE49-F238E27FC236}">
                  <a16:creationId xmlns:a16="http://schemas.microsoft.com/office/drawing/2014/main" id="{A371BCD5-D5A5-935D-9D06-CE7A9105274E}"/>
                </a:ext>
              </a:extLst>
            </p:cNvPr>
            <p:cNvSpPr/>
            <p:nvPr/>
          </p:nvSpPr>
          <p:spPr>
            <a:xfrm>
              <a:off x="4576036" y="506129"/>
              <a:ext cx="3364600" cy="6098587"/>
            </a:xfrm>
            <a:prstGeom prst="flowChartAlternateProcess">
              <a:avLst/>
            </a:prstGeom>
            <a:solidFill>
              <a:schemeClr val="bg1">
                <a:lumMod val="85000"/>
              </a:schemeClr>
            </a:solidFill>
            <a:ln>
              <a:noFill/>
            </a:ln>
            <a:effectLst>
              <a:outerShdw blurRad="50800" dist="50800" dir="5400000" algn="ctr" rotWithShape="0">
                <a:srgbClr val="000000">
                  <a:alpha val="46000"/>
                </a:srgb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solidFill>
                  <a:schemeClr val="tx1"/>
                </a:solidFill>
              </a:endParaRPr>
            </a:p>
            <a:p>
              <a:pPr algn="ctr"/>
              <a:endParaRPr lang="en-US" sz="1600" u="sng">
                <a:solidFill>
                  <a:schemeClr val="tx1"/>
                </a:solidFill>
              </a:endParaRPr>
            </a:p>
            <a:p>
              <a:pPr algn="ctr"/>
              <a:r>
                <a:rPr lang="en-US" sz="1600" u="sng">
                  <a:solidFill>
                    <a:schemeClr val="tx1"/>
                  </a:solidFill>
                </a:rPr>
                <a:t>Prediction Method</a:t>
              </a:r>
              <a:endParaRPr lang="en-US">
                <a:solidFill>
                  <a:schemeClr val="tx1"/>
                </a:solidFill>
              </a:endParaRPr>
            </a:p>
          </p:txBody>
        </p:sp>
        <p:sp>
          <p:nvSpPr>
            <p:cNvPr id="130" name="Flowchart: Alternate Process 129">
              <a:extLst>
                <a:ext uri="{FF2B5EF4-FFF2-40B4-BE49-F238E27FC236}">
                  <a16:creationId xmlns:a16="http://schemas.microsoft.com/office/drawing/2014/main" id="{38142AEC-C910-8372-E0DB-0947C774DE35}"/>
                </a:ext>
              </a:extLst>
            </p:cNvPr>
            <p:cNvSpPr/>
            <p:nvPr/>
          </p:nvSpPr>
          <p:spPr>
            <a:xfrm>
              <a:off x="4779043" y="-690692"/>
              <a:ext cx="2948405" cy="2420547"/>
            </a:xfrm>
            <a:prstGeom prst="flowChartAlternateProcess">
              <a:avLst/>
            </a:prstGeom>
            <a:solidFill>
              <a:schemeClr val="accent1">
                <a:lumMod val="75000"/>
              </a:schemeClr>
            </a:solidFill>
            <a:ln>
              <a:noFill/>
            </a:ln>
            <a:effectLst>
              <a:outerShdw blurRad="50800" dist="50800" dir="5400000" algn="ctr" rotWithShape="0">
                <a:srgbClr val="000000">
                  <a:alpha val="37000"/>
                </a:srgb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49224">
                <a:spcAft>
                  <a:spcPts val="600"/>
                </a:spcAft>
              </a:pPr>
              <a:r>
                <a:rPr lang="en-US" sz="2100">
                  <a:solidFill>
                    <a:schemeClr val="bg1"/>
                  </a:solidFill>
                </a:rPr>
                <a:t>3</a:t>
              </a:r>
            </a:p>
            <a:p>
              <a:pPr algn="ctr" defTabSz="649224">
                <a:spcAft>
                  <a:spcPts val="600"/>
                </a:spcAft>
              </a:pPr>
              <a:endParaRPr lang="en-US" sz="1400">
                <a:solidFill>
                  <a:srgbClr val="000000"/>
                </a:solidFill>
                <a:ea typeface="+mn-lt"/>
                <a:cs typeface="+mn-lt"/>
              </a:endParaRPr>
            </a:p>
          </p:txBody>
        </p:sp>
      </p:grpSp>
      <p:grpSp>
        <p:nvGrpSpPr>
          <p:cNvPr id="135" name="Group 134">
            <a:extLst>
              <a:ext uri="{FF2B5EF4-FFF2-40B4-BE49-F238E27FC236}">
                <a16:creationId xmlns:a16="http://schemas.microsoft.com/office/drawing/2014/main" id="{C6CCEB9D-9E86-6EE2-4B0E-1D70E3852EF1}"/>
              </a:ext>
            </a:extLst>
          </p:cNvPr>
          <p:cNvGrpSpPr/>
          <p:nvPr/>
        </p:nvGrpSpPr>
        <p:grpSpPr>
          <a:xfrm>
            <a:off x="2123331" y="4526361"/>
            <a:ext cx="2134213" cy="1934284"/>
            <a:chOff x="4576036" y="-690692"/>
            <a:chExt cx="3364600" cy="7295408"/>
          </a:xfrm>
        </p:grpSpPr>
        <p:sp>
          <p:nvSpPr>
            <p:cNvPr id="133" name="Flowchart: Alternate Process 132">
              <a:extLst>
                <a:ext uri="{FF2B5EF4-FFF2-40B4-BE49-F238E27FC236}">
                  <a16:creationId xmlns:a16="http://schemas.microsoft.com/office/drawing/2014/main" id="{06D8C1F5-2DA3-37EC-E914-5F742FEB9DBA}"/>
                </a:ext>
              </a:extLst>
            </p:cNvPr>
            <p:cNvSpPr/>
            <p:nvPr/>
          </p:nvSpPr>
          <p:spPr>
            <a:xfrm>
              <a:off x="4576036" y="506129"/>
              <a:ext cx="3364600" cy="6098587"/>
            </a:xfrm>
            <a:prstGeom prst="flowChartAlternateProcess">
              <a:avLst/>
            </a:prstGeom>
            <a:solidFill>
              <a:schemeClr val="bg1">
                <a:lumMod val="85000"/>
              </a:schemeClr>
            </a:solidFill>
            <a:ln>
              <a:noFill/>
            </a:ln>
            <a:effectLst>
              <a:outerShdw blurRad="50800" dist="50800" dir="5400000" algn="ctr" rotWithShape="0">
                <a:srgbClr val="000000">
                  <a:alpha val="46000"/>
                </a:srgb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solidFill>
                  <a:schemeClr val="tx1"/>
                </a:solidFill>
              </a:endParaRPr>
            </a:p>
            <a:p>
              <a:pPr algn="ctr"/>
              <a:endParaRPr lang="en-US" sz="1600" u="sng">
                <a:solidFill>
                  <a:schemeClr val="tx1"/>
                </a:solidFill>
              </a:endParaRPr>
            </a:p>
            <a:p>
              <a:pPr algn="ctr"/>
              <a:r>
                <a:rPr lang="en-US" sz="1600" u="sng">
                  <a:solidFill>
                    <a:schemeClr val="tx1"/>
                  </a:solidFill>
                </a:rPr>
                <a:t>Limitations/Future Works</a:t>
              </a:r>
              <a:endParaRPr lang="en-US">
                <a:solidFill>
                  <a:schemeClr val="tx1"/>
                </a:solidFill>
              </a:endParaRPr>
            </a:p>
          </p:txBody>
        </p:sp>
        <p:sp>
          <p:nvSpPr>
            <p:cNvPr id="134" name="Flowchart: Alternate Process 133">
              <a:extLst>
                <a:ext uri="{FF2B5EF4-FFF2-40B4-BE49-F238E27FC236}">
                  <a16:creationId xmlns:a16="http://schemas.microsoft.com/office/drawing/2014/main" id="{BBD73A48-028C-4C85-E58D-EC3CA0777664}"/>
                </a:ext>
              </a:extLst>
            </p:cNvPr>
            <p:cNvSpPr/>
            <p:nvPr/>
          </p:nvSpPr>
          <p:spPr>
            <a:xfrm>
              <a:off x="4779043" y="-690692"/>
              <a:ext cx="2948405" cy="2420547"/>
            </a:xfrm>
            <a:prstGeom prst="flowChartAlternateProcess">
              <a:avLst/>
            </a:prstGeom>
            <a:solidFill>
              <a:schemeClr val="accent1">
                <a:lumMod val="75000"/>
              </a:schemeClr>
            </a:solidFill>
            <a:ln>
              <a:noFill/>
            </a:ln>
            <a:effectLst>
              <a:outerShdw blurRad="50800" dist="50800" dir="5400000" algn="ctr" rotWithShape="0">
                <a:srgbClr val="000000">
                  <a:alpha val="37000"/>
                </a:srgb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49224">
                <a:spcAft>
                  <a:spcPts val="600"/>
                </a:spcAft>
              </a:pPr>
              <a:r>
                <a:rPr lang="en-US" sz="2100">
                  <a:solidFill>
                    <a:schemeClr val="bg1"/>
                  </a:solidFill>
                </a:rPr>
                <a:t>6</a:t>
              </a:r>
            </a:p>
            <a:p>
              <a:pPr algn="ctr" defTabSz="649224">
                <a:spcAft>
                  <a:spcPts val="600"/>
                </a:spcAft>
              </a:pPr>
              <a:endParaRPr lang="en-US" sz="1400">
                <a:solidFill>
                  <a:srgbClr val="000000"/>
                </a:solidFill>
                <a:ea typeface="+mn-lt"/>
                <a:cs typeface="+mn-lt"/>
              </a:endParaRPr>
            </a:p>
          </p:txBody>
        </p:sp>
      </p:grpSp>
      <p:grpSp>
        <p:nvGrpSpPr>
          <p:cNvPr id="139" name="Group 138">
            <a:extLst>
              <a:ext uri="{FF2B5EF4-FFF2-40B4-BE49-F238E27FC236}">
                <a16:creationId xmlns:a16="http://schemas.microsoft.com/office/drawing/2014/main" id="{149CEBFD-68D8-6420-D180-58325685EC1D}"/>
              </a:ext>
            </a:extLst>
          </p:cNvPr>
          <p:cNvGrpSpPr/>
          <p:nvPr/>
        </p:nvGrpSpPr>
        <p:grpSpPr>
          <a:xfrm>
            <a:off x="4926652" y="4533351"/>
            <a:ext cx="2134213" cy="1934284"/>
            <a:chOff x="4576036" y="-690692"/>
            <a:chExt cx="3364600" cy="7295408"/>
          </a:xfrm>
        </p:grpSpPr>
        <p:sp>
          <p:nvSpPr>
            <p:cNvPr id="137" name="Flowchart: Alternate Process 136">
              <a:extLst>
                <a:ext uri="{FF2B5EF4-FFF2-40B4-BE49-F238E27FC236}">
                  <a16:creationId xmlns:a16="http://schemas.microsoft.com/office/drawing/2014/main" id="{FDEDC7C8-3C49-AB85-8BFA-506249021F6A}"/>
                </a:ext>
              </a:extLst>
            </p:cNvPr>
            <p:cNvSpPr/>
            <p:nvPr/>
          </p:nvSpPr>
          <p:spPr>
            <a:xfrm>
              <a:off x="4576036" y="506129"/>
              <a:ext cx="3364600" cy="6098587"/>
            </a:xfrm>
            <a:prstGeom prst="flowChartAlternateProcess">
              <a:avLst/>
            </a:prstGeom>
            <a:solidFill>
              <a:schemeClr val="bg1">
                <a:lumMod val="85000"/>
              </a:schemeClr>
            </a:solidFill>
            <a:ln>
              <a:noFill/>
            </a:ln>
            <a:effectLst>
              <a:outerShdw blurRad="50800" dist="50800" dir="5400000" algn="ctr" rotWithShape="0">
                <a:srgbClr val="000000">
                  <a:alpha val="46000"/>
                </a:srgb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u="sng">
                <a:solidFill>
                  <a:schemeClr val="tx1"/>
                </a:solidFill>
              </a:endParaRPr>
            </a:p>
            <a:p>
              <a:pPr algn="ctr"/>
              <a:endParaRPr lang="en-US" u="sng">
                <a:solidFill>
                  <a:schemeClr val="tx1"/>
                </a:solidFill>
              </a:endParaRPr>
            </a:p>
            <a:p>
              <a:pPr algn="ctr"/>
              <a:r>
                <a:rPr lang="en-US" u="sng">
                  <a:solidFill>
                    <a:schemeClr val="tx1"/>
                  </a:solidFill>
                </a:rPr>
                <a:t>Discussion</a:t>
              </a:r>
              <a:endParaRPr lang="en-US">
                <a:solidFill>
                  <a:schemeClr val="tx1"/>
                </a:solidFill>
              </a:endParaRPr>
            </a:p>
          </p:txBody>
        </p:sp>
        <p:sp>
          <p:nvSpPr>
            <p:cNvPr id="138" name="Flowchart: Alternate Process 137">
              <a:extLst>
                <a:ext uri="{FF2B5EF4-FFF2-40B4-BE49-F238E27FC236}">
                  <a16:creationId xmlns:a16="http://schemas.microsoft.com/office/drawing/2014/main" id="{EC09CD55-F78E-92FC-0732-56DF9E8C349F}"/>
                </a:ext>
              </a:extLst>
            </p:cNvPr>
            <p:cNvSpPr/>
            <p:nvPr/>
          </p:nvSpPr>
          <p:spPr>
            <a:xfrm>
              <a:off x="4779043" y="-690692"/>
              <a:ext cx="2948405" cy="2420547"/>
            </a:xfrm>
            <a:prstGeom prst="flowChartAlternateProcess">
              <a:avLst/>
            </a:prstGeom>
            <a:solidFill>
              <a:schemeClr val="accent1">
                <a:lumMod val="75000"/>
              </a:schemeClr>
            </a:solidFill>
            <a:ln>
              <a:noFill/>
            </a:ln>
            <a:effectLst>
              <a:outerShdw blurRad="50800" dist="50800" dir="5400000" algn="ctr" rotWithShape="0">
                <a:srgbClr val="000000">
                  <a:alpha val="37000"/>
                </a:srgb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49224">
                <a:spcAft>
                  <a:spcPts val="600"/>
                </a:spcAft>
              </a:pPr>
              <a:r>
                <a:rPr lang="en-US" sz="2100">
                  <a:solidFill>
                    <a:schemeClr val="bg1"/>
                  </a:solidFill>
                </a:rPr>
                <a:t>5</a:t>
              </a:r>
            </a:p>
            <a:p>
              <a:pPr algn="ctr" defTabSz="649224">
                <a:spcAft>
                  <a:spcPts val="600"/>
                </a:spcAft>
              </a:pPr>
              <a:endParaRPr lang="en-US" sz="1400">
                <a:solidFill>
                  <a:srgbClr val="000000"/>
                </a:solidFill>
                <a:ea typeface="+mn-lt"/>
                <a:cs typeface="+mn-lt"/>
              </a:endParaRPr>
            </a:p>
          </p:txBody>
        </p:sp>
      </p:grpSp>
      <p:sp>
        <p:nvSpPr>
          <p:cNvPr id="141" name="Arrow: Right 140">
            <a:extLst>
              <a:ext uri="{FF2B5EF4-FFF2-40B4-BE49-F238E27FC236}">
                <a16:creationId xmlns:a16="http://schemas.microsoft.com/office/drawing/2014/main" id="{B45512FD-8DBE-C9AD-68FE-9282F2572236}"/>
              </a:ext>
            </a:extLst>
          </p:cNvPr>
          <p:cNvSpPr/>
          <p:nvPr/>
        </p:nvSpPr>
        <p:spPr>
          <a:xfrm rot="10800000">
            <a:off x="7215606" y="5497526"/>
            <a:ext cx="356532" cy="2237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5" name="Group 144">
            <a:extLst>
              <a:ext uri="{FF2B5EF4-FFF2-40B4-BE49-F238E27FC236}">
                <a16:creationId xmlns:a16="http://schemas.microsoft.com/office/drawing/2014/main" id="{043866C0-5A77-A7EE-F6B7-BB33A1F861F7}"/>
              </a:ext>
            </a:extLst>
          </p:cNvPr>
          <p:cNvGrpSpPr/>
          <p:nvPr/>
        </p:nvGrpSpPr>
        <p:grpSpPr>
          <a:xfrm>
            <a:off x="7674045" y="4533351"/>
            <a:ext cx="2134213" cy="1934284"/>
            <a:chOff x="4576036" y="-690692"/>
            <a:chExt cx="3364600" cy="7295408"/>
          </a:xfrm>
        </p:grpSpPr>
        <p:sp>
          <p:nvSpPr>
            <p:cNvPr id="143" name="Flowchart: Alternate Process 142">
              <a:extLst>
                <a:ext uri="{FF2B5EF4-FFF2-40B4-BE49-F238E27FC236}">
                  <a16:creationId xmlns:a16="http://schemas.microsoft.com/office/drawing/2014/main" id="{FEB90305-CF53-D0D3-6E99-637144134062}"/>
                </a:ext>
              </a:extLst>
            </p:cNvPr>
            <p:cNvSpPr/>
            <p:nvPr/>
          </p:nvSpPr>
          <p:spPr>
            <a:xfrm>
              <a:off x="4576036" y="506129"/>
              <a:ext cx="3364600" cy="6098587"/>
            </a:xfrm>
            <a:prstGeom prst="flowChartAlternateProcess">
              <a:avLst/>
            </a:prstGeom>
            <a:solidFill>
              <a:schemeClr val="bg1">
                <a:lumMod val="85000"/>
              </a:schemeClr>
            </a:solidFill>
            <a:ln>
              <a:noFill/>
            </a:ln>
            <a:effectLst>
              <a:outerShdw blurRad="50800" dist="50800" dir="5400000" algn="ctr" rotWithShape="0">
                <a:srgbClr val="000000">
                  <a:alpha val="46000"/>
                </a:srgb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solidFill>
                  <a:schemeClr val="tx1"/>
                </a:solidFill>
              </a:endParaRPr>
            </a:p>
            <a:p>
              <a:pPr algn="ctr"/>
              <a:endParaRPr lang="en-US" sz="1600" u="sng">
                <a:solidFill>
                  <a:schemeClr val="tx1"/>
                </a:solidFill>
              </a:endParaRPr>
            </a:p>
            <a:p>
              <a:pPr algn="ctr"/>
              <a:r>
                <a:rPr lang="en-US" sz="1600" u="sng">
                  <a:solidFill>
                    <a:schemeClr val="tx1"/>
                  </a:solidFill>
                </a:rPr>
                <a:t>Results</a:t>
              </a:r>
            </a:p>
          </p:txBody>
        </p:sp>
        <p:sp>
          <p:nvSpPr>
            <p:cNvPr id="144" name="Flowchart: Alternate Process 143">
              <a:extLst>
                <a:ext uri="{FF2B5EF4-FFF2-40B4-BE49-F238E27FC236}">
                  <a16:creationId xmlns:a16="http://schemas.microsoft.com/office/drawing/2014/main" id="{048D2B40-A858-DBA6-3A81-E95605B3B3AA}"/>
                </a:ext>
              </a:extLst>
            </p:cNvPr>
            <p:cNvSpPr/>
            <p:nvPr/>
          </p:nvSpPr>
          <p:spPr>
            <a:xfrm>
              <a:off x="4779043" y="-690692"/>
              <a:ext cx="2948405" cy="2420547"/>
            </a:xfrm>
            <a:prstGeom prst="flowChartAlternateProcess">
              <a:avLst/>
            </a:prstGeom>
            <a:solidFill>
              <a:schemeClr val="accent1">
                <a:lumMod val="75000"/>
              </a:schemeClr>
            </a:solidFill>
            <a:ln>
              <a:noFill/>
            </a:ln>
            <a:effectLst>
              <a:outerShdw blurRad="50800" dist="50800" dir="5400000" algn="ctr" rotWithShape="0">
                <a:srgbClr val="000000">
                  <a:alpha val="37000"/>
                </a:srgb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49224">
                <a:spcAft>
                  <a:spcPts val="600"/>
                </a:spcAft>
              </a:pPr>
              <a:r>
                <a:rPr lang="en-US" sz="2100">
                  <a:solidFill>
                    <a:schemeClr val="bg1"/>
                  </a:solidFill>
                </a:rPr>
                <a:t>4</a:t>
              </a:r>
            </a:p>
            <a:p>
              <a:pPr algn="ctr" defTabSz="649224">
                <a:spcAft>
                  <a:spcPts val="600"/>
                </a:spcAft>
              </a:pPr>
              <a:endParaRPr lang="en-US" sz="1400">
                <a:solidFill>
                  <a:srgbClr val="000000"/>
                </a:solidFill>
                <a:ea typeface="+mn-lt"/>
                <a:cs typeface="+mn-lt"/>
              </a:endParaRPr>
            </a:p>
          </p:txBody>
        </p:sp>
      </p:grpSp>
      <p:sp>
        <p:nvSpPr>
          <p:cNvPr id="147" name="Arrow: Right 146">
            <a:extLst>
              <a:ext uri="{FF2B5EF4-FFF2-40B4-BE49-F238E27FC236}">
                <a16:creationId xmlns:a16="http://schemas.microsoft.com/office/drawing/2014/main" id="{FFFEB0A4-E654-6100-ABF4-538ACA24F87A}"/>
              </a:ext>
            </a:extLst>
          </p:cNvPr>
          <p:cNvSpPr/>
          <p:nvPr/>
        </p:nvSpPr>
        <p:spPr>
          <a:xfrm rot="5400000">
            <a:off x="8676687" y="4071397"/>
            <a:ext cx="356532" cy="2237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Arrow: Right 148">
            <a:extLst>
              <a:ext uri="{FF2B5EF4-FFF2-40B4-BE49-F238E27FC236}">
                <a16:creationId xmlns:a16="http://schemas.microsoft.com/office/drawing/2014/main" id="{E5FA4B5D-3CEE-A39C-38E5-9CE1F1C41BC9}"/>
              </a:ext>
            </a:extLst>
          </p:cNvPr>
          <p:cNvSpPr/>
          <p:nvPr/>
        </p:nvSpPr>
        <p:spPr>
          <a:xfrm rot="10800000">
            <a:off x="4412284" y="5504516"/>
            <a:ext cx="356532" cy="2237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5042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D83E4-638C-0255-1765-1C13CE1931D0}"/>
              </a:ext>
            </a:extLst>
          </p:cNvPr>
          <p:cNvSpPr>
            <a:spLocks noGrp="1"/>
          </p:cNvSpPr>
          <p:nvPr>
            <p:ph type="title"/>
          </p:nvPr>
        </p:nvSpPr>
        <p:spPr>
          <a:xfrm>
            <a:off x="352805" y="282189"/>
            <a:ext cx="9895951" cy="1033669"/>
          </a:xfrm>
        </p:spPr>
        <p:txBody>
          <a:bodyPr>
            <a:normAutofit/>
          </a:bodyPr>
          <a:lstStyle/>
          <a:p>
            <a:r>
              <a:rPr lang="en-US" sz="3800">
                <a:solidFill>
                  <a:srgbClr val="FFFFFF"/>
                </a:solidFill>
              </a:rPr>
              <a:t>Data Pre-Processing: Correlation Matrix Cont.</a:t>
            </a:r>
            <a:endParaRPr lang="en-US" sz="3800"/>
          </a:p>
        </p:txBody>
      </p:sp>
      <p:sp>
        <p:nvSpPr>
          <p:cNvPr id="4" name="Content Placeholder 3">
            <a:extLst>
              <a:ext uri="{FF2B5EF4-FFF2-40B4-BE49-F238E27FC236}">
                <a16:creationId xmlns:a16="http://schemas.microsoft.com/office/drawing/2014/main" id="{D67C3BFD-FAF6-8216-2D0E-E9ED485C480E}"/>
              </a:ext>
            </a:extLst>
          </p:cNvPr>
          <p:cNvSpPr>
            <a:spLocks noGrp="1"/>
          </p:cNvSpPr>
          <p:nvPr>
            <p:ph idx="1"/>
          </p:nvPr>
        </p:nvSpPr>
        <p:spPr>
          <a:xfrm>
            <a:off x="460695" y="1713772"/>
            <a:ext cx="10515600" cy="1149540"/>
          </a:xfrm>
        </p:spPr>
        <p:txBody>
          <a:bodyPr vert="horz" lIns="91440" tIns="45720" rIns="91440" bIns="45720" rtlCol="0" anchor="t">
            <a:normAutofit/>
          </a:bodyPr>
          <a:lstStyle/>
          <a:p>
            <a:pPr>
              <a:lnSpc>
                <a:spcPct val="150000"/>
              </a:lnSpc>
              <a:buFont typeface="Arial"/>
              <a:buChar char="•"/>
            </a:pPr>
            <a:r>
              <a:rPr lang="en-US" sz="2000">
                <a:latin typeface="Arial"/>
                <a:cs typeface="Arial"/>
              </a:rPr>
              <a:t>Install "car" package in R which has functions of linear regression diagnostics called Variance inflation factor(VIF).</a:t>
            </a:r>
            <a:endParaRPr lang="en-US"/>
          </a:p>
        </p:txBody>
      </p:sp>
      <p:sp>
        <p:nvSpPr>
          <p:cNvPr id="5" name="TextBox 4">
            <a:extLst>
              <a:ext uri="{FF2B5EF4-FFF2-40B4-BE49-F238E27FC236}">
                <a16:creationId xmlns:a16="http://schemas.microsoft.com/office/drawing/2014/main" id="{61CAEB89-4705-2B36-86DB-5C54B734D2A2}"/>
              </a:ext>
            </a:extLst>
          </p:cNvPr>
          <p:cNvSpPr txBox="1"/>
          <p:nvPr/>
        </p:nvSpPr>
        <p:spPr>
          <a:xfrm>
            <a:off x="1230781" y="2866238"/>
            <a:ext cx="4613945" cy="3727815"/>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spcBef>
                <a:spcPts val="1000"/>
              </a:spcBef>
            </a:pPr>
            <a:r>
              <a:rPr lang="en-US" b="1" u="sng">
                <a:latin typeface="Arial"/>
                <a:cs typeface="Arial"/>
              </a:rPr>
              <a:t>R code:  </a:t>
            </a:r>
            <a:endParaRPr lang="en-US" u="sng">
              <a:latin typeface="Aptos"/>
              <a:cs typeface="Arial"/>
            </a:endParaRPr>
          </a:p>
          <a:p>
            <a:pPr>
              <a:lnSpc>
                <a:spcPct val="150000"/>
              </a:lnSpc>
              <a:spcBef>
                <a:spcPts val="1000"/>
              </a:spcBef>
            </a:pPr>
            <a:r>
              <a:rPr lang="en-US">
                <a:latin typeface="Arial"/>
                <a:cs typeface="Arial"/>
              </a:rPr>
              <a:t>dat1 = subset(</a:t>
            </a:r>
            <a:r>
              <a:rPr lang="en-US" err="1">
                <a:latin typeface="Arial"/>
                <a:cs typeface="Arial"/>
              </a:rPr>
              <a:t>dat</a:t>
            </a:r>
            <a:r>
              <a:rPr lang="en-US">
                <a:latin typeface="Arial"/>
                <a:cs typeface="Arial"/>
              </a:rPr>
              <a:t>, select = c(G1, G2, G3))</a:t>
            </a:r>
            <a:endParaRPr lang="en-US"/>
          </a:p>
          <a:p>
            <a:pPr>
              <a:lnSpc>
                <a:spcPct val="150000"/>
              </a:lnSpc>
              <a:spcBef>
                <a:spcPts val="1000"/>
              </a:spcBef>
            </a:pPr>
            <a:r>
              <a:rPr lang="en-US" err="1">
                <a:latin typeface="Arial"/>
                <a:cs typeface="Arial"/>
              </a:rPr>
              <a:t>install.packages</a:t>
            </a:r>
            <a:r>
              <a:rPr lang="en-US">
                <a:latin typeface="Arial"/>
                <a:cs typeface="Arial"/>
              </a:rPr>
              <a:t>("car")</a:t>
            </a:r>
            <a:endParaRPr lang="en-US"/>
          </a:p>
          <a:p>
            <a:pPr>
              <a:lnSpc>
                <a:spcPct val="150000"/>
              </a:lnSpc>
              <a:spcBef>
                <a:spcPts val="1000"/>
              </a:spcBef>
            </a:pPr>
            <a:r>
              <a:rPr lang="en-US">
                <a:latin typeface="Arial"/>
                <a:cs typeface="Arial"/>
              </a:rPr>
              <a:t>library(car)</a:t>
            </a:r>
            <a:endParaRPr lang="en-US"/>
          </a:p>
          <a:p>
            <a:pPr>
              <a:lnSpc>
                <a:spcPct val="150000"/>
              </a:lnSpc>
              <a:spcBef>
                <a:spcPts val="1000"/>
              </a:spcBef>
            </a:pPr>
            <a:r>
              <a:rPr lang="en-US">
                <a:latin typeface="Arial"/>
                <a:cs typeface="Arial"/>
              </a:rPr>
              <a:t>model &lt;- </a:t>
            </a:r>
            <a:r>
              <a:rPr lang="en-US" err="1">
                <a:latin typeface="Arial"/>
                <a:cs typeface="Arial"/>
              </a:rPr>
              <a:t>lm</a:t>
            </a:r>
            <a:r>
              <a:rPr lang="en-US">
                <a:latin typeface="Arial"/>
                <a:cs typeface="Arial"/>
              </a:rPr>
              <a:t>(G3 ~ G1 + G2, data = dat1)</a:t>
            </a:r>
            <a:endParaRPr lang="en-US"/>
          </a:p>
          <a:p>
            <a:pPr>
              <a:lnSpc>
                <a:spcPct val="150000"/>
              </a:lnSpc>
              <a:spcBef>
                <a:spcPts val="1000"/>
              </a:spcBef>
            </a:pPr>
            <a:r>
              <a:rPr lang="en-US" err="1">
                <a:latin typeface="Arial"/>
                <a:cs typeface="Arial"/>
              </a:rPr>
              <a:t>vif_values</a:t>
            </a:r>
            <a:r>
              <a:rPr lang="en-US">
                <a:latin typeface="Arial"/>
                <a:cs typeface="Arial"/>
              </a:rPr>
              <a:t> &lt;- </a:t>
            </a:r>
            <a:r>
              <a:rPr lang="en-US" err="1">
                <a:latin typeface="Arial"/>
                <a:cs typeface="Arial"/>
              </a:rPr>
              <a:t>vif</a:t>
            </a:r>
            <a:r>
              <a:rPr lang="en-US">
                <a:latin typeface="Arial"/>
                <a:cs typeface="Arial"/>
              </a:rPr>
              <a:t>(model)</a:t>
            </a:r>
            <a:endParaRPr lang="en-US"/>
          </a:p>
          <a:p>
            <a:pPr>
              <a:lnSpc>
                <a:spcPct val="150000"/>
              </a:lnSpc>
              <a:spcBef>
                <a:spcPts val="1000"/>
              </a:spcBef>
            </a:pPr>
            <a:r>
              <a:rPr lang="en-US">
                <a:latin typeface="Arial"/>
                <a:cs typeface="Arial"/>
              </a:rPr>
              <a:t>print(</a:t>
            </a:r>
            <a:r>
              <a:rPr lang="en-US" err="1">
                <a:latin typeface="Arial"/>
                <a:cs typeface="Arial"/>
              </a:rPr>
              <a:t>vif_values</a:t>
            </a:r>
            <a:r>
              <a:rPr lang="en-US">
                <a:latin typeface="Arial"/>
                <a:cs typeface="Arial"/>
              </a:rPr>
              <a:t>)</a:t>
            </a:r>
            <a:endParaRPr lang="en-US"/>
          </a:p>
        </p:txBody>
      </p:sp>
      <p:sp>
        <p:nvSpPr>
          <p:cNvPr id="3" name="TextBox 2">
            <a:extLst>
              <a:ext uri="{FF2B5EF4-FFF2-40B4-BE49-F238E27FC236}">
                <a16:creationId xmlns:a16="http://schemas.microsoft.com/office/drawing/2014/main" id="{F5E479AF-2A76-CAB3-356C-C9D20F888541}"/>
              </a:ext>
            </a:extLst>
          </p:cNvPr>
          <p:cNvSpPr txBox="1"/>
          <p:nvPr/>
        </p:nvSpPr>
        <p:spPr>
          <a:xfrm>
            <a:off x="7643004" y="3272287"/>
            <a:ext cx="27432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t>Result:</a:t>
            </a:r>
          </a:p>
          <a:p>
            <a:r>
              <a:rPr lang="en-US">
                <a:solidFill>
                  <a:srgbClr val="0000FF"/>
                </a:solidFill>
              </a:rPr>
              <a:t>&gt;model &lt;- </a:t>
            </a:r>
            <a:r>
              <a:rPr lang="en-US" err="1">
                <a:solidFill>
                  <a:srgbClr val="0000FF"/>
                </a:solidFill>
              </a:rPr>
              <a:t>lm</a:t>
            </a:r>
            <a:r>
              <a:rPr lang="en-US">
                <a:solidFill>
                  <a:srgbClr val="0000FF"/>
                </a:solidFill>
              </a:rPr>
              <a:t>(G3 ~ G1 + G2, data = dat1) &gt; &gt; &gt;</a:t>
            </a:r>
            <a:r>
              <a:rPr lang="en-US" err="1">
                <a:solidFill>
                  <a:srgbClr val="0000FF"/>
                </a:solidFill>
              </a:rPr>
              <a:t>vif_values</a:t>
            </a:r>
            <a:r>
              <a:rPr lang="en-US">
                <a:solidFill>
                  <a:srgbClr val="0000FF"/>
                </a:solidFill>
              </a:rPr>
              <a:t> &lt;- </a:t>
            </a:r>
            <a:r>
              <a:rPr lang="en-US" err="1">
                <a:solidFill>
                  <a:srgbClr val="0000FF"/>
                </a:solidFill>
              </a:rPr>
              <a:t>vif</a:t>
            </a:r>
            <a:r>
              <a:rPr lang="en-US">
                <a:solidFill>
                  <a:srgbClr val="0000FF"/>
                </a:solidFill>
              </a:rPr>
              <a:t>(model) &gt; &gt;print(</a:t>
            </a:r>
            <a:r>
              <a:rPr lang="en-US" err="1">
                <a:solidFill>
                  <a:srgbClr val="0000FF"/>
                </a:solidFill>
              </a:rPr>
              <a:t>vif_values</a:t>
            </a:r>
            <a:r>
              <a:rPr lang="en-US">
                <a:solidFill>
                  <a:srgbClr val="0000FF"/>
                </a:solidFill>
              </a:rPr>
              <a:t>)</a:t>
            </a:r>
            <a:endParaRPr lang="en-US">
              <a:solidFill>
                <a:srgbClr val="000000"/>
              </a:solidFill>
            </a:endParaRPr>
          </a:p>
          <a:p>
            <a:r>
              <a:rPr lang="en-US">
                <a:solidFill>
                  <a:srgbClr val="0000FF"/>
                </a:solidFill>
              </a:rPr>
              <a:t>      </a:t>
            </a:r>
            <a:r>
              <a:rPr lang="en-US"/>
              <a:t>G1              G2 </a:t>
            </a:r>
          </a:p>
          <a:p>
            <a:r>
              <a:rPr lang="en-US"/>
              <a:t>2.526845    2.526845 </a:t>
            </a:r>
          </a:p>
        </p:txBody>
      </p:sp>
    </p:spTree>
    <p:extLst>
      <p:ext uri="{BB962C8B-B14F-4D97-AF65-F5344CB8AC3E}">
        <p14:creationId xmlns:p14="http://schemas.microsoft.com/office/powerpoint/2010/main" val="3415762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81C6078-8DE6-561A-4895-4CAFA1F4E892}"/>
              </a:ext>
            </a:extLst>
          </p:cNvPr>
          <p:cNvSpPr>
            <a:spLocks noGrp="1"/>
          </p:cNvSpPr>
          <p:nvPr>
            <p:ph type="title"/>
          </p:nvPr>
        </p:nvSpPr>
        <p:spPr>
          <a:xfrm>
            <a:off x="320175" y="1631452"/>
            <a:ext cx="3410684" cy="1609217"/>
          </a:xfrm>
        </p:spPr>
        <p:txBody>
          <a:bodyPr vert="horz" lIns="91440" tIns="45720" rIns="91440" bIns="45720" rtlCol="0" anchor="t">
            <a:normAutofit fontScale="90000"/>
          </a:bodyPr>
          <a:lstStyle/>
          <a:p>
            <a:r>
              <a:rPr lang="en-US" sz="3700">
                <a:solidFill>
                  <a:srgbClr val="FFFFFF"/>
                </a:solidFill>
              </a:rPr>
              <a:t>Data Pre-Processing: Categorical Variables</a:t>
            </a:r>
          </a:p>
        </p:txBody>
      </p:sp>
      <p:sp>
        <p:nvSpPr>
          <p:cNvPr id="4" name="TextBox 3">
            <a:extLst>
              <a:ext uri="{FF2B5EF4-FFF2-40B4-BE49-F238E27FC236}">
                <a16:creationId xmlns:a16="http://schemas.microsoft.com/office/drawing/2014/main" id="{A3D1E051-4663-8280-B732-A2D9E4AD131A}"/>
              </a:ext>
            </a:extLst>
          </p:cNvPr>
          <p:cNvSpPr txBox="1"/>
          <p:nvPr/>
        </p:nvSpPr>
        <p:spPr>
          <a:xfrm>
            <a:off x="5623315" y="200016"/>
            <a:ext cx="5460520" cy="6463308"/>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00FF"/>
                </a:solidFill>
              </a:rPr>
              <a:t># check the frequency table of categorical variables and data is balanced or not</a:t>
            </a:r>
            <a:endParaRPr lang="en-US"/>
          </a:p>
          <a:p>
            <a:r>
              <a:rPr lang="en-US">
                <a:solidFill>
                  <a:srgbClr val="0000FF"/>
                </a:solidFill>
              </a:rPr>
              <a:t> &gt;  table(</a:t>
            </a:r>
            <a:r>
              <a:rPr lang="en-US" err="1">
                <a:solidFill>
                  <a:srgbClr val="0000FF"/>
                </a:solidFill>
              </a:rPr>
              <a:t>dat$school</a:t>
            </a:r>
            <a:r>
              <a:rPr lang="en-US">
                <a:solidFill>
                  <a:srgbClr val="0000FF"/>
                </a:solidFill>
              </a:rPr>
              <a:t>) </a:t>
            </a:r>
          </a:p>
          <a:p>
            <a:r>
              <a:rPr lang="en-US"/>
              <a:t>          1        0 </a:t>
            </a:r>
          </a:p>
          <a:p>
            <a:r>
              <a:rPr lang="en-US"/>
              <a:t>        375   181 </a:t>
            </a:r>
            <a:endParaRPr lang="en-US">
              <a:solidFill>
                <a:srgbClr val="000000"/>
              </a:solidFill>
            </a:endParaRPr>
          </a:p>
          <a:p>
            <a:r>
              <a:rPr lang="en-US">
                <a:solidFill>
                  <a:srgbClr val="0000FF"/>
                </a:solidFill>
              </a:rPr>
              <a:t>&gt; table(</a:t>
            </a:r>
            <a:r>
              <a:rPr lang="en-US" err="1">
                <a:solidFill>
                  <a:srgbClr val="0000FF"/>
                </a:solidFill>
              </a:rPr>
              <a:t>dat$sex</a:t>
            </a:r>
            <a:r>
              <a:rPr lang="en-US">
                <a:solidFill>
                  <a:srgbClr val="0000FF"/>
                </a:solidFill>
              </a:rPr>
              <a:t>)</a:t>
            </a:r>
            <a:endParaRPr lang="en-US">
              <a:solidFill>
                <a:srgbClr val="000000"/>
              </a:solidFill>
            </a:endParaRPr>
          </a:p>
          <a:p>
            <a:r>
              <a:rPr lang="en-US">
                <a:solidFill>
                  <a:srgbClr val="0000FF"/>
                </a:solidFill>
              </a:rPr>
              <a:t>          </a:t>
            </a:r>
            <a:r>
              <a:rPr lang="en-US"/>
              <a:t>1        0 </a:t>
            </a:r>
          </a:p>
          <a:p>
            <a:r>
              <a:rPr lang="en-US"/>
              <a:t>        234    322</a:t>
            </a:r>
          </a:p>
          <a:p>
            <a:r>
              <a:rPr lang="en-US"/>
              <a:t> </a:t>
            </a:r>
            <a:r>
              <a:rPr lang="en-US">
                <a:solidFill>
                  <a:srgbClr val="0000FF"/>
                </a:solidFill>
              </a:rPr>
              <a:t>&gt; table(</a:t>
            </a:r>
            <a:r>
              <a:rPr lang="en-US" err="1">
                <a:solidFill>
                  <a:srgbClr val="0000FF"/>
                </a:solidFill>
              </a:rPr>
              <a:t>dat$address</a:t>
            </a:r>
            <a:r>
              <a:rPr lang="en-US">
                <a:solidFill>
                  <a:srgbClr val="0000FF"/>
                </a:solidFill>
              </a:rPr>
              <a:t>) </a:t>
            </a:r>
            <a:endParaRPr lang="en-US">
              <a:solidFill>
                <a:srgbClr val="000000"/>
              </a:solidFill>
            </a:endParaRPr>
          </a:p>
          <a:p>
            <a:r>
              <a:rPr lang="en-US"/>
              <a:t>          1         0</a:t>
            </a:r>
          </a:p>
          <a:p>
            <a:r>
              <a:rPr lang="en-US"/>
              <a:t>        387   169 </a:t>
            </a:r>
            <a:endParaRPr lang="en-US">
              <a:solidFill>
                <a:srgbClr val="000000"/>
              </a:solidFill>
            </a:endParaRPr>
          </a:p>
          <a:p>
            <a:r>
              <a:rPr lang="en-US">
                <a:solidFill>
                  <a:srgbClr val="0000FF"/>
                </a:solidFill>
              </a:rPr>
              <a:t>&gt; table(</a:t>
            </a:r>
            <a:r>
              <a:rPr lang="en-US" err="1">
                <a:solidFill>
                  <a:srgbClr val="0000FF"/>
                </a:solidFill>
              </a:rPr>
              <a:t>dat$famsize</a:t>
            </a:r>
            <a:r>
              <a:rPr lang="en-US">
                <a:solidFill>
                  <a:srgbClr val="0000FF"/>
                </a:solidFill>
              </a:rPr>
              <a:t>) </a:t>
            </a:r>
            <a:endParaRPr lang="en-US"/>
          </a:p>
          <a:p>
            <a:r>
              <a:rPr lang="en-US"/>
              <a:t>         1          0</a:t>
            </a:r>
          </a:p>
          <a:p>
            <a:r>
              <a:rPr lang="en-US"/>
              <a:t>        397     159 </a:t>
            </a:r>
            <a:endParaRPr lang="en-US">
              <a:solidFill>
                <a:srgbClr val="000000"/>
              </a:solidFill>
            </a:endParaRPr>
          </a:p>
          <a:p>
            <a:r>
              <a:rPr lang="en-US">
                <a:solidFill>
                  <a:srgbClr val="0000FF"/>
                </a:solidFill>
              </a:rPr>
              <a:t>&gt; table(</a:t>
            </a:r>
            <a:r>
              <a:rPr lang="en-US" err="1">
                <a:solidFill>
                  <a:srgbClr val="0000FF"/>
                </a:solidFill>
              </a:rPr>
              <a:t>dat$Pstatus</a:t>
            </a:r>
            <a:r>
              <a:rPr lang="en-US">
                <a:solidFill>
                  <a:srgbClr val="0000FF"/>
                </a:solidFill>
              </a:rPr>
              <a:t>)</a:t>
            </a:r>
            <a:endParaRPr lang="en-US">
              <a:solidFill>
                <a:srgbClr val="000000"/>
              </a:solidFill>
            </a:endParaRPr>
          </a:p>
          <a:p>
            <a:r>
              <a:rPr lang="en-US">
                <a:solidFill>
                  <a:srgbClr val="0000FF"/>
                </a:solidFill>
              </a:rPr>
              <a:t>         </a:t>
            </a:r>
            <a:r>
              <a:rPr lang="en-US"/>
              <a:t>1          0 </a:t>
            </a:r>
          </a:p>
          <a:p>
            <a:r>
              <a:rPr lang="en-US"/>
              <a:t>        494      62 </a:t>
            </a:r>
          </a:p>
          <a:p>
            <a:r>
              <a:rPr lang="en-US">
                <a:solidFill>
                  <a:srgbClr val="0000FF"/>
                </a:solidFill>
                <a:latin typeface="Segoe UI"/>
                <a:cs typeface="Segoe UI"/>
              </a:rPr>
              <a:t>&gt; table(</a:t>
            </a:r>
            <a:r>
              <a:rPr lang="en-US" err="1">
                <a:solidFill>
                  <a:srgbClr val="0000FF"/>
                </a:solidFill>
                <a:latin typeface="Segoe UI"/>
                <a:cs typeface="Segoe UI"/>
              </a:rPr>
              <a:t>dat$Mjob</a:t>
            </a:r>
            <a:r>
              <a:rPr lang="en-US">
                <a:solidFill>
                  <a:srgbClr val="0000FF"/>
                </a:solidFill>
                <a:latin typeface="Segoe UI"/>
                <a:cs typeface="Segoe UI"/>
              </a:rPr>
              <a:t>) </a:t>
            </a:r>
            <a:endParaRPr lang="en-US">
              <a:latin typeface="Segoe UI"/>
              <a:cs typeface="Segoe UI"/>
            </a:endParaRPr>
          </a:p>
          <a:p>
            <a:r>
              <a:rPr lang="en-US">
                <a:latin typeface="Segoe UI"/>
                <a:cs typeface="Segoe UI"/>
              </a:rPr>
              <a:t>   0      1     2     3        4</a:t>
            </a:r>
          </a:p>
          <a:p>
            <a:r>
              <a:rPr lang="en-US">
                <a:latin typeface="Segoe UI"/>
                <a:cs typeface="Segoe UI"/>
              </a:rPr>
              <a:t>115   41  66  116   218</a:t>
            </a:r>
          </a:p>
          <a:p>
            <a:r>
              <a:rPr lang="en-US">
                <a:latin typeface="Segoe UI"/>
                <a:cs typeface="Segoe UI"/>
              </a:rPr>
              <a:t> </a:t>
            </a:r>
            <a:r>
              <a:rPr lang="en-US">
                <a:solidFill>
                  <a:srgbClr val="0000FF"/>
                </a:solidFill>
                <a:latin typeface="Segoe UI"/>
                <a:cs typeface="Segoe UI"/>
              </a:rPr>
              <a:t>&gt; table(</a:t>
            </a:r>
            <a:r>
              <a:rPr lang="en-US" err="1">
                <a:solidFill>
                  <a:srgbClr val="0000FF"/>
                </a:solidFill>
                <a:latin typeface="Segoe UI"/>
                <a:cs typeface="Segoe UI"/>
              </a:rPr>
              <a:t>dat$Fjob</a:t>
            </a:r>
            <a:r>
              <a:rPr lang="en-US">
                <a:solidFill>
                  <a:srgbClr val="0000FF"/>
                </a:solidFill>
                <a:latin typeface="Segoe UI"/>
                <a:cs typeface="Segoe UI"/>
              </a:rPr>
              <a:t>) </a:t>
            </a:r>
            <a:endParaRPr lang="en-US">
              <a:latin typeface="Segoe UI"/>
              <a:cs typeface="Segoe UI"/>
            </a:endParaRPr>
          </a:p>
          <a:p>
            <a:r>
              <a:rPr lang="en-US">
                <a:latin typeface="Segoe UI"/>
                <a:cs typeface="Segoe UI"/>
              </a:rPr>
              <a:t>   0      1     2       3       4 </a:t>
            </a:r>
          </a:p>
          <a:p>
            <a:r>
              <a:rPr lang="en-US">
                <a:latin typeface="Segoe UI"/>
                <a:cs typeface="Segoe UI"/>
              </a:rPr>
              <a:t> 34   20   30   152   320 </a:t>
            </a:r>
          </a:p>
        </p:txBody>
      </p:sp>
    </p:spTree>
    <p:extLst>
      <p:ext uri="{BB962C8B-B14F-4D97-AF65-F5344CB8AC3E}">
        <p14:creationId xmlns:p14="http://schemas.microsoft.com/office/powerpoint/2010/main" val="2616341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81C6078-8DE6-561A-4895-4CAFA1F4E892}"/>
              </a:ext>
            </a:extLst>
          </p:cNvPr>
          <p:cNvSpPr>
            <a:spLocks noGrp="1"/>
          </p:cNvSpPr>
          <p:nvPr>
            <p:ph type="title"/>
          </p:nvPr>
        </p:nvSpPr>
        <p:spPr>
          <a:xfrm>
            <a:off x="320175" y="1631452"/>
            <a:ext cx="3410684" cy="1609217"/>
          </a:xfrm>
        </p:spPr>
        <p:txBody>
          <a:bodyPr vert="horz" lIns="91440" tIns="45720" rIns="91440" bIns="45720" rtlCol="0" anchor="t">
            <a:normAutofit fontScale="90000"/>
          </a:bodyPr>
          <a:lstStyle/>
          <a:p>
            <a:r>
              <a:rPr lang="en-US" sz="3700">
                <a:solidFill>
                  <a:srgbClr val="FFFFFF"/>
                </a:solidFill>
              </a:rPr>
              <a:t>Data Pre-Processing: Categorical Variables Cont.</a:t>
            </a:r>
          </a:p>
        </p:txBody>
      </p:sp>
      <p:sp>
        <p:nvSpPr>
          <p:cNvPr id="5" name="TextBox 4">
            <a:extLst>
              <a:ext uri="{FF2B5EF4-FFF2-40B4-BE49-F238E27FC236}">
                <a16:creationId xmlns:a16="http://schemas.microsoft.com/office/drawing/2014/main" id="{25AC263F-B29A-3873-16E5-B74594B06410}"/>
              </a:ext>
            </a:extLst>
          </p:cNvPr>
          <p:cNvSpPr txBox="1"/>
          <p:nvPr/>
        </p:nvSpPr>
        <p:spPr>
          <a:xfrm>
            <a:off x="4642884" y="612211"/>
            <a:ext cx="3356282" cy="5632311"/>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0000FF"/>
                </a:solidFill>
              </a:rPr>
              <a:t>&gt; table(</a:t>
            </a:r>
            <a:r>
              <a:rPr lang="en-US" sz="2000" err="1">
                <a:solidFill>
                  <a:srgbClr val="0000FF"/>
                </a:solidFill>
              </a:rPr>
              <a:t>dat$reason</a:t>
            </a:r>
            <a:r>
              <a:rPr lang="en-US" sz="2000">
                <a:solidFill>
                  <a:srgbClr val="0000FF"/>
                </a:solidFill>
              </a:rPr>
              <a:t>)</a:t>
            </a:r>
            <a:endParaRPr lang="en-US" sz="2000">
              <a:solidFill>
                <a:srgbClr val="000000"/>
              </a:solidFill>
            </a:endParaRPr>
          </a:p>
          <a:p>
            <a:r>
              <a:rPr lang="en-US" sz="2000">
                <a:solidFill>
                  <a:srgbClr val="0000FF"/>
                </a:solidFill>
              </a:rPr>
              <a:t>   </a:t>
            </a:r>
            <a:r>
              <a:rPr lang="en-US" sz="2000"/>
              <a:t>0         1        2         3 </a:t>
            </a:r>
          </a:p>
          <a:p>
            <a:r>
              <a:rPr lang="en-US" sz="2000"/>
              <a:t>125   126   248    57</a:t>
            </a:r>
          </a:p>
          <a:p>
            <a:r>
              <a:rPr lang="en-US" sz="2000"/>
              <a:t> </a:t>
            </a:r>
            <a:r>
              <a:rPr lang="en-US" sz="2000">
                <a:solidFill>
                  <a:srgbClr val="0000FF"/>
                </a:solidFill>
              </a:rPr>
              <a:t>&gt; table(</a:t>
            </a:r>
            <a:r>
              <a:rPr lang="en-US" sz="2000" err="1">
                <a:solidFill>
                  <a:srgbClr val="0000FF"/>
                </a:solidFill>
              </a:rPr>
              <a:t>dat$guardian</a:t>
            </a:r>
            <a:r>
              <a:rPr lang="en-US" sz="2000">
                <a:solidFill>
                  <a:srgbClr val="0000FF"/>
                </a:solidFill>
              </a:rPr>
              <a:t>) </a:t>
            </a:r>
            <a:endParaRPr lang="en-US" sz="2000"/>
          </a:p>
          <a:p>
            <a:r>
              <a:rPr lang="en-US" sz="2000"/>
              <a:t>   0        1       2 </a:t>
            </a:r>
          </a:p>
          <a:p>
            <a:r>
              <a:rPr lang="en-US" sz="2000"/>
              <a:t>389   132   35 </a:t>
            </a:r>
            <a:endParaRPr lang="en-US" sz="2000">
              <a:solidFill>
                <a:srgbClr val="000000"/>
              </a:solidFill>
            </a:endParaRPr>
          </a:p>
          <a:p>
            <a:r>
              <a:rPr lang="en-US" sz="2000">
                <a:solidFill>
                  <a:srgbClr val="0000FF"/>
                </a:solidFill>
              </a:rPr>
              <a:t>&gt; table(</a:t>
            </a:r>
            <a:r>
              <a:rPr lang="en-US" sz="2000" err="1">
                <a:solidFill>
                  <a:srgbClr val="0000FF"/>
                </a:solidFill>
              </a:rPr>
              <a:t>dat$schoolsup</a:t>
            </a:r>
            <a:r>
              <a:rPr lang="en-US" sz="2000">
                <a:solidFill>
                  <a:srgbClr val="0000FF"/>
                </a:solidFill>
              </a:rPr>
              <a:t>) </a:t>
            </a:r>
            <a:endParaRPr lang="en-US" sz="2000"/>
          </a:p>
          <a:p>
            <a:r>
              <a:rPr lang="en-US" sz="2000"/>
              <a:t>    1       0 </a:t>
            </a:r>
          </a:p>
          <a:p>
            <a:r>
              <a:rPr lang="en-US" sz="2000"/>
              <a:t>    56    500 </a:t>
            </a:r>
            <a:r>
              <a:rPr lang="en-US" sz="2000">
                <a:solidFill>
                  <a:srgbClr val="0000FF"/>
                </a:solidFill>
                <a:latin typeface="Segoe UI"/>
                <a:cs typeface="Segoe UI"/>
              </a:rPr>
              <a:t>&gt; table(</a:t>
            </a:r>
            <a:r>
              <a:rPr lang="en-US" sz="2000" err="1">
                <a:solidFill>
                  <a:srgbClr val="0000FF"/>
                </a:solidFill>
                <a:latin typeface="Segoe UI"/>
                <a:cs typeface="Segoe UI"/>
              </a:rPr>
              <a:t>dat$famsup</a:t>
            </a:r>
            <a:r>
              <a:rPr lang="en-US" sz="2000">
                <a:solidFill>
                  <a:srgbClr val="0000FF"/>
                </a:solidFill>
                <a:latin typeface="Segoe UI"/>
                <a:cs typeface="Segoe UI"/>
              </a:rPr>
              <a:t>) </a:t>
            </a:r>
            <a:endParaRPr lang="en-US" sz="2000">
              <a:latin typeface="Segoe UI"/>
              <a:cs typeface="Segoe UI"/>
            </a:endParaRPr>
          </a:p>
          <a:p>
            <a:r>
              <a:rPr lang="en-US" sz="2000">
                <a:latin typeface="Segoe UI"/>
                <a:cs typeface="Segoe UI"/>
              </a:rPr>
              <a:t>   1         0 </a:t>
            </a:r>
          </a:p>
          <a:p>
            <a:r>
              <a:rPr lang="en-US" sz="2000">
                <a:latin typeface="Segoe UI"/>
                <a:cs typeface="Segoe UI"/>
              </a:rPr>
              <a:t> 344    212</a:t>
            </a:r>
          </a:p>
          <a:p>
            <a:r>
              <a:rPr lang="en-US" sz="2000">
                <a:latin typeface="Segoe UI"/>
                <a:cs typeface="Segoe UI"/>
              </a:rPr>
              <a:t> </a:t>
            </a:r>
            <a:r>
              <a:rPr lang="en-US" sz="2000">
                <a:solidFill>
                  <a:srgbClr val="0000FF"/>
                </a:solidFill>
                <a:latin typeface="Segoe UI"/>
                <a:cs typeface="Segoe UI"/>
              </a:rPr>
              <a:t>&gt; table(</a:t>
            </a:r>
            <a:r>
              <a:rPr lang="en-US" sz="2000" err="1">
                <a:solidFill>
                  <a:srgbClr val="0000FF"/>
                </a:solidFill>
                <a:latin typeface="Segoe UI"/>
                <a:cs typeface="Segoe UI"/>
              </a:rPr>
              <a:t>dat$paid</a:t>
            </a:r>
            <a:r>
              <a:rPr lang="en-US" sz="2000">
                <a:solidFill>
                  <a:srgbClr val="0000FF"/>
                </a:solidFill>
                <a:latin typeface="Segoe UI"/>
                <a:cs typeface="Segoe UI"/>
              </a:rPr>
              <a:t>) </a:t>
            </a:r>
            <a:endParaRPr lang="en-US" sz="2000">
              <a:latin typeface="Segoe UI"/>
              <a:cs typeface="Segoe UI"/>
            </a:endParaRPr>
          </a:p>
          <a:p>
            <a:r>
              <a:rPr lang="en-US" sz="2000">
                <a:latin typeface="Segoe UI"/>
                <a:cs typeface="Segoe UI"/>
              </a:rPr>
              <a:t>    1       0</a:t>
            </a:r>
          </a:p>
          <a:p>
            <a:r>
              <a:rPr lang="en-US" sz="2000">
                <a:latin typeface="Segoe UI"/>
                <a:cs typeface="Segoe UI"/>
              </a:rPr>
              <a:t>   32    524 </a:t>
            </a:r>
          </a:p>
          <a:p>
            <a:r>
              <a:rPr lang="en-US" sz="2000">
                <a:solidFill>
                  <a:srgbClr val="0000FF"/>
                </a:solidFill>
                <a:latin typeface="Segoe UI"/>
                <a:cs typeface="Segoe UI"/>
              </a:rPr>
              <a:t>&gt; table(</a:t>
            </a:r>
            <a:r>
              <a:rPr lang="en-US" sz="2000" err="1">
                <a:solidFill>
                  <a:srgbClr val="0000FF"/>
                </a:solidFill>
                <a:latin typeface="Segoe UI"/>
                <a:cs typeface="Segoe UI"/>
              </a:rPr>
              <a:t>dat$activities</a:t>
            </a:r>
            <a:r>
              <a:rPr lang="en-US" sz="2000">
                <a:solidFill>
                  <a:srgbClr val="0000FF"/>
                </a:solidFill>
                <a:latin typeface="Segoe UI"/>
                <a:cs typeface="Segoe UI"/>
              </a:rPr>
              <a:t>) </a:t>
            </a:r>
            <a:endParaRPr lang="en-US" sz="2000">
              <a:latin typeface="Segoe UI"/>
              <a:cs typeface="Segoe UI"/>
            </a:endParaRPr>
          </a:p>
          <a:p>
            <a:r>
              <a:rPr lang="en-US" sz="2000">
                <a:latin typeface="Segoe UI"/>
                <a:cs typeface="Segoe UI"/>
              </a:rPr>
              <a:t>    1          0 </a:t>
            </a:r>
          </a:p>
          <a:p>
            <a:r>
              <a:rPr lang="en-US" sz="2000">
                <a:latin typeface="Segoe UI"/>
                <a:cs typeface="Segoe UI"/>
              </a:rPr>
              <a:t>  284     272</a:t>
            </a:r>
          </a:p>
        </p:txBody>
      </p:sp>
      <p:sp>
        <p:nvSpPr>
          <p:cNvPr id="7" name="TextBox 6">
            <a:extLst>
              <a:ext uri="{FF2B5EF4-FFF2-40B4-BE49-F238E27FC236}">
                <a16:creationId xmlns:a16="http://schemas.microsoft.com/office/drawing/2014/main" id="{DB911F11-14E5-C3AF-B88D-10030687E6B2}"/>
              </a:ext>
            </a:extLst>
          </p:cNvPr>
          <p:cNvSpPr txBox="1"/>
          <p:nvPr/>
        </p:nvSpPr>
        <p:spPr>
          <a:xfrm>
            <a:off x="8629765" y="486640"/>
            <a:ext cx="2925225" cy="5909310"/>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a:t>
            </a:r>
            <a:r>
              <a:rPr lang="en-US">
                <a:solidFill>
                  <a:srgbClr val="0000FF"/>
                </a:solidFill>
              </a:rPr>
              <a:t>&gt; table(</a:t>
            </a:r>
            <a:r>
              <a:rPr lang="en-US" err="1">
                <a:solidFill>
                  <a:srgbClr val="0000FF"/>
                </a:solidFill>
              </a:rPr>
              <a:t>dat$nursery</a:t>
            </a:r>
            <a:r>
              <a:rPr lang="en-US">
                <a:solidFill>
                  <a:srgbClr val="0000FF"/>
                </a:solidFill>
              </a:rPr>
              <a:t>)</a:t>
            </a:r>
            <a:endParaRPr lang="en-US">
              <a:solidFill>
                <a:srgbClr val="000000"/>
              </a:solidFill>
            </a:endParaRPr>
          </a:p>
          <a:p>
            <a:r>
              <a:rPr lang="en-US">
                <a:solidFill>
                  <a:srgbClr val="0000FF"/>
                </a:solidFill>
              </a:rPr>
              <a:t>    </a:t>
            </a:r>
            <a:r>
              <a:rPr lang="en-US"/>
              <a:t>1        0 </a:t>
            </a:r>
          </a:p>
          <a:p>
            <a:r>
              <a:rPr lang="en-US"/>
              <a:t>  444    112 </a:t>
            </a:r>
            <a:endParaRPr lang="en-US">
              <a:solidFill>
                <a:srgbClr val="000000"/>
              </a:solidFill>
            </a:endParaRPr>
          </a:p>
          <a:p>
            <a:r>
              <a:rPr lang="en-US">
                <a:solidFill>
                  <a:srgbClr val="0000FF"/>
                </a:solidFill>
              </a:rPr>
              <a:t>&gt; table(</a:t>
            </a:r>
            <a:r>
              <a:rPr lang="en-US" err="1">
                <a:solidFill>
                  <a:srgbClr val="0000FF"/>
                </a:solidFill>
              </a:rPr>
              <a:t>dat$higher</a:t>
            </a:r>
            <a:r>
              <a:rPr lang="en-US">
                <a:solidFill>
                  <a:srgbClr val="0000FF"/>
                </a:solidFill>
              </a:rPr>
              <a:t>)</a:t>
            </a:r>
          </a:p>
          <a:p>
            <a:r>
              <a:rPr lang="en-US">
                <a:solidFill>
                  <a:srgbClr val="0000FF"/>
                </a:solidFill>
              </a:rPr>
              <a:t>      </a:t>
            </a:r>
            <a:r>
              <a:rPr lang="en-US"/>
              <a:t>1         0 </a:t>
            </a:r>
          </a:p>
          <a:p>
            <a:r>
              <a:rPr lang="en-US"/>
              <a:t>   499      57 </a:t>
            </a:r>
            <a:endParaRPr lang="en-US">
              <a:solidFill>
                <a:srgbClr val="000000"/>
              </a:solidFill>
            </a:endParaRPr>
          </a:p>
          <a:p>
            <a:r>
              <a:rPr lang="en-US">
                <a:solidFill>
                  <a:srgbClr val="0000FF"/>
                </a:solidFill>
              </a:rPr>
              <a:t>&gt; table(</a:t>
            </a:r>
            <a:r>
              <a:rPr lang="en-US" err="1">
                <a:solidFill>
                  <a:srgbClr val="0000FF"/>
                </a:solidFill>
              </a:rPr>
              <a:t>dat$internet</a:t>
            </a:r>
            <a:r>
              <a:rPr lang="en-US">
                <a:solidFill>
                  <a:srgbClr val="0000FF"/>
                </a:solidFill>
              </a:rPr>
              <a:t>) </a:t>
            </a:r>
            <a:endParaRPr lang="en-US">
              <a:solidFill>
                <a:srgbClr val="000000"/>
              </a:solidFill>
            </a:endParaRPr>
          </a:p>
          <a:p>
            <a:r>
              <a:rPr lang="en-US"/>
              <a:t>     1          0 </a:t>
            </a:r>
          </a:p>
          <a:p>
            <a:r>
              <a:rPr lang="en-US"/>
              <a:t>    437    119</a:t>
            </a:r>
          </a:p>
          <a:p>
            <a:r>
              <a:rPr lang="en-US"/>
              <a:t> </a:t>
            </a:r>
            <a:r>
              <a:rPr lang="en-US">
                <a:solidFill>
                  <a:srgbClr val="0000FF"/>
                </a:solidFill>
              </a:rPr>
              <a:t>&gt; table(</a:t>
            </a:r>
            <a:r>
              <a:rPr lang="en-US" err="1">
                <a:solidFill>
                  <a:srgbClr val="0000FF"/>
                </a:solidFill>
              </a:rPr>
              <a:t>dat$romantic</a:t>
            </a:r>
            <a:r>
              <a:rPr lang="en-US">
                <a:solidFill>
                  <a:srgbClr val="0000FF"/>
                </a:solidFill>
              </a:rPr>
              <a:t>) </a:t>
            </a:r>
            <a:endParaRPr lang="en-US"/>
          </a:p>
          <a:p>
            <a:r>
              <a:rPr lang="en-US"/>
              <a:t>     1          0 </a:t>
            </a:r>
          </a:p>
          <a:p>
            <a:r>
              <a:rPr lang="en-US"/>
              <a:t>   208     348</a:t>
            </a:r>
          </a:p>
          <a:p>
            <a:r>
              <a:rPr lang="en-US"/>
              <a:t> </a:t>
            </a:r>
            <a:r>
              <a:rPr lang="en-US">
                <a:solidFill>
                  <a:srgbClr val="0000FF"/>
                </a:solidFill>
              </a:rPr>
              <a:t>&gt; table(dat$G1)</a:t>
            </a:r>
          </a:p>
          <a:p>
            <a:r>
              <a:rPr lang="en-US">
                <a:solidFill>
                  <a:srgbClr val="0000FF"/>
                </a:solidFill>
              </a:rPr>
              <a:t>      </a:t>
            </a:r>
            <a:r>
              <a:rPr lang="en-US"/>
              <a:t>0         1 </a:t>
            </a:r>
          </a:p>
          <a:p>
            <a:r>
              <a:rPr lang="en-US"/>
              <a:t>    284    272 </a:t>
            </a:r>
            <a:endParaRPr lang="en-US">
              <a:solidFill>
                <a:srgbClr val="000000"/>
              </a:solidFill>
            </a:endParaRPr>
          </a:p>
          <a:p>
            <a:r>
              <a:rPr lang="en-US">
                <a:solidFill>
                  <a:srgbClr val="0000FF"/>
                </a:solidFill>
              </a:rPr>
              <a:t>&gt; table(dat$G2)</a:t>
            </a:r>
            <a:endParaRPr lang="en-US">
              <a:solidFill>
                <a:srgbClr val="000000"/>
              </a:solidFill>
            </a:endParaRPr>
          </a:p>
          <a:p>
            <a:r>
              <a:rPr lang="en-US">
                <a:solidFill>
                  <a:srgbClr val="0000FF"/>
                </a:solidFill>
              </a:rPr>
              <a:t>     </a:t>
            </a:r>
            <a:r>
              <a:rPr lang="en-US"/>
              <a:t>0          1</a:t>
            </a:r>
          </a:p>
          <a:p>
            <a:r>
              <a:rPr lang="en-US"/>
              <a:t>    276    280 </a:t>
            </a:r>
            <a:endParaRPr lang="en-US">
              <a:solidFill>
                <a:srgbClr val="000000"/>
              </a:solidFill>
            </a:endParaRPr>
          </a:p>
          <a:p>
            <a:r>
              <a:rPr lang="en-US">
                <a:solidFill>
                  <a:srgbClr val="0000FF"/>
                </a:solidFill>
              </a:rPr>
              <a:t>&gt; table(dat$G3) </a:t>
            </a:r>
          </a:p>
          <a:p>
            <a:r>
              <a:rPr lang="en-US"/>
              <a:t>      0           1 </a:t>
            </a:r>
          </a:p>
          <a:p>
            <a:r>
              <a:rPr lang="en-US"/>
              <a:t>    250     306 </a:t>
            </a:r>
          </a:p>
        </p:txBody>
      </p:sp>
    </p:spTree>
    <p:extLst>
      <p:ext uri="{BB962C8B-B14F-4D97-AF65-F5344CB8AC3E}">
        <p14:creationId xmlns:p14="http://schemas.microsoft.com/office/powerpoint/2010/main" val="3185751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36CAB1F-557E-4FA4-81CC-DC491EF8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0"/>
            <a:ext cx="8104091" cy="6857571"/>
          </a:xfrm>
          <a:prstGeom prst="rect">
            <a:avLst/>
          </a:prstGeom>
          <a:gradFill>
            <a:gsLst>
              <a:gs pos="0">
                <a:schemeClr val="accent1">
                  <a:lumMod val="75000"/>
                </a:schemeClr>
              </a:gs>
              <a:gs pos="100000">
                <a:srgbClr val="00000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74250" y="627728"/>
            <a:ext cx="4355593" cy="8104092"/>
          </a:xfrm>
          <a:prstGeom prst="rect">
            <a:avLst/>
          </a:prstGeom>
          <a:gradFill>
            <a:gsLst>
              <a:gs pos="0">
                <a:schemeClr val="accent1">
                  <a:lumMod val="50000"/>
                </a:schemeClr>
              </a:gs>
              <a:gs pos="91000">
                <a:schemeClr val="tx2">
                  <a:lumMod val="50000"/>
                  <a:alpha val="1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
            <a:ext cx="7646891" cy="6858001"/>
          </a:xfrm>
          <a:prstGeom prst="rect">
            <a:avLst/>
          </a:prstGeom>
          <a:gradFill>
            <a:gsLst>
              <a:gs pos="41000">
                <a:schemeClr val="accent1">
                  <a:lumMod val="75000"/>
                  <a:alpha val="52000"/>
                </a:schemeClr>
              </a:gs>
              <a:gs pos="95000">
                <a:srgbClr val="000000">
                  <a:alpha val="68000"/>
                </a:srgb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5550980-2AB6-4DE5-86DD-064ADF160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2501118"/>
            <a:ext cx="8091784" cy="4331436"/>
          </a:xfrm>
          <a:prstGeom prst="rect">
            <a:avLst/>
          </a:prstGeom>
          <a:gradFill>
            <a:gsLst>
              <a:gs pos="0">
                <a:srgbClr val="000000">
                  <a:alpha val="16000"/>
                </a:srgbClr>
              </a:gs>
              <a:gs pos="91000">
                <a:schemeClr val="accent1">
                  <a:alpha val="3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DF4B167-8E82-4458-AE55-88B683EBF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595" y="-3"/>
            <a:ext cx="8091784" cy="6857999"/>
          </a:xfrm>
          <a:prstGeom prst="rect">
            <a:avLst/>
          </a:prstGeom>
          <a:gradFill>
            <a:gsLst>
              <a:gs pos="0">
                <a:schemeClr val="accent1">
                  <a:lumMod val="75000"/>
                  <a:alpha val="6000"/>
                </a:schemeClr>
              </a:gs>
              <a:gs pos="99000">
                <a:srgbClr val="000000">
                  <a:alpha val="57000"/>
                </a:srgb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55993D72-5628-4E5E-BB9F-96066414E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2101742" y="699966"/>
            <a:ext cx="5121259" cy="5458067"/>
          </a:xfrm>
          <a:prstGeom prst="ellipse">
            <a:avLst/>
          </a:prstGeom>
          <a:gradFill>
            <a:gsLst>
              <a:gs pos="3000">
                <a:schemeClr val="accent1">
                  <a:lumMod val="50000"/>
                  <a:alpha val="0"/>
                </a:schemeClr>
              </a:gs>
              <a:gs pos="100000">
                <a:schemeClr val="accent1">
                  <a:lumMod val="60000"/>
                  <a:lumOff val="40000"/>
                  <a:alpha val="17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D23063-DAD7-82E6-856D-B038AEF4CDCF}"/>
              </a:ext>
            </a:extLst>
          </p:cNvPr>
          <p:cNvSpPr>
            <a:spLocks noGrp="1"/>
          </p:cNvSpPr>
          <p:nvPr>
            <p:ph type="title" idx="4294967295"/>
          </p:nvPr>
        </p:nvSpPr>
        <p:spPr>
          <a:xfrm>
            <a:off x="1994042" y="2501428"/>
            <a:ext cx="5853227" cy="2992576"/>
          </a:xfrm>
        </p:spPr>
        <p:txBody>
          <a:bodyPr vert="horz" lIns="91440" tIns="45720" rIns="91440" bIns="45720" rtlCol="0" anchor="t">
            <a:normAutofit/>
          </a:bodyPr>
          <a:lstStyle/>
          <a:p>
            <a:r>
              <a:rPr lang="en-US" sz="4800">
                <a:solidFill>
                  <a:srgbClr val="FFFFFF"/>
                </a:solidFill>
              </a:rPr>
              <a:t>Prediction Method -  Logistic Regression</a:t>
            </a:r>
          </a:p>
        </p:txBody>
      </p:sp>
      <p:pic>
        <p:nvPicPr>
          <p:cNvPr id="5" name="Picture 4">
            <a:extLst>
              <a:ext uri="{FF2B5EF4-FFF2-40B4-BE49-F238E27FC236}">
                <a16:creationId xmlns:a16="http://schemas.microsoft.com/office/drawing/2014/main" id="{943825CE-4A47-5140-EB1B-B3332EBC4E62}"/>
              </a:ext>
            </a:extLst>
          </p:cNvPr>
          <p:cNvPicPr>
            <a:picLocks noChangeAspect="1"/>
          </p:cNvPicPr>
          <p:nvPr/>
        </p:nvPicPr>
        <p:blipFill rotWithShape="1">
          <a:blip r:embed="rId2"/>
          <a:srcRect l="33186" r="33186"/>
          <a:stretch/>
        </p:blipFill>
        <p:spPr>
          <a:xfrm>
            <a:off x="8104092" y="10"/>
            <a:ext cx="4099858" cy="6857990"/>
          </a:xfrm>
          <a:prstGeom prst="rect">
            <a:avLst/>
          </a:prstGeom>
        </p:spPr>
      </p:pic>
    </p:spTree>
    <p:extLst>
      <p:ext uri="{BB962C8B-B14F-4D97-AF65-F5344CB8AC3E}">
        <p14:creationId xmlns:p14="http://schemas.microsoft.com/office/powerpoint/2010/main" val="2616263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81C6078-8DE6-561A-4895-4CAFA1F4E892}"/>
              </a:ext>
            </a:extLst>
          </p:cNvPr>
          <p:cNvSpPr>
            <a:spLocks noGrp="1"/>
          </p:cNvSpPr>
          <p:nvPr>
            <p:ph type="title"/>
          </p:nvPr>
        </p:nvSpPr>
        <p:spPr>
          <a:xfrm>
            <a:off x="376102" y="2008957"/>
            <a:ext cx="3410684" cy="1609217"/>
          </a:xfrm>
        </p:spPr>
        <p:txBody>
          <a:bodyPr vert="horz" lIns="91440" tIns="45720" rIns="91440" bIns="45720" rtlCol="0" anchor="t">
            <a:normAutofit/>
          </a:bodyPr>
          <a:lstStyle/>
          <a:p>
            <a:r>
              <a:rPr lang="en-US" sz="3700">
                <a:solidFill>
                  <a:srgbClr val="FFFFFF"/>
                </a:solidFill>
              </a:rPr>
              <a:t>Logistic Regression</a:t>
            </a:r>
            <a:endParaRPr lang="en-US"/>
          </a:p>
        </p:txBody>
      </p:sp>
      <p:sp>
        <p:nvSpPr>
          <p:cNvPr id="5" name="Content Placeholder 2">
            <a:extLst>
              <a:ext uri="{FF2B5EF4-FFF2-40B4-BE49-F238E27FC236}">
                <a16:creationId xmlns:a16="http://schemas.microsoft.com/office/drawing/2014/main" id="{F975A68D-B3BC-E665-40CC-46ECA8EE7A8A}"/>
              </a:ext>
            </a:extLst>
          </p:cNvPr>
          <p:cNvSpPr>
            <a:spLocks noGrp="1"/>
          </p:cNvSpPr>
          <p:nvPr>
            <p:ph idx="1"/>
          </p:nvPr>
        </p:nvSpPr>
        <p:spPr>
          <a:xfrm>
            <a:off x="4144805" y="188897"/>
            <a:ext cx="7591510" cy="6541770"/>
          </a:xfrm>
        </p:spPr>
        <p:txBody>
          <a:bodyPr vert="horz" lIns="91440" tIns="45720" rIns="91440" bIns="45720" rtlCol="0" anchor="t">
            <a:noAutofit/>
          </a:bodyPr>
          <a:lstStyle/>
          <a:p>
            <a:pPr>
              <a:lnSpc>
                <a:spcPct val="150000"/>
              </a:lnSpc>
            </a:pPr>
            <a:r>
              <a:rPr lang="en-US" sz="1700">
                <a:ea typeface="+mn-lt"/>
                <a:cs typeface="+mn-lt"/>
              </a:rPr>
              <a:t>Logistic regression is used to model binary outcomes based on one or more predictor variables.</a:t>
            </a:r>
            <a:endParaRPr lang="en-US" sz="1700"/>
          </a:p>
          <a:p>
            <a:pPr>
              <a:lnSpc>
                <a:spcPct val="150000"/>
              </a:lnSpc>
            </a:pPr>
            <a:r>
              <a:rPr lang="en-US" sz="1700">
                <a:ea typeface="+mn-lt"/>
                <a:cs typeface="+mn-lt"/>
              </a:rPr>
              <a:t>Application: In this case, predicting whether students pass (1) or fail (0) based on their characteristics and academic performance.</a:t>
            </a:r>
            <a:endParaRPr lang="en-US" sz="1700"/>
          </a:p>
          <a:p>
            <a:pPr marL="0" indent="0">
              <a:lnSpc>
                <a:spcPct val="150000"/>
              </a:lnSpc>
              <a:buNone/>
            </a:pPr>
            <a:r>
              <a:rPr lang="en-US" sz="1700" b="1">
                <a:ea typeface="+mn-lt"/>
                <a:cs typeface="+mn-lt"/>
              </a:rPr>
              <a:t>Stepwise Regression Techniques</a:t>
            </a:r>
            <a:endParaRPr lang="en-US" sz="1700" b="1"/>
          </a:p>
          <a:p>
            <a:pPr marL="0" indent="0">
              <a:lnSpc>
                <a:spcPct val="150000"/>
              </a:lnSpc>
              <a:buNone/>
            </a:pPr>
            <a:r>
              <a:rPr lang="en-US" sz="1700">
                <a:ea typeface="+mn-lt"/>
                <a:cs typeface="+mn-lt"/>
              </a:rPr>
              <a:t>1. </a:t>
            </a:r>
            <a:r>
              <a:rPr lang="en-US" sz="1700" u="sng">
                <a:ea typeface="+mn-lt"/>
                <a:cs typeface="+mn-lt"/>
              </a:rPr>
              <a:t>Forward Selection:</a:t>
            </a:r>
            <a:br>
              <a:rPr lang="en-US" sz="1700" u="sng">
                <a:ea typeface="+mn-lt"/>
                <a:cs typeface="+mn-lt"/>
              </a:rPr>
            </a:br>
            <a:r>
              <a:rPr lang="en-US" sz="1700">
                <a:ea typeface="+mn-lt"/>
                <a:cs typeface="+mn-lt"/>
              </a:rPr>
              <a:t>      Starts with minimal model (only intercept).</a:t>
            </a:r>
            <a:br>
              <a:rPr lang="en-US" sz="1700">
                <a:ea typeface="+mn-lt"/>
                <a:cs typeface="+mn-lt"/>
              </a:rPr>
            </a:br>
            <a:r>
              <a:rPr lang="en-US" sz="1700">
                <a:ea typeface="+mn-lt"/>
                <a:cs typeface="+mn-lt"/>
              </a:rPr>
              <a:t>      Adds predictors sequentially until no significant improvement in model fit.</a:t>
            </a:r>
            <a:endParaRPr lang="en-US" sz="1700"/>
          </a:p>
          <a:p>
            <a:pPr marL="0" indent="0">
              <a:lnSpc>
                <a:spcPct val="150000"/>
              </a:lnSpc>
              <a:buNone/>
            </a:pPr>
            <a:r>
              <a:rPr lang="en-US" sz="1700">
                <a:ea typeface="+mn-lt"/>
                <a:cs typeface="+mn-lt"/>
              </a:rPr>
              <a:t>2. </a:t>
            </a:r>
            <a:r>
              <a:rPr lang="en-US" sz="1700" u="sng">
                <a:ea typeface="+mn-lt"/>
                <a:cs typeface="+mn-lt"/>
              </a:rPr>
              <a:t>Backward Elimination:</a:t>
            </a:r>
            <a:br>
              <a:rPr lang="en-US" sz="1700" u="sng">
                <a:ea typeface="+mn-lt"/>
                <a:cs typeface="+mn-lt"/>
              </a:rPr>
            </a:br>
            <a:r>
              <a:rPr lang="en-US" sz="1700">
                <a:ea typeface="+mn-lt"/>
                <a:cs typeface="+mn-lt"/>
              </a:rPr>
              <a:t>      Starts with maximal model (all predictors).</a:t>
            </a:r>
            <a:br>
              <a:rPr lang="en-US" sz="1700">
                <a:ea typeface="+mn-lt"/>
                <a:cs typeface="+mn-lt"/>
              </a:rPr>
            </a:br>
            <a:r>
              <a:rPr lang="en-US" sz="1700">
                <a:ea typeface="+mn-lt"/>
                <a:cs typeface="+mn-lt"/>
              </a:rPr>
              <a:t>      Removes predictors sequentially until further removal worsens model fit.</a:t>
            </a:r>
            <a:br>
              <a:rPr lang="en-US" sz="1700">
                <a:ea typeface="+mn-lt"/>
                <a:cs typeface="+mn-lt"/>
              </a:rPr>
            </a:br>
            <a:r>
              <a:rPr lang="en-US" sz="1700">
                <a:ea typeface="+mn-lt"/>
                <a:cs typeface="+mn-lt"/>
              </a:rPr>
              <a:t>3. </a:t>
            </a:r>
            <a:r>
              <a:rPr lang="en-US" sz="1700" u="sng">
                <a:ea typeface="+mn-lt"/>
                <a:cs typeface="+mn-lt"/>
              </a:rPr>
              <a:t>Both-directional (Stepwise) Selection:</a:t>
            </a:r>
            <a:br>
              <a:rPr lang="en-US" sz="1700" u="sng">
                <a:ea typeface="+mn-lt"/>
                <a:cs typeface="+mn-lt"/>
              </a:rPr>
            </a:br>
            <a:r>
              <a:rPr lang="en-US" sz="1700">
                <a:ea typeface="+mn-lt"/>
                <a:cs typeface="+mn-lt"/>
              </a:rPr>
              <a:t>         Combines forward and backward methods.</a:t>
            </a:r>
            <a:br>
              <a:rPr lang="en-US" sz="1700">
                <a:ea typeface="+mn-lt"/>
                <a:cs typeface="+mn-lt"/>
              </a:rPr>
            </a:br>
            <a:r>
              <a:rPr lang="en-US" sz="1700">
                <a:ea typeface="+mn-lt"/>
                <a:cs typeface="+mn-lt"/>
              </a:rPr>
              <a:t>         Iteratively adjusts by adding and removing predictors to optimize model fit.</a:t>
            </a:r>
            <a:endParaRPr lang="en-US" sz="1700"/>
          </a:p>
          <a:p>
            <a:pPr>
              <a:lnSpc>
                <a:spcPct val="150000"/>
              </a:lnSpc>
            </a:pPr>
            <a:endParaRPr lang="en-US" sz="1700"/>
          </a:p>
        </p:txBody>
      </p:sp>
    </p:spTree>
    <p:extLst>
      <p:ext uri="{BB962C8B-B14F-4D97-AF65-F5344CB8AC3E}">
        <p14:creationId xmlns:p14="http://schemas.microsoft.com/office/powerpoint/2010/main" val="1008511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D83E4-638C-0255-1765-1C13CE1931D0}"/>
              </a:ext>
            </a:extLst>
          </p:cNvPr>
          <p:cNvSpPr>
            <a:spLocks noGrp="1"/>
          </p:cNvSpPr>
          <p:nvPr>
            <p:ph type="title"/>
          </p:nvPr>
        </p:nvSpPr>
        <p:spPr>
          <a:xfrm>
            <a:off x="352805" y="282189"/>
            <a:ext cx="9895951" cy="1033669"/>
          </a:xfrm>
        </p:spPr>
        <p:txBody>
          <a:bodyPr>
            <a:normAutofit/>
          </a:bodyPr>
          <a:lstStyle/>
          <a:p>
            <a:r>
              <a:rPr lang="en-US" sz="3800">
                <a:solidFill>
                  <a:srgbClr val="FFFFFF"/>
                </a:solidFill>
              </a:rPr>
              <a:t>Logistic Regression </a:t>
            </a:r>
            <a:endParaRPr lang="en-US"/>
          </a:p>
        </p:txBody>
      </p:sp>
      <p:sp>
        <p:nvSpPr>
          <p:cNvPr id="9" name="Content Placeholder 2">
            <a:extLst>
              <a:ext uri="{FF2B5EF4-FFF2-40B4-BE49-F238E27FC236}">
                <a16:creationId xmlns:a16="http://schemas.microsoft.com/office/drawing/2014/main" id="{91EFAFD8-6B74-C5FB-6483-192DA90E5BD8}"/>
              </a:ext>
            </a:extLst>
          </p:cNvPr>
          <p:cNvSpPr txBox="1">
            <a:spLocks/>
          </p:cNvSpPr>
          <p:nvPr/>
        </p:nvSpPr>
        <p:spPr>
          <a:xfrm>
            <a:off x="108302" y="1732893"/>
            <a:ext cx="7486630" cy="498628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a:solidFill>
                  <a:srgbClr val="0D0D0D"/>
                </a:solidFill>
                <a:latin typeface="Aptos"/>
                <a:ea typeface="+mn-lt"/>
                <a:cs typeface="Segoe UI"/>
              </a:rPr>
              <a:t>Evaluating Model Performance </a:t>
            </a:r>
            <a:br>
              <a:rPr lang="en-US" sz="2000" b="1">
                <a:latin typeface="Aptos"/>
                <a:ea typeface="+mn-lt"/>
                <a:cs typeface="Segoe UI"/>
              </a:rPr>
            </a:br>
            <a:br>
              <a:rPr lang="en-US" sz="2000" b="1">
                <a:latin typeface="Aptos"/>
                <a:ea typeface="+mn-lt"/>
                <a:cs typeface="Segoe UI"/>
              </a:rPr>
            </a:br>
            <a:r>
              <a:rPr lang="en-US" sz="1600" b="1">
                <a:solidFill>
                  <a:srgbClr val="0D0D0D"/>
                </a:solidFill>
                <a:latin typeface="Aptos"/>
                <a:ea typeface="+mn-lt"/>
                <a:cs typeface="Segoe UI"/>
              </a:rPr>
              <a:t>Confusion Matrix:</a:t>
            </a:r>
            <a:r>
              <a:rPr lang="en-US" sz="1600">
                <a:solidFill>
                  <a:srgbClr val="0D0D0D"/>
                </a:solidFill>
                <a:latin typeface="Aptos"/>
                <a:ea typeface="+mn-lt"/>
                <a:cs typeface="Segoe UI"/>
              </a:rPr>
              <a:t> Visualizes actual vs. predicted outcomes.</a:t>
            </a:r>
            <a:br>
              <a:rPr lang="en-US" sz="1600">
                <a:latin typeface="Aptos"/>
                <a:ea typeface="+mn-lt"/>
                <a:cs typeface="Segoe UI"/>
              </a:rPr>
            </a:br>
            <a:r>
              <a:rPr lang="en-US" sz="1600" b="1">
                <a:solidFill>
                  <a:srgbClr val="0D0D0D"/>
                </a:solidFill>
                <a:latin typeface="Aptos"/>
                <a:ea typeface="+mn-lt"/>
                <a:cs typeface="Segoe UI"/>
              </a:rPr>
              <a:t>Components:</a:t>
            </a:r>
            <a:r>
              <a:rPr lang="en-US" sz="1600">
                <a:solidFill>
                  <a:srgbClr val="0D0D0D"/>
                </a:solidFill>
                <a:latin typeface="Aptos"/>
                <a:ea typeface="+mn-lt"/>
                <a:cs typeface="Segoe UI"/>
              </a:rPr>
              <a:t> true positives, false positives, true negatives, and false negatives. </a:t>
            </a:r>
            <a:br>
              <a:rPr lang="en-US" sz="1600">
                <a:latin typeface="Aptos"/>
                <a:ea typeface="+mn-lt"/>
                <a:cs typeface="Segoe UI"/>
              </a:rPr>
            </a:br>
            <a:br>
              <a:rPr lang="en-US" sz="1600">
                <a:latin typeface="Aptos"/>
                <a:ea typeface="+mn-lt"/>
                <a:cs typeface="Segoe UI"/>
              </a:rPr>
            </a:br>
            <a:r>
              <a:rPr lang="en-US" sz="1600" b="1">
                <a:solidFill>
                  <a:srgbClr val="0D0D0D"/>
                </a:solidFill>
                <a:latin typeface="Aptos"/>
                <a:ea typeface="+mn-lt"/>
                <a:cs typeface="Segoe UI"/>
              </a:rPr>
              <a:t>Key Metrics:</a:t>
            </a:r>
            <a:r>
              <a:rPr lang="en-US" sz="1600">
                <a:solidFill>
                  <a:srgbClr val="0D0D0D"/>
                </a:solidFill>
                <a:latin typeface="Aptos"/>
                <a:ea typeface="+mn-lt"/>
                <a:cs typeface="Segoe UI"/>
              </a:rPr>
              <a:t> These metrics assess the accuracy of the model in identifying positive and negative outcomes, crucial for understanding model performance in different scenarios. </a:t>
            </a:r>
            <a:br>
              <a:rPr lang="en-US" sz="1600">
                <a:latin typeface="Aptos"/>
                <a:ea typeface="+mn-lt"/>
                <a:cs typeface="Segoe UI"/>
              </a:rPr>
            </a:br>
            <a:r>
              <a:rPr lang="en-US" sz="1600" b="1">
                <a:solidFill>
                  <a:srgbClr val="0D0D0D"/>
                </a:solidFill>
                <a:latin typeface="Aptos"/>
                <a:ea typeface="+mn-lt"/>
                <a:cs typeface="Segoe UI"/>
              </a:rPr>
              <a:t>Sensitivity: </a:t>
            </a:r>
            <a:r>
              <a:rPr lang="en-US" sz="1600">
                <a:solidFill>
                  <a:srgbClr val="0D0D0D"/>
                </a:solidFill>
                <a:latin typeface="Aptos"/>
                <a:ea typeface="+mn-lt"/>
                <a:cs typeface="Segoe UI"/>
              </a:rPr>
              <a:t>Proportion of actual positives correctly identified (True Positive Rate). </a:t>
            </a:r>
            <a:br>
              <a:rPr lang="en-US" sz="1600">
                <a:latin typeface="Aptos"/>
                <a:ea typeface="+mn-lt"/>
                <a:cs typeface="Segoe UI"/>
              </a:rPr>
            </a:br>
            <a:r>
              <a:rPr lang="en-US" sz="1600" b="1">
                <a:solidFill>
                  <a:srgbClr val="0D0D0D"/>
                </a:solidFill>
                <a:latin typeface="Aptos"/>
                <a:ea typeface="+mn-lt"/>
                <a:cs typeface="Segoe UI"/>
              </a:rPr>
              <a:t>Specificity: </a:t>
            </a:r>
            <a:r>
              <a:rPr lang="en-US" sz="1600">
                <a:solidFill>
                  <a:srgbClr val="0D0D0D"/>
                </a:solidFill>
                <a:latin typeface="Aptos"/>
                <a:ea typeface="+mn-lt"/>
                <a:cs typeface="Segoe UI"/>
              </a:rPr>
              <a:t>Proportion of actual negatives correctly identified (True Negative Rate). </a:t>
            </a:r>
            <a:endParaRPr lang="en-US" sz="1600">
              <a:latin typeface="Aptos"/>
              <a:ea typeface="+mn-lt"/>
              <a:cs typeface="Segoe UI"/>
            </a:endParaRPr>
          </a:p>
          <a:p>
            <a:pPr marL="0" indent="0">
              <a:buFont typeface="Arial" panose="020B0604020202020204" pitchFamily="34" charset="0"/>
              <a:buNone/>
            </a:pPr>
            <a:r>
              <a:rPr lang="en-US" sz="1600" b="1">
                <a:solidFill>
                  <a:srgbClr val="0D0D0D"/>
                </a:solidFill>
                <a:latin typeface="Aptos"/>
                <a:ea typeface="+mn-lt"/>
                <a:cs typeface="Segoe UI"/>
              </a:rPr>
              <a:t>Misclassification Error Rate: </a:t>
            </a:r>
            <a:r>
              <a:rPr lang="en-US" sz="1600">
                <a:solidFill>
                  <a:srgbClr val="0D0D0D"/>
                </a:solidFill>
                <a:latin typeface="Aptos"/>
                <a:ea typeface="+mn-lt"/>
                <a:cs typeface="Segoe UI"/>
              </a:rPr>
              <a:t>The proportion of total predictions that were incorrectly classified. </a:t>
            </a:r>
            <a:br>
              <a:rPr lang="en-US" sz="1600">
                <a:latin typeface="Aptos"/>
                <a:ea typeface="+mn-lt"/>
                <a:cs typeface="Segoe UI"/>
              </a:rPr>
            </a:br>
            <a:r>
              <a:rPr lang="en-US" sz="1600" b="1">
                <a:solidFill>
                  <a:srgbClr val="0D0D0D"/>
                </a:solidFill>
                <a:latin typeface="Aptos"/>
                <a:ea typeface="+mn-lt"/>
                <a:cs typeface="Segoe UI"/>
              </a:rPr>
              <a:t>Relevance: </a:t>
            </a:r>
            <a:r>
              <a:rPr lang="en-US" sz="1600">
                <a:solidFill>
                  <a:srgbClr val="0D0D0D"/>
                </a:solidFill>
                <a:latin typeface="Aptos"/>
                <a:ea typeface="+mn-lt"/>
                <a:cs typeface="Segoe UI"/>
              </a:rPr>
              <a:t>Provides a straightforward measure of the overall accuracy of the model, highlighting the importance of minimizing incorrect predictions. </a:t>
            </a:r>
            <a:br>
              <a:rPr lang="en-US" sz="1600">
                <a:latin typeface="Aptos"/>
                <a:ea typeface="+mn-lt"/>
                <a:cs typeface="Segoe UI"/>
              </a:rPr>
            </a:br>
            <a:br>
              <a:rPr lang="en-US" sz="1600">
                <a:latin typeface="Aptos"/>
                <a:ea typeface="+mn-lt"/>
                <a:cs typeface="Segoe UI"/>
              </a:rPr>
            </a:br>
            <a:r>
              <a:rPr lang="en-US" sz="1600" b="1">
                <a:solidFill>
                  <a:srgbClr val="0D0D0D"/>
                </a:solidFill>
                <a:latin typeface="Aptos"/>
                <a:ea typeface="+mn-lt"/>
                <a:cs typeface="Segoe UI"/>
              </a:rPr>
              <a:t>Significant Variables: </a:t>
            </a:r>
            <a:r>
              <a:rPr lang="en-US" sz="1600">
                <a:solidFill>
                  <a:srgbClr val="0D0D0D"/>
                </a:solidFill>
                <a:latin typeface="Aptos"/>
                <a:ea typeface="+mn-lt"/>
                <a:cs typeface="Segoe UI"/>
              </a:rPr>
              <a:t>Grades, study time, and past failures are significant variables that schools should focus on to predict an</a:t>
            </a:r>
            <a:r>
              <a:rPr lang="en-US" sz="1600">
                <a:solidFill>
                  <a:srgbClr val="0D0D0D"/>
                </a:solidFill>
                <a:latin typeface="Segoe UI"/>
                <a:ea typeface="+mn-lt"/>
                <a:cs typeface="Segoe UI"/>
              </a:rPr>
              <a:t>d improve student success.</a:t>
            </a:r>
            <a:endParaRPr lang="en-US" sz="1600">
              <a:solidFill>
                <a:srgbClr val="0D0D0D"/>
              </a:solidFill>
              <a:latin typeface="Segoe UI"/>
              <a:cs typeface="Segoe UI"/>
            </a:endParaRPr>
          </a:p>
          <a:p>
            <a:pPr>
              <a:buFont typeface="Arial" panose="020B0604020202020204" pitchFamily="34" charset="0"/>
              <a:buAutoNum type="arabicPeriod"/>
            </a:pPr>
            <a:endParaRPr lang="en-US" sz="1500"/>
          </a:p>
        </p:txBody>
      </p:sp>
      <p:pic>
        <p:nvPicPr>
          <p:cNvPr id="13" name="Picture 12" descr="A screenshot of a computer&#10;&#10;Description automatically generated">
            <a:extLst>
              <a:ext uri="{FF2B5EF4-FFF2-40B4-BE49-F238E27FC236}">
                <a16:creationId xmlns:a16="http://schemas.microsoft.com/office/drawing/2014/main" id="{681EF897-0263-CA29-5D25-F1BD314C25C8}"/>
              </a:ext>
            </a:extLst>
          </p:cNvPr>
          <p:cNvPicPr>
            <a:picLocks noChangeAspect="1"/>
          </p:cNvPicPr>
          <p:nvPr/>
        </p:nvPicPr>
        <p:blipFill>
          <a:blip r:embed="rId2"/>
          <a:stretch>
            <a:fillRect/>
          </a:stretch>
        </p:blipFill>
        <p:spPr>
          <a:xfrm>
            <a:off x="7779548" y="2061714"/>
            <a:ext cx="4281387" cy="4010025"/>
          </a:xfrm>
          <a:prstGeom prst="rect">
            <a:avLst/>
          </a:prstGeom>
        </p:spPr>
      </p:pic>
    </p:spTree>
    <p:extLst>
      <p:ext uri="{BB962C8B-B14F-4D97-AF65-F5344CB8AC3E}">
        <p14:creationId xmlns:p14="http://schemas.microsoft.com/office/powerpoint/2010/main" val="10657685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D83E4-638C-0255-1765-1C13CE1931D0}"/>
              </a:ext>
            </a:extLst>
          </p:cNvPr>
          <p:cNvSpPr>
            <a:spLocks noGrp="1"/>
          </p:cNvSpPr>
          <p:nvPr>
            <p:ph type="title"/>
          </p:nvPr>
        </p:nvSpPr>
        <p:spPr>
          <a:xfrm>
            <a:off x="352805" y="282189"/>
            <a:ext cx="9895951" cy="1033669"/>
          </a:xfrm>
        </p:spPr>
        <p:txBody>
          <a:bodyPr>
            <a:normAutofit/>
          </a:bodyPr>
          <a:lstStyle/>
          <a:p>
            <a:r>
              <a:rPr lang="en-US" sz="3800">
                <a:solidFill>
                  <a:srgbClr val="FFFFFF"/>
                </a:solidFill>
              </a:rPr>
              <a:t>Logistic Regression Results</a:t>
            </a:r>
            <a:endParaRPr lang="en-US"/>
          </a:p>
        </p:txBody>
      </p:sp>
      <p:graphicFrame>
        <p:nvGraphicFramePr>
          <p:cNvPr id="4" name="Table 3">
            <a:extLst>
              <a:ext uri="{FF2B5EF4-FFF2-40B4-BE49-F238E27FC236}">
                <a16:creationId xmlns:a16="http://schemas.microsoft.com/office/drawing/2014/main" id="{DBE93E1D-8F13-B3CA-0E28-C1CF6D7D5BED}"/>
              </a:ext>
            </a:extLst>
          </p:cNvPr>
          <p:cNvGraphicFramePr>
            <a:graphicFrameLocks noGrp="1"/>
          </p:cNvGraphicFramePr>
          <p:nvPr>
            <p:extLst>
              <p:ext uri="{D42A27DB-BD31-4B8C-83A1-F6EECF244321}">
                <p14:modId xmlns:p14="http://schemas.microsoft.com/office/powerpoint/2010/main" val="1177879589"/>
              </p:ext>
            </p:extLst>
          </p:nvPr>
        </p:nvGraphicFramePr>
        <p:xfrm>
          <a:off x="1816100" y="1824489"/>
          <a:ext cx="8509066" cy="2940344"/>
        </p:xfrm>
        <a:graphic>
          <a:graphicData uri="http://schemas.openxmlformats.org/drawingml/2006/table">
            <a:tbl>
              <a:tblPr bandRow="1">
                <a:tableStyleId>{5C22544A-7EE6-4342-B048-85BDC9FD1C3A}</a:tableStyleId>
              </a:tblPr>
              <a:tblGrid>
                <a:gridCol w="1725122">
                  <a:extLst>
                    <a:ext uri="{9D8B030D-6E8A-4147-A177-3AD203B41FA5}">
                      <a16:colId xmlns:a16="http://schemas.microsoft.com/office/drawing/2014/main" val="786211638"/>
                    </a:ext>
                  </a:extLst>
                </a:gridCol>
                <a:gridCol w="1695986">
                  <a:extLst>
                    <a:ext uri="{9D8B030D-6E8A-4147-A177-3AD203B41FA5}">
                      <a16:colId xmlns:a16="http://schemas.microsoft.com/office/drawing/2014/main" val="1264712206"/>
                    </a:ext>
                  </a:extLst>
                </a:gridCol>
                <a:gridCol w="1695986">
                  <a:extLst>
                    <a:ext uri="{9D8B030D-6E8A-4147-A177-3AD203B41FA5}">
                      <a16:colId xmlns:a16="http://schemas.microsoft.com/office/drawing/2014/main" val="2663429520"/>
                    </a:ext>
                  </a:extLst>
                </a:gridCol>
                <a:gridCol w="1695986">
                  <a:extLst>
                    <a:ext uri="{9D8B030D-6E8A-4147-A177-3AD203B41FA5}">
                      <a16:colId xmlns:a16="http://schemas.microsoft.com/office/drawing/2014/main" val="506403416"/>
                    </a:ext>
                  </a:extLst>
                </a:gridCol>
                <a:gridCol w="1695986">
                  <a:extLst>
                    <a:ext uri="{9D8B030D-6E8A-4147-A177-3AD203B41FA5}">
                      <a16:colId xmlns:a16="http://schemas.microsoft.com/office/drawing/2014/main" val="2294723461"/>
                    </a:ext>
                  </a:extLst>
                </a:gridCol>
              </a:tblGrid>
              <a:tr h="267304">
                <a:tc gridSpan="5">
                  <a:txBody>
                    <a:bodyPr/>
                    <a:lstStyle/>
                    <a:p>
                      <a:pPr algn="ctr" fontAlgn="b"/>
                      <a:r>
                        <a:rPr lang="en-US" sz="1400" b="0" i="0" u="none" strike="noStrike">
                          <a:solidFill>
                            <a:srgbClr val="000000"/>
                          </a:solidFill>
                          <a:effectLst/>
                          <a:highlight>
                            <a:srgbClr val="FFC000"/>
                          </a:highlight>
                          <a:latin typeface="Calibri"/>
                        </a:rPr>
                        <a:t>Logistic Regression ( With G1 and G2 included)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76247247"/>
                  </a:ext>
                </a:extLst>
              </a:tr>
              <a:tr h="267304">
                <a:tc>
                  <a:txBody>
                    <a:bodyPr/>
                    <a:lstStyle/>
                    <a:p>
                      <a:pPr algn="l" fontAlgn="b"/>
                      <a:r>
                        <a:rPr lang="en-US" sz="1400" b="0" i="0" u="none" strike="noStrike">
                          <a:solidFill>
                            <a:srgbClr val="000000"/>
                          </a:solidFill>
                          <a:effectLst/>
                          <a:highlight>
                            <a:srgbClr val="B4C6E7"/>
                          </a:highlight>
                          <a:latin typeface="Calibri"/>
                        </a:rPr>
                        <a:t>Cutoff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n-US" sz="1400" b="0" i="0" u="none" strike="noStrike">
                          <a:solidFill>
                            <a:srgbClr val="000000"/>
                          </a:solidFill>
                          <a:effectLst/>
                          <a:highlight>
                            <a:srgbClr val="B4C6E7"/>
                          </a:highlight>
                          <a:latin typeface="Calibri"/>
                        </a:rPr>
                        <a:t>Metrics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US" sz="1400" b="0" i="0" u="none" strike="noStrike">
                          <a:solidFill>
                            <a:srgbClr val="000000"/>
                          </a:solidFill>
                          <a:effectLst/>
                          <a:highlight>
                            <a:srgbClr val="B4C6E7"/>
                          </a:highlight>
                          <a:latin typeface="Calibri"/>
                        </a:rPr>
                        <a:t>Forward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US" sz="1400" b="0" i="0" u="none" strike="noStrike">
                          <a:solidFill>
                            <a:srgbClr val="000000"/>
                          </a:solidFill>
                          <a:effectLst/>
                          <a:highlight>
                            <a:srgbClr val="B4C6E7"/>
                          </a:highlight>
                          <a:latin typeface="Calibri"/>
                        </a:rPr>
                        <a:t>Backward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US" sz="1400" b="0" i="0" u="none" strike="noStrike">
                          <a:solidFill>
                            <a:srgbClr val="000000"/>
                          </a:solidFill>
                          <a:effectLst/>
                          <a:highlight>
                            <a:srgbClr val="B4C6E7"/>
                          </a:highlight>
                          <a:latin typeface="Calibri"/>
                        </a:rPr>
                        <a:t>Stepwise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3615527337"/>
                  </a:ext>
                </a:extLst>
              </a:tr>
              <a:tr h="267304">
                <a:tc>
                  <a:txBody>
                    <a:bodyPr/>
                    <a:lstStyle/>
                    <a:p>
                      <a:pPr algn="l" fontAlgn="b"/>
                      <a:r>
                        <a:rPr lang="en-US" sz="1400" b="0" i="0" u="none" strike="noStrike">
                          <a:solidFill>
                            <a:srgbClr val="000000"/>
                          </a:solidFill>
                          <a:effectLst/>
                          <a:highlight>
                            <a:srgbClr val="FFE699"/>
                          </a:highlight>
                          <a:latin typeface="Calibri"/>
                        </a:rPr>
                        <a:t>Cutoff=0.5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E699"/>
                    </a:solidFill>
                  </a:tcPr>
                </a:tc>
                <a:tc>
                  <a:txBody>
                    <a:bodyPr/>
                    <a:lstStyle/>
                    <a:p>
                      <a:pPr algn="l" fontAlgn="b"/>
                      <a:r>
                        <a:rPr lang="en-US" sz="1400" b="0" i="0" u="none" strike="noStrike">
                          <a:solidFill>
                            <a:srgbClr val="000000"/>
                          </a:solidFill>
                          <a:effectLst/>
                          <a:highlight>
                            <a:srgbClr val="FFE699"/>
                          </a:highlight>
                          <a:latin typeface="Calibri"/>
                        </a:rPr>
                        <a:t>Val 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400" b="0" i="0" u="none" strike="noStrike">
                          <a:solidFill>
                            <a:srgbClr val="FF0000"/>
                          </a:solidFill>
                          <a:effectLst/>
                          <a:highlight>
                            <a:srgbClr val="FFE699"/>
                          </a:highlight>
                          <a:latin typeface="Calibri"/>
                        </a:rPr>
                        <a:t>7.62%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400" b="0" i="0" u="none" strike="noStrike">
                          <a:solidFill>
                            <a:srgbClr val="00B050"/>
                          </a:solidFill>
                          <a:effectLst/>
                          <a:highlight>
                            <a:srgbClr val="FFE699"/>
                          </a:highlight>
                          <a:latin typeface="Calibri"/>
                        </a:rPr>
                        <a:t>8.07%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400" b="0" i="0" u="none" strike="noStrike">
                          <a:solidFill>
                            <a:srgbClr val="00B050"/>
                          </a:solidFill>
                          <a:effectLst/>
                          <a:highlight>
                            <a:srgbClr val="FFE699"/>
                          </a:highlight>
                          <a:latin typeface="Calibri"/>
                        </a:rPr>
                        <a:t>8.07%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1395305029"/>
                  </a:ext>
                </a:extLst>
              </a:tr>
              <a:tr h="267304">
                <a:tc>
                  <a:txBody>
                    <a:bodyPr/>
                    <a:lstStyle/>
                    <a:p>
                      <a:pPr algn="l" fontAlgn="b"/>
                      <a:endParaRPr lang="en-US" sz="1400" b="0" i="0" u="none" strike="noStrike">
                        <a:solidFill>
                          <a:srgbClr val="000000"/>
                        </a:solidFill>
                        <a:effectLst/>
                        <a:highlight>
                          <a:srgbClr val="FFE699"/>
                        </a:highligh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l" fontAlgn="b"/>
                      <a:r>
                        <a:rPr lang="en-US" sz="1400" b="0" i="0" u="none" strike="noStrike">
                          <a:solidFill>
                            <a:srgbClr val="000000"/>
                          </a:solidFill>
                          <a:effectLst/>
                          <a:highlight>
                            <a:srgbClr val="FFE699"/>
                          </a:highlight>
                          <a:latin typeface="Calibri"/>
                        </a:rPr>
                        <a:t>Sensitivity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400" b="0" i="0" u="none" strike="noStrike">
                          <a:solidFill>
                            <a:srgbClr val="FF0000"/>
                          </a:solidFill>
                          <a:effectLst/>
                          <a:highlight>
                            <a:srgbClr val="FFE699"/>
                          </a:highlight>
                          <a:latin typeface="Calibri"/>
                        </a:rPr>
                        <a:t>92.91%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400" b="0" i="0" u="none" strike="noStrike">
                          <a:solidFill>
                            <a:srgbClr val="00B050"/>
                          </a:solidFill>
                          <a:effectLst/>
                          <a:highlight>
                            <a:srgbClr val="FFE699"/>
                          </a:highlight>
                          <a:latin typeface="Calibri"/>
                        </a:rPr>
                        <a:t>93.70%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400" b="0" i="0" u="none" strike="noStrike">
                          <a:solidFill>
                            <a:srgbClr val="00B050"/>
                          </a:solidFill>
                          <a:effectLst/>
                          <a:highlight>
                            <a:srgbClr val="FFE699"/>
                          </a:highlight>
                          <a:latin typeface="Calibri"/>
                        </a:rPr>
                        <a:t>93.70%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3548819762"/>
                  </a:ext>
                </a:extLst>
              </a:tr>
              <a:tr h="267304">
                <a:tc>
                  <a:txBody>
                    <a:bodyPr/>
                    <a:lstStyle/>
                    <a:p>
                      <a:pPr algn="l" fontAlgn="b"/>
                      <a:endParaRPr lang="en-US" sz="1400" b="0" i="0" u="none" strike="noStrike">
                        <a:solidFill>
                          <a:srgbClr val="000000"/>
                        </a:solidFill>
                        <a:effectLst/>
                        <a:highlight>
                          <a:srgbClr val="FFE699"/>
                        </a:highligh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l" fontAlgn="b"/>
                      <a:r>
                        <a:rPr lang="en-US" sz="1400" b="0" i="0" u="none" strike="noStrike">
                          <a:solidFill>
                            <a:srgbClr val="000000"/>
                          </a:solidFill>
                          <a:effectLst/>
                          <a:highlight>
                            <a:srgbClr val="FFE699"/>
                          </a:highlight>
                          <a:latin typeface="Calibri"/>
                        </a:rPr>
                        <a:t>Specificity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400" b="0" i="0" u="none" strike="noStrike">
                          <a:solidFill>
                            <a:srgbClr val="FF0000"/>
                          </a:solidFill>
                          <a:effectLst/>
                          <a:highlight>
                            <a:srgbClr val="FFE699"/>
                          </a:highlight>
                          <a:latin typeface="Calibri"/>
                        </a:rPr>
                        <a:t>91.67%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400" b="0" i="0" u="none" strike="noStrike">
                          <a:solidFill>
                            <a:srgbClr val="00B050"/>
                          </a:solidFill>
                          <a:effectLst/>
                          <a:highlight>
                            <a:srgbClr val="FFE699"/>
                          </a:highlight>
                          <a:latin typeface="Calibri"/>
                        </a:rPr>
                        <a:t>89.58%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400" b="0" i="0" u="none" strike="noStrike">
                          <a:solidFill>
                            <a:srgbClr val="00B050"/>
                          </a:solidFill>
                          <a:effectLst/>
                          <a:highlight>
                            <a:srgbClr val="FFE699"/>
                          </a:highlight>
                          <a:latin typeface="Calibri"/>
                        </a:rPr>
                        <a:t>89.58%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2813925621"/>
                  </a:ext>
                </a:extLst>
              </a:tr>
              <a:tr h="267304">
                <a:tc>
                  <a:txBody>
                    <a:bodyPr/>
                    <a:lstStyle/>
                    <a:p>
                      <a:pPr algn="l" fontAlgn="b"/>
                      <a:r>
                        <a:rPr lang="en-US" sz="1400" b="0" i="0" u="none" strike="noStrike">
                          <a:solidFill>
                            <a:srgbClr val="000000"/>
                          </a:solidFill>
                          <a:effectLst/>
                          <a:highlight>
                            <a:srgbClr val="F8CBAD"/>
                          </a:highlight>
                          <a:latin typeface="Calibri"/>
                        </a:rPr>
                        <a:t>Cutoff=0.4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8CBAD"/>
                    </a:solidFill>
                  </a:tcPr>
                </a:tc>
                <a:tc>
                  <a:txBody>
                    <a:bodyPr/>
                    <a:lstStyle/>
                    <a:p>
                      <a:pPr algn="l" fontAlgn="b"/>
                      <a:r>
                        <a:rPr lang="en-US" sz="1400" b="0" i="0" u="none" strike="noStrike">
                          <a:solidFill>
                            <a:srgbClr val="000000"/>
                          </a:solidFill>
                          <a:effectLst/>
                          <a:highlight>
                            <a:srgbClr val="F8CBAD"/>
                          </a:highlight>
                          <a:latin typeface="Calibri"/>
                        </a:rPr>
                        <a:t>Val 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400" b="0" i="0" u="none" strike="noStrike">
                          <a:solidFill>
                            <a:srgbClr val="000000"/>
                          </a:solidFill>
                          <a:effectLst/>
                          <a:highlight>
                            <a:srgbClr val="F8CBAD"/>
                          </a:highlight>
                          <a:latin typeface="Calibri"/>
                        </a:rPr>
                        <a:t>8.52%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400" b="0" i="0" u="none" strike="noStrike">
                          <a:solidFill>
                            <a:srgbClr val="000000"/>
                          </a:solidFill>
                          <a:effectLst/>
                          <a:highlight>
                            <a:srgbClr val="F8CBAD"/>
                          </a:highlight>
                          <a:latin typeface="Calibri"/>
                        </a:rPr>
                        <a:t>8.52%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400" b="0" i="0" u="none" strike="noStrike">
                          <a:solidFill>
                            <a:srgbClr val="000000"/>
                          </a:solidFill>
                          <a:effectLst/>
                          <a:highlight>
                            <a:srgbClr val="F8CBAD"/>
                          </a:highlight>
                          <a:latin typeface="Calibri"/>
                        </a:rPr>
                        <a:t>8.52%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3034473084"/>
                  </a:ext>
                </a:extLst>
              </a:tr>
              <a:tr h="267304">
                <a:tc>
                  <a:txBody>
                    <a:bodyPr/>
                    <a:lstStyle/>
                    <a:p>
                      <a:pPr algn="l" fontAlgn="b"/>
                      <a:endParaRPr lang="en-US" sz="1400" b="0" i="0" u="none" strike="noStrike">
                        <a:solidFill>
                          <a:srgbClr val="000000"/>
                        </a:solidFill>
                        <a:effectLst/>
                        <a:highlight>
                          <a:srgbClr val="F8CBAD"/>
                        </a:highligh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8CBAD"/>
                    </a:solidFill>
                  </a:tcPr>
                </a:tc>
                <a:tc>
                  <a:txBody>
                    <a:bodyPr/>
                    <a:lstStyle/>
                    <a:p>
                      <a:pPr algn="l" fontAlgn="b"/>
                      <a:r>
                        <a:rPr lang="en-US" sz="1400" b="0" i="0" u="none" strike="noStrike">
                          <a:solidFill>
                            <a:srgbClr val="000000"/>
                          </a:solidFill>
                          <a:effectLst/>
                          <a:highlight>
                            <a:srgbClr val="F8CBAD"/>
                          </a:highlight>
                          <a:latin typeface="Calibri"/>
                        </a:rPr>
                        <a:t>Sensitivity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400" b="0" i="0" u="none" strike="noStrike">
                          <a:solidFill>
                            <a:srgbClr val="000000"/>
                          </a:solidFill>
                          <a:effectLst/>
                          <a:highlight>
                            <a:srgbClr val="F8CBAD"/>
                          </a:highlight>
                          <a:latin typeface="Calibri"/>
                        </a:rPr>
                        <a:t>92.91%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400" b="0" i="0" u="none" strike="noStrike">
                          <a:solidFill>
                            <a:srgbClr val="000000"/>
                          </a:solidFill>
                          <a:effectLst/>
                          <a:highlight>
                            <a:srgbClr val="F8CBAD"/>
                          </a:highlight>
                          <a:latin typeface="Calibri"/>
                        </a:rPr>
                        <a:t>93.70%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400" b="0" i="0" u="none" strike="noStrike">
                          <a:solidFill>
                            <a:srgbClr val="000000"/>
                          </a:solidFill>
                          <a:effectLst/>
                          <a:highlight>
                            <a:srgbClr val="F8CBAD"/>
                          </a:highlight>
                          <a:latin typeface="Calibri"/>
                        </a:rPr>
                        <a:t>93.70%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999250730"/>
                  </a:ext>
                </a:extLst>
              </a:tr>
              <a:tr h="267304">
                <a:tc>
                  <a:txBody>
                    <a:bodyPr/>
                    <a:lstStyle/>
                    <a:p>
                      <a:pPr algn="l" fontAlgn="b"/>
                      <a:endParaRPr lang="en-US" sz="1400" b="0" i="0" u="none" strike="noStrike">
                        <a:solidFill>
                          <a:srgbClr val="000000"/>
                        </a:solidFill>
                        <a:effectLst/>
                        <a:highlight>
                          <a:srgbClr val="F8CBAD"/>
                        </a:highligh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8CBAD"/>
                    </a:solidFill>
                  </a:tcPr>
                </a:tc>
                <a:tc>
                  <a:txBody>
                    <a:bodyPr/>
                    <a:lstStyle/>
                    <a:p>
                      <a:pPr algn="l" fontAlgn="b"/>
                      <a:r>
                        <a:rPr lang="en-US" sz="1400" b="0" i="0" u="none" strike="noStrike">
                          <a:solidFill>
                            <a:srgbClr val="000000"/>
                          </a:solidFill>
                          <a:effectLst/>
                          <a:highlight>
                            <a:srgbClr val="F8CBAD"/>
                          </a:highlight>
                          <a:latin typeface="Calibri"/>
                        </a:rPr>
                        <a:t>Specificity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400" b="0" i="0" u="none" strike="noStrike">
                          <a:solidFill>
                            <a:srgbClr val="000000"/>
                          </a:solidFill>
                          <a:effectLst/>
                          <a:highlight>
                            <a:srgbClr val="F8CBAD"/>
                          </a:highlight>
                          <a:latin typeface="Calibri"/>
                        </a:rPr>
                        <a:t>89.58%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400" b="0" i="0" u="none" strike="noStrike">
                          <a:solidFill>
                            <a:srgbClr val="000000"/>
                          </a:solidFill>
                          <a:effectLst/>
                          <a:highlight>
                            <a:srgbClr val="F8CBAD"/>
                          </a:highlight>
                          <a:latin typeface="Calibri"/>
                        </a:rPr>
                        <a:t>88.54%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400" b="0" i="0" u="none" strike="noStrike">
                          <a:solidFill>
                            <a:srgbClr val="000000"/>
                          </a:solidFill>
                          <a:effectLst/>
                          <a:highlight>
                            <a:srgbClr val="F8CBAD"/>
                          </a:highlight>
                          <a:latin typeface="Calibri"/>
                        </a:rPr>
                        <a:t>88.54%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1871200650"/>
                  </a:ext>
                </a:extLst>
              </a:tr>
              <a:tr h="267304">
                <a:tc>
                  <a:txBody>
                    <a:bodyPr/>
                    <a:lstStyle/>
                    <a:p>
                      <a:pPr algn="l" fontAlgn="b"/>
                      <a:r>
                        <a:rPr lang="en-US" sz="1400" b="0" i="0" u="none" strike="noStrike">
                          <a:solidFill>
                            <a:srgbClr val="000000"/>
                          </a:solidFill>
                          <a:effectLst/>
                          <a:highlight>
                            <a:srgbClr val="C6E0B4"/>
                          </a:highlight>
                          <a:latin typeface="Calibri"/>
                        </a:rPr>
                        <a:t>Cutoff=0.3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C6E0B4"/>
                    </a:solidFill>
                  </a:tcPr>
                </a:tc>
                <a:tc>
                  <a:txBody>
                    <a:bodyPr/>
                    <a:lstStyle/>
                    <a:p>
                      <a:pPr algn="l" fontAlgn="b"/>
                      <a:r>
                        <a:rPr lang="en-US" sz="1400" b="0" i="0" u="none" strike="noStrike">
                          <a:solidFill>
                            <a:srgbClr val="000000"/>
                          </a:solidFill>
                          <a:effectLst/>
                          <a:highlight>
                            <a:srgbClr val="C6E0B4"/>
                          </a:highlight>
                          <a:latin typeface="Calibri"/>
                        </a:rPr>
                        <a:t>Val 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400" b="0" i="0" u="none" strike="noStrike">
                          <a:solidFill>
                            <a:srgbClr val="000000"/>
                          </a:solidFill>
                          <a:effectLst/>
                          <a:highlight>
                            <a:srgbClr val="C6E0B4"/>
                          </a:highlight>
                          <a:latin typeface="Calibri"/>
                        </a:rPr>
                        <a:t>9.42%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400" b="0" i="0" u="none" strike="noStrike">
                          <a:solidFill>
                            <a:srgbClr val="000000"/>
                          </a:solidFill>
                          <a:effectLst/>
                          <a:highlight>
                            <a:srgbClr val="C6E0B4"/>
                          </a:highlight>
                          <a:latin typeface="Calibri"/>
                        </a:rPr>
                        <a:t>8.97%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400" b="0" i="0" u="none" strike="noStrike">
                          <a:solidFill>
                            <a:srgbClr val="000000"/>
                          </a:solidFill>
                          <a:effectLst/>
                          <a:highlight>
                            <a:srgbClr val="C6E0B4"/>
                          </a:highlight>
                          <a:latin typeface="Calibri"/>
                        </a:rPr>
                        <a:t>8.97%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45262000"/>
                  </a:ext>
                </a:extLst>
              </a:tr>
              <a:tr h="267304">
                <a:tc>
                  <a:txBody>
                    <a:bodyPr/>
                    <a:lstStyle/>
                    <a:p>
                      <a:pPr algn="l" fontAlgn="b"/>
                      <a:endParaRPr lang="en-US" sz="1400" b="0" i="0" u="none" strike="noStrike">
                        <a:solidFill>
                          <a:srgbClr val="000000"/>
                        </a:solidFill>
                        <a:effectLst/>
                        <a:highlight>
                          <a:srgbClr val="C6E0B4"/>
                        </a:highligh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C6E0B4"/>
                    </a:solidFill>
                  </a:tcPr>
                </a:tc>
                <a:tc>
                  <a:txBody>
                    <a:bodyPr/>
                    <a:lstStyle/>
                    <a:p>
                      <a:pPr algn="l" fontAlgn="b"/>
                      <a:r>
                        <a:rPr lang="en-US" sz="1400" b="0" i="0" u="none" strike="noStrike">
                          <a:solidFill>
                            <a:srgbClr val="000000"/>
                          </a:solidFill>
                          <a:effectLst/>
                          <a:highlight>
                            <a:srgbClr val="C6E0B4"/>
                          </a:highlight>
                          <a:latin typeface="Calibri"/>
                        </a:rPr>
                        <a:t>Sensitivity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400" b="0" i="0" u="none" strike="noStrike">
                          <a:solidFill>
                            <a:srgbClr val="000000"/>
                          </a:solidFill>
                          <a:effectLst/>
                          <a:highlight>
                            <a:srgbClr val="C6E0B4"/>
                          </a:highlight>
                          <a:latin typeface="Calibri"/>
                        </a:rPr>
                        <a:t>93.70%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400" b="0" i="0" u="none" strike="noStrike">
                          <a:solidFill>
                            <a:srgbClr val="000000"/>
                          </a:solidFill>
                          <a:effectLst/>
                          <a:highlight>
                            <a:srgbClr val="C6E0B4"/>
                          </a:highlight>
                          <a:latin typeface="Calibri"/>
                        </a:rPr>
                        <a:t>93.70%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400" b="0" i="0" u="none" strike="noStrike">
                          <a:solidFill>
                            <a:srgbClr val="000000"/>
                          </a:solidFill>
                          <a:effectLst/>
                          <a:highlight>
                            <a:srgbClr val="C6E0B4"/>
                          </a:highlight>
                          <a:latin typeface="Calibri"/>
                        </a:rPr>
                        <a:t>93.70%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468470644"/>
                  </a:ext>
                </a:extLst>
              </a:tr>
              <a:tr h="267304">
                <a:tc>
                  <a:txBody>
                    <a:bodyPr/>
                    <a:lstStyle/>
                    <a:p>
                      <a:pPr algn="l" fontAlgn="b"/>
                      <a:endParaRPr lang="en-US" sz="1400" b="0" i="0" u="none" strike="noStrike">
                        <a:solidFill>
                          <a:srgbClr val="000000"/>
                        </a:solidFill>
                        <a:effectLst/>
                        <a:highlight>
                          <a:srgbClr val="C6E0B4"/>
                        </a:highligh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400" b="0" i="0" u="none" strike="noStrike">
                          <a:solidFill>
                            <a:srgbClr val="000000"/>
                          </a:solidFill>
                          <a:effectLst/>
                          <a:highlight>
                            <a:srgbClr val="C6E0B4"/>
                          </a:highlight>
                          <a:latin typeface="Calibri"/>
                        </a:rPr>
                        <a:t>Specificity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400" b="0" i="0" u="none" strike="noStrike">
                          <a:solidFill>
                            <a:srgbClr val="000000"/>
                          </a:solidFill>
                          <a:effectLst/>
                          <a:highlight>
                            <a:srgbClr val="C6E0B4"/>
                          </a:highlight>
                          <a:latin typeface="Calibri"/>
                        </a:rPr>
                        <a:t>86.46%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400" b="0" i="0" u="none" strike="noStrike">
                          <a:solidFill>
                            <a:srgbClr val="000000"/>
                          </a:solidFill>
                          <a:effectLst/>
                          <a:highlight>
                            <a:srgbClr val="C6E0B4"/>
                          </a:highlight>
                          <a:latin typeface="Calibri"/>
                        </a:rPr>
                        <a:t>87.50%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400" b="0" i="0" u="none" strike="noStrike">
                          <a:solidFill>
                            <a:srgbClr val="000000"/>
                          </a:solidFill>
                          <a:effectLst/>
                          <a:highlight>
                            <a:srgbClr val="C6E0B4"/>
                          </a:highlight>
                          <a:latin typeface="Calibri"/>
                        </a:rPr>
                        <a:t>87.50%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143991985"/>
                  </a:ext>
                </a:extLst>
              </a:tr>
            </a:tbl>
          </a:graphicData>
        </a:graphic>
      </p:graphicFrame>
      <p:graphicFrame>
        <p:nvGraphicFramePr>
          <p:cNvPr id="6" name="Table 5">
            <a:extLst>
              <a:ext uri="{FF2B5EF4-FFF2-40B4-BE49-F238E27FC236}">
                <a16:creationId xmlns:a16="http://schemas.microsoft.com/office/drawing/2014/main" id="{C1C70630-22FE-726E-BEEE-367CBFAD2D09}"/>
              </a:ext>
            </a:extLst>
          </p:cNvPr>
          <p:cNvGraphicFramePr>
            <a:graphicFrameLocks noGrp="1"/>
          </p:cNvGraphicFramePr>
          <p:nvPr>
            <p:extLst>
              <p:ext uri="{D42A27DB-BD31-4B8C-83A1-F6EECF244321}">
                <p14:modId xmlns:p14="http://schemas.microsoft.com/office/powerpoint/2010/main" val="851966116"/>
              </p:ext>
            </p:extLst>
          </p:nvPr>
        </p:nvGraphicFramePr>
        <p:xfrm>
          <a:off x="1816100" y="4808989"/>
          <a:ext cx="8522920" cy="1822655"/>
        </p:xfrm>
        <a:graphic>
          <a:graphicData uri="http://schemas.openxmlformats.org/drawingml/2006/table">
            <a:tbl>
              <a:tblPr bandRow="1">
                <a:tableStyleId>{5C22544A-7EE6-4342-B048-85BDC9FD1C3A}</a:tableStyleId>
              </a:tblPr>
              <a:tblGrid>
                <a:gridCol w="1704584">
                  <a:extLst>
                    <a:ext uri="{9D8B030D-6E8A-4147-A177-3AD203B41FA5}">
                      <a16:colId xmlns:a16="http://schemas.microsoft.com/office/drawing/2014/main" val="2459823506"/>
                    </a:ext>
                  </a:extLst>
                </a:gridCol>
                <a:gridCol w="1704584">
                  <a:extLst>
                    <a:ext uri="{9D8B030D-6E8A-4147-A177-3AD203B41FA5}">
                      <a16:colId xmlns:a16="http://schemas.microsoft.com/office/drawing/2014/main" val="1744683466"/>
                    </a:ext>
                  </a:extLst>
                </a:gridCol>
                <a:gridCol w="1704584">
                  <a:extLst>
                    <a:ext uri="{9D8B030D-6E8A-4147-A177-3AD203B41FA5}">
                      <a16:colId xmlns:a16="http://schemas.microsoft.com/office/drawing/2014/main" val="2830221289"/>
                    </a:ext>
                  </a:extLst>
                </a:gridCol>
                <a:gridCol w="1704584">
                  <a:extLst>
                    <a:ext uri="{9D8B030D-6E8A-4147-A177-3AD203B41FA5}">
                      <a16:colId xmlns:a16="http://schemas.microsoft.com/office/drawing/2014/main" val="2779928362"/>
                    </a:ext>
                  </a:extLst>
                </a:gridCol>
                <a:gridCol w="1704584">
                  <a:extLst>
                    <a:ext uri="{9D8B030D-6E8A-4147-A177-3AD203B41FA5}">
                      <a16:colId xmlns:a16="http://schemas.microsoft.com/office/drawing/2014/main" val="895861243"/>
                    </a:ext>
                  </a:extLst>
                </a:gridCol>
              </a:tblGrid>
              <a:tr h="364531">
                <a:tc>
                  <a:txBody>
                    <a:bodyPr/>
                    <a:lstStyle/>
                    <a:p>
                      <a:pPr algn="l" fontAlgn="b"/>
                      <a:endParaRPr lang="en-US" sz="1200" b="0" i="0" u="none" strike="noStrike">
                        <a:solidFill>
                          <a:srgbClr val="000000"/>
                        </a:solidFill>
                        <a:effectLst/>
                        <a:highlight>
                          <a:srgbClr val="FFC000"/>
                        </a:highligh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gridSpan="4">
                  <a:txBody>
                    <a:bodyPr/>
                    <a:lstStyle/>
                    <a:p>
                      <a:pPr algn="ctr" fontAlgn="b"/>
                      <a:r>
                        <a:rPr lang="en-US" sz="1200" b="0" i="0" u="none" strike="noStrike">
                          <a:solidFill>
                            <a:srgbClr val="000000"/>
                          </a:solidFill>
                          <a:effectLst/>
                          <a:highlight>
                            <a:srgbClr val="FFC000"/>
                          </a:highlight>
                          <a:latin typeface="Calibri"/>
                        </a:rPr>
                        <a:t>Logistic Regression ( Without G1 and G2)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63231602"/>
                  </a:ext>
                </a:extLst>
              </a:tr>
              <a:tr h="364531">
                <a:tc>
                  <a:txBody>
                    <a:bodyPr/>
                    <a:lstStyle/>
                    <a:p>
                      <a:pPr algn="l" fontAlgn="b"/>
                      <a:r>
                        <a:rPr lang="en-US" sz="1200" b="0" i="0" u="none" strike="noStrike">
                          <a:solidFill>
                            <a:srgbClr val="000000"/>
                          </a:solidFill>
                          <a:effectLst/>
                          <a:highlight>
                            <a:srgbClr val="B4C6E7"/>
                          </a:highlight>
                          <a:latin typeface="Calibri"/>
                        </a:rPr>
                        <a:t>Cutoff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n-US" sz="1200" b="0" i="0" u="none" strike="noStrike">
                          <a:solidFill>
                            <a:srgbClr val="000000"/>
                          </a:solidFill>
                          <a:effectLst/>
                          <a:highlight>
                            <a:srgbClr val="B4C6E7"/>
                          </a:highlight>
                          <a:latin typeface="Calibri"/>
                        </a:rPr>
                        <a:t>Metrics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US" sz="1200" b="0" i="0" u="none" strike="noStrike">
                          <a:solidFill>
                            <a:srgbClr val="000000"/>
                          </a:solidFill>
                          <a:effectLst/>
                          <a:highlight>
                            <a:srgbClr val="B4C6E7"/>
                          </a:highlight>
                          <a:latin typeface="Calibri"/>
                        </a:rPr>
                        <a:t>Forward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US" sz="1200" b="0" i="0" u="none" strike="noStrike">
                          <a:solidFill>
                            <a:srgbClr val="000000"/>
                          </a:solidFill>
                          <a:effectLst/>
                          <a:highlight>
                            <a:srgbClr val="B4C6E7"/>
                          </a:highlight>
                          <a:latin typeface="Calibri"/>
                        </a:rPr>
                        <a:t>Backward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US" sz="1200" b="0" i="0" u="none" strike="noStrike">
                          <a:solidFill>
                            <a:srgbClr val="000000"/>
                          </a:solidFill>
                          <a:effectLst/>
                          <a:highlight>
                            <a:srgbClr val="B4C6E7"/>
                          </a:highlight>
                          <a:latin typeface="Calibri"/>
                        </a:rPr>
                        <a:t>Stepwise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1015084859"/>
                  </a:ext>
                </a:extLst>
              </a:tr>
              <a:tr h="364531">
                <a:tc>
                  <a:txBody>
                    <a:bodyPr/>
                    <a:lstStyle/>
                    <a:p>
                      <a:pPr algn="l" fontAlgn="b"/>
                      <a:r>
                        <a:rPr lang="en-US" sz="1200" b="0" i="0" u="none" strike="noStrike">
                          <a:solidFill>
                            <a:srgbClr val="000000"/>
                          </a:solidFill>
                          <a:effectLst/>
                          <a:highlight>
                            <a:srgbClr val="FFE699"/>
                          </a:highlight>
                          <a:latin typeface="Calibri"/>
                        </a:rPr>
                        <a:t>Cutoff=0.5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E699"/>
                    </a:solidFill>
                  </a:tcPr>
                </a:tc>
                <a:tc>
                  <a:txBody>
                    <a:bodyPr/>
                    <a:lstStyle/>
                    <a:p>
                      <a:pPr algn="l" fontAlgn="b"/>
                      <a:r>
                        <a:rPr lang="en-US" sz="1200" b="0" i="0" u="none" strike="noStrike">
                          <a:solidFill>
                            <a:srgbClr val="000000"/>
                          </a:solidFill>
                          <a:effectLst/>
                          <a:highlight>
                            <a:srgbClr val="FFE699"/>
                          </a:highlight>
                          <a:latin typeface="Calibri"/>
                        </a:rPr>
                        <a:t>Val 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200" b="0" i="0" u="none" strike="noStrike">
                          <a:solidFill>
                            <a:srgbClr val="FF0000"/>
                          </a:solidFill>
                          <a:effectLst/>
                          <a:highlight>
                            <a:srgbClr val="FFE699"/>
                          </a:highlight>
                          <a:latin typeface="Calibri"/>
                        </a:rPr>
                        <a:t>26.46%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200" b="0" i="0" u="none" strike="noStrike">
                          <a:solidFill>
                            <a:srgbClr val="000000"/>
                          </a:solidFill>
                          <a:effectLst/>
                          <a:highlight>
                            <a:srgbClr val="FFE699"/>
                          </a:highlight>
                          <a:latin typeface="Calibri"/>
                        </a:rPr>
                        <a:t>26.00%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200" b="0" i="0" u="none" strike="noStrike">
                          <a:solidFill>
                            <a:srgbClr val="000000"/>
                          </a:solidFill>
                          <a:effectLst/>
                          <a:highlight>
                            <a:srgbClr val="FFE699"/>
                          </a:highlight>
                          <a:latin typeface="Calibri"/>
                        </a:rPr>
                        <a:t>28.25%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3586968632"/>
                  </a:ext>
                </a:extLst>
              </a:tr>
              <a:tr h="364531">
                <a:tc>
                  <a:txBody>
                    <a:bodyPr/>
                    <a:lstStyle/>
                    <a:p>
                      <a:pPr algn="l" fontAlgn="b"/>
                      <a:endParaRPr lang="en-US" sz="1200" b="0" i="0" u="none" strike="noStrike">
                        <a:solidFill>
                          <a:srgbClr val="000000"/>
                        </a:solidFill>
                        <a:effectLst/>
                        <a:highlight>
                          <a:srgbClr val="FFE699"/>
                        </a:highligh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l" fontAlgn="b"/>
                      <a:r>
                        <a:rPr lang="en-US" sz="1200" b="0" i="0" u="none" strike="noStrike">
                          <a:solidFill>
                            <a:srgbClr val="000000"/>
                          </a:solidFill>
                          <a:effectLst/>
                          <a:highlight>
                            <a:srgbClr val="FFE699"/>
                          </a:highlight>
                          <a:latin typeface="Calibri"/>
                        </a:rPr>
                        <a:t>Sensitivity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200" b="0" i="0" u="none" strike="noStrike">
                          <a:solidFill>
                            <a:srgbClr val="FF0000"/>
                          </a:solidFill>
                          <a:effectLst/>
                          <a:highlight>
                            <a:srgbClr val="FFE699"/>
                          </a:highlight>
                          <a:latin typeface="Calibri"/>
                        </a:rPr>
                        <a:t>83.46%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200" b="0" i="0" u="none" strike="noStrike">
                          <a:solidFill>
                            <a:srgbClr val="000000"/>
                          </a:solidFill>
                          <a:effectLst/>
                          <a:highlight>
                            <a:srgbClr val="FFE699"/>
                          </a:highlight>
                          <a:latin typeface="Calibri"/>
                        </a:rPr>
                        <a:t>94.49%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200" b="0" i="0" u="none" strike="noStrike">
                          <a:solidFill>
                            <a:srgbClr val="000000"/>
                          </a:solidFill>
                          <a:effectLst/>
                          <a:highlight>
                            <a:srgbClr val="FFE699"/>
                          </a:highlight>
                          <a:latin typeface="Calibri"/>
                        </a:rPr>
                        <a:t>95.26%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159452499"/>
                  </a:ext>
                </a:extLst>
              </a:tr>
              <a:tr h="364531">
                <a:tc>
                  <a:txBody>
                    <a:bodyPr/>
                    <a:lstStyle/>
                    <a:p>
                      <a:pPr algn="l" fontAlgn="b"/>
                      <a:endParaRPr lang="en-US" sz="1200" b="0" i="0" u="none" strike="noStrike">
                        <a:solidFill>
                          <a:srgbClr val="000000"/>
                        </a:solidFill>
                        <a:effectLst/>
                        <a:highlight>
                          <a:srgbClr val="FFE699"/>
                        </a:highligh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E699"/>
                    </a:solidFill>
                  </a:tcPr>
                </a:tc>
                <a:tc>
                  <a:txBody>
                    <a:bodyPr/>
                    <a:lstStyle/>
                    <a:p>
                      <a:pPr algn="l" fontAlgn="b"/>
                      <a:r>
                        <a:rPr lang="en-US" sz="1200" b="0" i="0" u="none" strike="noStrike">
                          <a:solidFill>
                            <a:srgbClr val="000000"/>
                          </a:solidFill>
                          <a:effectLst/>
                          <a:highlight>
                            <a:srgbClr val="FFE699"/>
                          </a:highlight>
                          <a:latin typeface="Calibri"/>
                        </a:rPr>
                        <a:t>Specificity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200" b="0" i="0" u="none" strike="noStrike">
                          <a:solidFill>
                            <a:srgbClr val="FF0000"/>
                          </a:solidFill>
                          <a:effectLst/>
                          <a:highlight>
                            <a:srgbClr val="FFE699"/>
                          </a:highlight>
                          <a:latin typeface="Calibri"/>
                        </a:rPr>
                        <a:t>60.42%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200" b="0" i="0" u="none" strike="noStrike">
                          <a:solidFill>
                            <a:srgbClr val="000000"/>
                          </a:solidFill>
                          <a:effectLst/>
                          <a:highlight>
                            <a:srgbClr val="FFE699"/>
                          </a:highlight>
                          <a:latin typeface="Calibri"/>
                        </a:rPr>
                        <a:t>46.88%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200" b="0" i="0" u="none" strike="noStrike">
                          <a:solidFill>
                            <a:srgbClr val="000000"/>
                          </a:solidFill>
                          <a:effectLst/>
                          <a:highlight>
                            <a:srgbClr val="FFE699"/>
                          </a:highlight>
                          <a:latin typeface="Calibri"/>
                        </a:rPr>
                        <a:t>40.63%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1958931584"/>
                  </a:ext>
                </a:extLst>
              </a:tr>
            </a:tbl>
          </a:graphicData>
        </a:graphic>
      </p:graphicFrame>
    </p:spTree>
    <p:extLst>
      <p:ext uri="{BB962C8B-B14F-4D97-AF65-F5344CB8AC3E}">
        <p14:creationId xmlns:p14="http://schemas.microsoft.com/office/powerpoint/2010/main" val="8357700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D83E4-638C-0255-1765-1C13CE1931D0}"/>
              </a:ext>
            </a:extLst>
          </p:cNvPr>
          <p:cNvSpPr>
            <a:spLocks noGrp="1"/>
          </p:cNvSpPr>
          <p:nvPr>
            <p:ph type="title"/>
          </p:nvPr>
        </p:nvSpPr>
        <p:spPr>
          <a:xfrm>
            <a:off x="352805" y="282189"/>
            <a:ext cx="9895951" cy="1033669"/>
          </a:xfrm>
        </p:spPr>
        <p:txBody>
          <a:bodyPr>
            <a:normAutofit/>
          </a:bodyPr>
          <a:lstStyle/>
          <a:p>
            <a:r>
              <a:rPr lang="en-US" sz="3800">
                <a:solidFill>
                  <a:srgbClr val="FFFFFF"/>
                </a:solidFill>
              </a:rPr>
              <a:t>Logistic Regression Results</a:t>
            </a:r>
            <a:endParaRPr lang="en-US"/>
          </a:p>
        </p:txBody>
      </p:sp>
      <p:sp>
        <p:nvSpPr>
          <p:cNvPr id="4" name="Content Placeholder 2">
            <a:extLst>
              <a:ext uri="{FF2B5EF4-FFF2-40B4-BE49-F238E27FC236}">
                <a16:creationId xmlns:a16="http://schemas.microsoft.com/office/drawing/2014/main" id="{4D0B202A-714B-A62C-AA79-FC28A9AC8594}"/>
              </a:ext>
            </a:extLst>
          </p:cNvPr>
          <p:cNvSpPr>
            <a:spLocks noGrp="1"/>
          </p:cNvSpPr>
          <p:nvPr>
            <p:ph idx="1"/>
          </p:nvPr>
        </p:nvSpPr>
        <p:spPr>
          <a:xfrm>
            <a:off x="355777" y="1704727"/>
            <a:ext cx="11493994" cy="4738501"/>
          </a:xfrm>
        </p:spPr>
        <p:txBody>
          <a:bodyPr vert="horz" lIns="91440" tIns="45720" rIns="91440" bIns="45720" rtlCol="0" anchor="t">
            <a:noAutofit/>
          </a:bodyPr>
          <a:lstStyle/>
          <a:p>
            <a:pPr marL="0" indent="0" algn="just">
              <a:lnSpc>
                <a:spcPct val="150000"/>
              </a:lnSpc>
              <a:buNone/>
            </a:pPr>
            <a:r>
              <a:rPr lang="en-US" sz="1400" b="1">
                <a:solidFill>
                  <a:srgbClr val="0D0D0D"/>
                </a:solidFill>
                <a:ea typeface="+mn-lt"/>
                <a:cs typeface="+mn-lt"/>
              </a:rPr>
              <a:t>Comparison and Analysis</a:t>
            </a:r>
            <a:endParaRPr lang="en-US" sz="1400">
              <a:solidFill>
                <a:srgbClr val="0D0D0D"/>
              </a:solidFill>
              <a:ea typeface="+mn-lt"/>
              <a:cs typeface="+mn-lt"/>
            </a:endParaRPr>
          </a:p>
          <a:p>
            <a:pPr algn="just">
              <a:lnSpc>
                <a:spcPct val="150000"/>
              </a:lnSpc>
              <a:buFont typeface="Arial"/>
              <a:buChar char="•"/>
            </a:pPr>
            <a:r>
              <a:rPr lang="en-US" sz="1400">
                <a:solidFill>
                  <a:srgbClr val="0D0D0D"/>
                </a:solidFill>
                <a:ea typeface="+mn-lt"/>
                <a:cs typeface="+mn-lt"/>
              </a:rPr>
              <a:t>The Forward selection model generally provides a slightly better balance between sensitivity and specificity at higher cutoffs (0.5), potentially making it the preferred model when aiming for balanced performance.</a:t>
            </a:r>
          </a:p>
          <a:p>
            <a:pPr algn="just">
              <a:lnSpc>
                <a:spcPct val="150000"/>
              </a:lnSpc>
              <a:buFont typeface="Arial"/>
              <a:buChar char="•"/>
            </a:pPr>
            <a:r>
              <a:rPr lang="en-US" sz="1400">
                <a:solidFill>
                  <a:srgbClr val="0D0D0D"/>
                </a:solidFill>
                <a:ea typeface="+mn-lt"/>
                <a:cs typeface="+mn-lt"/>
              </a:rPr>
              <a:t>Lowering the cutoff generally leads to higher sensitivity but lower specificity and higher validation error rates, suggesting a trade-off between capturing more true positives and increasing the number of false positives.</a:t>
            </a:r>
          </a:p>
          <a:p>
            <a:pPr algn="just">
              <a:lnSpc>
                <a:spcPct val="150000"/>
              </a:lnSpc>
              <a:buFont typeface="Arial"/>
              <a:buChar char="•"/>
            </a:pPr>
            <a:r>
              <a:rPr lang="en-US" sz="1400" b="1">
                <a:solidFill>
                  <a:srgbClr val="0D0D0D"/>
                </a:solidFill>
                <a:ea typeface="+mn-lt"/>
                <a:cs typeface="+mn-lt"/>
              </a:rPr>
              <a:t>Performance Drop</a:t>
            </a:r>
            <a:r>
              <a:rPr lang="en-US" sz="1400">
                <a:solidFill>
                  <a:srgbClr val="0D0D0D"/>
                </a:solidFill>
                <a:ea typeface="+mn-lt"/>
                <a:cs typeface="+mn-lt"/>
              </a:rPr>
              <a:t>: When G1 and G2 are excluded, there's a significant increase in the validation error rate and a notable decrease in specificity across all model selection methods. This indicates a substantial degradation in the model's ability to correctly classify students, particularly in terms of avoiding false positives.</a:t>
            </a:r>
          </a:p>
          <a:p>
            <a:pPr algn="just">
              <a:lnSpc>
                <a:spcPct val="150000"/>
              </a:lnSpc>
              <a:buFont typeface="Arial"/>
              <a:buChar char="•"/>
            </a:pPr>
            <a:r>
              <a:rPr lang="en-US" sz="1400" b="1">
                <a:solidFill>
                  <a:srgbClr val="0D0D0D"/>
                </a:solidFill>
                <a:ea typeface="+mn-lt"/>
                <a:cs typeface="+mn-lt"/>
              </a:rPr>
              <a:t>Sensitivity Increase</a:t>
            </a:r>
            <a:r>
              <a:rPr lang="en-US" sz="1400">
                <a:solidFill>
                  <a:srgbClr val="0D0D0D"/>
                </a:solidFill>
                <a:ea typeface="+mn-lt"/>
                <a:cs typeface="+mn-lt"/>
              </a:rPr>
              <a:t>: Interestingly, sensitivity increases in the models without G1 and G2 for the Backward and Stepwise methods, suggesting these models are better at identifying true positives under these settings. However, this comes at the cost of greatly reduced specificity.</a:t>
            </a:r>
          </a:p>
          <a:p>
            <a:pPr marL="0" indent="0" algn="just">
              <a:lnSpc>
                <a:spcPct val="150000"/>
              </a:lnSpc>
              <a:buNone/>
            </a:pPr>
            <a:r>
              <a:rPr lang="en-US" sz="1400" b="1">
                <a:solidFill>
                  <a:srgbClr val="0D0D0D"/>
                </a:solidFill>
                <a:ea typeface="+mn-lt"/>
                <a:cs typeface="+mn-lt"/>
              </a:rPr>
              <a:t>Conclusion : </a:t>
            </a:r>
            <a:r>
              <a:rPr lang="en-US" sz="1400">
                <a:solidFill>
                  <a:srgbClr val="0D0D0D"/>
                </a:solidFill>
                <a:ea typeface="+mn-lt"/>
                <a:cs typeface="+mn-lt"/>
              </a:rPr>
              <a:t>When predicting student performance, the inclusion of G1 and G2 grades leads to far superior model performance overall, as indicated by much lower validation error rates and higher specificity.</a:t>
            </a:r>
          </a:p>
          <a:p>
            <a:pPr>
              <a:lnSpc>
                <a:spcPct val="150000"/>
              </a:lnSpc>
              <a:buFont typeface="Arial"/>
              <a:buChar char="•"/>
            </a:pPr>
            <a:endParaRPr lang="en-US" sz="1450">
              <a:solidFill>
                <a:srgbClr val="0D0D0D"/>
              </a:solidFill>
            </a:endParaRPr>
          </a:p>
          <a:p>
            <a:pPr>
              <a:lnSpc>
                <a:spcPct val="150000"/>
              </a:lnSpc>
              <a:buNone/>
            </a:pPr>
            <a:endParaRPr lang="en-US" sz="1450" b="1">
              <a:ea typeface="+mn-lt"/>
              <a:cs typeface="+mn-lt"/>
            </a:endParaRPr>
          </a:p>
          <a:p>
            <a:pPr marL="0" indent="0">
              <a:lnSpc>
                <a:spcPct val="150000"/>
              </a:lnSpc>
              <a:buNone/>
            </a:pPr>
            <a:endParaRPr lang="en-US" sz="1450"/>
          </a:p>
          <a:p>
            <a:pPr marL="0" indent="0">
              <a:lnSpc>
                <a:spcPct val="150000"/>
              </a:lnSpc>
              <a:buNone/>
            </a:pPr>
            <a:endParaRPr lang="en-US" sz="1450"/>
          </a:p>
          <a:p>
            <a:pPr>
              <a:lnSpc>
                <a:spcPct val="150000"/>
              </a:lnSpc>
              <a:buAutoNum type="arabicPeriod"/>
            </a:pPr>
            <a:endParaRPr lang="en-US" sz="1450"/>
          </a:p>
        </p:txBody>
      </p:sp>
    </p:spTree>
    <p:extLst>
      <p:ext uri="{BB962C8B-B14F-4D97-AF65-F5344CB8AC3E}">
        <p14:creationId xmlns:p14="http://schemas.microsoft.com/office/powerpoint/2010/main" val="33049686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D83E4-638C-0255-1765-1C13CE1931D0}"/>
              </a:ext>
            </a:extLst>
          </p:cNvPr>
          <p:cNvSpPr>
            <a:spLocks noGrp="1"/>
          </p:cNvSpPr>
          <p:nvPr>
            <p:ph type="title"/>
          </p:nvPr>
        </p:nvSpPr>
        <p:spPr>
          <a:xfrm>
            <a:off x="352805" y="282189"/>
            <a:ext cx="9895951" cy="1033669"/>
          </a:xfrm>
        </p:spPr>
        <p:txBody>
          <a:bodyPr>
            <a:normAutofit/>
          </a:bodyPr>
          <a:lstStyle/>
          <a:p>
            <a:r>
              <a:rPr lang="en-US" sz="3800">
                <a:solidFill>
                  <a:srgbClr val="FFFFFF"/>
                </a:solidFill>
              </a:rPr>
              <a:t>KNN (K-Nearest Neighbors) Analysis </a:t>
            </a:r>
            <a:endParaRPr lang="en-US"/>
          </a:p>
        </p:txBody>
      </p:sp>
      <p:graphicFrame>
        <p:nvGraphicFramePr>
          <p:cNvPr id="11" name="Content Placeholder 2">
            <a:extLst>
              <a:ext uri="{FF2B5EF4-FFF2-40B4-BE49-F238E27FC236}">
                <a16:creationId xmlns:a16="http://schemas.microsoft.com/office/drawing/2014/main" id="{87A2BE33-2167-C407-AA28-623A63E2B89D}"/>
              </a:ext>
            </a:extLst>
          </p:cNvPr>
          <p:cNvGraphicFramePr>
            <a:graphicFrameLocks noGrp="1"/>
          </p:cNvGraphicFramePr>
          <p:nvPr>
            <p:ph idx="1"/>
            <p:extLst>
              <p:ext uri="{D42A27DB-BD31-4B8C-83A1-F6EECF244321}">
                <p14:modId xmlns:p14="http://schemas.microsoft.com/office/powerpoint/2010/main" val="145634493"/>
              </p:ext>
            </p:extLst>
          </p:nvPr>
        </p:nvGraphicFramePr>
        <p:xfrm>
          <a:off x="639004" y="1960228"/>
          <a:ext cx="5820518" cy="4068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7" name="Picture 36" descr="A screenshot of a video game&#10;&#10;Description automatically generated">
            <a:extLst>
              <a:ext uri="{FF2B5EF4-FFF2-40B4-BE49-F238E27FC236}">
                <a16:creationId xmlns:a16="http://schemas.microsoft.com/office/drawing/2014/main" id="{AAA78752-0A2F-0C4D-1C16-550FCC69D624}"/>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7420478" y="2062486"/>
            <a:ext cx="4273463" cy="3865541"/>
          </a:xfrm>
          <a:prstGeom prst="rect">
            <a:avLst/>
          </a:prstGeom>
        </p:spPr>
      </p:pic>
    </p:spTree>
    <p:extLst>
      <p:ext uri="{BB962C8B-B14F-4D97-AF65-F5344CB8AC3E}">
        <p14:creationId xmlns:p14="http://schemas.microsoft.com/office/powerpoint/2010/main" val="3999147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D83E4-638C-0255-1765-1C13CE1931D0}"/>
              </a:ext>
            </a:extLst>
          </p:cNvPr>
          <p:cNvSpPr>
            <a:spLocks noGrp="1"/>
          </p:cNvSpPr>
          <p:nvPr>
            <p:ph type="title"/>
          </p:nvPr>
        </p:nvSpPr>
        <p:spPr>
          <a:xfrm>
            <a:off x="352805" y="282189"/>
            <a:ext cx="9895951" cy="1033669"/>
          </a:xfrm>
        </p:spPr>
        <p:txBody>
          <a:bodyPr>
            <a:normAutofit/>
          </a:bodyPr>
          <a:lstStyle/>
          <a:p>
            <a:r>
              <a:rPr lang="en-US" sz="3800">
                <a:solidFill>
                  <a:srgbClr val="FFFFFF"/>
                </a:solidFill>
              </a:rPr>
              <a:t>KNN (K-Nearest Neighbors) Analysis Cont.</a:t>
            </a:r>
            <a:endParaRPr lang="en-US"/>
          </a:p>
        </p:txBody>
      </p:sp>
      <p:sp>
        <p:nvSpPr>
          <p:cNvPr id="19" name="Content Placeholder 2">
            <a:extLst>
              <a:ext uri="{FF2B5EF4-FFF2-40B4-BE49-F238E27FC236}">
                <a16:creationId xmlns:a16="http://schemas.microsoft.com/office/drawing/2014/main" id="{25CB168D-6AE2-E539-1958-35D4D5E26B4D}"/>
              </a:ext>
            </a:extLst>
          </p:cNvPr>
          <p:cNvSpPr txBox="1">
            <a:spLocks/>
          </p:cNvSpPr>
          <p:nvPr/>
        </p:nvSpPr>
        <p:spPr>
          <a:xfrm>
            <a:off x="462121" y="1921428"/>
            <a:ext cx="6211884" cy="452793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000" u="sng">
                <a:ea typeface="+mn-lt"/>
                <a:cs typeface="+mn-lt"/>
              </a:rPr>
              <a:t>Steps involved in implementing KNN for categorical outcome </a:t>
            </a:r>
            <a:endParaRPr lang="en-US" sz="2000"/>
          </a:p>
          <a:p>
            <a:pPr marL="0" indent="0">
              <a:lnSpc>
                <a:spcPct val="150000"/>
              </a:lnSpc>
              <a:buNone/>
            </a:pPr>
            <a:r>
              <a:rPr lang="en-US" sz="2000">
                <a:ea typeface="+mn-lt"/>
                <a:cs typeface="+mn-lt"/>
              </a:rPr>
              <a:t>1. Data preprocessing </a:t>
            </a:r>
          </a:p>
          <a:p>
            <a:pPr marL="0" indent="0">
              <a:lnSpc>
                <a:spcPct val="150000"/>
              </a:lnSpc>
              <a:buNone/>
            </a:pPr>
            <a:r>
              <a:rPr lang="en-US" sz="2000">
                <a:ea typeface="+mn-lt"/>
                <a:cs typeface="+mn-lt"/>
              </a:rPr>
              <a:t>2. Choosing the value of Best K (based on error rate/ prediction metrics)</a:t>
            </a:r>
          </a:p>
          <a:p>
            <a:pPr marL="0" indent="0">
              <a:lnSpc>
                <a:spcPct val="150000"/>
              </a:lnSpc>
              <a:buNone/>
            </a:pPr>
            <a:r>
              <a:rPr lang="en-US" sz="2000">
                <a:ea typeface="+mn-lt"/>
                <a:cs typeface="+mn-lt"/>
              </a:rPr>
              <a:t>3. Making predictions</a:t>
            </a:r>
          </a:p>
          <a:p>
            <a:pPr marL="0" indent="0">
              <a:lnSpc>
                <a:spcPct val="150000"/>
              </a:lnSpc>
              <a:buNone/>
            </a:pPr>
            <a:r>
              <a:rPr lang="en-US" sz="2000">
                <a:ea typeface="+mn-lt"/>
                <a:cs typeface="+mn-lt"/>
              </a:rPr>
              <a:t>4. Evaluating model performance</a:t>
            </a:r>
            <a:endParaRPr lang="en-US" sz="2000"/>
          </a:p>
        </p:txBody>
      </p:sp>
      <p:pic>
        <p:nvPicPr>
          <p:cNvPr id="21" name="Picture 20" descr="A screenshot of a video game&#10;&#10;Description automatically generated">
            <a:extLst>
              <a:ext uri="{FF2B5EF4-FFF2-40B4-BE49-F238E27FC236}">
                <a16:creationId xmlns:a16="http://schemas.microsoft.com/office/drawing/2014/main" id="{1A26F6CF-3C2C-0AB4-5B2C-7DCEE0168EB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526963" y="1920591"/>
            <a:ext cx="4142232" cy="3746837"/>
          </a:xfrm>
          <a:prstGeom prst="rect">
            <a:avLst/>
          </a:prstGeom>
        </p:spPr>
      </p:pic>
    </p:spTree>
    <p:extLst>
      <p:ext uri="{BB962C8B-B14F-4D97-AF65-F5344CB8AC3E}">
        <p14:creationId xmlns:p14="http://schemas.microsoft.com/office/powerpoint/2010/main" val="4038876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D83E4-638C-0255-1765-1C13CE1931D0}"/>
              </a:ext>
            </a:extLst>
          </p:cNvPr>
          <p:cNvSpPr>
            <a:spLocks noGrp="1"/>
          </p:cNvSpPr>
          <p:nvPr>
            <p:ph type="title"/>
          </p:nvPr>
        </p:nvSpPr>
        <p:spPr>
          <a:xfrm>
            <a:off x="457667" y="282189"/>
            <a:ext cx="9895951" cy="1033669"/>
          </a:xfrm>
        </p:spPr>
        <p:txBody>
          <a:bodyPr>
            <a:normAutofit/>
          </a:bodyPr>
          <a:lstStyle/>
          <a:p>
            <a:r>
              <a:rPr lang="en-US" sz="4000">
                <a:solidFill>
                  <a:srgbClr val="FFFFFF"/>
                </a:solidFill>
                <a:ea typeface="+mj-lt"/>
                <a:cs typeface="+mj-lt"/>
              </a:rPr>
              <a:t>Introduction</a:t>
            </a:r>
            <a:endParaRPr lang="en-US"/>
          </a:p>
        </p:txBody>
      </p:sp>
      <p:sp>
        <p:nvSpPr>
          <p:cNvPr id="5" name="Content Placeholder 2">
            <a:extLst>
              <a:ext uri="{FF2B5EF4-FFF2-40B4-BE49-F238E27FC236}">
                <a16:creationId xmlns:a16="http://schemas.microsoft.com/office/drawing/2014/main" id="{40347A43-C79E-8382-16A9-F29D8E965D6A}"/>
              </a:ext>
            </a:extLst>
          </p:cNvPr>
          <p:cNvSpPr txBox="1">
            <a:spLocks/>
          </p:cNvSpPr>
          <p:nvPr/>
        </p:nvSpPr>
        <p:spPr>
          <a:xfrm>
            <a:off x="331391" y="1713544"/>
            <a:ext cx="11735090" cy="5022442"/>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60000"/>
              </a:lnSpc>
              <a:buFont typeface="Arial" panose="020B0604020202020204" pitchFamily="34" charset="0"/>
              <a:buNone/>
            </a:pPr>
            <a:r>
              <a:rPr lang="en-US" sz="1800" b="1"/>
              <a:t>Background Information</a:t>
            </a:r>
            <a:endParaRPr lang="en-US" sz="1800"/>
          </a:p>
          <a:p>
            <a:pPr marL="0" indent="0">
              <a:lnSpc>
                <a:spcPct val="160000"/>
              </a:lnSpc>
              <a:buFont typeface="Arial" panose="020B0604020202020204" pitchFamily="34" charset="0"/>
              <a:buNone/>
            </a:pPr>
            <a:r>
              <a:rPr lang="en-US" sz="1800"/>
              <a:t> • Data includes student achievement in secondary education of two Portuguese schools</a:t>
            </a:r>
          </a:p>
          <a:p>
            <a:pPr marL="0" indent="0">
              <a:lnSpc>
                <a:spcPct val="160000"/>
              </a:lnSpc>
              <a:buFont typeface="Arial" panose="020B0604020202020204" pitchFamily="34" charset="0"/>
              <a:buNone/>
            </a:pPr>
            <a:r>
              <a:rPr lang="en-US" sz="1800"/>
              <a:t> • Attributes: student grades, demographic, social and school related features</a:t>
            </a:r>
          </a:p>
          <a:p>
            <a:pPr marL="0" indent="0">
              <a:lnSpc>
                <a:spcPct val="160000"/>
              </a:lnSpc>
              <a:buFont typeface="Arial" panose="020B0604020202020204" pitchFamily="34" charset="0"/>
              <a:buNone/>
            </a:pPr>
            <a:r>
              <a:rPr lang="en-US" sz="1800"/>
              <a:t> • Collected via school reports and questionnaires </a:t>
            </a:r>
          </a:p>
          <a:p>
            <a:pPr marL="0" indent="0">
              <a:lnSpc>
                <a:spcPct val="160000"/>
              </a:lnSpc>
              <a:buFont typeface="Arial" panose="020B0604020202020204" pitchFamily="34" charset="0"/>
              <a:buNone/>
            </a:pPr>
            <a:r>
              <a:rPr lang="en-US" sz="1800" b="1"/>
              <a:t>Problem Description: </a:t>
            </a:r>
            <a:endParaRPr lang="en-US" sz="1800"/>
          </a:p>
          <a:p>
            <a:pPr marL="0" indent="0">
              <a:lnSpc>
                <a:spcPct val="160000"/>
              </a:lnSpc>
              <a:buFont typeface="Arial" panose="020B0604020202020204" pitchFamily="34" charset="0"/>
              <a:buNone/>
            </a:pPr>
            <a:r>
              <a:rPr lang="en-US" sz="1800" b="1"/>
              <a:t> • </a:t>
            </a:r>
            <a:r>
              <a:rPr lang="en-US" sz="1800"/>
              <a:t>Develop a classification model to analyze the relationship between students' achievements and other factors</a:t>
            </a:r>
          </a:p>
          <a:p>
            <a:pPr marL="0" indent="0">
              <a:lnSpc>
                <a:spcPct val="160000"/>
              </a:lnSpc>
              <a:buFont typeface="Arial" panose="020B0604020202020204" pitchFamily="34" charset="0"/>
              <a:buNone/>
            </a:pPr>
            <a:r>
              <a:rPr lang="en-US" sz="1800" b="1"/>
              <a:t>Goal: </a:t>
            </a:r>
            <a:endParaRPr lang="en-US" sz="1800"/>
          </a:p>
          <a:p>
            <a:pPr marL="0" indent="0">
              <a:lnSpc>
                <a:spcPct val="160000"/>
              </a:lnSpc>
              <a:buFont typeface="Arial" panose="020B0604020202020204" pitchFamily="34" charset="0"/>
              <a:buNone/>
            </a:pPr>
            <a:r>
              <a:rPr lang="en-US" sz="1800" b="1"/>
              <a:t> • </a:t>
            </a:r>
            <a:r>
              <a:rPr lang="en-US" sz="1800"/>
              <a:t>Gain valuable insights on the students and provide that to teachers </a:t>
            </a:r>
          </a:p>
          <a:p>
            <a:pPr marL="0" indent="0">
              <a:lnSpc>
                <a:spcPct val="160000"/>
              </a:lnSpc>
              <a:buFont typeface="Arial" panose="020B0604020202020204" pitchFamily="34" charset="0"/>
              <a:buNone/>
            </a:pPr>
            <a:r>
              <a:rPr lang="en-US" sz="1800"/>
              <a:t> • With this information they can then make data-driven decisions </a:t>
            </a:r>
          </a:p>
          <a:p>
            <a:pPr marL="0" indent="0">
              <a:lnSpc>
                <a:spcPct val="160000"/>
              </a:lnSpc>
              <a:buFont typeface="Arial" panose="020B0604020202020204" pitchFamily="34" charset="0"/>
              <a:buNone/>
            </a:pPr>
            <a:endParaRPr lang="en-US" sz="1800" b="1"/>
          </a:p>
          <a:p>
            <a:pPr marL="0" indent="0">
              <a:lnSpc>
                <a:spcPct val="160000"/>
              </a:lnSpc>
              <a:buFont typeface="Arial" panose="020B0604020202020204" pitchFamily="34" charset="0"/>
              <a:buNone/>
            </a:pPr>
            <a:endParaRPr lang="en-US" sz="1800"/>
          </a:p>
        </p:txBody>
      </p:sp>
    </p:spTree>
    <p:extLst>
      <p:ext uri="{BB962C8B-B14F-4D97-AF65-F5344CB8AC3E}">
        <p14:creationId xmlns:p14="http://schemas.microsoft.com/office/powerpoint/2010/main" val="1018458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81C6078-8DE6-561A-4895-4CAFA1F4E892}"/>
              </a:ext>
            </a:extLst>
          </p:cNvPr>
          <p:cNvSpPr>
            <a:spLocks noGrp="1"/>
          </p:cNvSpPr>
          <p:nvPr>
            <p:ph type="title"/>
          </p:nvPr>
        </p:nvSpPr>
        <p:spPr>
          <a:xfrm>
            <a:off x="376102" y="2008957"/>
            <a:ext cx="3410684" cy="1609217"/>
          </a:xfrm>
        </p:spPr>
        <p:txBody>
          <a:bodyPr vert="horz" lIns="91440" tIns="45720" rIns="91440" bIns="45720" rtlCol="0" anchor="t">
            <a:normAutofit/>
          </a:bodyPr>
          <a:lstStyle/>
          <a:p>
            <a:r>
              <a:rPr lang="en-US" sz="3700">
                <a:solidFill>
                  <a:srgbClr val="FFFFFF"/>
                </a:solidFill>
              </a:rPr>
              <a:t>KNN Analysis Results</a:t>
            </a:r>
            <a:endParaRPr lang="en-US"/>
          </a:p>
        </p:txBody>
      </p:sp>
      <p:sp>
        <p:nvSpPr>
          <p:cNvPr id="7" name="Content Placeholder 2">
            <a:extLst>
              <a:ext uri="{FF2B5EF4-FFF2-40B4-BE49-F238E27FC236}">
                <a16:creationId xmlns:a16="http://schemas.microsoft.com/office/drawing/2014/main" id="{BC233D3B-2526-5C96-7BC1-AF016E6F5F3D}"/>
              </a:ext>
            </a:extLst>
          </p:cNvPr>
          <p:cNvSpPr>
            <a:spLocks noGrp="1"/>
          </p:cNvSpPr>
          <p:nvPr>
            <p:ph idx="1"/>
          </p:nvPr>
        </p:nvSpPr>
        <p:spPr>
          <a:xfrm>
            <a:off x="4263704" y="483387"/>
            <a:ext cx="8425344" cy="387540"/>
          </a:xfrm>
        </p:spPr>
        <p:txBody>
          <a:bodyPr vert="horz" lIns="91440" tIns="45720" rIns="91440" bIns="45720" rtlCol="0" anchor="t">
            <a:normAutofit/>
          </a:bodyPr>
          <a:lstStyle/>
          <a:p>
            <a:pPr marL="0" indent="0">
              <a:buNone/>
            </a:pPr>
            <a:r>
              <a:rPr lang="en-US" sz="2000" b="1"/>
              <a:t>While considering all variables (G1 and G2 as categorical): </a:t>
            </a:r>
          </a:p>
          <a:p>
            <a:endParaRPr lang="en-US" sz="2000" b="1"/>
          </a:p>
        </p:txBody>
      </p:sp>
      <p:pic>
        <p:nvPicPr>
          <p:cNvPr id="10" name="Picture 9" descr="A close-up of a number&#10;&#10;Description automatically generated">
            <a:extLst>
              <a:ext uri="{FF2B5EF4-FFF2-40B4-BE49-F238E27FC236}">
                <a16:creationId xmlns:a16="http://schemas.microsoft.com/office/drawing/2014/main" id="{3F1B9D67-B5C6-FDFC-9552-D2D13D8C182A}"/>
              </a:ext>
            </a:extLst>
          </p:cNvPr>
          <p:cNvPicPr>
            <a:picLocks noChangeAspect="1"/>
          </p:cNvPicPr>
          <p:nvPr/>
        </p:nvPicPr>
        <p:blipFill>
          <a:blip r:embed="rId2"/>
          <a:stretch>
            <a:fillRect/>
          </a:stretch>
        </p:blipFill>
        <p:spPr>
          <a:xfrm>
            <a:off x="4597684" y="839510"/>
            <a:ext cx="2887387" cy="1564722"/>
          </a:xfrm>
          <a:prstGeom prst="rect">
            <a:avLst/>
          </a:prstGeom>
        </p:spPr>
      </p:pic>
      <p:pic>
        <p:nvPicPr>
          <p:cNvPr id="14" name="Picture 13" descr="A close up of numbers&#10;&#10;Description automatically generated">
            <a:extLst>
              <a:ext uri="{FF2B5EF4-FFF2-40B4-BE49-F238E27FC236}">
                <a16:creationId xmlns:a16="http://schemas.microsoft.com/office/drawing/2014/main" id="{5D32A86A-2FE7-D967-43D3-A8BE6ECE8AEF}"/>
              </a:ext>
            </a:extLst>
          </p:cNvPr>
          <p:cNvPicPr>
            <a:picLocks noChangeAspect="1"/>
          </p:cNvPicPr>
          <p:nvPr/>
        </p:nvPicPr>
        <p:blipFill>
          <a:blip r:embed="rId3"/>
          <a:stretch>
            <a:fillRect/>
          </a:stretch>
        </p:blipFill>
        <p:spPr>
          <a:xfrm>
            <a:off x="4597515" y="2386721"/>
            <a:ext cx="5983274" cy="822647"/>
          </a:xfrm>
          <a:prstGeom prst="rect">
            <a:avLst/>
          </a:prstGeom>
        </p:spPr>
      </p:pic>
      <p:sp>
        <p:nvSpPr>
          <p:cNvPr id="18" name="Content Placeholder 2">
            <a:extLst>
              <a:ext uri="{FF2B5EF4-FFF2-40B4-BE49-F238E27FC236}">
                <a16:creationId xmlns:a16="http://schemas.microsoft.com/office/drawing/2014/main" id="{6DB8477E-E1FD-9EC6-653B-EE5DC8CF9E80}"/>
              </a:ext>
            </a:extLst>
          </p:cNvPr>
          <p:cNvSpPr txBox="1">
            <a:spLocks/>
          </p:cNvSpPr>
          <p:nvPr/>
        </p:nvSpPr>
        <p:spPr>
          <a:xfrm>
            <a:off x="4410512" y="3734121"/>
            <a:ext cx="3587692" cy="56930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a:t>While excluding G1 and G2:</a:t>
            </a:r>
          </a:p>
          <a:p>
            <a:pPr marL="0" indent="0">
              <a:buFont typeface="Arial" panose="020B0604020202020204" pitchFamily="34" charset="0"/>
              <a:buNone/>
            </a:pPr>
            <a:endParaRPr lang="en-US" sz="2000" b="1"/>
          </a:p>
        </p:txBody>
      </p:sp>
      <p:pic>
        <p:nvPicPr>
          <p:cNvPr id="20" name="Picture 19" descr="A white background with black text&#10;&#10;Description automatically generated">
            <a:extLst>
              <a:ext uri="{FF2B5EF4-FFF2-40B4-BE49-F238E27FC236}">
                <a16:creationId xmlns:a16="http://schemas.microsoft.com/office/drawing/2014/main" id="{611318A8-78A3-CD51-95FF-E9AB830D0727}"/>
              </a:ext>
            </a:extLst>
          </p:cNvPr>
          <p:cNvPicPr>
            <a:picLocks noChangeAspect="1"/>
          </p:cNvPicPr>
          <p:nvPr/>
        </p:nvPicPr>
        <p:blipFill>
          <a:blip r:embed="rId4"/>
          <a:stretch>
            <a:fillRect/>
          </a:stretch>
        </p:blipFill>
        <p:spPr>
          <a:xfrm>
            <a:off x="4677715" y="4302131"/>
            <a:ext cx="2671719" cy="1374572"/>
          </a:xfrm>
          <a:prstGeom prst="rect">
            <a:avLst/>
          </a:prstGeom>
        </p:spPr>
      </p:pic>
      <p:pic>
        <p:nvPicPr>
          <p:cNvPr id="22" name="Picture 21" descr="A close up of numbers&#10;&#10;Description automatically generated">
            <a:extLst>
              <a:ext uri="{FF2B5EF4-FFF2-40B4-BE49-F238E27FC236}">
                <a16:creationId xmlns:a16="http://schemas.microsoft.com/office/drawing/2014/main" id="{01C0BBB2-33AD-D7DD-E2EA-9D0EEDF47A13}"/>
              </a:ext>
            </a:extLst>
          </p:cNvPr>
          <p:cNvPicPr>
            <a:picLocks noChangeAspect="1"/>
          </p:cNvPicPr>
          <p:nvPr/>
        </p:nvPicPr>
        <p:blipFill>
          <a:blip r:embed="rId5"/>
          <a:stretch>
            <a:fillRect/>
          </a:stretch>
        </p:blipFill>
        <p:spPr>
          <a:xfrm>
            <a:off x="4596346" y="5679547"/>
            <a:ext cx="6282505" cy="731023"/>
          </a:xfrm>
          <a:prstGeom prst="rect">
            <a:avLst/>
          </a:prstGeom>
        </p:spPr>
      </p:pic>
    </p:spTree>
    <p:extLst>
      <p:ext uri="{BB962C8B-B14F-4D97-AF65-F5344CB8AC3E}">
        <p14:creationId xmlns:p14="http://schemas.microsoft.com/office/powerpoint/2010/main" val="19047954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81C6078-8DE6-561A-4895-4CAFA1F4E892}"/>
              </a:ext>
            </a:extLst>
          </p:cNvPr>
          <p:cNvSpPr>
            <a:spLocks noGrp="1"/>
          </p:cNvSpPr>
          <p:nvPr>
            <p:ph type="title"/>
          </p:nvPr>
        </p:nvSpPr>
        <p:spPr>
          <a:xfrm>
            <a:off x="376102" y="2008957"/>
            <a:ext cx="3410684" cy="1609217"/>
          </a:xfrm>
        </p:spPr>
        <p:txBody>
          <a:bodyPr vert="horz" lIns="91440" tIns="45720" rIns="91440" bIns="45720" rtlCol="0" anchor="t">
            <a:normAutofit/>
          </a:bodyPr>
          <a:lstStyle/>
          <a:p>
            <a:r>
              <a:rPr lang="en-US" sz="3700">
                <a:solidFill>
                  <a:srgbClr val="FFFFFF"/>
                </a:solidFill>
              </a:rPr>
              <a:t>KNN Analysis Results</a:t>
            </a:r>
            <a:endParaRPr lang="en-US"/>
          </a:p>
        </p:txBody>
      </p:sp>
      <p:sp>
        <p:nvSpPr>
          <p:cNvPr id="6" name="Content Placeholder 2">
            <a:extLst>
              <a:ext uri="{FF2B5EF4-FFF2-40B4-BE49-F238E27FC236}">
                <a16:creationId xmlns:a16="http://schemas.microsoft.com/office/drawing/2014/main" id="{49529DD4-41CF-7D09-FF31-3C599E75E4EC}"/>
              </a:ext>
            </a:extLst>
          </p:cNvPr>
          <p:cNvSpPr txBox="1">
            <a:spLocks/>
          </p:cNvSpPr>
          <p:nvPr/>
        </p:nvSpPr>
        <p:spPr>
          <a:xfrm>
            <a:off x="4487476" y="916503"/>
            <a:ext cx="6244206" cy="65319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a:t>While considering only significant variables from Regression Model:</a:t>
            </a:r>
          </a:p>
          <a:p>
            <a:pPr marL="0" indent="0">
              <a:buNone/>
            </a:pPr>
            <a:endParaRPr lang="en-US" sz="2000" b="1"/>
          </a:p>
          <a:p>
            <a:pPr marL="0" indent="0">
              <a:buNone/>
            </a:pPr>
            <a:endParaRPr lang="en-US" sz="2000" b="1"/>
          </a:p>
        </p:txBody>
      </p:sp>
      <p:pic>
        <p:nvPicPr>
          <p:cNvPr id="12" name="Picture 11" descr="A close-up of a number&#10;&#10;Description automatically generated">
            <a:extLst>
              <a:ext uri="{FF2B5EF4-FFF2-40B4-BE49-F238E27FC236}">
                <a16:creationId xmlns:a16="http://schemas.microsoft.com/office/drawing/2014/main" id="{DC991958-BDE4-9625-12C1-950948321C42}"/>
              </a:ext>
            </a:extLst>
          </p:cNvPr>
          <p:cNvPicPr>
            <a:picLocks noChangeAspect="1"/>
          </p:cNvPicPr>
          <p:nvPr/>
        </p:nvPicPr>
        <p:blipFill>
          <a:blip r:embed="rId2"/>
          <a:stretch>
            <a:fillRect/>
          </a:stretch>
        </p:blipFill>
        <p:spPr>
          <a:xfrm>
            <a:off x="4544372" y="2589598"/>
            <a:ext cx="2596417" cy="1692845"/>
          </a:xfrm>
          <a:prstGeom prst="rect">
            <a:avLst/>
          </a:prstGeom>
        </p:spPr>
      </p:pic>
      <p:pic>
        <p:nvPicPr>
          <p:cNvPr id="19" name="Picture 18" descr="A close up of numbers&#10;&#10;Description automatically generated">
            <a:extLst>
              <a:ext uri="{FF2B5EF4-FFF2-40B4-BE49-F238E27FC236}">
                <a16:creationId xmlns:a16="http://schemas.microsoft.com/office/drawing/2014/main" id="{A650DA73-E96C-EF2F-278D-6FC5E0DC17D0}"/>
              </a:ext>
            </a:extLst>
          </p:cNvPr>
          <p:cNvPicPr>
            <a:picLocks noChangeAspect="1"/>
          </p:cNvPicPr>
          <p:nvPr/>
        </p:nvPicPr>
        <p:blipFill>
          <a:blip r:embed="rId3"/>
          <a:stretch>
            <a:fillRect/>
          </a:stretch>
        </p:blipFill>
        <p:spPr>
          <a:xfrm>
            <a:off x="4542440" y="4681327"/>
            <a:ext cx="7036267" cy="900244"/>
          </a:xfrm>
          <a:prstGeom prst="rect">
            <a:avLst/>
          </a:prstGeom>
        </p:spPr>
      </p:pic>
      <p:sp>
        <p:nvSpPr>
          <p:cNvPr id="3" name="TextBox 2">
            <a:extLst>
              <a:ext uri="{FF2B5EF4-FFF2-40B4-BE49-F238E27FC236}">
                <a16:creationId xmlns:a16="http://schemas.microsoft.com/office/drawing/2014/main" id="{DCA1B5C3-8479-0B71-6F29-05368D40C5E3}"/>
              </a:ext>
            </a:extLst>
          </p:cNvPr>
          <p:cNvSpPr txBox="1"/>
          <p:nvPr/>
        </p:nvSpPr>
        <p:spPr>
          <a:xfrm>
            <a:off x="4542465" y="1713022"/>
            <a:ext cx="594241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ea typeface="+mn-lt"/>
                <a:cs typeface="+mn-lt"/>
              </a:rPr>
              <a:t>Significant variables :</a:t>
            </a:r>
            <a:r>
              <a:rPr lang="en-US">
                <a:ea typeface="+mn-lt"/>
                <a:cs typeface="+mn-lt"/>
              </a:rPr>
              <a:t> "</a:t>
            </a:r>
            <a:r>
              <a:rPr lang="en-US" err="1">
                <a:ea typeface="+mn-lt"/>
                <a:cs typeface="+mn-lt"/>
              </a:rPr>
              <a:t>studytime</a:t>
            </a:r>
            <a:r>
              <a:rPr lang="en-US">
                <a:ea typeface="+mn-lt"/>
                <a:cs typeface="+mn-lt"/>
              </a:rPr>
              <a:t>", "failures", "reason", "higher", "school", "</a:t>
            </a:r>
            <a:r>
              <a:rPr lang="en-US" err="1">
                <a:ea typeface="+mn-lt"/>
                <a:cs typeface="+mn-lt"/>
              </a:rPr>
              <a:t>traveltime</a:t>
            </a:r>
            <a:r>
              <a:rPr lang="en-US">
                <a:ea typeface="+mn-lt"/>
                <a:cs typeface="+mn-lt"/>
              </a:rPr>
              <a:t>", "</a:t>
            </a:r>
            <a:r>
              <a:rPr lang="en-US" err="1">
                <a:ea typeface="+mn-lt"/>
                <a:cs typeface="+mn-lt"/>
              </a:rPr>
              <a:t>schoolsup</a:t>
            </a:r>
            <a:r>
              <a:rPr lang="en-US">
                <a:ea typeface="+mn-lt"/>
                <a:cs typeface="+mn-lt"/>
              </a:rPr>
              <a:t>", "G1", "G2"</a:t>
            </a:r>
            <a:endParaRPr lang="en-US"/>
          </a:p>
        </p:txBody>
      </p:sp>
    </p:spTree>
    <p:extLst>
      <p:ext uri="{BB962C8B-B14F-4D97-AF65-F5344CB8AC3E}">
        <p14:creationId xmlns:p14="http://schemas.microsoft.com/office/powerpoint/2010/main" val="28776526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0" name="Rectangle 129">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2" name="Rectangle 13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reeform: Shape 13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2" name="Rectangle 14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30B417-4DF1-26F7-A5F2-9926358FC51C}"/>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ea typeface="+mj-lt"/>
                <a:cs typeface="+mj-lt"/>
              </a:rPr>
              <a:t>Final KNN Conclusion</a:t>
            </a:r>
            <a:endParaRPr lang="en-US" sz="4000">
              <a:solidFill>
                <a:srgbClr val="FFFFFF"/>
              </a:solidFill>
            </a:endParaRPr>
          </a:p>
        </p:txBody>
      </p:sp>
      <p:sp>
        <p:nvSpPr>
          <p:cNvPr id="45" name="Content Placeholder 44">
            <a:extLst>
              <a:ext uri="{FF2B5EF4-FFF2-40B4-BE49-F238E27FC236}">
                <a16:creationId xmlns:a16="http://schemas.microsoft.com/office/drawing/2014/main" id="{AEB9447F-E401-259A-53CB-CEA00380AAA6}"/>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0" indent="0">
              <a:lnSpc>
                <a:spcPct val="150000"/>
              </a:lnSpc>
              <a:buNone/>
            </a:pPr>
            <a:r>
              <a:rPr lang="en-US" sz="2000">
                <a:ea typeface="+mn-lt"/>
                <a:cs typeface="+mn-lt"/>
              </a:rPr>
              <a:t>After analyzing different combination of variables, we got the best performance metrics while considering significant variables from logistic regression.</a:t>
            </a:r>
            <a:endParaRPr lang="en-US" sz="2000"/>
          </a:p>
          <a:p>
            <a:pPr>
              <a:lnSpc>
                <a:spcPct val="150000"/>
              </a:lnSpc>
            </a:pPr>
            <a:endParaRPr lang="en-US" sz="2000"/>
          </a:p>
        </p:txBody>
      </p:sp>
    </p:spTree>
    <p:extLst>
      <p:ext uri="{BB962C8B-B14F-4D97-AF65-F5344CB8AC3E}">
        <p14:creationId xmlns:p14="http://schemas.microsoft.com/office/powerpoint/2010/main" val="19061817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 name="Rectangle 10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30B417-4DF1-26F7-A5F2-9926358FC51C}"/>
              </a:ext>
            </a:extLst>
          </p:cNvPr>
          <p:cNvSpPr>
            <a:spLocks noGrp="1"/>
          </p:cNvSpPr>
          <p:nvPr>
            <p:ph type="title"/>
          </p:nvPr>
        </p:nvSpPr>
        <p:spPr>
          <a:xfrm>
            <a:off x="455801" y="280556"/>
            <a:ext cx="9895951" cy="1033669"/>
          </a:xfrm>
        </p:spPr>
        <p:txBody>
          <a:bodyPr>
            <a:normAutofit/>
          </a:bodyPr>
          <a:lstStyle/>
          <a:p>
            <a:r>
              <a:rPr lang="en-US" sz="4000">
                <a:solidFill>
                  <a:srgbClr val="FFFFFF"/>
                </a:solidFill>
                <a:ea typeface="+mj-lt"/>
                <a:cs typeface="+mj-lt"/>
              </a:rPr>
              <a:t>CART (Classification and Regression Tree)</a:t>
            </a:r>
            <a:endParaRPr lang="en-US" sz="4000">
              <a:solidFill>
                <a:srgbClr val="FFFFFF"/>
              </a:solidFill>
            </a:endParaRPr>
          </a:p>
        </p:txBody>
      </p:sp>
      <p:graphicFrame>
        <p:nvGraphicFramePr>
          <p:cNvPr id="112" name="Content Placeholder 2">
            <a:extLst>
              <a:ext uri="{FF2B5EF4-FFF2-40B4-BE49-F238E27FC236}">
                <a16:creationId xmlns:a16="http://schemas.microsoft.com/office/drawing/2014/main" id="{E07EC610-2D2B-6E1D-7B76-71CDED19D6A4}"/>
              </a:ext>
            </a:extLst>
          </p:cNvPr>
          <p:cNvGraphicFramePr>
            <a:graphicFrameLocks noGrp="1"/>
          </p:cNvGraphicFramePr>
          <p:nvPr>
            <p:ph idx="1"/>
            <p:extLst>
              <p:ext uri="{D42A27DB-BD31-4B8C-83A1-F6EECF244321}">
                <p14:modId xmlns:p14="http://schemas.microsoft.com/office/powerpoint/2010/main" val="1451450636"/>
              </p:ext>
            </p:extLst>
          </p:nvPr>
        </p:nvGraphicFramePr>
        <p:xfrm>
          <a:off x="1381247" y="2331890"/>
          <a:ext cx="9724031" cy="36833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46431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 name="Rectangle 10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30B417-4DF1-26F7-A5F2-9926358FC51C}"/>
              </a:ext>
            </a:extLst>
          </p:cNvPr>
          <p:cNvSpPr>
            <a:spLocks noGrp="1"/>
          </p:cNvSpPr>
          <p:nvPr>
            <p:ph type="title"/>
          </p:nvPr>
        </p:nvSpPr>
        <p:spPr>
          <a:xfrm>
            <a:off x="455801" y="280556"/>
            <a:ext cx="9895951" cy="1033669"/>
          </a:xfrm>
        </p:spPr>
        <p:txBody>
          <a:bodyPr>
            <a:normAutofit/>
          </a:bodyPr>
          <a:lstStyle/>
          <a:p>
            <a:r>
              <a:rPr lang="en-US" sz="4000">
                <a:solidFill>
                  <a:srgbClr val="FFFFFF"/>
                </a:solidFill>
                <a:ea typeface="+mj-lt"/>
                <a:cs typeface="+mj-lt"/>
              </a:rPr>
              <a:t>Parameters Included</a:t>
            </a:r>
            <a:endParaRPr lang="en-US"/>
          </a:p>
        </p:txBody>
      </p:sp>
      <p:sp>
        <p:nvSpPr>
          <p:cNvPr id="19" name="TextBox 18">
            <a:extLst>
              <a:ext uri="{FF2B5EF4-FFF2-40B4-BE49-F238E27FC236}">
                <a16:creationId xmlns:a16="http://schemas.microsoft.com/office/drawing/2014/main" id="{04E85B8F-8FC6-4337-AB4C-DA0BE3839472}"/>
              </a:ext>
            </a:extLst>
          </p:cNvPr>
          <p:cNvSpPr txBox="1"/>
          <p:nvPr/>
        </p:nvSpPr>
        <p:spPr>
          <a:xfrm>
            <a:off x="458924" y="1712732"/>
            <a:ext cx="10206911" cy="199196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28600">
              <a:lnSpc>
                <a:spcPct val="150000"/>
              </a:lnSpc>
              <a:spcAft>
                <a:spcPts val="600"/>
              </a:spcAft>
              <a:buFont typeface="Arial" panose="020B0604020202020204" pitchFamily="34" charset="0"/>
              <a:buChar char="•"/>
            </a:pPr>
            <a:r>
              <a:rPr lang="en-US" sz="2000" err="1"/>
              <a:t>minsplit</a:t>
            </a:r>
            <a:r>
              <a:rPr lang="en-US" sz="2000"/>
              <a:t> : Minimum number of Observation in each Node.</a:t>
            </a:r>
            <a:endParaRPr lang="en-US"/>
          </a:p>
          <a:p>
            <a:pPr marL="285750" indent="-228600">
              <a:lnSpc>
                <a:spcPct val="150000"/>
              </a:lnSpc>
              <a:spcAft>
                <a:spcPts val="600"/>
              </a:spcAft>
              <a:buFont typeface="Arial" panose="020B0604020202020204" pitchFamily="34" charset="0"/>
              <a:buChar char="•"/>
            </a:pPr>
            <a:r>
              <a:rPr lang="en-US" sz="2000" err="1"/>
              <a:t>xval</a:t>
            </a:r>
            <a:r>
              <a:rPr lang="en-US" sz="2000"/>
              <a:t> : Number of Cross-Validation groups (k).</a:t>
            </a:r>
          </a:p>
          <a:p>
            <a:pPr marL="285750" indent="-228600">
              <a:lnSpc>
                <a:spcPct val="150000"/>
              </a:lnSpc>
              <a:spcAft>
                <a:spcPts val="600"/>
              </a:spcAft>
              <a:buFont typeface="Arial" panose="020B0604020202020204" pitchFamily="34" charset="0"/>
              <a:buChar char="•"/>
            </a:pPr>
            <a:r>
              <a:rPr lang="en-US" sz="2000"/>
              <a:t>cp : Complexity Parameter which controls the Complexity of a tree.</a:t>
            </a:r>
          </a:p>
        </p:txBody>
      </p:sp>
      <p:pic>
        <p:nvPicPr>
          <p:cNvPr id="21" name="Content Placeholder 3" descr="A white background with black text">
            <a:extLst>
              <a:ext uri="{FF2B5EF4-FFF2-40B4-BE49-F238E27FC236}">
                <a16:creationId xmlns:a16="http://schemas.microsoft.com/office/drawing/2014/main" id="{3D02E1B1-56E6-0854-DCFF-5AC5A485B81B}"/>
              </a:ext>
            </a:extLst>
          </p:cNvPr>
          <p:cNvPicPr>
            <a:picLocks noGrp="1" noChangeAspect="1"/>
          </p:cNvPicPr>
          <p:nvPr>
            <p:ph idx="1"/>
          </p:nvPr>
        </p:nvPicPr>
        <p:blipFill rotWithShape="1">
          <a:blip r:embed="rId3"/>
          <a:srcRect t="2078" r="-416" b="1961"/>
          <a:stretch/>
        </p:blipFill>
        <p:spPr>
          <a:xfrm>
            <a:off x="676011" y="3715949"/>
            <a:ext cx="10202333" cy="2131740"/>
          </a:xfrm>
          <a:prstGeom prst="rect">
            <a:avLst/>
          </a:prstGeom>
        </p:spPr>
      </p:pic>
    </p:spTree>
    <p:extLst>
      <p:ext uri="{BB962C8B-B14F-4D97-AF65-F5344CB8AC3E}">
        <p14:creationId xmlns:p14="http://schemas.microsoft.com/office/powerpoint/2010/main" val="7538307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81C6078-8DE6-561A-4895-4CAFA1F4E892}"/>
              </a:ext>
            </a:extLst>
          </p:cNvPr>
          <p:cNvSpPr>
            <a:spLocks noGrp="1"/>
          </p:cNvSpPr>
          <p:nvPr>
            <p:ph type="title"/>
          </p:nvPr>
        </p:nvSpPr>
        <p:spPr>
          <a:xfrm>
            <a:off x="306193" y="1561544"/>
            <a:ext cx="3012207" cy="1609217"/>
          </a:xfrm>
        </p:spPr>
        <p:txBody>
          <a:bodyPr vert="horz" lIns="91440" tIns="45720" rIns="91440" bIns="45720" rtlCol="0" anchor="t">
            <a:normAutofit/>
          </a:bodyPr>
          <a:lstStyle/>
          <a:p>
            <a:r>
              <a:rPr lang="en-US" sz="3700" kern="1200">
                <a:solidFill>
                  <a:srgbClr val="FFFFFF"/>
                </a:solidFill>
                <a:latin typeface="+mj-lt"/>
                <a:ea typeface="+mj-ea"/>
                <a:cs typeface="+mj-cs"/>
              </a:rPr>
              <a:t>Finding CP  </a:t>
            </a:r>
            <a:r>
              <a:rPr lang="en-US" sz="2400" kern="1200">
                <a:solidFill>
                  <a:srgbClr val="FFFFFF"/>
                </a:solidFill>
                <a:latin typeface="+mj-lt"/>
                <a:ea typeface="+mj-ea"/>
                <a:cs typeface="+mj-cs"/>
              </a:rPr>
              <a:t>(Minimum Error Tree)</a:t>
            </a:r>
          </a:p>
        </p:txBody>
      </p:sp>
      <p:pic>
        <p:nvPicPr>
          <p:cNvPr id="4" name="Content Placeholder 3" descr="A screenshot of a computer code&#10;&#10;Description automatically generated">
            <a:extLst>
              <a:ext uri="{FF2B5EF4-FFF2-40B4-BE49-F238E27FC236}">
                <a16:creationId xmlns:a16="http://schemas.microsoft.com/office/drawing/2014/main" id="{CD6FED7C-1313-BAD1-3A6B-C17816D52A63}"/>
              </a:ext>
            </a:extLst>
          </p:cNvPr>
          <p:cNvPicPr>
            <a:picLocks noGrp="1" noChangeAspect="1"/>
          </p:cNvPicPr>
          <p:nvPr>
            <p:ph idx="1"/>
          </p:nvPr>
        </p:nvPicPr>
        <p:blipFill rotWithShape="1">
          <a:blip r:embed="rId3"/>
          <a:srcRect l="92" r="26737" b="4129"/>
          <a:stretch/>
        </p:blipFill>
        <p:spPr>
          <a:xfrm>
            <a:off x="4143325" y="1227180"/>
            <a:ext cx="7727016" cy="5232134"/>
          </a:xfrm>
          <a:prstGeom prst="rect">
            <a:avLst/>
          </a:prstGeom>
        </p:spPr>
      </p:pic>
    </p:spTree>
    <p:extLst>
      <p:ext uri="{BB962C8B-B14F-4D97-AF65-F5344CB8AC3E}">
        <p14:creationId xmlns:p14="http://schemas.microsoft.com/office/powerpoint/2010/main" val="40796085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81C6078-8DE6-561A-4895-4CAFA1F4E892}"/>
              </a:ext>
            </a:extLst>
          </p:cNvPr>
          <p:cNvSpPr>
            <a:spLocks noGrp="1"/>
          </p:cNvSpPr>
          <p:nvPr>
            <p:ph type="title"/>
          </p:nvPr>
        </p:nvSpPr>
        <p:spPr>
          <a:xfrm>
            <a:off x="12841" y="1815456"/>
            <a:ext cx="3889226" cy="617180"/>
          </a:xfrm>
        </p:spPr>
        <p:txBody>
          <a:bodyPr vert="horz" lIns="91440" tIns="45720" rIns="91440" bIns="45720" rtlCol="0" anchor="t">
            <a:normAutofit/>
          </a:bodyPr>
          <a:lstStyle/>
          <a:p>
            <a:r>
              <a:rPr lang="en-US" sz="3700">
                <a:solidFill>
                  <a:srgbClr val="FFFFFF"/>
                </a:solidFill>
              </a:rPr>
              <a:t>Minimum Error Tree</a:t>
            </a:r>
            <a:endParaRPr lang="en-US">
              <a:ea typeface="+mj-ea"/>
              <a:cs typeface="+mj-cs"/>
            </a:endParaRPr>
          </a:p>
        </p:txBody>
      </p:sp>
      <p:sp>
        <p:nvSpPr>
          <p:cNvPr id="7" name="TextBox 6">
            <a:extLst>
              <a:ext uri="{FF2B5EF4-FFF2-40B4-BE49-F238E27FC236}">
                <a16:creationId xmlns:a16="http://schemas.microsoft.com/office/drawing/2014/main" id="{25A81A62-393A-CF4B-0D1B-370697D1F84C}"/>
              </a:ext>
            </a:extLst>
          </p:cNvPr>
          <p:cNvSpPr txBox="1"/>
          <p:nvPr/>
        </p:nvSpPr>
        <p:spPr>
          <a:xfrm>
            <a:off x="4147974" y="4388058"/>
            <a:ext cx="4638750" cy="352482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spcAft>
                <a:spcPts val="600"/>
              </a:spcAft>
            </a:pPr>
            <a:r>
              <a:rPr lang="en-US" sz="1400" u="sng"/>
              <a:t>Splits included:</a:t>
            </a:r>
            <a:endParaRPr lang="en-US" sz="1400"/>
          </a:p>
          <a:p>
            <a:pPr marL="285750" indent="-228600">
              <a:spcAft>
                <a:spcPts val="600"/>
              </a:spcAft>
              <a:buFont typeface="Arial" panose="020B0604020202020204" pitchFamily="34" charset="0"/>
              <a:buChar char="•"/>
            </a:pPr>
            <a:r>
              <a:rPr lang="en-US" sz="1400"/>
              <a:t>failures -- </a:t>
            </a:r>
            <a:r>
              <a:rPr lang="en-US" sz="1400">
                <a:ea typeface="+mn-lt"/>
                <a:cs typeface="+mn-lt"/>
              </a:rPr>
              <a:t>Past Class Failures</a:t>
            </a:r>
          </a:p>
          <a:p>
            <a:pPr marL="285750" indent="-228600">
              <a:spcAft>
                <a:spcPts val="600"/>
              </a:spcAft>
              <a:buFont typeface="Arial" panose="020B0604020202020204" pitchFamily="34" charset="0"/>
              <a:buChar char="•"/>
            </a:pPr>
            <a:r>
              <a:rPr lang="en-US" sz="1400"/>
              <a:t>higher -- </a:t>
            </a:r>
            <a:r>
              <a:rPr lang="en-US" sz="1400">
                <a:ea typeface="+mn-lt"/>
                <a:cs typeface="+mn-lt"/>
              </a:rPr>
              <a:t>Higher Education</a:t>
            </a:r>
          </a:p>
          <a:p>
            <a:pPr marL="285750" indent="-228600">
              <a:spcAft>
                <a:spcPts val="600"/>
              </a:spcAft>
              <a:buFont typeface="Arial" panose="020B0604020202020204" pitchFamily="34" charset="0"/>
              <a:buChar char="•"/>
            </a:pPr>
            <a:r>
              <a:rPr lang="en-US" sz="1400" err="1"/>
              <a:t>Mjob</a:t>
            </a:r>
            <a:r>
              <a:rPr lang="en-US" sz="1400"/>
              <a:t> -- Mother's Job</a:t>
            </a:r>
          </a:p>
          <a:p>
            <a:pPr marL="285750" indent="-228600">
              <a:spcAft>
                <a:spcPts val="600"/>
              </a:spcAft>
              <a:buFont typeface="Arial" panose="020B0604020202020204" pitchFamily="34" charset="0"/>
              <a:buChar char="•"/>
            </a:pPr>
            <a:r>
              <a:rPr lang="en-US" sz="1400" err="1"/>
              <a:t>studytime</a:t>
            </a:r>
            <a:r>
              <a:rPr lang="en-US" sz="1400"/>
              <a:t> -- </a:t>
            </a:r>
            <a:r>
              <a:rPr lang="en-US" sz="1400">
                <a:ea typeface="+mn-lt"/>
                <a:cs typeface="+mn-lt"/>
              </a:rPr>
              <a:t>Weekly Study Time</a:t>
            </a:r>
          </a:p>
          <a:p>
            <a:pPr marL="285750" indent="-228600">
              <a:spcAft>
                <a:spcPts val="600"/>
              </a:spcAft>
              <a:buFont typeface="Arial" panose="020B0604020202020204" pitchFamily="34" charset="0"/>
              <a:buChar char="•"/>
            </a:pPr>
            <a:r>
              <a:rPr lang="en-US" sz="1400" err="1"/>
              <a:t>Walc</a:t>
            </a:r>
            <a:r>
              <a:rPr lang="en-US" sz="1400"/>
              <a:t> - </a:t>
            </a:r>
            <a:r>
              <a:rPr lang="en-US" sz="1400">
                <a:ea typeface="+mn-lt"/>
                <a:cs typeface="+mn-lt"/>
              </a:rPr>
              <a:t>Weekend Alcohol consumption</a:t>
            </a:r>
          </a:p>
          <a:p>
            <a:pPr marL="285750" indent="-228600">
              <a:spcAft>
                <a:spcPts val="600"/>
              </a:spcAft>
              <a:buFont typeface="Arial" panose="020B0604020202020204" pitchFamily="34" charset="0"/>
              <a:buChar char="•"/>
            </a:pPr>
            <a:r>
              <a:rPr lang="en-US" sz="1400"/>
              <a:t>health -- </a:t>
            </a:r>
            <a:r>
              <a:rPr lang="en-US" sz="1400">
                <a:ea typeface="+mn-lt"/>
                <a:cs typeface="+mn-lt"/>
              </a:rPr>
              <a:t>Health Status</a:t>
            </a:r>
          </a:p>
          <a:p>
            <a:pPr marL="285750" indent="-228600">
              <a:spcAft>
                <a:spcPts val="600"/>
              </a:spcAft>
              <a:buFont typeface="Arial" panose="020B0604020202020204" pitchFamily="34" charset="0"/>
              <a:buChar char="•"/>
            </a:pPr>
            <a:r>
              <a:rPr lang="en-US" sz="1400" err="1"/>
              <a:t>famrel</a:t>
            </a:r>
            <a:r>
              <a:rPr lang="en-US" sz="1400"/>
              <a:t> -- </a:t>
            </a:r>
            <a:r>
              <a:rPr lang="en-US" sz="1400">
                <a:ea typeface="+mn-lt"/>
                <a:cs typeface="+mn-lt"/>
              </a:rPr>
              <a:t>Family Relationships</a:t>
            </a:r>
          </a:p>
          <a:p>
            <a:pPr marL="285750" indent="-228600">
              <a:spcAft>
                <a:spcPts val="600"/>
              </a:spcAft>
              <a:buFont typeface="Arial" panose="020B0604020202020204" pitchFamily="34" charset="0"/>
              <a:buChar char="•"/>
            </a:pPr>
            <a:endParaRPr lang="en-US" sz="1300">
              <a:ea typeface="+mn-lt"/>
              <a:cs typeface="+mn-lt"/>
            </a:endParaRPr>
          </a:p>
        </p:txBody>
      </p:sp>
      <p:pic>
        <p:nvPicPr>
          <p:cNvPr id="10" name="Content Placeholder 7" descr="A diagram of a company&#10;&#10;Description automatically generated">
            <a:extLst>
              <a:ext uri="{FF2B5EF4-FFF2-40B4-BE49-F238E27FC236}">
                <a16:creationId xmlns:a16="http://schemas.microsoft.com/office/drawing/2014/main" id="{C3CF5CC8-F6BF-4C4E-21A7-E712CF8BC2A1}"/>
              </a:ext>
            </a:extLst>
          </p:cNvPr>
          <p:cNvPicPr>
            <a:picLocks noGrp="1" noChangeAspect="1"/>
          </p:cNvPicPr>
          <p:nvPr>
            <p:ph idx="1"/>
          </p:nvPr>
        </p:nvPicPr>
        <p:blipFill rotWithShape="1">
          <a:blip r:embed="rId3"/>
          <a:srcRect l="3338" t="1624" r="3071" b="4408"/>
          <a:stretch/>
        </p:blipFill>
        <p:spPr>
          <a:xfrm>
            <a:off x="4971525" y="146602"/>
            <a:ext cx="6849342" cy="3961177"/>
          </a:xfrm>
          <a:prstGeom prst="rect">
            <a:avLst/>
          </a:prstGeom>
        </p:spPr>
      </p:pic>
      <p:pic>
        <p:nvPicPr>
          <p:cNvPr id="14" name="Picture 13" descr="A green rectangle with black text&#10;&#10;Description automatically generated">
            <a:extLst>
              <a:ext uri="{FF2B5EF4-FFF2-40B4-BE49-F238E27FC236}">
                <a16:creationId xmlns:a16="http://schemas.microsoft.com/office/drawing/2014/main" id="{8C3B2EAD-334E-3836-38D3-25BA046225FD}"/>
              </a:ext>
            </a:extLst>
          </p:cNvPr>
          <p:cNvPicPr>
            <a:picLocks noChangeAspect="1"/>
          </p:cNvPicPr>
          <p:nvPr/>
        </p:nvPicPr>
        <p:blipFill>
          <a:blip r:embed="rId4"/>
          <a:stretch>
            <a:fillRect/>
          </a:stretch>
        </p:blipFill>
        <p:spPr>
          <a:xfrm>
            <a:off x="11306830" y="4777927"/>
            <a:ext cx="678023" cy="845628"/>
          </a:xfrm>
          <a:prstGeom prst="rect">
            <a:avLst/>
          </a:prstGeom>
        </p:spPr>
      </p:pic>
      <p:sp>
        <p:nvSpPr>
          <p:cNvPr id="18" name="TextBox 17">
            <a:extLst>
              <a:ext uri="{FF2B5EF4-FFF2-40B4-BE49-F238E27FC236}">
                <a16:creationId xmlns:a16="http://schemas.microsoft.com/office/drawing/2014/main" id="{4B7F732D-E757-57BB-5527-58FB83B1D720}"/>
              </a:ext>
            </a:extLst>
          </p:cNvPr>
          <p:cNvSpPr txBox="1"/>
          <p:nvPr/>
        </p:nvSpPr>
        <p:spPr>
          <a:xfrm>
            <a:off x="8290361" y="4854499"/>
            <a:ext cx="2925682" cy="78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sz="1500"/>
              <a:t>0.77  is the probability </a:t>
            </a:r>
          </a:p>
          <a:p>
            <a:pPr marL="285750" indent="-285750">
              <a:buFont typeface="Calibri"/>
              <a:buChar char="-"/>
            </a:pPr>
            <a:r>
              <a:rPr lang="en-US" sz="1500">
                <a:ea typeface="+mn-lt"/>
                <a:cs typeface="+mn-lt"/>
              </a:rPr>
              <a:t>55% of the data lies in this node </a:t>
            </a:r>
            <a:endParaRPr lang="en-US" sz="1500"/>
          </a:p>
        </p:txBody>
      </p:sp>
    </p:spTree>
    <p:extLst>
      <p:ext uri="{BB962C8B-B14F-4D97-AF65-F5344CB8AC3E}">
        <p14:creationId xmlns:p14="http://schemas.microsoft.com/office/powerpoint/2010/main" val="33757870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586477-90F2-00C8-6576-43E20B564FB3}"/>
              </a:ext>
            </a:extLst>
          </p:cNvPr>
          <p:cNvSpPr>
            <a:spLocks noGrp="1"/>
          </p:cNvSpPr>
          <p:nvPr>
            <p:ph type="title"/>
          </p:nvPr>
        </p:nvSpPr>
        <p:spPr>
          <a:xfrm>
            <a:off x="430319" y="2009595"/>
            <a:ext cx="3170590" cy="1232221"/>
          </a:xfrm>
        </p:spPr>
        <p:txBody>
          <a:bodyPr vert="horz" lIns="91440" tIns="45720" rIns="91440" bIns="45720" rtlCol="0" anchor="t">
            <a:noAutofit/>
          </a:bodyPr>
          <a:lstStyle/>
          <a:p>
            <a:r>
              <a:rPr lang="en-US" sz="3800" kern="1200">
                <a:solidFill>
                  <a:srgbClr val="FFFFFF"/>
                </a:solidFill>
                <a:latin typeface="+mj-lt"/>
                <a:ea typeface="+mj-ea"/>
                <a:cs typeface="+mj-cs"/>
              </a:rPr>
              <a:t>Finding CP </a:t>
            </a:r>
            <a:br>
              <a:rPr lang="en-US" sz="3800">
                <a:solidFill>
                  <a:srgbClr val="FFFFFF"/>
                </a:solidFill>
              </a:rPr>
            </a:br>
            <a:r>
              <a:rPr lang="en-US" sz="2800" kern="1200">
                <a:solidFill>
                  <a:srgbClr val="FFFFFF"/>
                </a:solidFill>
                <a:latin typeface="+mj-lt"/>
                <a:ea typeface="+mj-ea"/>
                <a:cs typeface="+mj-cs"/>
              </a:rPr>
              <a:t>(Best Pruned Tree)</a:t>
            </a:r>
            <a:endParaRPr lang="en-US" sz="2800" kern="1200">
              <a:solidFill>
                <a:srgbClr val="FFFFFF"/>
              </a:solidFill>
              <a:latin typeface="+mj-lt"/>
            </a:endParaRPr>
          </a:p>
        </p:txBody>
      </p:sp>
      <p:pic>
        <p:nvPicPr>
          <p:cNvPr id="4" name="Content Placeholder 3" descr="A computer screen shot of a number&#10;&#10;Description automatically generated">
            <a:extLst>
              <a:ext uri="{FF2B5EF4-FFF2-40B4-BE49-F238E27FC236}">
                <a16:creationId xmlns:a16="http://schemas.microsoft.com/office/drawing/2014/main" id="{9E92115C-3979-1E45-9B2C-BCE9033E727B}"/>
              </a:ext>
            </a:extLst>
          </p:cNvPr>
          <p:cNvPicPr>
            <a:picLocks noGrp="1" noChangeAspect="1"/>
          </p:cNvPicPr>
          <p:nvPr>
            <p:ph idx="1"/>
          </p:nvPr>
        </p:nvPicPr>
        <p:blipFill rotWithShape="1">
          <a:blip r:embed="rId3"/>
          <a:srcRect l="-86" t="21057" r="40034" b="-434"/>
          <a:stretch/>
        </p:blipFill>
        <p:spPr>
          <a:xfrm>
            <a:off x="4145061" y="1140587"/>
            <a:ext cx="7922527" cy="4208811"/>
          </a:xfrm>
          <a:prstGeom prst="rect">
            <a:avLst/>
          </a:prstGeom>
        </p:spPr>
      </p:pic>
    </p:spTree>
    <p:extLst>
      <p:ext uri="{BB962C8B-B14F-4D97-AF65-F5344CB8AC3E}">
        <p14:creationId xmlns:p14="http://schemas.microsoft.com/office/powerpoint/2010/main" val="11215140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586477-90F2-00C8-6576-43E20B564FB3}"/>
              </a:ext>
            </a:extLst>
          </p:cNvPr>
          <p:cNvSpPr>
            <a:spLocks noGrp="1"/>
          </p:cNvSpPr>
          <p:nvPr>
            <p:ph type="title"/>
          </p:nvPr>
        </p:nvSpPr>
        <p:spPr>
          <a:xfrm>
            <a:off x="229035" y="1880199"/>
            <a:ext cx="3587534" cy="1246598"/>
          </a:xfrm>
        </p:spPr>
        <p:txBody>
          <a:bodyPr vert="horz" lIns="91440" tIns="45720" rIns="91440" bIns="45720" rtlCol="0" anchor="t">
            <a:noAutofit/>
          </a:bodyPr>
          <a:lstStyle/>
          <a:p>
            <a:r>
              <a:rPr lang="en-US" sz="3800">
                <a:solidFill>
                  <a:srgbClr val="FFFFFF"/>
                </a:solidFill>
              </a:rPr>
              <a:t>Best </a:t>
            </a:r>
            <a:r>
              <a:rPr lang="en-US" sz="3800" kern="1200">
                <a:solidFill>
                  <a:srgbClr val="FFFFFF"/>
                </a:solidFill>
                <a:latin typeface="+mj-lt"/>
                <a:ea typeface="+mj-ea"/>
                <a:cs typeface="+mj-cs"/>
              </a:rPr>
              <a:t>Pruned </a:t>
            </a:r>
            <a:r>
              <a:rPr lang="en-US" sz="3800">
                <a:solidFill>
                  <a:srgbClr val="FFFFFF"/>
                </a:solidFill>
              </a:rPr>
              <a:t>Tree</a:t>
            </a:r>
            <a:endParaRPr lang="en-US"/>
          </a:p>
        </p:txBody>
      </p:sp>
      <p:pic>
        <p:nvPicPr>
          <p:cNvPr id="7" name="Content Placeholder 3" descr="A diagram of a flowchart&#10;&#10;Description automatically generated">
            <a:extLst>
              <a:ext uri="{FF2B5EF4-FFF2-40B4-BE49-F238E27FC236}">
                <a16:creationId xmlns:a16="http://schemas.microsoft.com/office/drawing/2014/main" id="{000DC4C6-78ED-5D3D-2421-7EC30BF045FF}"/>
              </a:ext>
            </a:extLst>
          </p:cNvPr>
          <p:cNvPicPr>
            <a:picLocks noChangeAspect="1"/>
          </p:cNvPicPr>
          <p:nvPr/>
        </p:nvPicPr>
        <p:blipFill rotWithShape="1">
          <a:blip r:embed="rId3"/>
          <a:srcRect l="2334" r="2703" b="2132"/>
          <a:stretch/>
        </p:blipFill>
        <p:spPr>
          <a:xfrm>
            <a:off x="4043933" y="85733"/>
            <a:ext cx="7549177" cy="4684662"/>
          </a:xfrm>
          <a:prstGeom prst="rect">
            <a:avLst/>
          </a:prstGeom>
        </p:spPr>
      </p:pic>
      <p:sp>
        <p:nvSpPr>
          <p:cNvPr id="9" name="TextBox 8">
            <a:extLst>
              <a:ext uri="{FF2B5EF4-FFF2-40B4-BE49-F238E27FC236}">
                <a16:creationId xmlns:a16="http://schemas.microsoft.com/office/drawing/2014/main" id="{8A827C01-68EE-87AB-B06B-21B1FF8BC4E3}"/>
              </a:ext>
            </a:extLst>
          </p:cNvPr>
          <p:cNvSpPr txBox="1"/>
          <p:nvPr/>
        </p:nvSpPr>
        <p:spPr>
          <a:xfrm>
            <a:off x="4038077" y="5095123"/>
            <a:ext cx="4497236" cy="352482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1400" u="sng"/>
              <a:t>Splits Included</a:t>
            </a:r>
          </a:p>
          <a:p>
            <a:pPr indent="-228600">
              <a:lnSpc>
                <a:spcPct val="90000"/>
              </a:lnSpc>
              <a:spcAft>
                <a:spcPts val="600"/>
              </a:spcAft>
              <a:buFont typeface="Arial" panose="020B0604020202020204" pitchFamily="34" charset="0"/>
              <a:buChar char="•"/>
            </a:pPr>
            <a:r>
              <a:rPr lang="en-US" sz="1400"/>
              <a:t>failures -- </a:t>
            </a:r>
            <a:r>
              <a:rPr lang="en-US" sz="1400">
                <a:ea typeface="+mn-lt"/>
                <a:cs typeface="+mn-lt"/>
              </a:rPr>
              <a:t>Past Class Failures</a:t>
            </a:r>
          </a:p>
          <a:p>
            <a:pPr indent="-228600">
              <a:lnSpc>
                <a:spcPct val="90000"/>
              </a:lnSpc>
              <a:spcAft>
                <a:spcPts val="600"/>
              </a:spcAft>
              <a:buFont typeface="Arial" panose="020B0604020202020204" pitchFamily="34" charset="0"/>
              <a:buChar char="•"/>
            </a:pPr>
            <a:r>
              <a:rPr lang="en-US" sz="1400">
                <a:ea typeface="+mn-lt"/>
                <a:cs typeface="+mn-lt"/>
              </a:rPr>
              <a:t>higher</a:t>
            </a:r>
            <a:r>
              <a:rPr lang="en-US" sz="1400"/>
              <a:t> -- </a:t>
            </a:r>
            <a:r>
              <a:rPr lang="en-US" sz="1400">
                <a:ea typeface="+mn-lt"/>
                <a:cs typeface="+mn-lt"/>
              </a:rPr>
              <a:t>Higher Education</a:t>
            </a:r>
            <a:endParaRPr lang="en-US" sz="1400"/>
          </a:p>
          <a:p>
            <a:pPr indent="-228600">
              <a:lnSpc>
                <a:spcPct val="90000"/>
              </a:lnSpc>
              <a:spcAft>
                <a:spcPts val="600"/>
              </a:spcAft>
              <a:buFont typeface="Arial" panose="020B0604020202020204" pitchFamily="34" charset="0"/>
              <a:buChar char="•"/>
            </a:pPr>
            <a:r>
              <a:rPr lang="en-US" sz="1400" err="1"/>
              <a:t>Mjob</a:t>
            </a:r>
            <a:r>
              <a:rPr lang="en-US" sz="1400"/>
              <a:t> -- </a:t>
            </a:r>
            <a:r>
              <a:rPr lang="en-US" sz="1400">
                <a:ea typeface="+mn-lt"/>
                <a:cs typeface="+mn-lt"/>
              </a:rPr>
              <a:t>Mother's Job</a:t>
            </a:r>
          </a:p>
          <a:p>
            <a:pPr indent="-228600">
              <a:lnSpc>
                <a:spcPct val="90000"/>
              </a:lnSpc>
              <a:spcAft>
                <a:spcPts val="600"/>
              </a:spcAft>
              <a:buFont typeface="Arial" panose="020B0604020202020204" pitchFamily="34" charset="0"/>
              <a:buChar char="•"/>
            </a:pPr>
            <a:r>
              <a:rPr lang="en-US" sz="1400" err="1">
                <a:ea typeface="+mn-lt"/>
                <a:cs typeface="+mn-lt"/>
              </a:rPr>
              <a:t>studytime</a:t>
            </a:r>
            <a:r>
              <a:rPr lang="en-US" sz="1400">
                <a:ea typeface="+mn-lt"/>
                <a:cs typeface="+mn-lt"/>
              </a:rPr>
              <a:t> -- Weekly Study Time</a:t>
            </a:r>
            <a:endParaRPr lang="en-US" sz="1400"/>
          </a:p>
          <a:p>
            <a:pPr indent="-228600">
              <a:lnSpc>
                <a:spcPct val="90000"/>
              </a:lnSpc>
              <a:spcAft>
                <a:spcPts val="600"/>
              </a:spcAft>
              <a:buFont typeface="Arial" panose="020B0604020202020204" pitchFamily="34" charset="0"/>
              <a:buChar char="•"/>
            </a:pPr>
            <a:endParaRPr lang="en-US" sz="2000"/>
          </a:p>
        </p:txBody>
      </p:sp>
      <p:pic>
        <p:nvPicPr>
          <p:cNvPr id="4" name="Picture 3" descr="A green oval with black numbers&#10;&#10;Description automatically generated">
            <a:extLst>
              <a:ext uri="{FF2B5EF4-FFF2-40B4-BE49-F238E27FC236}">
                <a16:creationId xmlns:a16="http://schemas.microsoft.com/office/drawing/2014/main" id="{C174ED03-4F0E-0704-61CE-9ADDA0C5BA34}"/>
              </a:ext>
            </a:extLst>
          </p:cNvPr>
          <p:cNvPicPr>
            <a:picLocks noChangeAspect="1"/>
          </p:cNvPicPr>
          <p:nvPr/>
        </p:nvPicPr>
        <p:blipFill>
          <a:blip r:embed="rId4"/>
          <a:stretch>
            <a:fillRect/>
          </a:stretch>
        </p:blipFill>
        <p:spPr>
          <a:xfrm>
            <a:off x="10542049" y="5004280"/>
            <a:ext cx="1303847" cy="1431985"/>
          </a:xfrm>
          <a:prstGeom prst="rect">
            <a:avLst/>
          </a:prstGeom>
        </p:spPr>
      </p:pic>
    </p:spTree>
    <p:extLst>
      <p:ext uri="{BB962C8B-B14F-4D97-AF65-F5344CB8AC3E}">
        <p14:creationId xmlns:p14="http://schemas.microsoft.com/office/powerpoint/2010/main" val="19209592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 name="Rectangle 10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30B417-4DF1-26F7-A5F2-9926358FC51C}"/>
              </a:ext>
            </a:extLst>
          </p:cNvPr>
          <p:cNvSpPr>
            <a:spLocks noGrp="1"/>
          </p:cNvSpPr>
          <p:nvPr>
            <p:ph type="title"/>
          </p:nvPr>
        </p:nvSpPr>
        <p:spPr>
          <a:xfrm>
            <a:off x="455801" y="280556"/>
            <a:ext cx="9895951" cy="1033669"/>
          </a:xfrm>
        </p:spPr>
        <p:txBody>
          <a:bodyPr>
            <a:normAutofit/>
          </a:bodyPr>
          <a:lstStyle/>
          <a:p>
            <a:r>
              <a:rPr lang="en-US" sz="4000">
                <a:solidFill>
                  <a:srgbClr val="FFFFFF"/>
                </a:solidFill>
                <a:ea typeface="+mj-lt"/>
                <a:cs typeface="+mj-lt"/>
              </a:rPr>
              <a:t>CART Results </a:t>
            </a:r>
            <a:endParaRPr lang="en-US"/>
          </a:p>
        </p:txBody>
      </p:sp>
      <p:pic>
        <p:nvPicPr>
          <p:cNvPr id="5" name="Content Placeholder 3" descr="A screenshot of a computer code&#10;&#10;Description automatically generated">
            <a:extLst>
              <a:ext uri="{FF2B5EF4-FFF2-40B4-BE49-F238E27FC236}">
                <a16:creationId xmlns:a16="http://schemas.microsoft.com/office/drawing/2014/main" id="{D6C5A9F5-982E-6610-2105-DF7A48E91EC4}"/>
              </a:ext>
            </a:extLst>
          </p:cNvPr>
          <p:cNvPicPr>
            <a:picLocks noChangeAspect="1"/>
          </p:cNvPicPr>
          <p:nvPr/>
        </p:nvPicPr>
        <p:blipFill rotWithShape="1">
          <a:blip r:embed="rId3"/>
          <a:srcRect l="5036" t="55659" r="10522" b="13408"/>
          <a:stretch/>
        </p:blipFill>
        <p:spPr>
          <a:xfrm>
            <a:off x="709985" y="4297419"/>
            <a:ext cx="10772025" cy="2280025"/>
          </a:xfrm>
          <a:prstGeom prst="rect">
            <a:avLst/>
          </a:prstGeom>
        </p:spPr>
      </p:pic>
      <p:sp>
        <p:nvSpPr>
          <p:cNvPr id="6" name="TextBox 5">
            <a:extLst>
              <a:ext uri="{FF2B5EF4-FFF2-40B4-BE49-F238E27FC236}">
                <a16:creationId xmlns:a16="http://schemas.microsoft.com/office/drawing/2014/main" id="{AEEC9862-4834-A031-517F-35B0336A5C46}"/>
              </a:ext>
            </a:extLst>
          </p:cNvPr>
          <p:cNvSpPr txBox="1"/>
          <p:nvPr/>
        </p:nvSpPr>
        <p:spPr>
          <a:xfrm>
            <a:off x="455801" y="1684174"/>
            <a:ext cx="9587851" cy="188074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lnSpcReduction="10000"/>
          </a:bodyPr>
          <a:lstStyle/>
          <a:p>
            <a:pPr marL="285750" indent="-228600">
              <a:lnSpc>
                <a:spcPct val="170000"/>
              </a:lnSpc>
              <a:spcAft>
                <a:spcPts val="600"/>
              </a:spcAft>
              <a:buFont typeface="Arial" panose="020B0604020202020204" pitchFamily="34" charset="0"/>
              <a:buChar char="•"/>
            </a:pPr>
            <a:r>
              <a:rPr lang="en-US" sz="2200"/>
              <a:t>The accuracy is higher when Cutoff values are (0.5, 0.4) </a:t>
            </a:r>
          </a:p>
          <a:p>
            <a:pPr marL="285750" indent="-228600">
              <a:lnSpc>
                <a:spcPct val="170000"/>
              </a:lnSpc>
              <a:spcAft>
                <a:spcPts val="600"/>
              </a:spcAft>
              <a:buFont typeface="Arial" panose="020B0604020202020204" pitchFamily="34" charset="0"/>
              <a:buChar char="•"/>
            </a:pPr>
            <a:r>
              <a:rPr lang="en-US" sz="2200"/>
              <a:t>Minimum error tree – 0.74 </a:t>
            </a:r>
          </a:p>
          <a:p>
            <a:pPr marL="285750" indent="-228600">
              <a:lnSpc>
                <a:spcPct val="170000"/>
              </a:lnSpc>
              <a:spcAft>
                <a:spcPts val="600"/>
              </a:spcAft>
              <a:buFont typeface="Arial" panose="020B0604020202020204" pitchFamily="34" charset="0"/>
              <a:buChar char="•"/>
            </a:pPr>
            <a:r>
              <a:rPr lang="en-US" sz="2200"/>
              <a:t>Best pruned tree – 0.75</a:t>
            </a:r>
          </a:p>
        </p:txBody>
      </p:sp>
    </p:spTree>
    <p:extLst>
      <p:ext uri="{BB962C8B-B14F-4D97-AF65-F5344CB8AC3E}">
        <p14:creationId xmlns:p14="http://schemas.microsoft.com/office/powerpoint/2010/main" val="1740657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586477-90F2-00C8-6576-43E20B564FB3}"/>
              </a:ext>
            </a:extLst>
          </p:cNvPr>
          <p:cNvSpPr>
            <a:spLocks noGrp="1"/>
          </p:cNvSpPr>
          <p:nvPr>
            <p:ph type="title"/>
          </p:nvPr>
        </p:nvSpPr>
        <p:spPr>
          <a:xfrm>
            <a:off x="531933" y="206093"/>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Attributes</a:t>
            </a:r>
            <a:endParaRPr lang="en-US" sz="4000" kern="1200">
              <a:solidFill>
                <a:srgbClr val="FFFFFF"/>
              </a:solidFill>
              <a:latin typeface="+mj-lt"/>
            </a:endParaRPr>
          </a:p>
        </p:txBody>
      </p:sp>
      <p:graphicFrame>
        <p:nvGraphicFramePr>
          <p:cNvPr id="7" name="Table 6">
            <a:extLst>
              <a:ext uri="{FF2B5EF4-FFF2-40B4-BE49-F238E27FC236}">
                <a16:creationId xmlns:a16="http://schemas.microsoft.com/office/drawing/2014/main" id="{9CC6DE79-5CCD-3CC3-D474-5BA2B4A7F669}"/>
              </a:ext>
            </a:extLst>
          </p:cNvPr>
          <p:cNvGraphicFramePr>
            <a:graphicFrameLocks noGrp="1"/>
          </p:cNvGraphicFramePr>
          <p:nvPr>
            <p:extLst>
              <p:ext uri="{D42A27DB-BD31-4B8C-83A1-F6EECF244321}">
                <p14:modId xmlns:p14="http://schemas.microsoft.com/office/powerpoint/2010/main" val="2825720106"/>
              </p:ext>
            </p:extLst>
          </p:nvPr>
        </p:nvGraphicFramePr>
        <p:xfrm>
          <a:off x="547978" y="1966293"/>
          <a:ext cx="11096045" cy="4452168"/>
        </p:xfrm>
        <a:graphic>
          <a:graphicData uri="http://schemas.openxmlformats.org/drawingml/2006/table">
            <a:tbl>
              <a:tblPr firstRow="1" bandRow="1">
                <a:tableStyleId>{5C22544A-7EE6-4342-B048-85BDC9FD1C3A}</a:tableStyleId>
              </a:tblPr>
              <a:tblGrid>
                <a:gridCol w="3898796">
                  <a:extLst>
                    <a:ext uri="{9D8B030D-6E8A-4147-A177-3AD203B41FA5}">
                      <a16:colId xmlns:a16="http://schemas.microsoft.com/office/drawing/2014/main" val="3821836671"/>
                    </a:ext>
                  </a:extLst>
                </a:gridCol>
                <a:gridCol w="3298453">
                  <a:extLst>
                    <a:ext uri="{9D8B030D-6E8A-4147-A177-3AD203B41FA5}">
                      <a16:colId xmlns:a16="http://schemas.microsoft.com/office/drawing/2014/main" val="651787060"/>
                    </a:ext>
                  </a:extLst>
                </a:gridCol>
                <a:gridCol w="3898796">
                  <a:extLst>
                    <a:ext uri="{9D8B030D-6E8A-4147-A177-3AD203B41FA5}">
                      <a16:colId xmlns:a16="http://schemas.microsoft.com/office/drawing/2014/main" val="165062005"/>
                    </a:ext>
                  </a:extLst>
                </a:gridCol>
              </a:tblGrid>
              <a:tr h="398701">
                <a:tc>
                  <a:txBody>
                    <a:bodyPr/>
                    <a:lstStyle/>
                    <a:p>
                      <a:pPr algn="ctr"/>
                      <a:r>
                        <a:rPr lang="en-US" sz="1800"/>
                        <a:t>Variable Name</a:t>
                      </a:r>
                    </a:p>
                  </a:txBody>
                  <a:tcPr marL="90614" marR="90614" marT="45307" marB="45307"/>
                </a:tc>
                <a:tc>
                  <a:txBody>
                    <a:bodyPr/>
                    <a:lstStyle/>
                    <a:p>
                      <a:pPr algn="ctr"/>
                      <a:r>
                        <a:rPr lang="en-US" sz="1800"/>
                        <a:t>Type</a:t>
                      </a:r>
                    </a:p>
                  </a:txBody>
                  <a:tcPr marL="90614" marR="90614" marT="45307" marB="45307"/>
                </a:tc>
                <a:tc>
                  <a:txBody>
                    <a:bodyPr/>
                    <a:lstStyle/>
                    <a:p>
                      <a:pPr algn="ctr"/>
                      <a:r>
                        <a:rPr lang="en-US" sz="1800"/>
                        <a:t>Description</a:t>
                      </a:r>
                    </a:p>
                  </a:txBody>
                  <a:tcPr marL="90614" marR="90614" marT="45307" marB="45307"/>
                </a:tc>
                <a:extLst>
                  <a:ext uri="{0D108BD9-81ED-4DB2-BD59-A6C34878D82A}">
                    <a16:rowId xmlns:a16="http://schemas.microsoft.com/office/drawing/2014/main" val="169672192"/>
                  </a:ext>
                </a:extLst>
              </a:tr>
              <a:tr h="368497">
                <a:tc>
                  <a:txBody>
                    <a:bodyPr/>
                    <a:lstStyle/>
                    <a:p>
                      <a:pPr algn="ctr"/>
                      <a:r>
                        <a:rPr lang="en-US" sz="1600"/>
                        <a:t>School</a:t>
                      </a:r>
                    </a:p>
                  </a:txBody>
                  <a:tcPr marL="90614" marR="90614" marT="45307" marB="45307"/>
                </a:tc>
                <a:tc>
                  <a:txBody>
                    <a:bodyPr/>
                    <a:lstStyle/>
                    <a:p>
                      <a:pPr algn="ctr"/>
                      <a:r>
                        <a:rPr lang="en-US" sz="1600"/>
                        <a:t>Categorical </a:t>
                      </a:r>
                    </a:p>
                  </a:txBody>
                  <a:tcPr marL="90614" marR="90614" marT="45307" marB="45307"/>
                </a:tc>
                <a:tc>
                  <a:txBody>
                    <a:bodyPr/>
                    <a:lstStyle/>
                    <a:p>
                      <a:pPr algn="ctr"/>
                      <a:r>
                        <a:rPr lang="en-US" sz="1600"/>
                        <a:t>Student's school</a:t>
                      </a:r>
                    </a:p>
                  </a:txBody>
                  <a:tcPr marL="90614" marR="90614" marT="45307" marB="45307"/>
                </a:tc>
                <a:extLst>
                  <a:ext uri="{0D108BD9-81ED-4DB2-BD59-A6C34878D82A}">
                    <a16:rowId xmlns:a16="http://schemas.microsoft.com/office/drawing/2014/main" val="2530883962"/>
                  </a:ext>
                </a:extLst>
              </a:tr>
              <a:tr h="368497">
                <a:tc>
                  <a:txBody>
                    <a:bodyPr/>
                    <a:lstStyle/>
                    <a:p>
                      <a:pPr algn="ctr"/>
                      <a:r>
                        <a:rPr lang="en-US" sz="1600"/>
                        <a:t>Sex </a:t>
                      </a:r>
                    </a:p>
                  </a:txBody>
                  <a:tcPr marL="90614" marR="90614" marT="45307" marB="45307"/>
                </a:tc>
                <a:tc>
                  <a:txBody>
                    <a:bodyPr/>
                    <a:lstStyle/>
                    <a:p>
                      <a:pPr algn="ctr"/>
                      <a:r>
                        <a:rPr lang="en-US" sz="1600"/>
                        <a:t>Binary </a:t>
                      </a:r>
                    </a:p>
                  </a:txBody>
                  <a:tcPr marL="90614" marR="90614" marT="45307" marB="45307"/>
                </a:tc>
                <a:tc>
                  <a:txBody>
                    <a:bodyPr/>
                    <a:lstStyle/>
                    <a:p>
                      <a:pPr algn="ctr"/>
                      <a:r>
                        <a:rPr lang="en-US" sz="1600"/>
                        <a:t>Student's sex</a:t>
                      </a:r>
                    </a:p>
                  </a:txBody>
                  <a:tcPr marL="90614" marR="90614" marT="45307" marB="45307"/>
                </a:tc>
                <a:extLst>
                  <a:ext uri="{0D108BD9-81ED-4DB2-BD59-A6C34878D82A}">
                    <a16:rowId xmlns:a16="http://schemas.microsoft.com/office/drawing/2014/main" val="2878367400"/>
                  </a:ext>
                </a:extLst>
              </a:tr>
              <a:tr h="368497">
                <a:tc>
                  <a:txBody>
                    <a:bodyPr/>
                    <a:lstStyle/>
                    <a:p>
                      <a:pPr algn="ctr"/>
                      <a:r>
                        <a:rPr lang="en-US" sz="1600"/>
                        <a:t>Age </a:t>
                      </a:r>
                    </a:p>
                  </a:txBody>
                  <a:tcPr marL="90614" marR="90614" marT="45307" marB="45307"/>
                </a:tc>
                <a:tc>
                  <a:txBody>
                    <a:bodyPr/>
                    <a:lstStyle/>
                    <a:p>
                      <a:pPr algn="ctr"/>
                      <a:r>
                        <a:rPr lang="en-US" sz="1600"/>
                        <a:t>Integer </a:t>
                      </a:r>
                    </a:p>
                  </a:txBody>
                  <a:tcPr marL="90614" marR="90614" marT="45307" marB="45307"/>
                </a:tc>
                <a:tc>
                  <a:txBody>
                    <a:bodyPr/>
                    <a:lstStyle/>
                    <a:p>
                      <a:pPr algn="ctr"/>
                      <a:r>
                        <a:rPr lang="en-US" sz="1600"/>
                        <a:t>Student's age </a:t>
                      </a:r>
                    </a:p>
                  </a:txBody>
                  <a:tcPr marL="90614" marR="90614" marT="45307" marB="45307"/>
                </a:tc>
                <a:extLst>
                  <a:ext uri="{0D108BD9-81ED-4DB2-BD59-A6C34878D82A}">
                    <a16:rowId xmlns:a16="http://schemas.microsoft.com/office/drawing/2014/main" val="1232331634"/>
                  </a:ext>
                </a:extLst>
              </a:tr>
              <a:tr h="368497">
                <a:tc>
                  <a:txBody>
                    <a:bodyPr/>
                    <a:lstStyle/>
                    <a:p>
                      <a:pPr algn="ctr"/>
                      <a:r>
                        <a:rPr lang="en-US" sz="1600"/>
                        <a:t>Address </a:t>
                      </a:r>
                    </a:p>
                  </a:txBody>
                  <a:tcPr marL="90614" marR="90614" marT="45307" marB="45307"/>
                </a:tc>
                <a:tc>
                  <a:txBody>
                    <a:bodyPr/>
                    <a:lstStyle/>
                    <a:p>
                      <a:pPr lvl="0" algn="ctr">
                        <a:buNone/>
                      </a:pPr>
                      <a:r>
                        <a:rPr lang="en-US" sz="1600" b="0" i="0" u="none" strike="noStrike" noProof="0">
                          <a:solidFill>
                            <a:srgbClr val="000000"/>
                          </a:solidFill>
                          <a:latin typeface="Aptos"/>
                        </a:rPr>
                        <a:t>Categorical </a:t>
                      </a:r>
                    </a:p>
                  </a:txBody>
                  <a:tcPr marL="90614" marR="90614" marT="45307" marB="45307"/>
                </a:tc>
                <a:tc>
                  <a:txBody>
                    <a:bodyPr/>
                    <a:lstStyle/>
                    <a:p>
                      <a:pPr algn="ctr"/>
                      <a:r>
                        <a:rPr lang="en-US" sz="1600"/>
                        <a:t>Student's home address type </a:t>
                      </a:r>
                    </a:p>
                  </a:txBody>
                  <a:tcPr marL="90614" marR="90614" marT="45307" marB="45307"/>
                </a:tc>
                <a:extLst>
                  <a:ext uri="{0D108BD9-81ED-4DB2-BD59-A6C34878D82A}">
                    <a16:rowId xmlns:a16="http://schemas.microsoft.com/office/drawing/2014/main" val="3834252820"/>
                  </a:ext>
                </a:extLst>
              </a:tr>
              <a:tr h="368497">
                <a:tc>
                  <a:txBody>
                    <a:bodyPr/>
                    <a:lstStyle/>
                    <a:p>
                      <a:pPr algn="ctr"/>
                      <a:r>
                        <a:rPr lang="en-US" sz="1600" err="1"/>
                        <a:t>Famsize</a:t>
                      </a:r>
                      <a:r>
                        <a:rPr lang="en-US" sz="1600"/>
                        <a:t> </a:t>
                      </a:r>
                    </a:p>
                  </a:txBody>
                  <a:tcPr marL="90614" marR="90614" marT="45307" marB="45307"/>
                </a:tc>
                <a:tc>
                  <a:txBody>
                    <a:bodyPr/>
                    <a:lstStyle/>
                    <a:p>
                      <a:pPr algn="ctr"/>
                      <a:r>
                        <a:rPr lang="en-US" sz="1600"/>
                        <a:t>Categorical </a:t>
                      </a:r>
                    </a:p>
                  </a:txBody>
                  <a:tcPr marL="90614" marR="90614" marT="45307" marB="45307"/>
                </a:tc>
                <a:tc>
                  <a:txBody>
                    <a:bodyPr/>
                    <a:lstStyle/>
                    <a:p>
                      <a:pPr algn="ctr"/>
                      <a:r>
                        <a:rPr lang="en-US" sz="1600"/>
                        <a:t>Family size </a:t>
                      </a:r>
                    </a:p>
                  </a:txBody>
                  <a:tcPr marL="90614" marR="90614" marT="45307" marB="45307"/>
                </a:tc>
                <a:extLst>
                  <a:ext uri="{0D108BD9-81ED-4DB2-BD59-A6C34878D82A}">
                    <a16:rowId xmlns:a16="http://schemas.microsoft.com/office/drawing/2014/main" val="3447382055"/>
                  </a:ext>
                </a:extLst>
              </a:tr>
              <a:tr h="368497">
                <a:tc>
                  <a:txBody>
                    <a:bodyPr/>
                    <a:lstStyle/>
                    <a:p>
                      <a:pPr algn="ctr"/>
                      <a:r>
                        <a:rPr lang="en-US" sz="1600" err="1"/>
                        <a:t>Pstatus</a:t>
                      </a:r>
                      <a:r>
                        <a:rPr lang="en-US" sz="1600"/>
                        <a:t> </a:t>
                      </a:r>
                    </a:p>
                  </a:txBody>
                  <a:tcPr marL="90614" marR="90614" marT="45307" marB="45307"/>
                </a:tc>
                <a:tc>
                  <a:txBody>
                    <a:bodyPr/>
                    <a:lstStyle/>
                    <a:p>
                      <a:pPr algn="ctr"/>
                      <a:r>
                        <a:rPr lang="en-US" sz="1600"/>
                        <a:t>Categorical </a:t>
                      </a:r>
                    </a:p>
                  </a:txBody>
                  <a:tcPr marL="90614" marR="90614" marT="45307" marB="45307"/>
                </a:tc>
                <a:tc>
                  <a:txBody>
                    <a:bodyPr/>
                    <a:lstStyle/>
                    <a:p>
                      <a:pPr algn="ctr"/>
                      <a:r>
                        <a:rPr lang="en-US" sz="1600"/>
                        <a:t>Parent's cohabitation status </a:t>
                      </a:r>
                    </a:p>
                  </a:txBody>
                  <a:tcPr marL="90614" marR="90614" marT="45307" marB="45307"/>
                </a:tc>
                <a:extLst>
                  <a:ext uri="{0D108BD9-81ED-4DB2-BD59-A6C34878D82A}">
                    <a16:rowId xmlns:a16="http://schemas.microsoft.com/office/drawing/2014/main" val="1466589754"/>
                  </a:ext>
                </a:extLst>
              </a:tr>
              <a:tr h="368497">
                <a:tc>
                  <a:txBody>
                    <a:bodyPr/>
                    <a:lstStyle/>
                    <a:p>
                      <a:pPr lvl="0" algn="ctr">
                        <a:buNone/>
                      </a:pPr>
                      <a:r>
                        <a:rPr lang="en-US" sz="1600" err="1"/>
                        <a:t>Medu</a:t>
                      </a:r>
                      <a:r>
                        <a:rPr lang="en-US" sz="1600"/>
                        <a:t> </a:t>
                      </a:r>
                    </a:p>
                  </a:txBody>
                  <a:tcPr marL="90614" marR="90614" marT="45307" marB="45307"/>
                </a:tc>
                <a:tc>
                  <a:txBody>
                    <a:bodyPr/>
                    <a:lstStyle/>
                    <a:p>
                      <a:pPr lvl="0" algn="ctr">
                        <a:buNone/>
                      </a:pPr>
                      <a:r>
                        <a:rPr lang="en-US" sz="1600"/>
                        <a:t>Integer </a:t>
                      </a:r>
                    </a:p>
                  </a:txBody>
                  <a:tcPr marL="90614" marR="90614" marT="45307" marB="45307"/>
                </a:tc>
                <a:tc>
                  <a:txBody>
                    <a:bodyPr/>
                    <a:lstStyle/>
                    <a:p>
                      <a:pPr lvl="0" algn="ctr">
                        <a:buNone/>
                      </a:pPr>
                      <a:r>
                        <a:rPr lang="en-US" sz="1600"/>
                        <a:t>Mother's education</a:t>
                      </a:r>
                    </a:p>
                  </a:txBody>
                  <a:tcPr marL="90614" marR="90614" marT="45307" marB="45307"/>
                </a:tc>
                <a:extLst>
                  <a:ext uri="{0D108BD9-81ED-4DB2-BD59-A6C34878D82A}">
                    <a16:rowId xmlns:a16="http://schemas.microsoft.com/office/drawing/2014/main" val="1514492510"/>
                  </a:ext>
                </a:extLst>
              </a:tr>
              <a:tr h="368497">
                <a:tc>
                  <a:txBody>
                    <a:bodyPr/>
                    <a:lstStyle/>
                    <a:p>
                      <a:pPr lvl="0" algn="ctr">
                        <a:buNone/>
                      </a:pPr>
                      <a:r>
                        <a:rPr lang="en-US" sz="1600" err="1"/>
                        <a:t>Fedu</a:t>
                      </a:r>
                      <a:r>
                        <a:rPr lang="en-US" sz="1600"/>
                        <a:t> </a:t>
                      </a:r>
                    </a:p>
                  </a:txBody>
                  <a:tcPr marL="90614" marR="90614" marT="45307" marB="45307"/>
                </a:tc>
                <a:tc>
                  <a:txBody>
                    <a:bodyPr/>
                    <a:lstStyle/>
                    <a:p>
                      <a:pPr lvl="0" algn="ctr">
                        <a:buNone/>
                      </a:pPr>
                      <a:r>
                        <a:rPr lang="en-US" sz="1600"/>
                        <a:t>Integer </a:t>
                      </a:r>
                    </a:p>
                  </a:txBody>
                  <a:tcPr marL="90614" marR="90614" marT="45307" marB="45307"/>
                </a:tc>
                <a:tc>
                  <a:txBody>
                    <a:bodyPr/>
                    <a:lstStyle/>
                    <a:p>
                      <a:pPr lvl="0" algn="ctr">
                        <a:buNone/>
                      </a:pPr>
                      <a:r>
                        <a:rPr lang="en-US" sz="1600"/>
                        <a:t>Father's education</a:t>
                      </a:r>
                    </a:p>
                  </a:txBody>
                  <a:tcPr marL="90614" marR="90614" marT="45307" marB="45307"/>
                </a:tc>
                <a:extLst>
                  <a:ext uri="{0D108BD9-81ED-4DB2-BD59-A6C34878D82A}">
                    <a16:rowId xmlns:a16="http://schemas.microsoft.com/office/drawing/2014/main" val="4231188630"/>
                  </a:ext>
                </a:extLst>
              </a:tr>
              <a:tr h="368497">
                <a:tc>
                  <a:txBody>
                    <a:bodyPr/>
                    <a:lstStyle/>
                    <a:p>
                      <a:pPr lvl="0" algn="ctr">
                        <a:buNone/>
                      </a:pPr>
                      <a:r>
                        <a:rPr lang="en-US" sz="1600" err="1"/>
                        <a:t>Mjob</a:t>
                      </a:r>
                      <a:r>
                        <a:rPr lang="en-US" sz="1600"/>
                        <a:t> </a:t>
                      </a:r>
                    </a:p>
                  </a:txBody>
                  <a:tcPr marL="90614" marR="90614" marT="45307" marB="45307"/>
                </a:tc>
                <a:tc>
                  <a:txBody>
                    <a:bodyPr/>
                    <a:lstStyle/>
                    <a:p>
                      <a:pPr lvl="0" algn="ctr">
                        <a:buNone/>
                      </a:pPr>
                      <a:r>
                        <a:rPr lang="en-US" sz="1600"/>
                        <a:t>Categorical </a:t>
                      </a:r>
                    </a:p>
                  </a:txBody>
                  <a:tcPr marL="90614" marR="90614" marT="45307" marB="45307"/>
                </a:tc>
                <a:tc>
                  <a:txBody>
                    <a:bodyPr/>
                    <a:lstStyle/>
                    <a:p>
                      <a:pPr lvl="0" algn="ctr">
                        <a:buNone/>
                      </a:pPr>
                      <a:r>
                        <a:rPr lang="en-US" sz="1600"/>
                        <a:t>Mother's job</a:t>
                      </a:r>
                    </a:p>
                  </a:txBody>
                  <a:tcPr marL="90614" marR="90614" marT="45307" marB="45307"/>
                </a:tc>
                <a:extLst>
                  <a:ext uri="{0D108BD9-81ED-4DB2-BD59-A6C34878D82A}">
                    <a16:rowId xmlns:a16="http://schemas.microsoft.com/office/drawing/2014/main" val="3371902191"/>
                  </a:ext>
                </a:extLst>
              </a:tr>
              <a:tr h="368497">
                <a:tc>
                  <a:txBody>
                    <a:bodyPr/>
                    <a:lstStyle/>
                    <a:p>
                      <a:pPr lvl="0" algn="ctr">
                        <a:buNone/>
                      </a:pPr>
                      <a:r>
                        <a:rPr lang="en-US" sz="1600" err="1"/>
                        <a:t>Fjob</a:t>
                      </a:r>
                      <a:r>
                        <a:rPr lang="en-US" sz="1600"/>
                        <a:t> </a:t>
                      </a:r>
                    </a:p>
                  </a:txBody>
                  <a:tcPr marL="90614" marR="90614" marT="45307" marB="45307"/>
                </a:tc>
                <a:tc>
                  <a:txBody>
                    <a:bodyPr/>
                    <a:lstStyle/>
                    <a:p>
                      <a:pPr lvl="0" algn="ctr">
                        <a:buNone/>
                      </a:pPr>
                      <a:r>
                        <a:rPr lang="en-US" sz="1600"/>
                        <a:t>Categorical </a:t>
                      </a:r>
                    </a:p>
                  </a:txBody>
                  <a:tcPr marL="90614" marR="90614" marT="45307" marB="45307"/>
                </a:tc>
                <a:tc>
                  <a:txBody>
                    <a:bodyPr/>
                    <a:lstStyle/>
                    <a:p>
                      <a:pPr lvl="0" algn="ctr">
                        <a:buNone/>
                      </a:pPr>
                      <a:r>
                        <a:rPr lang="en-US" sz="1600"/>
                        <a:t>Father's job </a:t>
                      </a:r>
                    </a:p>
                  </a:txBody>
                  <a:tcPr marL="90614" marR="90614" marT="45307" marB="45307"/>
                </a:tc>
                <a:extLst>
                  <a:ext uri="{0D108BD9-81ED-4DB2-BD59-A6C34878D82A}">
                    <a16:rowId xmlns:a16="http://schemas.microsoft.com/office/drawing/2014/main" val="4061482958"/>
                  </a:ext>
                </a:extLst>
              </a:tr>
              <a:tr h="368497">
                <a:tc>
                  <a:txBody>
                    <a:bodyPr/>
                    <a:lstStyle/>
                    <a:p>
                      <a:pPr lvl="0" algn="ctr">
                        <a:buNone/>
                      </a:pPr>
                      <a:r>
                        <a:rPr lang="en-US" sz="1600"/>
                        <a:t>Reason</a:t>
                      </a:r>
                    </a:p>
                  </a:txBody>
                  <a:tcPr marL="90614" marR="90614" marT="45307" marB="45307"/>
                </a:tc>
                <a:tc>
                  <a:txBody>
                    <a:bodyPr/>
                    <a:lstStyle/>
                    <a:p>
                      <a:pPr lvl="0" algn="ctr">
                        <a:buNone/>
                      </a:pPr>
                      <a:r>
                        <a:rPr lang="en-US" sz="1600"/>
                        <a:t>Categorical</a:t>
                      </a:r>
                    </a:p>
                  </a:txBody>
                  <a:tcPr marL="90614" marR="90614" marT="45307" marB="45307"/>
                </a:tc>
                <a:tc>
                  <a:txBody>
                    <a:bodyPr/>
                    <a:lstStyle/>
                    <a:p>
                      <a:pPr lvl="0" algn="ctr">
                        <a:buNone/>
                      </a:pPr>
                      <a:r>
                        <a:rPr lang="en-US" sz="1600"/>
                        <a:t>Reason to choose this school</a:t>
                      </a:r>
                    </a:p>
                  </a:txBody>
                  <a:tcPr marL="90614" marR="90614" marT="45307" marB="45307"/>
                </a:tc>
                <a:extLst>
                  <a:ext uri="{0D108BD9-81ED-4DB2-BD59-A6C34878D82A}">
                    <a16:rowId xmlns:a16="http://schemas.microsoft.com/office/drawing/2014/main" val="1500555541"/>
                  </a:ext>
                </a:extLst>
              </a:tr>
            </a:tbl>
          </a:graphicData>
        </a:graphic>
      </p:graphicFrame>
    </p:spTree>
    <p:extLst>
      <p:ext uri="{BB962C8B-B14F-4D97-AF65-F5344CB8AC3E}">
        <p14:creationId xmlns:p14="http://schemas.microsoft.com/office/powerpoint/2010/main" val="12992486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Rectangle 23">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D71E42-975A-B11B-CC1A-26D3965CAC9E}"/>
              </a:ext>
            </a:extLst>
          </p:cNvPr>
          <p:cNvSpPr>
            <a:spLocks noGrp="1"/>
          </p:cNvSpPr>
          <p:nvPr>
            <p:ph type="title"/>
          </p:nvPr>
        </p:nvSpPr>
        <p:spPr>
          <a:xfrm>
            <a:off x="205479" y="2728783"/>
            <a:ext cx="3692207" cy="1057419"/>
          </a:xfrm>
        </p:spPr>
        <p:txBody>
          <a:bodyPr anchor="b">
            <a:normAutofit fontScale="90000"/>
          </a:bodyPr>
          <a:lstStyle/>
          <a:p>
            <a:pPr algn="r"/>
            <a:br>
              <a:rPr lang="en-US" sz="4000">
                <a:solidFill>
                  <a:srgbClr val="FFFFFF"/>
                </a:solidFill>
              </a:rPr>
            </a:br>
            <a:r>
              <a:rPr lang="en-US" sz="4000">
                <a:solidFill>
                  <a:srgbClr val="FFFFFF"/>
                </a:solidFill>
              </a:rPr>
              <a:t>CART</a:t>
            </a:r>
            <a:br>
              <a:rPr lang="en-US" sz="4000"/>
            </a:br>
            <a:r>
              <a:rPr lang="en-US" sz="4000">
                <a:solidFill>
                  <a:srgbClr val="FFFFFF"/>
                </a:solidFill>
              </a:rPr>
              <a:t>Including G1 &amp; G2</a:t>
            </a:r>
          </a:p>
        </p:txBody>
      </p:sp>
      <p:pic>
        <p:nvPicPr>
          <p:cNvPr id="4" name="Content Placeholder 3" descr="A screenshot of a computer screen&#10;&#10;Description automatically generated">
            <a:extLst>
              <a:ext uri="{FF2B5EF4-FFF2-40B4-BE49-F238E27FC236}">
                <a16:creationId xmlns:a16="http://schemas.microsoft.com/office/drawing/2014/main" id="{8EDAE96C-F9E5-C152-0DDA-BBCE047C2413}"/>
              </a:ext>
            </a:extLst>
          </p:cNvPr>
          <p:cNvPicPr>
            <a:picLocks noChangeAspect="1"/>
          </p:cNvPicPr>
          <p:nvPr/>
        </p:nvPicPr>
        <p:blipFill rotWithShape="1">
          <a:blip r:embed="rId2"/>
          <a:srcRect l="28842" t="35541" r="28631" b="32229"/>
          <a:stretch/>
        </p:blipFill>
        <p:spPr>
          <a:xfrm>
            <a:off x="8229495" y="1377330"/>
            <a:ext cx="3464997" cy="2415447"/>
          </a:xfrm>
          <a:prstGeom prst="rect">
            <a:avLst/>
          </a:prstGeom>
        </p:spPr>
      </p:pic>
      <p:pic>
        <p:nvPicPr>
          <p:cNvPr id="5" name="Picture 4" descr="A computer screen shot of a tree&#10;&#10;Description automatically generated">
            <a:extLst>
              <a:ext uri="{FF2B5EF4-FFF2-40B4-BE49-F238E27FC236}">
                <a16:creationId xmlns:a16="http://schemas.microsoft.com/office/drawing/2014/main" id="{99FE86CB-5099-3FD1-10C3-3101AFF8B822}"/>
              </a:ext>
            </a:extLst>
          </p:cNvPr>
          <p:cNvPicPr>
            <a:picLocks noChangeAspect="1"/>
          </p:cNvPicPr>
          <p:nvPr/>
        </p:nvPicPr>
        <p:blipFill rotWithShape="1">
          <a:blip r:embed="rId3"/>
          <a:srcRect l="27639" t="37127" r="27917" b="31294"/>
          <a:stretch/>
        </p:blipFill>
        <p:spPr>
          <a:xfrm>
            <a:off x="4241023" y="1507778"/>
            <a:ext cx="3445590" cy="2383411"/>
          </a:xfrm>
          <a:prstGeom prst="rect">
            <a:avLst/>
          </a:prstGeom>
        </p:spPr>
      </p:pic>
      <p:pic>
        <p:nvPicPr>
          <p:cNvPr id="6" name="Picture 5">
            <a:extLst>
              <a:ext uri="{FF2B5EF4-FFF2-40B4-BE49-F238E27FC236}">
                <a16:creationId xmlns:a16="http://schemas.microsoft.com/office/drawing/2014/main" id="{3C94F5E1-4BED-DAF5-27DC-430AB66B02E3}"/>
              </a:ext>
            </a:extLst>
          </p:cNvPr>
          <p:cNvPicPr>
            <a:picLocks noChangeAspect="1"/>
          </p:cNvPicPr>
          <p:nvPr/>
        </p:nvPicPr>
        <p:blipFill rotWithShape="1">
          <a:blip r:embed="rId4"/>
          <a:srcRect l="-403" t="-1439" r="8592" b="14388"/>
          <a:stretch/>
        </p:blipFill>
        <p:spPr>
          <a:xfrm>
            <a:off x="7852821" y="4031122"/>
            <a:ext cx="4339610" cy="1321187"/>
          </a:xfrm>
          <a:prstGeom prst="rect">
            <a:avLst/>
          </a:prstGeom>
        </p:spPr>
      </p:pic>
      <p:pic>
        <p:nvPicPr>
          <p:cNvPr id="7" name="Picture 6" descr="A close-up of a computer code&#10;&#10;Description automatically generated">
            <a:extLst>
              <a:ext uri="{FF2B5EF4-FFF2-40B4-BE49-F238E27FC236}">
                <a16:creationId xmlns:a16="http://schemas.microsoft.com/office/drawing/2014/main" id="{9A0E4A81-83F5-07AE-D206-59F5FB9CCC07}"/>
              </a:ext>
            </a:extLst>
          </p:cNvPr>
          <p:cNvPicPr>
            <a:picLocks noChangeAspect="1"/>
          </p:cNvPicPr>
          <p:nvPr/>
        </p:nvPicPr>
        <p:blipFill rotWithShape="1">
          <a:blip r:embed="rId5"/>
          <a:srcRect r="7022" b="-1586"/>
          <a:stretch/>
        </p:blipFill>
        <p:spPr>
          <a:xfrm>
            <a:off x="4241410" y="4032179"/>
            <a:ext cx="3604580" cy="1330610"/>
          </a:xfrm>
          <a:prstGeom prst="rect">
            <a:avLst/>
          </a:prstGeom>
        </p:spPr>
      </p:pic>
      <p:sp>
        <p:nvSpPr>
          <p:cNvPr id="8" name="TextBox 7">
            <a:extLst>
              <a:ext uri="{FF2B5EF4-FFF2-40B4-BE49-F238E27FC236}">
                <a16:creationId xmlns:a16="http://schemas.microsoft.com/office/drawing/2014/main" id="{ADF9F89F-A098-3C56-1452-D1E0C45399C8}"/>
              </a:ext>
            </a:extLst>
          </p:cNvPr>
          <p:cNvSpPr txBox="1"/>
          <p:nvPr/>
        </p:nvSpPr>
        <p:spPr>
          <a:xfrm>
            <a:off x="4906588" y="757890"/>
            <a:ext cx="210726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04088">
              <a:spcAft>
                <a:spcPts val="600"/>
              </a:spcAft>
            </a:pPr>
            <a:r>
              <a:rPr lang="en-US" sz="1600" b="1" kern="1200">
                <a:latin typeface="Segoe UI"/>
                <a:ea typeface="+mn-ea"/>
                <a:cs typeface="Segoe UI"/>
              </a:rPr>
              <a:t>Minimum Error Tree</a:t>
            </a:r>
            <a:endParaRPr lang="en-US" sz="1600" b="1">
              <a:latin typeface="Segoe UI"/>
              <a:cs typeface="Segoe UI"/>
            </a:endParaRPr>
          </a:p>
        </p:txBody>
      </p:sp>
      <p:sp>
        <p:nvSpPr>
          <p:cNvPr id="9" name="TextBox 8">
            <a:extLst>
              <a:ext uri="{FF2B5EF4-FFF2-40B4-BE49-F238E27FC236}">
                <a16:creationId xmlns:a16="http://schemas.microsoft.com/office/drawing/2014/main" id="{E2D0B53D-FEED-E59B-055D-210BE2A92255}"/>
              </a:ext>
            </a:extLst>
          </p:cNvPr>
          <p:cNvSpPr txBox="1"/>
          <p:nvPr/>
        </p:nvSpPr>
        <p:spPr>
          <a:xfrm>
            <a:off x="9226020" y="757889"/>
            <a:ext cx="202897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04088">
              <a:spcAft>
                <a:spcPts val="600"/>
              </a:spcAft>
            </a:pPr>
            <a:r>
              <a:rPr lang="en-US" sz="1600" b="1" kern="1200">
                <a:latin typeface="Segoe UI"/>
                <a:ea typeface="+mn-ea"/>
                <a:cs typeface="Segoe UI"/>
              </a:rPr>
              <a:t>Best Pruned Tree</a:t>
            </a:r>
            <a:endParaRPr lang="en-US" sz="1600" b="1">
              <a:latin typeface="Segoe UI"/>
              <a:cs typeface="Segoe UI"/>
            </a:endParaRPr>
          </a:p>
        </p:txBody>
      </p:sp>
    </p:spTree>
    <p:extLst>
      <p:ext uri="{BB962C8B-B14F-4D97-AF65-F5344CB8AC3E}">
        <p14:creationId xmlns:p14="http://schemas.microsoft.com/office/powerpoint/2010/main" val="15461211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36CAB1F-557E-4FA4-81CC-DC491EF8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0"/>
            <a:ext cx="8104091" cy="6857571"/>
          </a:xfrm>
          <a:prstGeom prst="rect">
            <a:avLst/>
          </a:prstGeom>
          <a:gradFill>
            <a:gsLst>
              <a:gs pos="0">
                <a:schemeClr val="accent1">
                  <a:lumMod val="75000"/>
                </a:schemeClr>
              </a:gs>
              <a:gs pos="100000">
                <a:srgbClr val="00000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74250" y="627728"/>
            <a:ext cx="4355593" cy="8104092"/>
          </a:xfrm>
          <a:prstGeom prst="rect">
            <a:avLst/>
          </a:prstGeom>
          <a:gradFill>
            <a:gsLst>
              <a:gs pos="0">
                <a:schemeClr val="accent1">
                  <a:lumMod val="50000"/>
                </a:schemeClr>
              </a:gs>
              <a:gs pos="91000">
                <a:schemeClr val="tx2">
                  <a:lumMod val="50000"/>
                  <a:alpha val="1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
            <a:ext cx="7646891" cy="6858001"/>
          </a:xfrm>
          <a:prstGeom prst="rect">
            <a:avLst/>
          </a:prstGeom>
          <a:gradFill>
            <a:gsLst>
              <a:gs pos="41000">
                <a:schemeClr val="accent1">
                  <a:lumMod val="75000"/>
                  <a:alpha val="52000"/>
                </a:schemeClr>
              </a:gs>
              <a:gs pos="95000">
                <a:srgbClr val="000000">
                  <a:alpha val="68000"/>
                </a:srgb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5550980-2AB6-4DE5-86DD-064ADF160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2501118"/>
            <a:ext cx="8091784" cy="4331436"/>
          </a:xfrm>
          <a:prstGeom prst="rect">
            <a:avLst/>
          </a:prstGeom>
          <a:gradFill>
            <a:gsLst>
              <a:gs pos="0">
                <a:srgbClr val="000000">
                  <a:alpha val="16000"/>
                </a:srgbClr>
              </a:gs>
              <a:gs pos="91000">
                <a:schemeClr val="accent1">
                  <a:alpha val="3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DF4B167-8E82-4458-AE55-88B683EBF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595" y="-3"/>
            <a:ext cx="8091784" cy="6857999"/>
          </a:xfrm>
          <a:prstGeom prst="rect">
            <a:avLst/>
          </a:prstGeom>
          <a:gradFill>
            <a:gsLst>
              <a:gs pos="0">
                <a:schemeClr val="accent1">
                  <a:lumMod val="75000"/>
                  <a:alpha val="6000"/>
                </a:schemeClr>
              </a:gs>
              <a:gs pos="99000">
                <a:srgbClr val="000000">
                  <a:alpha val="57000"/>
                </a:srgb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55993D72-5628-4E5E-BB9F-96066414E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2101742" y="699966"/>
            <a:ext cx="5121259" cy="5458067"/>
          </a:xfrm>
          <a:prstGeom prst="ellipse">
            <a:avLst/>
          </a:prstGeom>
          <a:gradFill>
            <a:gsLst>
              <a:gs pos="3000">
                <a:schemeClr val="accent1">
                  <a:lumMod val="50000"/>
                  <a:alpha val="0"/>
                </a:schemeClr>
              </a:gs>
              <a:gs pos="100000">
                <a:schemeClr val="accent1">
                  <a:lumMod val="60000"/>
                  <a:lumOff val="40000"/>
                  <a:alpha val="17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D23063-DAD7-82E6-856D-B038AEF4CDCF}"/>
              </a:ext>
            </a:extLst>
          </p:cNvPr>
          <p:cNvSpPr>
            <a:spLocks noGrp="1"/>
          </p:cNvSpPr>
          <p:nvPr>
            <p:ph type="title" idx="4294967295"/>
          </p:nvPr>
        </p:nvSpPr>
        <p:spPr>
          <a:xfrm>
            <a:off x="2378969" y="1927965"/>
            <a:ext cx="5476155" cy="3000431"/>
          </a:xfrm>
        </p:spPr>
        <p:txBody>
          <a:bodyPr vert="horz" lIns="91440" tIns="45720" rIns="91440" bIns="45720" rtlCol="0" anchor="t">
            <a:normAutofit/>
          </a:bodyPr>
          <a:lstStyle/>
          <a:p>
            <a:r>
              <a:rPr lang="en-US" sz="4800">
                <a:solidFill>
                  <a:srgbClr val="FFFFFF"/>
                </a:solidFill>
              </a:rPr>
              <a:t>Discussion &amp; </a:t>
            </a:r>
            <a:br>
              <a:rPr lang="en-US" sz="4800">
                <a:solidFill>
                  <a:srgbClr val="FFFFFF"/>
                </a:solidFill>
              </a:rPr>
            </a:br>
            <a:r>
              <a:rPr lang="en-US" sz="4800">
                <a:solidFill>
                  <a:srgbClr val="FFFFFF"/>
                </a:solidFill>
              </a:rPr>
              <a:t>Limitations and Future Works</a:t>
            </a:r>
            <a:endParaRPr lang="en-US"/>
          </a:p>
        </p:txBody>
      </p:sp>
      <p:pic>
        <p:nvPicPr>
          <p:cNvPr id="5" name="Picture 4">
            <a:extLst>
              <a:ext uri="{FF2B5EF4-FFF2-40B4-BE49-F238E27FC236}">
                <a16:creationId xmlns:a16="http://schemas.microsoft.com/office/drawing/2014/main" id="{943825CE-4A47-5140-EB1B-B3332EBC4E62}"/>
              </a:ext>
            </a:extLst>
          </p:cNvPr>
          <p:cNvPicPr>
            <a:picLocks noChangeAspect="1"/>
          </p:cNvPicPr>
          <p:nvPr/>
        </p:nvPicPr>
        <p:blipFill rotWithShape="1">
          <a:blip r:embed="rId2"/>
          <a:srcRect l="33186" r="33186"/>
          <a:stretch/>
        </p:blipFill>
        <p:spPr>
          <a:xfrm>
            <a:off x="8104092" y="10"/>
            <a:ext cx="4099858" cy="6857990"/>
          </a:xfrm>
          <a:prstGeom prst="rect">
            <a:avLst/>
          </a:prstGeom>
        </p:spPr>
      </p:pic>
    </p:spTree>
    <p:extLst>
      <p:ext uri="{BB962C8B-B14F-4D97-AF65-F5344CB8AC3E}">
        <p14:creationId xmlns:p14="http://schemas.microsoft.com/office/powerpoint/2010/main" val="36688157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D23063-DAD7-82E6-856D-B038AEF4CDCF}"/>
              </a:ext>
            </a:extLst>
          </p:cNvPr>
          <p:cNvSpPr>
            <a:spLocks noGrp="1"/>
          </p:cNvSpPr>
          <p:nvPr>
            <p:ph type="title"/>
          </p:nvPr>
        </p:nvSpPr>
        <p:spPr>
          <a:xfrm>
            <a:off x="459346" y="278535"/>
            <a:ext cx="9895951" cy="1033669"/>
          </a:xfrm>
        </p:spPr>
        <p:txBody>
          <a:bodyPr vert="horz" lIns="91440" tIns="45720" rIns="91440" bIns="45720" rtlCol="0">
            <a:normAutofit/>
          </a:bodyPr>
          <a:lstStyle/>
          <a:p>
            <a:r>
              <a:rPr lang="en-US" sz="4000">
                <a:solidFill>
                  <a:srgbClr val="FFFFFF"/>
                </a:solidFill>
              </a:rPr>
              <a:t>Discussion</a:t>
            </a:r>
          </a:p>
        </p:txBody>
      </p:sp>
      <p:sp>
        <p:nvSpPr>
          <p:cNvPr id="3" name="Content Placeholder 2">
            <a:extLst>
              <a:ext uri="{FF2B5EF4-FFF2-40B4-BE49-F238E27FC236}">
                <a16:creationId xmlns:a16="http://schemas.microsoft.com/office/drawing/2014/main" id="{10CFBD6C-FB89-0D8C-1495-A43372967830}"/>
              </a:ext>
            </a:extLst>
          </p:cNvPr>
          <p:cNvSpPr>
            <a:spLocks noGrp="1"/>
          </p:cNvSpPr>
          <p:nvPr>
            <p:ph idx="1"/>
          </p:nvPr>
        </p:nvSpPr>
        <p:spPr>
          <a:xfrm>
            <a:off x="229675" y="1762586"/>
            <a:ext cx="11732646" cy="5775832"/>
          </a:xfrm>
        </p:spPr>
        <p:txBody>
          <a:bodyPr vert="horz" lIns="91440" tIns="45720" rIns="91440" bIns="45720" rtlCol="0" anchor="ctr">
            <a:noAutofit/>
          </a:bodyPr>
          <a:lstStyle/>
          <a:p>
            <a:pPr marL="0" indent="0">
              <a:buNone/>
            </a:pPr>
            <a:r>
              <a:rPr lang="en-US" sz="1850" u="sng"/>
              <a:t>What We Learned:</a:t>
            </a:r>
            <a:endParaRPr lang="en-US" sz="1850" u="sng">
              <a:ea typeface="+mn-lt"/>
              <a:cs typeface="+mn-lt"/>
            </a:endParaRPr>
          </a:p>
          <a:p>
            <a:r>
              <a:rPr lang="en-US" sz="1850" b="1">
                <a:ea typeface="+mn-lt"/>
                <a:cs typeface="+mn-lt"/>
              </a:rPr>
              <a:t>Methodological Excellence</a:t>
            </a:r>
            <a:r>
              <a:rPr lang="en-US" sz="1850">
                <a:solidFill>
                  <a:srgbClr val="0D0D0D"/>
                </a:solidFill>
                <a:ea typeface="+mn-lt"/>
                <a:cs typeface="+mn-lt"/>
              </a:rPr>
              <a:t>: "We meticulously applied three advanced machine learning models—KNN, CART, and Logistic Regression—to not only predict outcomes but also interpret the underlying factors driving student success."</a:t>
            </a:r>
            <a:endParaRPr lang="en-US" sz="1850"/>
          </a:p>
          <a:p>
            <a:r>
              <a:rPr lang="en-US" sz="1850" b="1">
                <a:ea typeface="+mn-lt"/>
                <a:cs typeface="+mn-lt"/>
              </a:rPr>
              <a:t>Model Insights</a:t>
            </a:r>
            <a:r>
              <a:rPr lang="en-US" sz="1850">
                <a:solidFill>
                  <a:srgbClr val="0D0D0D"/>
                </a:solidFill>
                <a:ea typeface="+mn-lt"/>
                <a:cs typeface="+mn-lt"/>
              </a:rPr>
              <a:t>: "Detailed comparison of model outputs revealed that Logistic Regression excels in predictive reliability and interpretability, while CART offers deep insights into non-linear relationships and KNN uncovers local patterns and anomalies."</a:t>
            </a:r>
            <a:endParaRPr lang="en-US" sz="1850"/>
          </a:p>
          <a:p>
            <a:r>
              <a:rPr lang="en-US" sz="1850" b="1">
                <a:ea typeface="+mn-lt"/>
                <a:cs typeface="+mn-lt"/>
              </a:rPr>
              <a:t>Significant Predictors Uncovered</a:t>
            </a:r>
            <a:r>
              <a:rPr lang="en-US" sz="1850">
                <a:solidFill>
                  <a:srgbClr val="0D0D0D"/>
                </a:solidFill>
                <a:ea typeface="+mn-lt"/>
                <a:cs typeface="+mn-lt"/>
              </a:rPr>
              <a:t>: "We identified several non-traditional predictors of student success, including psychological well-being and extracurricular engagement, alongside traditional metrics like grades and family background."</a:t>
            </a:r>
            <a:endParaRPr lang="en-US" sz="1850"/>
          </a:p>
          <a:p>
            <a:r>
              <a:rPr lang="en-US" sz="1850" b="1">
                <a:ea typeface="+mn-lt"/>
                <a:cs typeface="+mn-lt"/>
              </a:rPr>
              <a:t>Data Integrity Solutions</a:t>
            </a:r>
            <a:r>
              <a:rPr lang="en-US" sz="1850">
                <a:solidFill>
                  <a:srgbClr val="0D0D0D"/>
                </a:solidFill>
                <a:ea typeface="+mn-lt"/>
                <a:cs typeface="+mn-lt"/>
              </a:rPr>
              <a:t>: "We tackled complex challenges such as missing values and dataset skewness with sophisticated imputation models and adaptive resampling methods, ensuring robustness in our findings."</a:t>
            </a:r>
            <a:endParaRPr lang="en-US" sz="1850"/>
          </a:p>
          <a:p>
            <a:pPr marL="0" indent="0">
              <a:buNone/>
            </a:pPr>
            <a:br>
              <a:rPr lang="en-US" sz="1850"/>
            </a:br>
            <a:endParaRPr lang="en-US" sz="1850"/>
          </a:p>
          <a:p>
            <a:endParaRPr lang="en-US" sz="1850">
              <a:latin typeface="Arial"/>
              <a:cs typeface="Arial"/>
            </a:endParaRPr>
          </a:p>
        </p:txBody>
      </p:sp>
    </p:spTree>
    <p:extLst>
      <p:ext uri="{BB962C8B-B14F-4D97-AF65-F5344CB8AC3E}">
        <p14:creationId xmlns:p14="http://schemas.microsoft.com/office/powerpoint/2010/main" val="28715247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D23063-DAD7-82E6-856D-B038AEF4CDCF}"/>
              </a:ext>
            </a:extLst>
          </p:cNvPr>
          <p:cNvSpPr>
            <a:spLocks noGrp="1"/>
          </p:cNvSpPr>
          <p:nvPr>
            <p:ph type="title"/>
          </p:nvPr>
        </p:nvSpPr>
        <p:spPr>
          <a:xfrm>
            <a:off x="459346" y="278535"/>
            <a:ext cx="9895951" cy="1033669"/>
          </a:xfrm>
        </p:spPr>
        <p:txBody>
          <a:bodyPr vert="horz" lIns="91440" tIns="45720" rIns="91440" bIns="45720" rtlCol="0">
            <a:normAutofit/>
          </a:bodyPr>
          <a:lstStyle/>
          <a:p>
            <a:r>
              <a:rPr lang="en-US" sz="4000">
                <a:solidFill>
                  <a:srgbClr val="FFFFFF"/>
                </a:solidFill>
              </a:rPr>
              <a:t>Discussion Cont.</a:t>
            </a:r>
          </a:p>
        </p:txBody>
      </p:sp>
      <p:sp>
        <p:nvSpPr>
          <p:cNvPr id="6" name="Content Placeholder 2">
            <a:extLst>
              <a:ext uri="{FF2B5EF4-FFF2-40B4-BE49-F238E27FC236}">
                <a16:creationId xmlns:a16="http://schemas.microsoft.com/office/drawing/2014/main" id="{8D838EFF-B04E-0EEA-3123-F7B3EC9B2ED5}"/>
              </a:ext>
            </a:extLst>
          </p:cNvPr>
          <p:cNvSpPr>
            <a:spLocks noGrp="1"/>
          </p:cNvSpPr>
          <p:nvPr>
            <p:ph idx="1"/>
          </p:nvPr>
        </p:nvSpPr>
        <p:spPr>
          <a:xfrm>
            <a:off x="459344" y="2157871"/>
            <a:ext cx="5636654" cy="4421594"/>
          </a:xfrm>
        </p:spPr>
        <p:txBody>
          <a:bodyPr vert="horz" lIns="91440" tIns="45720" rIns="91440" bIns="45720" rtlCol="0" anchor="ctr">
            <a:noAutofit/>
          </a:bodyPr>
          <a:lstStyle/>
          <a:p>
            <a:pPr>
              <a:lnSpc>
                <a:spcPct val="150000"/>
              </a:lnSpc>
            </a:pPr>
            <a:r>
              <a:rPr lang="en-US" sz="2200">
                <a:ea typeface="+mn-lt"/>
                <a:cs typeface="+mn-lt"/>
              </a:rPr>
              <a:t>Models including G1 and G2 grades predicted final performance with an accuracy of over 90%, compared to just 70% when these grades were excluded.</a:t>
            </a:r>
            <a:endParaRPr lang="en-US" sz="2200"/>
          </a:p>
          <a:p>
            <a:pPr>
              <a:lnSpc>
                <a:spcPct val="150000"/>
              </a:lnSpc>
            </a:pPr>
            <a:r>
              <a:rPr lang="en-US" sz="2200">
                <a:ea typeface="+mn-lt"/>
                <a:cs typeface="+mn-lt"/>
              </a:rPr>
              <a:t>Variables like study habits and parental education emerged as significant, explaining up to 15% of the variance in student performance on their own.</a:t>
            </a:r>
            <a:endParaRPr lang="en-US" sz="2200"/>
          </a:p>
          <a:p>
            <a:pPr>
              <a:lnSpc>
                <a:spcPct val="150000"/>
              </a:lnSpc>
            </a:pPr>
            <a:endParaRPr lang="en-US" sz="2200">
              <a:latin typeface="Arial"/>
              <a:cs typeface="Arial"/>
            </a:endParaRPr>
          </a:p>
        </p:txBody>
      </p:sp>
      <p:pic>
        <p:nvPicPr>
          <p:cNvPr id="7" name="Picture 6" descr="Magnifying glass showing decling performance">
            <a:extLst>
              <a:ext uri="{FF2B5EF4-FFF2-40B4-BE49-F238E27FC236}">
                <a16:creationId xmlns:a16="http://schemas.microsoft.com/office/drawing/2014/main" id="{801226D3-D206-342E-77DB-9783C079AD48}"/>
              </a:ext>
            </a:extLst>
          </p:cNvPr>
          <p:cNvPicPr>
            <a:picLocks noChangeAspect="1"/>
          </p:cNvPicPr>
          <p:nvPr/>
        </p:nvPicPr>
        <p:blipFill rotWithShape="1">
          <a:blip r:embed="rId2"/>
          <a:srcRect l="26089" r="22150" b="-3"/>
          <a:stretch/>
        </p:blipFill>
        <p:spPr>
          <a:xfrm>
            <a:off x="8235153" y="1834888"/>
            <a:ext cx="3497500" cy="4503751"/>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7387637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AA138B9-6712-F084-1A12-2049D3E3B7D2}"/>
              </a:ext>
            </a:extLst>
          </p:cNvPr>
          <p:cNvSpPr txBox="1"/>
          <p:nvPr/>
        </p:nvSpPr>
        <p:spPr>
          <a:xfrm>
            <a:off x="430772" y="208817"/>
            <a:ext cx="7063721" cy="115920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a:solidFill>
                  <a:srgbClr val="FFFFFF"/>
                </a:solidFill>
                <a:latin typeface="+mj-lt"/>
                <a:ea typeface="+mj-ea"/>
                <a:cs typeface="+mj-cs"/>
              </a:rPr>
              <a:t>Result Comparison</a:t>
            </a:r>
            <a:endParaRPr lang="en-US" sz="4000" kern="1200">
              <a:solidFill>
                <a:srgbClr val="FFFFFF"/>
              </a:solidFill>
              <a:latin typeface="+mj-lt"/>
              <a:ea typeface="+mj-ea"/>
              <a:cs typeface="+mj-cs"/>
            </a:endParaRPr>
          </a:p>
        </p:txBody>
      </p:sp>
      <p:graphicFrame>
        <p:nvGraphicFramePr>
          <p:cNvPr id="4" name="Table 3">
            <a:extLst>
              <a:ext uri="{FF2B5EF4-FFF2-40B4-BE49-F238E27FC236}">
                <a16:creationId xmlns:a16="http://schemas.microsoft.com/office/drawing/2014/main" id="{8B866A33-2CE9-A3AE-EA04-D1906357BF15}"/>
              </a:ext>
            </a:extLst>
          </p:cNvPr>
          <p:cNvGraphicFramePr>
            <a:graphicFrameLocks noGrp="1"/>
          </p:cNvGraphicFramePr>
          <p:nvPr>
            <p:extLst>
              <p:ext uri="{D42A27DB-BD31-4B8C-83A1-F6EECF244321}">
                <p14:modId xmlns:p14="http://schemas.microsoft.com/office/powerpoint/2010/main" val="1369541142"/>
              </p:ext>
            </p:extLst>
          </p:nvPr>
        </p:nvGraphicFramePr>
        <p:xfrm>
          <a:off x="1034365" y="2197620"/>
          <a:ext cx="10120531" cy="3968202"/>
        </p:xfrm>
        <a:graphic>
          <a:graphicData uri="http://schemas.openxmlformats.org/drawingml/2006/table">
            <a:tbl>
              <a:tblPr firstRow="1" bandRow="1">
                <a:tableStyleId>{5C22544A-7EE6-4342-B048-85BDC9FD1C3A}</a:tableStyleId>
              </a:tblPr>
              <a:tblGrid>
                <a:gridCol w="1259272">
                  <a:extLst>
                    <a:ext uri="{9D8B030D-6E8A-4147-A177-3AD203B41FA5}">
                      <a16:colId xmlns:a16="http://schemas.microsoft.com/office/drawing/2014/main" val="786211638"/>
                    </a:ext>
                  </a:extLst>
                </a:gridCol>
                <a:gridCol w="1259272">
                  <a:extLst>
                    <a:ext uri="{9D8B030D-6E8A-4147-A177-3AD203B41FA5}">
                      <a16:colId xmlns:a16="http://schemas.microsoft.com/office/drawing/2014/main" val="1264712206"/>
                    </a:ext>
                  </a:extLst>
                </a:gridCol>
                <a:gridCol w="1259272">
                  <a:extLst>
                    <a:ext uri="{9D8B030D-6E8A-4147-A177-3AD203B41FA5}">
                      <a16:colId xmlns:a16="http://schemas.microsoft.com/office/drawing/2014/main" val="2663429520"/>
                    </a:ext>
                  </a:extLst>
                </a:gridCol>
                <a:gridCol w="1259272">
                  <a:extLst>
                    <a:ext uri="{9D8B030D-6E8A-4147-A177-3AD203B41FA5}">
                      <a16:colId xmlns:a16="http://schemas.microsoft.com/office/drawing/2014/main" val="506403416"/>
                    </a:ext>
                  </a:extLst>
                </a:gridCol>
                <a:gridCol w="1259272">
                  <a:extLst>
                    <a:ext uri="{9D8B030D-6E8A-4147-A177-3AD203B41FA5}">
                      <a16:colId xmlns:a16="http://schemas.microsoft.com/office/drawing/2014/main" val="2294723461"/>
                    </a:ext>
                  </a:extLst>
                </a:gridCol>
                <a:gridCol w="1007909">
                  <a:extLst>
                    <a:ext uri="{9D8B030D-6E8A-4147-A177-3AD203B41FA5}">
                      <a16:colId xmlns:a16="http://schemas.microsoft.com/office/drawing/2014/main" val="2881293841"/>
                    </a:ext>
                  </a:extLst>
                </a:gridCol>
                <a:gridCol w="1556990">
                  <a:extLst>
                    <a:ext uri="{9D8B030D-6E8A-4147-A177-3AD203B41FA5}">
                      <a16:colId xmlns:a16="http://schemas.microsoft.com/office/drawing/2014/main" val="3811449561"/>
                    </a:ext>
                  </a:extLst>
                </a:gridCol>
                <a:gridCol w="1259272">
                  <a:extLst>
                    <a:ext uri="{9D8B030D-6E8A-4147-A177-3AD203B41FA5}">
                      <a16:colId xmlns:a16="http://schemas.microsoft.com/office/drawing/2014/main" val="748097813"/>
                    </a:ext>
                  </a:extLst>
                </a:gridCol>
              </a:tblGrid>
              <a:tr h="283443">
                <a:tc gridSpan="5">
                  <a:txBody>
                    <a:bodyPr/>
                    <a:lstStyle/>
                    <a:p>
                      <a:pPr algn="ctr" fontAlgn="b"/>
                      <a:r>
                        <a:rPr lang="en-US" sz="1500" b="0" i="0" u="none" strike="noStrike">
                          <a:solidFill>
                            <a:srgbClr val="000000"/>
                          </a:solidFill>
                          <a:effectLst/>
                          <a:highlight>
                            <a:srgbClr val="FFC000"/>
                          </a:highlight>
                          <a:latin typeface="Calibri"/>
                        </a:rPr>
                        <a:t>Logistic Regression </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lnL w="6350" cap="flat" cmpd="sng" algn="ctr">
                      <a:solidFill>
                        <a:srgbClr val="000000"/>
                      </a:solidFill>
                      <a:prstDash val="solid"/>
                      <a:round/>
                      <a:headEnd type="none" w="med" len="med"/>
                      <a:tailEnd type="none" w="med" len="med"/>
                    </a:lnL>
                  </a:tcPr>
                </a:tc>
                <a:tc hMerge="1">
                  <a:txBody>
                    <a:bodyPr/>
                    <a:lstStyle/>
                    <a:p>
                      <a:endParaRPr lang="en-US"/>
                    </a:p>
                  </a:txBody>
                  <a:tcPr/>
                </a:tc>
                <a:tc>
                  <a:txBody>
                    <a:bodyPr/>
                    <a:lstStyle/>
                    <a:p>
                      <a:pPr algn="ctr" fontAlgn="b"/>
                      <a:r>
                        <a:rPr lang="en-US" sz="1500" b="0" i="0" u="none" strike="noStrike">
                          <a:solidFill>
                            <a:srgbClr val="000000"/>
                          </a:solidFill>
                          <a:effectLst/>
                          <a:highlight>
                            <a:srgbClr val="FFC000"/>
                          </a:highlight>
                          <a:latin typeface="Calibri"/>
                        </a:rPr>
                        <a:t>KNN</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500" b="0" i="0" u="none" strike="noStrike">
                          <a:solidFill>
                            <a:srgbClr val="000000"/>
                          </a:solidFill>
                          <a:effectLst/>
                          <a:highlight>
                            <a:srgbClr val="FFC000"/>
                          </a:highlight>
                          <a:latin typeface="Calibri"/>
                        </a:rPr>
                        <a:t>Classification Tree</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500" b="0" i="0" u="none" strike="noStrike">
                        <a:solidFill>
                          <a:srgbClr val="000000"/>
                        </a:solidFill>
                        <a:effectLst/>
                        <a:highlight>
                          <a:srgbClr val="FFC000"/>
                        </a:highlight>
                        <a:latin typeface="Calibri"/>
                      </a:endParaRP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976247247"/>
                  </a:ext>
                </a:extLst>
              </a:tr>
              <a:tr h="283443">
                <a:tc>
                  <a:txBody>
                    <a:bodyPr/>
                    <a:lstStyle/>
                    <a:p>
                      <a:pPr algn="l" fontAlgn="b"/>
                      <a:r>
                        <a:rPr lang="en-US" sz="1500" b="0" i="0" u="none" strike="noStrike">
                          <a:solidFill>
                            <a:srgbClr val="000000"/>
                          </a:solidFill>
                          <a:effectLst/>
                          <a:highlight>
                            <a:srgbClr val="B4C6E7"/>
                          </a:highlight>
                          <a:latin typeface="Calibri"/>
                        </a:rPr>
                        <a:t>Cutoff</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n-US" sz="1500" b="0" i="0" u="none" strike="noStrike">
                          <a:solidFill>
                            <a:srgbClr val="000000"/>
                          </a:solidFill>
                          <a:effectLst/>
                          <a:highlight>
                            <a:srgbClr val="B4C6E7"/>
                          </a:highlight>
                          <a:latin typeface="Calibri"/>
                        </a:rPr>
                        <a:t>Metrics</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US" sz="1500" b="0" i="0" u="none" strike="noStrike">
                          <a:solidFill>
                            <a:srgbClr val="000000"/>
                          </a:solidFill>
                          <a:effectLst/>
                          <a:highlight>
                            <a:srgbClr val="B4C6E7"/>
                          </a:highlight>
                          <a:latin typeface="Calibri"/>
                        </a:rPr>
                        <a:t>Forward</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US" sz="1500" b="0" i="0" u="none" strike="noStrike">
                          <a:solidFill>
                            <a:srgbClr val="000000"/>
                          </a:solidFill>
                          <a:effectLst/>
                          <a:highlight>
                            <a:srgbClr val="B4C6E7"/>
                          </a:highlight>
                          <a:latin typeface="Calibri"/>
                        </a:rPr>
                        <a:t>Backward</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US" sz="1500" b="0" i="0" u="none" strike="noStrike">
                          <a:solidFill>
                            <a:srgbClr val="000000"/>
                          </a:solidFill>
                          <a:effectLst/>
                          <a:highlight>
                            <a:srgbClr val="B4C6E7"/>
                          </a:highlight>
                          <a:latin typeface="Calibri"/>
                        </a:rPr>
                        <a:t>Stepwise</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endParaRPr lang="en-US" sz="1500" b="0" i="0" u="none" strike="noStrike">
                        <a:solidFill>
                          <a:srgbClr val="000000"/>
                        </a:solidFill>
                        <a:effectLst/>
                        <a:highlight>
                          <a:srgbClr val="B4C6E7"/>
                        </a:highlight>
                        <a:latin typeface="Calibri"/>
                      </a:endParaRP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US" sz="1500" b="0" i="0" u="none" strike="noStrike">
                          <a:solidFill>
                            <a:srgbClr val="000000"/>
                          </a:solidFill>
                          <a:effectLst/>
                          <a:highlight>
                            <a:srgbClr val="B4C6E7"/>
                          </a:highlight>
                          <a:latin typeface="Calibri"/>
                        </a:rPr>
                        <a:t>Minimum</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US" sz="1500" b="0" i="0" u="none" strike="noStrike">
                          <a:solidFill>
                            <a:srgbClr val="000000"/>
                          </a:solidFill>
                          <a:effectLst/>
                          <a:highlight>
                            <a:srgbClr val="B4C6E7"/>
                          </a:highlight>
                          <a:latin typeface="Calibri"/>
                        </a:rPr>
                        <a:t>Best Pruned</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3615527337"/>
                  </a:ext>
                </a:extLst>
              </a:tr>
              <a:tr h="283443">
                <a:tc>
                  <a:txBody>
                    <a:bodyPr/>
                    <a:lstStyle/>
                    <a:p>
                      <a:pPr algn="l" fontAlgn="b"/>
                      <a:r>
                        <a:rPr lang="en-US" sz="1500" b="0" i="0" u="none" strike="noStrike">
                          <a:solidFill>
                            <a:srgbClr val="000000"/>
                          </a:solidFill>
                          <a:effectLst/>
                          <a:highlight>
                            <a:srgbClr val="FFE699"/>
                          </a:highlight>
                          <a:latin typeface="Calibri"/>
                        </a:rPr>
                        <a:t>Cutoff=0.5</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E699"/>
                    </a:solidFill>
                  </a:tcPr>
                </a:tc>
                <a:tc>
                  <a:txBody>
                    <a:bodyPr/>
                    <a:lstStyle/>
                    <a:p>
                      <a:pPr algn="l" fontAlgn="b"/>
                      <a:r>
                        <a:rPr lang="en-US" sz="1500" b="0" i="0" u="none" strike="noStrike">
                          <a:solidFill>
                            <a:srgbClr val="000000"/>
                          </a:solidFill>
                          <a:effectLst/>
                          <a:highlight>
                            <a:srgbClr val="FFE699"/>
                          </a:highlight>
                          <a:latin typeface="Calibri"/>
                        </a:rPr>
                        <a:t>Val ER</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500" b="0" i="0" u="none" strike="noStrike">
                          <a:solidFill>
                            <a:schemeClr val="tx1"/>
                          </a:solidFill>
                          <a:effectLst/>
                          <a:highlight>
                            <a:srgbClr val="FFE699"/>
                          </a:highlight>
                          <a:latin typeface="Calibri"/>
                        </a:rPr>
                        <a:t>7.62%</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500" b="0" i="0" u="none" strike="noStrike">
                          <a:solidFill>
                            <a:schemeClr val="tx1"/>
                          </a:solidFill>
                          <a:effectLst/>
                          <a:highlight>
                            <a:srgbClr val="FFE699"/>
                          </a:highlight>
                          <a:latin typeface="Calibri"/>
                        </a:rPr>
                        <a:t>8.07%</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500" b="0" i="0" u="none" strike="noStrike">
                          <a:solidFill>
                            <a:schemeClr val="tx1"/>
                          </a:solidFill>
                          <a:effectLst/>
                          <a:highlight>
                            <a:srgbClr val="FFE699"/>
                          </a:highlight>
                          <a:latin typeface="Calibri"/>
                        </a:rPr>
                        <a:t>8.07%</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500" b="0" i="0" u="none" strike="noStrike">
                          <a:solidFill>
                            <a:schemeClr val="tx1"/>
                          </a:solidFill>
                          <a:effectLst/>
                          <a:highlight>
                            <a:srgbClr val="FFE699"/>
                          </a:highlight>
                          <a:latin typeface="Calibri"/>
                        </a:rPr>
                        <a:t>7.62%</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500" b="0" i="0" u="none" strike="noStrike">
                          <a:solidFill>
                            <a:schemeClr val="tx1"/>
                          </a:solidFill>
                          <a:effectLst/>
                          <a:highlight>
                            <a:srgbClr val="FFE699"/>
                          </a:highlight>
                          <a:latin typeface="Calibri"/>
                        </a:rPr>
                        <a:t>25.75%</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500" b="0" i="0" u="none" strike="noStrike">
                          <a:solidFill>
                            <a:schemeClr val="tx1"/>
                          </a:solidFill>
                          <a:effectLst/>
                          <a:highlight>
                            <a:srgbClr val="FFE699"/>
                          </a:highlight>
                          <a:latin typeface="Calibri"/>
                        </a:rPr>
                        <a:t>25.15%</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1395305029"/>
                  </a:ext>
                </a:extLst>
              </a:tr>
              <a:tr h="283443">
                <a:tc>
                  <a:txBody>
                    <a:bodyPr/>
                    <a:lstStyle/>
                    <a:p>
                      <a:pPr algn="l" fontAlgn="b"/>
                      <a:endParaRPr lang="en-US" sz="1500" b="0" i="0" u="none" strike="noStrike">
                        <a:solidFill>
                          <a:srgbClr val="000000"/>
                        </a:solidFill>
                        <a:effectLst/>
                        <a:highlight>
                          <a:srgbClr val="FFE699"/>
                        </a:highlight>
                        <a:latin typeface="Calibri"/>
                      </a:endParaRP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l" fontAlgn="b"/>
                      <a:r>
                        <a:rPr lang="en-US" sz="1500" b="0" i="0" u="none" strike="noStrike">
                          <a:solidFill>
                            <a:srgbClr val="000000"/>
                          </a:solidFill>
                          <a:effectLst/>
                          <a:highlight>
                            <a:srgbClr val="FFE699"/>
                          </a:highlight>
                          <a:latin typeface="Calibri"/>
                        </a:rPr>
                        <a:t>Sensitivity</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500" b="0" i="0" u="none" strike="noStrike">
                          <a:solidFill>
                            <a:schemeClr val="tx1"/>
                          </a:solidFill>
                          <a:effectLst/>
                          <a:highlight>
                            <a:srgbClr val="FFE699"/>
                          </a:highlight>
                          <a:latin typeface="Calibri"/>
                        </a:rPr>
                        <a:t>92.91%</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500" b="0" i="0" u="none" strike="noStrike">
                          <a:solidFill>
                            <a:schemeClr val="tx1"/>
                          </a:solidFill>
                          <a:effectLst/>
                          <a:highlight>
                            <a:srgbClr val="FFE699"/>
                          </a:highlight>
                          <a:latin typeface="Calibri"/>
                        </a:rPr>
                        <a:t>93.70%</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500" b="0" i="0" u="none" strike="noStrike">
                          <a:solidFill>
                            <a:schemeClr val="tx1"/>
                          </a:solidFill>
                          <a:effectLst/>
                          <a:highlight>
                            <a:srgbClr val="FFE699"/>
                          </a:highlight>
                          <a:latin typeface="Calibri"/>
                        </a:rPr>
                        <a:t>93.70%</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400" b="0" i="0" u="none" strike="noStrike">
                          <a:solidFill>
                            <a:schemeClr val="tx1"/>
                          </a:solidFill>
                          <a:effectLst/>
                          <a:highlight>
                            <a:srgbClr val="FFE699"/>
                          </a:highlight>
                          <a:latin typeface="Calibri"/>
                        </a:rPr>
                        <a:t>92.91%</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500" b="0" i="0" u="none" strike="noStrike">
                          <a:solidFill>
                            <a:schemeClr val="tx1"/>
                          </a:solidFill>
                          <a:effectLst/>
                          <a:highlight>
                            <a:srgbClr val="FFE699"/>
                          </a:highlight>
                          <a:latin typeface="Calibri"/>
                        </a:rPr>
                        <a:t>84.78%</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500" b="0" i="0" u="none" strike="noStrike">
                          <a:solidFill>
                            <a:schemeClr val="tx1"/>
                          </a:solidFill>
                          <a:effectLst/>
                          <a:highlight>
                            <a:srgbClr val="FFE699"/>
                          </a:highlight>
                          <a:latin typeface="Calibri"/>
                        </a:rPr>
                        <a:t>88.04%</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3548819762"/>
                  </a:ext>
                </a:extLst>
              </a:tr>
              <a:tr h="283443">
                <a:tc>
                  <a:txBody>
                    <a:bodyPr/>
                    <a:lstStyle/>
                    <a:p>
                      <a:pPr algn="l" fontAlgn="b"/>
                      <a:endParaRPr lang="en-US" sz="1500" b="0" i="0" u="none" strike="noStrike">
                        <a:solidFill>
                          <a:srgbClr val="000000"/>
                        </a:solidFill>
                        <a:effectLst/>
                        <a:highlight>
                          <a:srgbClr val="FFE699"/>
                        </a:highlight>
                        <a:latin typeface="Calibri"/>
                      </a:endParaRP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l" fontAlgn="b"/>
                      <a:r>
                        <a:rPr lang="en-US" sz="1500" b="0" i="0" u="none" strike="noStrike">
                          <a:solidFill>
                            <a:srgbClr val="000000"/>
                          </a:solidFill>
                          <a:effectLst/>
                          <a:highlight>
                            <a:srgbClr val="FFE699"/>
                          </a:highlight>
                          <a:latin typeface="Calibri"/>
                        </a:rPr>
                        <a:t>Specificity</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500" b="0" i="0" u="none" strike="noStrike">
                          <a:solidFill>
                            <a:schemeClr val="tx1"/>
                          </a:solidFill>
                          <a:effectLst/>
                          <a:highlight>
                            <a:srgbClr val="FFE699"/>
                          </a:highlight>
                          <a:latin typeface="Calibri"/>
                        </a:rPr>
                        <a:t>91.67%</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500" b="0" i="0" u="none" strike="noStrike">
                          <a:solidFill>
                            <a:schemeClr val="tx1"/>
                          </a:solidFill>
                          <a:effectLst/>
                          <a:highlight>
                            <a:srgbClr val="FFE699"/>
                          </a:highlight>
                          <a:latin typeface="Calibri"/>
                        </a:rPr>
                        <a:t>89.58%</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500" b="0" i="0" u="none" strike="noStrike">
                          <a:solidFill>
                            <a:schemeClr val="tx1"/>
                          </a:solidFill>
                          <a:effectLst/>
                          <a:highlight>
                            <a:srgbClr val="FFE699"/>
                          </a:highlight>
                          <a:latin typeface="Calibri"/>
                        </a:rPr>
                        <a:t>89.58%</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500" b="0" i="0" u="none" strike="noStrike">
                          <a:solidFill>
                            <a:schemeClr val="tx1"/>
                          </a:solidFill>
                          <a:effectLst/>
                          <a:highlight>
                            <a:srgbClr val="FFE699"/>
                          </a:highlight>
                          <a:latin typeface="Calibri"/>
                        </a:rPr>
                        <a:t>85.42%</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500" b="0" i="0" u="none" strike="noStrike">
                          <a:solidFill>
                            <a:schemeClr val="tx1"/>
                          </a:solidFill>
                          <a:effectLst/>
                          <a:highlight>
                            <a:srgbClr val="FFE699"/>
                          </a:highlight>
                          <a:latin typeface="Calibri"/>
                        </a:rPr>
                        <a:t>61.33%</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500" b="0" i="0" u="none" strike="noStrike">
                          <a:solidFill>
                            <a:schemeClr val="tx1"/>
                          </a:solidFill>
                          <a:effectLst/>
                          <a:highlight>
                            <a:srgbClr val="FFE699"/>
                          </a:highlight>
                          <a:latin typeface="Calibri"/>
                        </a:rPr>
                        <a:t>58.66%</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2813925621"/>
                  </a:ext>
                </a:extLst>
              </a:tr>
              <a:tr h="283443">
                <a:tc>
                  <a:txBody>
                    <a:bodyPr/>
                    <a:lstStyle/>
                    <a:p>
                      <a:pPr algn="l" fontAlgn="b"/>
                      <a:endParaRPr lang="en-US" sz="1500" b="0" i="0" u="none" strike="noStrike">
                        <a:solidFill>
                          <a:srgbClr val="000000"/>
                        </a:solidFill>
                        <a:effectLst/>
                        <a:highlight>
                          <a:srgbClr val="FFE699"/>
                        </a:highlight>
                        <a:latin typeface="Calibri"/>
                      </a:endParaRP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l" fontAlgn="b"/>
                      <a:r>
                        <a:rPr lang="en-US" sz="1500" b="0" i="0" u="none" strike="noStrike">
                          <a:solidFill>
                            <a:srgbClr val="000000"/>
                          </a:solidFill>
                          <a:effectLst/>
                          <a:highlight>
                            <a:srgbClr val="FFE699"/>
                          </a:highlight>
                          <a:latin typeface="Calibri"/>
                        </a:rPr>
                        <a:t>Accuracy</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500" b="0" i="0" u="none" strike="noStrike">
                          <a:solidFill>
                            <a:srgbClr val="FF0000"/>
                          </a:solidFill>
                          <a:effectLst/>
                          <a:highlight>
                            <a:srgbClr val="FFE699"/>
                          </a:highlight>
                          <a:latin typeface="Calibri"/>
                        </a:rPr>
                        <a:t>92.38</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500" b="0" i="0" u="none" strike="noStrike">
                          <a:solidFill>
                            <a:schemeClr val="tx1"/>
                          </a:solidFill>
                          <a:effectLst/>
                          <a:highlight>
                            <a:srgbClr val="FFE699"/>
                          </a:highlight>
                          <a:latin typeface="Calibri"/>
                        </a:rPr>
                        <a:t>91.93</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500" b="0" i="0" u="none" strike="noStrike">
                          <a:solidFill>
                            <a:schemeClr val="tx1"/>
                          </a:solidFill>
                          <a:effectLst/>
                          <a:highlight>
                            <a:srgbClr val="FFE699"/>
                          </a:highlight>
                          <a:latin typeface="Calibri"/>
                        </a:rPr>
                        <a:t>91.93%</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500" b="0" i="0" u="none" strike="noStrike">
                          <a:solidFill>
                            <a:srgbClr val="FF0000"/>
                          </a:solidFill>
                          <a:effectLst/>
                          <a:highlight>
                            <a:srgbClr val="FFE699"/>
                          </a:highlight>
                          <a:latin typeface="Calibri"/>
                        </a:rPr>
                        <a:t>89.69%</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500" b="0" i="0" u="none" strike="noStrike">
                          <a:solidFill>
                            <a:schemeClr val="tx1"/>
                          </a:solidFill>
                          <a:effectLst/>
                          <a:highlight>
                            <a:srgbClr val="FFE699"/>
                          </a:highlight>
                          <a:latin typeface="Calibri"/>
                        </a:rPr>
                        <a:t>74.25%</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500" b="0" i="0" u="none" strike="noStrike">
                          <a:solidFill>
                            <a:srgbClr val="FF0000"/>
                          </a:solidFill>
                          <a:effectLst/>
                          <a:highlight>
                            <a:srgbClr val="FFE699"/>
                          </a:highlight>
                          <a:latin typeface="Calibri"/>
                        </a:rPr>
                        <a:t>74.85%</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3821509568"/>
                  </a:ext>
                </a:extLst>
              </a:tr>
              <a:tr h="283443">
                <a:tc>
                  <a:txBody>
                    <a:bodyPr/>
                    <a:lstStyle/>
                    <a:p>
                      <a:pPr algn="l" fontAlgn="b"/>
                      <a:r>
                        <a:rPr lang="en-US" sz="1500" b="0" i="0" u="none" strike="noStrike">
                          <a:solidFill>
                            <a:srgbClr val="000000"/>
                          </a:solidFill>
                          <a:effectLst/>
                          <a:highlight>
                            <a:srgbClr val="F8CBAD"/>
                          </a:highlight>
                          <a:latin typeface="Calibri"/>
                        </a:rPr>
                        <a:t>Cutoff=0.4</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8CBAD"/>
                    </a:solidFill>
                  </a:tcPr>
                </a:tc>
                <a:tc>
                  <a:txBody>
                    <a:bodyPr/>
                    <a:lstStyle/>
                    <a:p>
                      <a:pPr algn="l" fontAlgn="b"/>
                      <a:r>
                        <a:rPr lang="en-US" sz="1500" b="0" i="0" u="none" strike="noStrike">
                          <a:solidFill>
                            <a:srgbClr val="000000"/>
                          </a:solidFill>
                          <a:effectLst/>
                          <a:highlight>
                            <a:srgbClr val="F8CBAD"/>
                          </a:highlight>
                          <a:latin typeface="Calibri"/>
                        </a:rPr>
                        <a:t>Val ER</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500" b="0" i="0" u="none" strike="noStrike">
                          <a:solidFill>
                            <a:srgbClr val="000000"/>
                          </a:solidFill>
                          <a:effectLst/>
                          <a:highlight>
                            <a:srgbClr val="F8CBAD"/>
                          </a:highlight>
                          <a:latin typeface="Calibri"/>
                        </a:rPr>
                        <a:t>8.52%</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500" b="0" i="0" u="none" strike="noStrike">
                          <a:solidFill>
                            <a:srgbClr val="000000"/>
                          </a:solidFill>
                          <a:effectLst/>
                          <a:highlight>
                            <a:srgbClr val="F8CBAD"/>
                          </a:highlight>
                          <a:latin typeface="Calibri"/>
                        </a:rPr>
                        <a:t>8.52%</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500" b="0" i="0" u="none" strike="noStrike">
                          <a:solidFill>
                            <a:srgbClr val="000000"/>
                          </a:solidFill>
                          <a:effectLst/>
                          <a:highlight>
                            <a:srgbClr val="F8CBAD"/>
                          </a:highlight>
                          <a:latin typeface="Calibri"/>
                        </a:rPr>
                        <a:t>8.52%</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500" b="0" i="0" u="none" strike="noStrike">
                          <a:solidFill>
                            <a:srgbClr val="000000"/>
                          </a:solidFill>
                          <a:effectLst/>
                          <a:highlight>
                            <a:srgbClr val="F8CBAD"/>
                          </a:highlight>
                          <a:latin typeface="Calibri"/>
                        </a:rPr>
                        <a:t>10.31%</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500" b="0" i="0" u="none" strike="noStrike">
                          <a:solidFill>
                            <a:srgbClr val="000000"/>
                          </a:solidFill>
                          <a:effectLst/>
                          <a:highlight>
                            <a:srgbClr val="F8CBAD"/>
                          </a:highlight>
                          <a:latin typeface="Calibri"/>
                        </a:rPr>
                        <a:t>25.74%</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500" b="0" i="0" u="none" strike="noStrike">
                          <a:solidFill>
                            <a:srgbClr val="000000"/>
                          </a:solidFill>
                          <a:effectLst/>
                          <a:highlight>
                            <a:srgbClr val="F8CBAD"/>
                          </a:highlight>
                          <a:latin typeface="Calibri"/>
                        </a:rPr>
                        <a:t>25.15%</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3034473084"/>
                  </a:ext>
                </a:extLst>
              </a:tr>
              <a:tr h="283443">
                <a:tc>
                  <a:txBody>
                    <a:bodyPr/>
                    <a:lstStyle/>
                    <a:p>
                      <a:pPr algn="l" fontAlgn="b"/>
                      <a:endParaRPr lang="en-US" sz="1500" b="0" i="0" u="none" strike="noStrike">
                        <a:solidFill>
                          <a:srgbClr val="000000"/>
                        </a:solidFill>
                        <a:effectLst/>
                        <a:highlight>
                          <a:srgbClr val="F8CBAD"/>
                        </a:highlight>
                        <a:latin typeface="Calibri"/>
                      </a:endParaRP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8CBAD"/>
                    </a:solidFill>
                  </a:tcPr>
                </a:tc>
                <a:tc>
                  <a:txBody>
                    <a:bodyPr/>
                    <a:lstStyle/>
                    <a:p>
                      <a:pPr algn="l" fontAlgn="b"/>
                      <a:r>
                        <a:rPr lang="en-US" sz="1500" b="0" i="0" u="none" strike="noStrike">
                          <a:solidFill>
                            <a:srgbClr val="000000"/>
                          </a:solidFill>
                          <a:effectLst/>
                          <a:highlight>
                            <a:srgbClr val="F8CBAD"/>
                          </a:highlight>
                          <a:latin typeface="Calibri"/>
                        </a:rPr>
                        <a:t>Sensitivity</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500" b="0" i="0" u="none" strike="noStrike">
                          <a:solidFill>
                            <a:srgbClr val="000000"/>
                          </a:solidFill>
                          <a:effectLst/>
                          <a:highlight>
                            <a:srgbClr val="F8CBAD"/>
                          </a:highlight>
                          <a:latin typeface="Calibri"/>
                        </a:rPr>
                        <a:t>92.91%</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500" b="0" i="0" u="none" strike="noStrike">
                          <a:solidFill>
                            <a:srgbClr val="000000"/>
                          </a:solidFill>
                          <a:effectLst/>
                          <a:highlight>
                            <a:srgbClr val="F8CBAD"/>
                          </a:highlight>
                          <a:latin typeface="Calibri"/>
                        </a:rPr>
                        <a:t>93.70%</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500" b="0" i="0" u="none" strike="noStrike">
                          <a:solidFill>
                            <a:srgbClr val="000000"/>
                          </a:solidFill>
                          <a:effectLst/>
                          <a:highlight>
                            <a:srgbClr val="F8CBAD"/>
                          </a:highlight>
                          <a:latin typeface="Calibri"/>
                        </a:rPr>
                        <a:t>93.70%</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500" b="0" i="0" u="none" strike="noStrike">
                          <a:solidFill>
                            <a:srgbClr val="000000"/>
                          </a:solidFill>
                          <a:effectLst/>
                          <a:highlight>
                            <a:srgbClr val="F8CBAD"/>
                          </a:highlight>
                          <a:latin typeface="Calibri"/>
                        </a:rPr>
                        <a:t>92.91%</a:t>
                      </a:r>
                      <a:endParaRPr lang="en-US"/>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500" b="0" i="0" u="none" strike="noStrike">
                          <a:solidFill>
                            <a:srgbClr val="000000"/>
                          </a:solidFill>
                          <a:effectLst/>
                          <a:highlight>
                            <a:srgbClr val="F8CBAD"/>
                          </a:highlight>
                          <a:latin typeface="Calibri"/>
                        </a:rPr>
                        <a:t>84.78%</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500" b="0" i="0" u="none" strike="noStrike">
                          <a:solidFill>
                            <a:srgbClr val="000000"/>
                          </a:solidFill>
                          <a:effectLst/>
                          <a:highlight>
                            <a:srgbClr val="F8CBAD"/>
                          </a:highlight>
                          <a:latin typeface="Calibri"/>
                        </a:rPr>
                        <a:t>88.04%</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999250730"/>
                  </a:ext>
                </a:extLst>
              </a:tr>
              <a:tr h="283443">
                <a:tc>
                  <a:txBody>
                    <a:bodyPr/>
                    <a:lstStyle/>
                    <a:p>
                      <a:pPr algn="l" fontAlgn="b"/>
                      <a:endParaRPr lang="en-US" sz="1500" b="0" i="0" u="none" strike="noStrike">
                        <a:solidFill>
                          <a:srgbClr val="000000"/>
                        </a:solidFill>
                        <a:effectLst/>
                        <a:highlight>
                          <a:srgbClr val="F8CBAD"/>
                        </a:highlight>
                        <a:latin typeface="Calibri"/>
                      </a:endParaRP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8CBAD"/>
                    </a:solidFill>
                  </a:tcPr>
                </a:tc>
                <a:tc>
                  <a:txBody>
                    <a:bodyPr/>
                    <a:lstStyle/>
                    <a:p>
                      <a:pPr algn="l" fontAlgn="b"/>
                      <a:r>
                        <a:rPr lang="en-US" sz="1500" b="0" i="0" u="none" strike="noStrike">
                          <a:solidFill>
                            <a:srgbClr val="000000"/>
                          </a:solidFill>
                          <a:effectLst/>
                          <a:highlight>
                            <a:srgbClr val="F8CBAD"/>
                          </a:highlight>
                          <a:latin typeface="Calibri"/>
                        </a:rPr>
                        <a:t>Specificity</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500" b="0" i="0" u="none" strike="noStrike">
                          <a:solidFill>
                            <a:srgbClr val="000000"/>
                          </a:solidFill>
                          <a:effectLst/>
                          <a:highlight>
                            <a:srgbClr val="F8CBAD"/>
                          </a:highlight>
                          <a:latin typeface="Calibri"/>
                        </a:rPr>
                        <a:t>89.58%</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500" b="0" i="0" u="none" strike="noStrike">
                          <a:solidFill>
                            <a:srgbClr val="000000"/>
                          </a:solidFill>
                          <a:effectLst/>
                          <a:highlight>
                            <a:srgbClr val="F8CBAD"/>
                          </a:highlight>
                          <a:latin typeface="Calibri"/>
                        </a:rPr>
                        <a:t>88.54%</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500" b="0" i="0" u="none" strike="noStrike">
                          <a:solidFill>
                            <a:srgbClr val="000000"/>
                          </a:solidFill>
                          <a:effectLst/>
                          <a:highlight>
                            <a:srgbClr val="F8CBAD"/>
                          </a:highlight>
                          <a:latin typeface="Calibri"/>
                        </a:rPr>
                        <a:t>88.54%</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500" b="0" i="0" u="none" strike="noStrike">
                          <a:solidFill>
                            <a:srgbClr val="000000"/>
                          </a:solidFill>
                          <a:effectLst/>
                          <a:highlight>
                            <a:srgbClr val="F8CBAD"/>
                          </a:highlight>
                          <a:latin typeface="Calibri"/>
                        </a:rPr>
                        <a:t>90.63%</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500" b="0" i="0" u="none" strike="noStrike">
                          <a:solidFill>
                            <a:srgbClr val="000000"/>
                          </a:solidFill>
                          <a:effectLst/>
                          <a:highlight>
                            <a:srgbClr val="F8CBAD"/>
                          </a:highlight>
                          <a:latin typeface="Calibri"/>
                        </a:rPr>
                        <a:t>61.33%</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500" b="0" i="0" u="none" strike="noStrike">
                          <a:solidFill>
                            <a:srgbClr val="000000"/>
                          </a:solidFill>
                          <a:effectLst/>
                          <a:highlight>
                            <a:srgbClr val="F8CBAD"/>
                          </a:highlight>
                          <a:latin typeface="Calibri"/>
                        </a:rPr>
                        <a:t>58.66%</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1871200650"/>
                  </a:ext>
                </a:extLst>
              </a:tr>
              <a:tr h="283443">
                <a:tc>
                  <a:txBody>
                    <a:bodyPr/>
                    <a:lstStyle/>
                    <a:p>
                      <a:pPr algn="l" fontAlgn="b"/>
                      <a:endParaRPr lang="en-US" sz="1500" b="0" i="0" u="none" strike="noStrike">
                        <a:solidFill>
                          <a:srgbClr val="000000"/>
                        </a:solidFill>
                        <a:effectLst/>
                        <a:highlight>
                          <a:srgbClr val="F8CBAD"/>
                        </a:highlight>
                        <a:latin typeface="Calibri"/>
                      </a:endParaRP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8CBAD"/>
                    </a:solidFill>
                  </a:tcPr>
                </a:tc>
                <a:tc>
                  <a:txBody>
                    <a:bodyPr/>
                    <a:lstStyle/>
                    <a:p>
                      <a:pPr algn="l" fontAlgn="b"/>
                      <a:r>
                        <a:rPr lang="en-US" sz="1500" b="0" i="0" u="none" strike="noStrike">
                          <a:solidFill>
                            <a:srgbClr val="000000"/>
                          </a:solidFill>
                          <a:effectLst/>
                          <a:highlight>
                            <a:srgbClr val="F8CBAD"/>
                          </a:highlight>
                          <a:latin typeface="Calibri"/>
                        </a:rPr>
                        <a:t>Accuracy</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500" b="0" i="0" u="none" strike="noStrike">
                          <a:solidFill>
                            <a:srgbClr val="000000"/>
                          </a:solidFill>
                          <a:effectLst/>
                          <a:highlight>
                            <a:srgbClr val="F8CBAD"/>
                          </a:highlight>
                          <a:latin typeface="Calibri"/>
                        </a:rPr>
                        <a:t>91.48%</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500" b="0" i="0" u="none" strike="noStrike">
                          <a:solidFill>
                            <a:srgbClr val="000000"/>
                          </a:solidFill>
                          <a:effectLst/>
                          <a:highlight>
                            <a:srgbClr val="F8CBAD"/>
                          </a:highlight>
                          <a:latin typeface="Calibri"/>
                        </a:rPr>
                        <a:t>91.48%</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500" b="0" i="0" u="none" strike="noStrike">
                          <a:solidFill>
                            <a:srgbClr val="000000"/>
                          </a:solidFill>
                          <a:effectLst/>
                          <a:highlight>
                            <a:srgbClr val="F8CBAD"/>
                          </a:highlight>
                          <a:latin typeface="Calibri"/>
                        </a:rPr>
                        <a:t>91.48%</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500" b="0" i="0" u="none" strike="noStrike">
                          <a:solidFill>
                            <a:schemeClr val="tx1"/>
                          </a:solidFill>
                          <a:effectLst/>
                          <a:highlight>
                            <a:srgbClr val="F8CBAD"/>
                          </a:highlight>
                          <a:latin typeface="Calibri"/>
                        </a:rPr>
                        <a:t>91.93%</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500" b="0" i="0" u="none" strike="noStrike">
                          <a:solidFill>
                            <a:srgbClr val="000000"/>
                          </a:solidFill>
                          <a:effectLst/>
                          <a:highlight>
                            <a:srgbClr val="F8CBAD"/>
                          </a:highlight>
                          <a:latin typeface="Calibri"/>
                        </a:rPr>
                        <a:t>74.25%</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500" b="0" i="0" u="none" strike="noStrike">
                          <a:solidFill>
                            <a:srgbClr val="000000"/>
                          </a:solidFill>
                          <a:effectLst/>
                          <a:highlight>
                            <a:srgbClr val="F8CBAD"/>
                          </a:highlight>
                          <a:latin typeface="Calibri"/>
                        </a:rPr>
                        <a:t>74.85%</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3283340219"/>
                  </a:ext>
                </a:extLst>
              </a:tr>
              <a:tr h="283443">
                <a:tc>
                  <a:txBody>
                    <a:bodyPr/>
                    <a:lstStyle/>
                    <a:p>
                      <a:pPr algn="l" fontAlgn="b"/>
                      <a:r>
                        <a:rPr lang="en-US" sz="1500" b="0" i="0" u="none" strike="noStrike">
                          <a:solidFill>
                            <a:srgbClr val="000000"/>
                          </a:solidFill>
                          <a:effectLst/>
                          <a:highlight>
                            <a:srgbClr val="C6E0B4"/>
                          </a:highlight>
                          <a:latin typeface="Calibri"/>
                        </a:rPr>
                        <a:t>Cutoff=0.3</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C6E0B4"/>
                    </a:solidFill>
                  </a:tcPr>
                </a:tc>
                <a:tc>
                  <a:txBody>
                    <a:bodyPr/>
                    <a:lstStyle/>
                    <a:p>
                      <a:pPr algn="l" fontAlgn="b"/>
                      <a:r>
                        <a:rPr lang="en-US" sz="1500" b="0" i="0" u="none" strike="noStrike">
                          <a:solidFill>
                            <a:srgbClr val="000000"/>
                          </a:solidFill>
                          <a:effectLst/>
                          <a:highlight>
                            <a:srgbClr val="C6E0B4"/>
                          </a:highlight>
                          <a:latin typeface="Calibri"/>
                        </a:rPr>
                        <a:t>Val ER</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500" b="0" i="0" u="none" strike="noStrike">
                          <a:solidFill>
                            <a:srgbClr val="000000"/>
                          </a:solidFill>
                          <a:effectLst/>
                          <a:highlight>
                            <a:srgbClr val="C6E0B4"/>
                          </a:highlight>
                          <a:latin typeface="Calibri"/>
                        </a:rPr>
                        <a:t>9.42%</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500" b="0" i="0" u="none" strike="noStrike">
                          <a:solidFill>
                            <a:srgbClr val="000000"/>
                          </a:solidFill>
                          <a:effectLst/>
                          <a:highlight>
                            <a:srgbClr val="C6E0B4"/>
                          </a:highlight>
                          <a:latin typeface="Calibri"/>
                        </a:rPr>
                        <a:t>8.97%</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500" b="0" i="0" u="none" strike="noStrike">
                          <a:solidFill>
                            <a:srgbClr val="000000"/>
                          </a:solidFill>
                          <a:effectLst/>
                          <a:highlight>
                            <a:srgbClr val="C6E0B4"/>
                          </a:highlight>
                          <a:latin typeface="Calibri"/>
                        </a:rPr>
                        <a:t>8.97%</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500" b="0" i="0" u="none" strike="noStrike">
                          <a:solidFill>
                            <a:srgbClr val="000000"/>
                          </a:solidFill>
                          <a:effectLst/>
                          <a:highlight>
                            <a:srgbClr val="C6E0B4"/>
                          </a:highlight>
                          <a:latin typeface="Calibri"/>
                        </a:rPr>
                        <a:t>10.76%</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500" b="0" i="0" u="none" strike="noStrike">
                          <a:solidFill>
                            <a:srgbClr val="000000"/>
                          </a:solidFill>
                          <a:effectLst/>
                          <a:highlight>
                            <a:srgbClr val="C6E0B4"/>
                          </a:highlight>
                          <a:latin typeface="Calibri"/>
                        </a:rPr>
                        <a:t>27.54%</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500" b="0" i="0" u="none" strike="noStrike">
                          <a:solidFill>
                            <a:srgbClr val="000000"/>
                          </a:solidFill>
                          <a:effectLst/>
                          <a:highlight>
                            <a:srgbClr val="C6E0B4"/>
                          </a:highlight>
                          <a:latin typeface="Calibri"/>
                        </a:rPr>
                        <a:t>26.95%</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45262000"/>
                  </a:ext>
                </a:extLst>
              </a:tr>
              <a:tr h="283443">
                <a:tc>
                  <a:txBody>
                    <a:bodyPr/>
                    <a:lstStyle/>
                    <a:p>
                      <a:pPr algn="l" fontAlgn="b"/>
                      <a:endParaRPr lang="en-US" sz="1500" b="0" i="0" u="none" strike="noStrike">
                        <a:solidFill>
                          <a:srgbClr val="000000"/>
                        </a:solidFill>
                        <a:effectLst/>
                        <a:highlight>
                          <a:srgbClr val="C6E0B4"/>
                        </a:highlight>
                        <a:latin typeface="Calibri"/>
                      </a:endParaRP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C6E0B4"/>
                    </a:solidFill>
                  </a:tcPr>
                </a:tc>
                <a:tc>
                  <a:txBody>
                    <a:bodyPr/>
                    <a:lstStyle/>
                    <a:p>
                      <a:pPr algn="l" fontAlgn="b"/>
                      <a:r>
                        <a:rPr lang="en-US" sz="1500" b="0" i="0" u="none" strike="noStrike">
                          <a:solidFill>
                            <a:srgbClr val="000000"/>
                          </a:solidFill>
                          <a:effectLst/>
                          <a:highlight>
                            <a:srgbClr val="C6E0B4"/>
                          </a:highlight>
                          <a:latin typeface="Calibri"/>
                        </a:rPr>
                        <a:t>Sensitivity</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500" b="0" i="0" u="none" strike="noStrike">
                          <a:solidFill>
                            <a:srgbClr val="000000"/>
                          </a:solidFill>
                          <a:effectLst/>
                          <a:highlight>
                            <a:srgbClr val="C6E0B4"/>
                          </a:highlight>
                          <a:latin typeface="Calibri"/>
                        </a:rPr>
                        <a:t>93.70%</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500" b="0" i="0" u="none" strike="noStrike">
                          <a:solidFill>
                            <a:srgbClr val="000000"/>
                          </a:solidFill>
                          <a:effectLst/>
                          <a:highlight>
                            <a:srgbClr val="C6E0B4"/>
                          </a:highlight>
                          <a:latin typeface="Calibri"/>
                        </a:rPr>
                        <a:t>93.70%</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500" b="0" i="0" u="none" strike="noStrike">
                          <a:solidFill>
                            <a:srgbClr val="000000"/>
                          </a:solidFill>
                          <a:effectLst/>
                          <a:highlight>
                            <a:srgbClr val="C6E0B4"/>
                          </a:highlight>
                          <a:latin typeface="Calibri"/>
                        </a:rPr>
                        <a:t>93.70%</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500" b="0" i="0" u="none" strike="noStrike">
                          <a:solidFill>
                            <a:srgbClr val="000000"/>
                          </a:solidFill>
                          <a:effectLst/>
                          <a:highlight>
                            <a:srgbClr val="C6E0B4"/>
                          </a:highlight>
                          <a:latin typeface="Calibri"/>
                        </a:rPr>
                        <a:t>92.92%</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500" b="0" i="0" u="none" strike="noStrike">
                          <a:solidFill>
                            <a:srgbClr val="000000"/>
                          </a:solidFill>
                          <a:effectLst/>
                          <a:highlight>
                            <a:srgbClr val="C6E0B4"/>
                          </a:highlight>
                          <a:latin typeface="Calibri"/>
                        </a:rPr>
                        <a:t>91.30%</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500" b="0" i="0" u="none" strike="noStrike">
                          <a:solidFill>
                            <a:srgbClr val="000000"/>
                          </a:solidFill>
                          <a:effectLst/>
                          <a:highlight>
                            <a:srgbClr val="C6E0B4"/>
                          </a:highlight>
                          <a:latin typeface="Calibri"/>
                        </a:rPr>
                        <a:t>94.56%</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468470644"/>
                  </a:ext>
                </a:extLst>
              </a:tr>
              <a:tr h="283443">
                <a:tc>
                  <a:txBody>
                    <a:bodyPr/>
                    <a:lstStyle/>
                    <a:p>
                      <a:pPr algn="l" fontAlgn="b"/>
                      <a:endParaRPr lang="en-US" sz="1500" b="0" i="0" u="none" strike="noStrike">
                        <a:solidFill>
                          <a:srgbClr val="000000"/>
                        </a:solidFill>
                        <a:effectLst/>
                        <a:highlight>
                          <a:srgbClr val="C6E0B4"/>
                        </a:highlight>
                        <a:latin typeface="Calibri"/>
                      </a:endParaRP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noFill/>
                      <a:prstDash val="solid"/>
                      <a:round/>
                      <a:headEnd type="none" w="med" len="med"/>
                      <a:tailEnd type="none" w="med" len="med"/>
                    </a:lnB>
                    <a:solidFill>
                      <a:srgbClr val="C6E0B4"/>
                    </a:solidFill>
                  </a:tcPr>
                </a:tc>
                <a:tc>
                  <a:txBody>
                    <a:bodyPr/>
                    <a:lstStyle/>
                    <a:p>
                      <a:pPr algn="l" fontAlgn="b"/>
                      <a:r>
                        <a:rPr lang="en-US" sz="1500" b="0" i="0" u="none" strike="noStrike">
                          <a:solidFill>
                            <a:srgbClr val="000000"/>
                          </a:solidFill>
                          <a:effectLst/>
                          <a:highlight>
                            <a:srgbClr val="C6E0B4"/>
                          </a:highlight>
                          <a:latin typeface="Calibri"/>
                        </a:rPr>
                        <a:t>Specificity</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500" b="0" i="0" u="none" strike="noStrike">
                          <a:solidFill>
                            <a:srgbClr val="000000"/>
                          </a:solidFill>
                          <a:effectLst/>
                          <a:highlight>
                            <a:srgbClr val="C6E0B4"/>
                          </a:highlight>
                          <a:latin typeface="Calibri"/>
                        </a:rPr>
                        <a:t>86.46%</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500" b="0" i="0" u="none" strike="noStrike">
                          <a:solidFill>
                            <a:srgbClr val="000000"/>
                          </a:solidFill>
                          <a:effectLst/>
                          <a:highlight>
                            <a:srgbClr val="C6E0B4"/>
                          </a:highlight>
                          <a:latin typeface="Calibri"/>
                        </a:rPr>
                        <a:t>87.50%</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500" b="0" i="0" u="none" strike="noStrike">
                          <a:solidFill>
                            <a:srgbClr val="000000"/>
                          </a:solidFill>
                          <a:effectLst/>
                          <a:highlight>
                            <a:srgbClr val="C6E0B4"/>
                          </a:highlight>
                          <a:latin typeface="Calibri"/>
                        </a:rPr>
                        <a:t>87.50%</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500" b="0" i="0" u="none" strike="noStrike">
                          <a:solidFill>
                            <a:srgbClr val="000000"/>
                          </a:solidFill>
                          <a:effectLst/>
                          <a:highlight>
                            <a:srgbClr val="C6E0B4"/>
                          </a:highlight>
                          <a:latin typeface="Calibri"/>
                        </a:rPr>
                        <a:t>90.62%</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500" b="0" i="0" u="none" strike="noStrike">
                          <a:solidFill>
                            <a:srgbClr val="000000"/>
                          </a:solidFill>
                          <a:effectLst/>
                          <a:highlight>
                            <a:srgbClr val="C6E0B4"/>
                          </a:highlight>
                          <a:latin typeface="Calibri"/>
                        </a:rPr>
                        <a:t>49.33%</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500" b="0" i="0" u="none" strike="noStrike">
                          <a:solidFill>
                            <a:srgbClr val="000000"/>
                          </a:solidFill>
                          <a:effectLst/>
                          <a:highlight>
                            <a:srgbClr val="C6E0B4"/>
                          </a:highlight>
                          <a:latin typeface="Calibri"/>
                        </a:rPr>
                        <a:t>46.67%</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143991985"/>
                  </a:ext>
                </a:extLst>
              </a:tr>
              <a:tr h="283443">
                <a:tc>
                  <a:txBody>
                    <a:bodyPr/>
                    <a:lstStyle/>
                    <a:p>
                      <a:pPr algn="l" fontAlgn="b"/>
                      <a:endParaRPr lang="en-US" sz="1500" b="0" i="0" u="none" strike="noStrike">
                        <a:solidFill>
                          <a:srgbClr val="000000"/>
                        </a:solidFill>
                        <a:effectLst/>
                        <a:highlight>
                          <a:srgbClr val="C6E0B4"/>
                        </a:highlight>
                        <a:latin typeface="Calibri"/>
                      </a:endParaRP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noFill/>
                      <a:prstDash val="solid"/>
                      <a:round/>
                      <a:headEnd type="none" w="med" len="med"/>
                      <a:tailEnd type="none" w="med" len="med"/>
                    </a:lnB>
                    <a:solidFill>
                      <a:srgbClr val="C6E0B4"/>
                    </a:solidFill>
                  </a:tcPr>
                </a:tc>
                <a:tc>
                  <a:txBody>
                    <a:bodyPr/>
                    <a:lstStyle/>
                    <a:p>
                      <a:pPr algn="l" fontAlgn="b"/>
                      <a:r>
                        <a:rPr lang="en-US" sz="1500" b="0" i="0" u="none" strike="noStrike">
                          <a:solidFill>
                            <a:srgbClr val="000000"/>
                          </a:solidFill>
                          <a:effectLst/>
                          <a:highlight>
                            <a:srgbClr val="C6E0B4"/>
                          </a:highlight>
                          <a:latin typeface="Calibri"/>
                        </a:rPr>
                        <a:t>Accuracy</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500" b="0" i="0" u="none" strike="noStrike">
                          <a:solidFill>
                            <a:srgbClr val="000000"/>
                          </a:solidFill>
                          <a:effectLst/>
                          <a:highlight>
                            <a:srgbClr val="C6E0B4"/>
                          </a:highlight>
                          <a:latin typeface="Calibri"/>
                        </a:rPr>
                        <a:t>90.58</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500" b="0" i="0" u="none" strike="noStrike">
                          <a:solidFill>
                            <a:srgbClr val="000000"/>
                          </a:solidFill>
                          <a:effectLst/>
                          <a:highlight>
                            <a:srgbClr val="C6E0B4"/>
                          </a:highlight>
                          <a:latin typeface="Calibri"/>
                        </a:rPr>
                        <a:t>91.03</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500" b="0" i="0" u="none" strike="noStrike">
                          <a:solidFill>
                            <a:srgbClr val="000000"/>
                          </a:solidFill>
                          <a:effectLst/>
                          <a:highlight>
                            <a:srgbClr val="C6E0B4"/>
                          </a:highlight>
                          <a:latin typeface="Calibri"/>
                        </a:rPr>
                        <a:t>91.03%</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500" b="0" i="0" u="none" strike="noStrike">
                          <a:solidFill>
                            <a:srgbClr val="000000"/>
                          </a:solidFill>
                          <a:effectLst/>
                          <a:highlight>
                            <a:srgbClr val="C6E0B4"/>
                          </a:highlight>
                          <a:latin typeface="Calibri"/>
                        </a:rPr>
                        <a:t>91.93%</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500" b="0" i="0" u="none" strike="noStrike">
                          <a:solidFill>
                            <a:srgbClr val="000000"/>
                          </a:solidFill>
                          <a:effectLst/>
                          <a:highlight>
                            <a:srgbClr val="C6E0B4"/>
                          </a:highlight>
                          <a:latin typeface="Calibri"/>
                        </a:rPr>
                        <a:t>72.45%</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500" b="0" i="0" u="none" strike="noStrike">
                          <a:solidFill>
                            <a:srgbClr val="000000"/>
                          </a:solidFill>
                          <a:effectLst/>
                          <a:highlight>
                            <a:srgbClr val="C6E0B4"/>
                          </a:highlight>
                          <a:latin typeface="Calibri"/>
                        </a:rPr>
                        <a:t>73.05%</a:t>
                      </a:r>
                    </a:p>
                  </a:txBody>
                  <a:tcPr marL="10405" marR="10405" marT="10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663487532"/>
                  </a:ext>
                </a:extLst>
              </a:tr>
            </a:tbl>
          </a:graphicData>
        </a:graphic>
      </p:graphicFrame>
    </p:spTree>
    <p:extLst>
      <p:ext uri="{BB962C8B-B14F-4D97-AF65-F5344CB8AC3E}">
        <p14:creationId xmlns:p14="http://schemas.microsoft.com/office/powerpoint/2010/main" val="10397391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D83E4-638C-0255-1765-1C13CE1931D0}"/>
              </a:ext>
            </a:extLst>
          </p:cNvPr>
          <p:cNvSpPr>
            <a:spLocks noGrp="1"/>
          </p:cNvSpPr>
          <p:nvPr>
            <p:ph type="title"/>
          </p:nvPr>
        </p:nvSpPr>
        <p:spPr>
          <a:xfrm>
            <a:off x="331832" y="282189"/>
            <a:ext cx="9895951" cy="1033669"/>
          </a:xfrm>
        </p:spPr>
        <p:txBody>
          <a:bodyPr>
            <a:normAutofit/>
          </a:bodyPr>
          <a:lstStyle/>
          <a:p>
            <a:r>
              <a:rPr lang="en-US" sz="4000">
                <a:solidFill>
                  <a:srgbClr val="FFFFFF"/>
                </a:solidFill>
                <a:ea typeface="+mj-lt"/>
                <a:cs typeface="+mj-lt"/>
              </a:rPr>
              <a:t>Comparison with Prior Research Cont.</a:t>
            </a:r>
            <a:endParaRPr lang="en-US" sz="4000">
              <a:solidFill>
                <a:srgbClr val="FFFFFF"/>
              </a:solidFill>
            </a:endParaRPr>
          </a:p>
        </p:txBody>
      </p:sp>
      <p:sp>
        <p:nvSpPr>
          <p:cNvPr id="3" name="Content Placeholder 2">
            <a:extLst>
              <a:ext uri="{FF2B5EF4-FFF2-40B4-BE49-F238E27FC236}">
                <a16:creationId xmlns:a16="http://schemas.microsoft.com/office/drawing/2014/main" id="{97C0BAF1-27B4-CB8D-6F22-03453FFCF3F6}"/>
              </a:ext>
            </a:extLst>
          </p:cNvPr>
          <p:cNvSpPr>
            <a:spLocks noGrp="1"/>
          </p:cNvSpPr>
          <p:nvPr>
            <p:ph idx="1"/>
          </p:nvPr>
        </p:nvSpPr>
        <p:spPr>
          <a:xfrm>
            <a:off x="331832" y="1907665"/>
            <a:ext cx="5950319" cy="3042669"/>
          </a:xfrm>
        </p:spPr>
        <p:txBody>
          <a:bodyPr vert="horz" lIns="91440" tIns="45720" rIns="91440" bIns="45720" rtlCol="0" anchor="t">
            <a:noAutofit/>
          </a:bodyPr>
          <a:lstStyle/>
          <a:p>
            <a:pPr marL="0" indent="0">
              <a:buNone/>
            </a:pPr>
            <a:r>
              <a:rPr lang="en-US" sz="2000" b="1">
                <a:ea typeface="+mn-lt"/>
                <a:cs typeface="+mn-lt"/>
              </a:rPr>
              <a:t>1. Comparative Baseline: Previous Studies</a:t>
            </a:r>
            <a:endParaRPr lang="en-US" sz="2000" b="1"/>
          </a:p>
          <a:p>
            <a:pPr marL="0" indent="0">
              <a:buNone/>
            </a:pPr>
            <a:r>
              <a:rPr lang="en-US" sz="2000" u="sng">
                <a:ea typeface="+mn-lt"/>
                <a:cs typeface="+mn-lt"/>
              </a:rPr>
              <a:t>Zhang et al.</a:t>
            </a:r>
            <a:endParaRPr lang="en-US" sz="2000" u="sng"/>
          </a:p>
          <a:p>
            <a:pPr lvl="1"/>
            <a:r>
              <a:rPr lang="en-US" sz="2000">
                <a:solidFill>
                  <a:srgbClr val="0D0D0D"/>
                </a:solidFill>
                <a:ea typeface="+mn-lt"/>
                <a:cs typeface="+mn-lt"/>
              </a:rPr>
              <a:t>Method: Ensemble Models</a:t>
            </a:r>
            <a:endParaRPr lang="en-US" sz="2000"/>
          </a:p>
          <a:p>
            <a:pPr lvl="1"/>
            <a:r>
              <a:rPr lang="en-US" sz="2000">
                <a:solidFill>
                  <a:srgbClr val="0D0D0D"/>
                </a:solidFill>
                <a:ea typeface="+mn-lt"/>
                <a:cs typeface="+mn-lt"/>
              </a:rPr>
              <a:t>Accuracy: 85%</a:t>
            </a:r>
            <a:endParaRPr lang="en-US" sz="2000"/>
          </a:p>
          <a:p>
            <a:pPr marL="0" indent="0">
              <a:buNone/>
            </a:pPr>
            <a:r>
              <a:rPr lang="en-US" sz="2000" u="sng" err="1">
                <a:ea typeface="+mn-lt"/>
                <a:cs typeface="+mn-lt"/>
              </a:rPr>
              <a:t>Eleyan</a:t>
            </a:r>
            <a:r>
              <a:rPr lang="en-US" sz="2000" u="sng">
                <a:ea typeface="+mn-lt"/>
                <a:cs typeface="+mn-lt"/>
              </a:rPr>
              <a:t> et al.</a:t>
            </a:r>
            <a:endParaRPr lang="en-US" sz="2000" u="sng"/>
          </a:p>
          <a:p>
            <a:pPr lvl="1"/>
            <a:r>
              <a:rPr lang="en-US" sz="2000">
                <a:solidFill>
                  <a:srgbClr val="0D0D0D"/>
                </a:solidFill>
                <a:ea typeface="+mn-lt"/>
                <a:cs typeface="+mn-lt"/>
              </a:rPr>
              <a:t>Method: Logistic Regression</a:t>
            </a:r>
            <a:endParaRPr lang="en-US" sz="2000"/>
          </a:p>
          <a:p>
            <a:pPr lvl="1"/>
            <a:r>
              <a:rPr lang="en-US" sz="2000">
                <a:solidFill>
                  <a:srgbClr val="0D0D0D"/>
                </a:solidFill>
                <a:ea typeface="+mn-lt"/>
                <a:cs typeface="+mn-lt"/>
              </a:rPr>
              <a:t>Focus: Basic model implementation</a:t>
            </a:r>
            <a:endParaRPr lang="en-US" sz="2000">
              <a:solidFill>
                <a:srgbClr val="0D0D0D"/>
              </a:solidFill>
            </a:endParaRPr>
          </a:p>
          <a:p>
            <a:pPr marL="457200" lvl="1" indent="0">
              <a:buNone/>
            </a:pPr>
            <a:endParaRPr lang="en-US"/>
          </a:p>
          <a:p>
            <a:endParaRPr lang="en-US" sz="2000"/>
          </a:p>
          <a:p>
            <a:endParaRPr lang="en-US" sz="2000"/>
          </a:p>
        </p:txBody>
      </p:sp>
      <p:sp>
        <p:nvSpPr>
          <p:cNvPr id="4" name="TextBox 3">
            <a:extLst>
              <a:ext uri="{FF2B5EF4-FFF2-40B4-BE49-F238E27FC236}">
                <a16:creationId xmlns:a16="http://schemas.microsoft.com/office/drawing/2014/main" id="{189D48E0-5CB6-01F0-BE91-D133B7A2C7E8}"/>
              </a:ext>
            </a:extLst>
          </p:cNvPr>
          <p:cNvSpPr txBox="1"/>
          <p:nvPr/>
        </p:nvSpPr>
        <p:spPr>
          <a:xfrm>
            <a:off x="387098" y="4527176"/>
            <a:ext cx="5895053" cy="2523768"/>
          </a:xfrm>
          <a:prstGeom prst="rect">
            <a:avLst/>
          </a:prstGeom>
          <a:noFill/>
        </p:spPr>
        <p:txBody>
          <a:bodyPr wrap="square" rtlCol="0">
            <a:spAutoFit/>
          </a:bodyPr>
          <a:lstStyle/>
          <a:p>
            <a:r>
              <a:rPr lang="en-US" sz="2000" b="1">
                <a:ea typeface="+mn-lt"/>
                <a:cs typeface="+mn-lt"/>
              </a:rPr>
              <a:t>2. Our Approach</a:t>
            </a:r>
          </a:p>
          <a:p>
            <a:r>
              <a:rPr lang="en-US" sz="2000" u="sng">
                <a:ea typeface="+mn-lt"/>
                <a:cs typeface="+mn-lt"/>
              </a:rPr>
              <a:t>Integrated Multiple Models</a:t>
            </a:r>
            <a:endParaRPr lang="en-US" sz="2000" u="sng"/>
          </a:p>
          <a:p>
            <a:pPr marL="800100" lvl="1" indent="-342900">
              <a:buFont typeface="Arial" panose="020B0604020202020204" pitchFamily="34" charset="0"/>
              <a:buChar char="•"/>
            </a:pPr>
            <a:r>
              <a:rPr lang="en-US" sz="2000">
                <a:solidFill>
                  <a:srgbClr val="0D0D0D"/>
                </a:solidFill>
                <a:ea typeface="+mn-lt"/>
                <a:cs typeface="+mn-lt"/>
              </a:rPr>
              <a:t>Enhanced prediction sensitivity by approximately 5%</a:t>
            </a:r>
            <a:endParaRPr lang="en-US" sz="2000"/>
          </a:p>
          <a:p>
            <a:r>
              <a:rPr lang="en-US" sz="2000" u="sng">
                <a:ea typeface="+mn-lt"/>
                <a:cs typeface="+mn-lt"/>
              </a:rPr>
              <a:t>Advanced Data Preprocessing</a:t>
            </a:r>
            <a:endParaRPr lang="en-US" sz="2000" u="sng"/>
          </a:p>
          <a:p>
            <a:pPr marL="800100" lvl="1" indent="-342900">
              <a:buFont typeface="Arial" panose="020B0604020202020204" pitchFamily="34" charset="0"/>
              <a:buChar char="•"/>
            </a:pPr>
            <a:r>
              <a:rPr lang="en-US" sz="2000">
                <a:solidFill>
                  <a:srgbClr val="0D0D0D"/>
                </a:solidFill>
                <a:ea typeface="+mn-lt"/>
                <a:cs typeface="+mn-lt"/>
              </a:rPr>
              <a:t>Addressed robustness issues</a:t>
            </a:r>
            <a:endParaRPr lang="en-US" sz="2000"/>
          </a:p>
          <a:p>
            <a:pPr marL="800100" lvl="1" indent="-342900">
              <a:buFont typeface="Arial" panose="020B0604020202020204" pitchFamily="34" charset="0"/>
              <a:buChar char="•"/>
            </a:pPr>
            <a:r>
              <a:rPr lang="en-US" sz="2000">
                <a:solidFill>
                  <a:srgbClr val="0D0D0D"/>
                </a:solidFill>
                <a:ea typeface="+mn-lt"/>
                <a:cs typeface="+mn-lt"/>
              </a:rPr>
              <a:t>Reduced error rates by 2-3%</a:t>
            </a:r>
            <a:endParaRPr lang="en-US" sz="2000"/>
          </a:p>
          <a:p>
            <a:endParaRPr lang="en-US"/>
          </a:p>
        </p:txBody>
      </p:sp>
      <p:sp>
        <p:nvSpPr>
          <p:cNvPr id="5" name="TextBox 4">
            <a:extLst>
              <a:ext uri="{FF2B5EF4-FFF2-40B4-BE49-F238E27FC236}">
                <a16:creationId xmlns:a16="http://schemas.microsoft.com/office/drawing/2014/main" id="{723642C2-E9C6-37A9-C518-653119ACAC4F}"/>
              </a:ext>
            </a:extLst>
          </p:cNvPr>
          <p:cNvSpPr txBox="1"/>
          <p:nvPr/>
        </p:nvSpPr>
        <p:spPr>
          <a:xfrm>
            <a:off x="5965115" y="1907665"/>
            <a:ext cx="5895053" cy="2246769"/>
          </a:xfrm>
          <a:prstGeom prst="rect">
            <a:avLst/>
          </a:prstGeom>
          <a:noFill/>
        </p:spPr>
        <p:txBody>
          <a:bodyPr wrap="square" rtlCol="0">
            <a:spAutoFit/>
          </a:bodyPr>
          <a:lstStyle/>
          <a:p>
            <a:r>
              <a:rPr lang="en-US" sz="2000" b="1">
                <a:ea typeface="+mn-lt"/>
                <a:cs typeface="+mn-lt"/>
              </a:rPr>
              <a:t>3. Key Improvements</a:t>
            </a:r>
            <a:endParaRPr lang="en-US"/>
          </a:p>
          <a:p>
            <a:r>
              <a:rPr lang="en-US" sz="2000" u="sng">
                <a:ea typeface="+mn-lt"/>
                <a:cs typeface="+mn-lt"/>
              </a:rPr>
              <a:t>Increased Accuracy</a:t>
            </a:r>
            <a:endParaRPr lang="en-US" sz="2000" u="sng"/>
          </a:p>
          <a:p>
            <a:pPr marL="800100" lvl="1" indent="-342900">
              <a:buFont typeface="Arial" panose="020B0604020202020204" pitchFamily="34" charset="0"/>
              <a:buChar char="•"/>
            </a:pPr>
            <a:r>
              <a:rPr lang="en-US" sz="2000">
                <a:solidFill>
                  <a:srgbClr val="0D0D0D"/>
                </a:solidFill>
                <a:ea typeface="+mn-lt"/>
                <a:cs typeface="+mn-lt"/>
              </a:rPr>
              <a:t>Outperforms Zhang et al. by integrating diverse models</a:t>
            </a:r>
            <a:endParaRPr lang="en-US" sz="2000"/>
          </a:p>
          <a:p>
            <a:r>
              <a:rPr lang="en-US" sz="2000" u="sng">
                <a:ea typeface="+mn-lt"/>
                <a:cs typeface="+mn-lt"/>
              </a:rPr>
              <a:t>Robustness and Lower Error Rates</a:t>
            </a:r>
            <a:endParaRPr lang="en-US" sz="2000" u="sng"/>
          </a:p>
          <a:p>
            <a:pPr marL="800100" lvl="1" indent="-342900">
              <a:buFont typeface="Arial" panose="020B0604020202020204" pitchFamily="34" charset="0"/>
              <a:buChar char="•"/>
            </a:pPr>
            <a:r>
              <a:rPr lang="en-US" sz="2000">
                <a:solidFill>
                  <a:srgbClr val="0D0D0D"/>
                </a:solidFill>
                <a:ea typeface="+mn-lt"/>
                <a:cs typeface="+mn-lt"/>
              </a:rPr>
              <a:t>Improvements over Cortez &amp; Silva's findings through refined preprocessing techniques</a:t>
            </a:r>
            <a:endParaRPr lang="en-US" sz="2000"/>
          </a:p>
        </p:txBody>
      </p:sp>
      <p:sp>
        <p:nvSpPr>
          <p:cNvPr id="6" name="TextBox 5">
            <a:extLst>
              <a:ext uri="{FF2B5EF4-FFF2-40B4-BE49-F238E27FC236}">
                <a16:creationId xmlns:a16="http://schemas.microsoft.com/office/drawing/2014/main" id="{1CF82094-CF4D-8F28-9AF0-A74A1635AEC6}"/>
              </a:ext>
            </a:extLst>
          </p:cNvPr>
          <p:cNvSpPr txBox="1"/>
          <p:nvPr/>
        </p:nvSpPr>
        <p:spPr>
          <a:xfrm>
            <a:off x="6095998" y="4629054"/>
            <a:ext cx="5496234" cy="1938992"/>
          </a:xfrm>
          <a:prstGeom prst="rect">
            <a:avLst/>
          </a:prstGeom>
          <a:noFill/>
        </p:spPr>
        <p:txBody>
          <a:bodyPr wrap="square" rtlCol="0">
            <a:spAutoFit/>
          </a:bodyPr>
          <a:lstStyle/>
          <a:p>
            <a:r>
              <a:rPr lang="en-US" sz="2000" b="1">
                <a:solidFill>
                  <a:srgbClr val="0D0D0D"/>
                </a:solidFill>
                <a:ea typeface="+mn-lt"/>
                <a:cs typeface="+mn-lt"/>
              </a:rPr>
              <a:t>4. Implications</a:t>
            </a:r>
          </a:p>
          <a:p>
            <a:pPr marL="342900" indent="-342900">
              <a:buFont typeface="Arial" panose="020B0604020202020204" pitchFamily="34" charset="0"/>
              <a:buChar char="•"/>
            </a:pPr>
            <a:r>
              <a:rPr lang="en-US" sz="2000">
                <a:solidFill>
                  <a:srgbClr val="0D0D0D"/>
                </a:solidFill>
                <a:ea typeface="+mn-lt"/>
                <a:cs typeface="+mn-lt"/>
              </a:rPr>
              <a:t>Improved model reliability and accuracy in predicting student performance</a:t>
            </a:r>
            <a:endParaRPr lang="en-US" sz="2000"/>
          </a:p>
          <a:p>
            <a:pPr marL="342900" indent="-342900">
              <a:buFont typeface="Arial" panose="020B0604020202020204" pitchFamily="34" charset="0"/>
              <a:buChar char="•"/>
            </a:pPr>
            <a:r>
              <a:rPr lang="en-US" sz="2000">
                <a:solidFill>
                  <a:srgbClr val="0D0D0D"/>
                </a:solidFill>
                <a:ea typeface="+mn-lt"/>
                <a:cs typeface="+mn-lt"/>
              </a:rPr>
              <a:t>Potential for application in educational tools and interventions</a:t>
            </a:r>
            <a:endParaRPr lang="en-US" sz="2000"/>
          </a:p>
          <a:p>
            <a:endParaRPr lang="en-US" sz="2000"/>
          </a:p>
        </p:txBody>
      </p:sp>
    </p:spTree>
    <p:extLst>
      <p:ext uri="{BB962C8B-B14F-4D97-AF65-F5344CB8AC3E}">
        <p14:creationId xmlns:p14="http://schemas.microsoft.com/office/powerpoint/2010/main" val="69080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D0CD30-3FE6-F5AC-B568-39EE931A9D18}"/>
              </a:ext>
            </a:extLst>
          </p:cNvPr>
          <p:cNvSpPr>
            <a:spLocks noGrp="1"/>
          </p:cNvSpPr>
          <p:nvPr>
            <p:ph type="title"/>
          </p:nvPr>
        </p:nvSpPr>
        <p:spPr>
          <a:xfrm>
            <a:off x="459346" y="278535"/>
            <a:ext cx="9895951" cy="1033669"/>
          </a:xfrm>
        </p:spPr>
        <p:txBody>
          <a:bodyPr>
            <a:normAutofit/>
          </a:bodyPr>
          <a:lstStyle/>
          <a:p>
            <a:r>
              <a:rPr lang="en-US" sz="4000">
                <a:solidFill>
                  <a:srgbClr val="FFFFFF"/>
                </a:solidFill>
                <a:ea typeface="+mj-lt"/>
                <a:cs typeface="+mj-lt"/>
              </a:rPr>
              <a:t>Implications and Applications</a:t>
            </a:r>
            <a:endParaRPr lang="en-US" sz="4000">
              <a:solidFill>
                <a:srgbClr val="FFFFFF"/>
              </a:solidFill>
            </a:endParaRPr>
          </a:p>
        </p:txBody>
      </p:sp>
      <p:sp>
        <p:nvSpPr>
          <p:cNvPr id="3" name="Content Placeholder 2">
            <a:extLst>
              <a:ext uri="{FF2B5EF4-FFF2-40B4-BE49-F238E27FC236}">
                <a16:creationId xmlns:a16="http://schemas.microsoft.com/office/drawing/2014/main" id="{076EEAA3-C44F-1471-71F3-C409EED1D5A8}"/>
              </a:ext>
            </a:extLst>
          </p:cNvPr>
          <p:cNvSpPr>
            <a:spLocks noGrp="1"/>
          </p:cNvSpPr>
          <p:nvPr>
            <p:ph idx="1"/>
          </p:nvPr>
        </p:nvSpPr>
        <p:spPr>
          <a:xfrm>
            <a:off x="369173" y="1697964"/>
            <a:ext cx="11453649" cy="5438571"/>
          </a:xfrm>
        </p:spPr>
        <p:txBody>
          <a:bodyPr vert="horz" lIns="91440" tIns="45720" rIns="91440" bIns="45720" rtlCol="0" anchor="ctr">
            <a:noAutofit/>
          </a:bodyPr>
          <a:lstStyle/>
          <a:p>
            <a:pPr marL="0" indent="0">
              <a:buNone/>
            </a:pPr>
            <a:r>
              <a:rPr lang="en-US" sz="1700" b="1">
                <a:ea typeface="+mn-lt"/>
                <a:cs typeface="+mn-lt"/>
              </a:rPr>
              <a:t>Theoretical Implications</a:t>
            </a:r>
            <a:r>
              <a:rPr lang="en-US" sz="1700">
                <a:ea typeface="+mn-lt"/>
                <a:cs typeface="+mn-lt"/>
              </a:rPr>
              <a:t>:</a:t>
            </a:r>
            <a:endParaRPr lang="en-US" sz="1700"/>
          </a:p>
          <a:p>
            <a:r>
              <a:rPr lang="en-US" sz="1700">
                <a:ea typeface="+mn-lt"/>
                <a:cs typeface="+mn-lt"/>
              </a:rPr>
              <a:t>Validates and extends existing theories in educational data mining by incorporating modern machine learning techniques</a:t>
            </a:r>
          </a:p>
          <a:p>
            <a:r>
              <a:rPr lang="en-US" sz="1700">
                <a:ea typeface="+mn-lt"/>
                <a:cs typeface="+mn-lt"/>
              </a:rPr>
              <a:t>Enhances understanding of which student behaviors and external factors correlate strongly with academic success</a:t>
            </a:r>
            <a:endParaRPr lang="en-US" sz="1700"/>
          </a:p>
          <a:p>
            <a:pPr marL="0" indent="0">
              <a:buNone/>
            </a:pPr>
            <a:r>
              <a:rPr lang="en-US" sz="1700" b="1">
                <a:ea typeface="+mn-lt"/>
                <a:cs typeface="+mn-lt"/>
              </a:rPr>
              <a:t>Practical Applications for Schools</a:t>
            </a:r>
            <a:r>
              <a:rPr lang="en-US" sz="1700">
                <a:ea typeface="+mn-lt"/>
                <a:cs typeface="+mn-lt"/>
              </a:rPr>
              <a:t>:</a:t>
            </a:r>
            <a:endParaRPr lang="en-US" sz="1700"/>
          </a:p>
          <a:p>
            <a:r>
              <a:rPr lang="en-US" sz="1700">
                <a:ea typeface="+mn-lt"/>
                <a:cs typeface="+mn-lt"/>
              </a:rPr>
              <a:t>Schools can use these models to identify students at risk early, enabling timely interventions.</a:t>
            </a:r>
            <a:endParaRPr lang="en-US" sz="1700"/>
          </a:p>
          <a:p>
            <a:r>
              <a:rPr lang="en-US" sz="1700">
                <a:ea typeface="+mn-lt"/>
                <a:cs typeface="+mn-lt"/>
              </a:rPr>
              <a:t>Insights from the study can help tailor student support programs based on predicted needs.</a:t>
            </a:r>
            <a:endParaRPr lang="en-US" sz="1700"/>
          </a:p>
          <a:p>
            <a:pPr marL="0" indent="0">
              <a:buNone/>
            </a:pPr>
            <a:r>
              <a:rPr lang="en-US" sz="1700" b="1">
                <a:ea typeface="+mn-lt"/>
                <a:cs typeface="+mn-lt"/>
              </a:rPr>
              <a:t>Policy Implications</a:t>
            </a:r>
            <a:r>
              <a:rPr lang="en-US" sz="1700">
                <a:ea typeface="+mn-lt"/>
                <a:cs typeface="+mn-lt"/>
              </a:rPr>
              <a:t>:</a:t>
            </a:r>
          </a:p>
          <a:p>
            <a:r>
              <a:rPr lang="en-US" sz="1700">
                <a:ea typeface="+mn-lt"/>
                <a:cs typeface="+mn-lt"/>
              </a:rPr>
              <a:t>Our findings can inform policy by advocating for the integration of more comprehensive data analysis in educational strategy planning, ensuring resources are optimally allocated to address the diverse needs of students."</a:t>
            </a:r>
          </a:p>
          <a:p>
            <a:pPr marL="0" indent="0">
              <a:buNone/>
            </a:pPr>
            <a:r>
              <a:rPr lang="en-US" sz="1700" b="1">
                <a:ea typeface="+mn-lt"/>
                <a:cs typeface="+mn-lt"/>
              </a:rPr>
              <a:t>Real-World Utilization</a:t>
            </a:r>
            <a:r>
              <a:rPr lang="en-US" sz="1700">
                <a:ea typeface="+mn-lt"/>
                <a:cs typeface="+mn-lt"/>
              </a:rPr>
              <a:t>:</a:t>
            </a:r>
            <a:endParaRPr lang="en-US" sz="1700"/>
          </a:p>
          <a:p>
            <a:r>
              <a:rPr lang="en-US" sz="1700">
                <a:ea typeface="+mn-lt"/>
                <a:cs typeface="+mn-lt"/>
              </a:rPr>
              <a:t>Beyond education, the modeling techniques can be adapted for use in other sectors like HR for employee performance prediction and retention strategies.</a:t>
            </a:r>
            <a:endParaRPr lang="en-US" sz="1700"/>
          </a:p>
          <a:p>
            <a:r>
              <a:rPr lang="en-US" sz="1700">
                <a:ea typeface="+mn-lt"/>
                <a:cs typeface="+mn-lt"/>
              </a:rPr>
              <a:t>Potential for these analytics to inform governmental social programs targeting youth engagement and success.</a:t>
            </a:r>
            <a:endParaRPr lang="en-US" sz="1700"/>
          </a:p>
          <a:p>
            <a:endParaRPr lang="en-US" sz="1700"/>
          </a:p>
        </p:txBody>
      </p:sp>
    </p:spTree>
    <p:extLst>
      <p:ext uri="{BB962C8B-B14F-4D97-AF65-F5344CB8AC3E}">
        <p14:creationId xmlns:p14="http://schemas.microsoft.com/office/powerpoint/2010/main" val="30578671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D0CD30-3FE6-F5AC-B568-39EE931A9D18}"/>
              </a:ext>
            </a:extLst>
          </p:cNvPr>
          <p:cNvSpPr>
            <a:spLocks noGrp="1"/>
          </p:cNvSpPr>
          <p:nvPr>
            <p:ph type="title"/>
          </p:nvPr>
        </p:nvSpPr>
        <p:spPr>
          <a:xfrm>
            <a:off x="257697" y="278535"/>
            <a:ext cx="9895951" cy="1033669"/>
          </a:xfrm>
        </p:spPr>
        <p:txBody>
          <a:bodyPr>
            <a:normAutofit/>
          </a:bodyPr>
          <a:lstStyle/>
          <a:p>
            <a:r>
              <a:rPr lang="en-US" sz="4000">
                <a:solidFill>
                  <a:srgbClr val="FFFFFF"/>
                </a:solidFill>
                <a:ea typeface="+mj-lt"/>
                <a:cs typeface="+mj-lt"/>
              </a:rPr>
              <a:t>Implications and Applications Cont.</a:t>
            </a:r>
            <a:endParaRPr lang="en-US" sz="4000">
              <a:solidFill>
                <a:srgbClr val="FFFFFF"/>
              </a:solidFill>
            </a:endParaRPr>
          </a:p>
        </p:txBody>
      </p:sp>
      <p:sp>
        <p:nvSpPr>
          <p:cNvPr id="3" name="Content Placeholder 2">
            <a:extLst>
              <a:ext uri="{FF2B5EF4-FFF2-40B4-BE49-F238E27FC236}">
                <a16:creationId xmlns:a16="http://schemas.microsoft.com/office/drawing/2014/main" id="{076EEAA3-C44F-1471-71F3-C409EED1D5A8}"/>
              </a:ext>
            </a:extLst>
          </p:cNvPr>
          <p:cNvSpPr>
            <a:spLocks noGrp="1"/>
          </p:cNvSpPr>
          <p:nvPr>
            <p:ph idx="1"/>
          </p:nvPr>
        </p:nvSpPr>
        <p:spPr>
          <a:xfrm>
            <a:off x="459350" y="1600680"/>
            <a:ext cx="10532304" cy="5146881"/>
          </a:xfrm>
        </p:spPr>
        <p:txBody>
          <a:bodyPr vert="horz" lIns="91440" tIns="45720" rIns="91440" bIns="45720" rtlCol="0" anchor="t">
            <a:noAutofit/>
          </a:bodyPr>
          <a:lstStyle/>
          <a:p>
            <a:pPr marL="0" indent="0">
              <a:lnSpc>
                <a:spcPct val="150000"/>
              </a:lnSpc>
              <a:buNone/>
            </a:pPr>
            <a:r>
              <a:rPr lang="en-US" sz="2000">
                <a:latin typeface="Arial"/>
                <a:cs typeface="Arial"/>
              </a:rPr>
              <a:t>“Identifying key factors influencing student success using predictive analytics.”</a:t>
            </a:r>
            <a:endParaRPr lang="en-US" sz="2000"/>
          </a:p>
          <a:p>
            <a:pPr>
              <a:lnSpc>
                <a:spcPct val="150000"/>
              </a:lnSpc>
            </a:pPr>
            <a:r>
              <a:rPr lang="en-US" sz="2000">
                <a:latin typeface="Arial"/>
                <a:cs typeface="Arial"/>
              </a:rPr>
              <a:t>Key Insight: “Analysis shows students studying less than three hours per week are more likely to fail.”</a:t>
            </a:r>
            <a:endParaRPr lang="en-US" sz="2000"/>
          </a:p>
          <a:p>
            <a:pPr>
              <a:lnSpc>
                <a:spcPct val="150000"/>
              </a:lnSpc>
            </a:pPr>
            <a:r>
              <a:rPr lang="en-US" sz="2000">
                <a:latin typeface="Arial"/>
                <a:cs typeface="Arial"/>
              </a:rPr>
              <a:t>Model Application: “Utilizing predictive models, we can proactively identify students at high risk of underperformance.”</a:t>
            </a:r>
            <a:endParaRPr lang="en-US" sz="2000"/>
          </a:p>
          <a:p>
            <a:pPr>
              <a:lnSpc>
                <a:spcPct val="150000"/>
              </a:lnSpc>
            </a:pPr>
            <a:r>
              <a:rPr lang="en-US" sz="2000">
                <a:latin typeface="Arial"/>
                <a:cs typeface="Arial"/>
              </a:rPr>
              <a:t>Strategy Proposal: “Propose the initiation of custom-tailored support programs focused on these students, such as personalized tutoring sessions, study skills workshops, and time management training.”</a:t>
            </a:r>
            <a:endParaRPr lang="en-US" sz="2000"/>
          </a:p>
          <a:p>
            <a:pPr>
              <a:lnSpc>
                <a:spcPct val="150000"/>
              </a:lnSpc>
            </a:pPr>
            <a:r>
              <a:rPr lang="en-US" sz="2000">
                <a:latin typeface="Arial"/>
                <a:cs typeface="Arial"/>
              </a:rPr>
              <a:t>Expected Impact: “Targeted interventions aim to improve academic outcomes, enhancing student engagement and reducing the likelihood of failure.”</a:t>
            </a:r>
            <a:br>
              <a:rPr lang="en-US"/>
            </a:br>
            <a:endParaRPr lang="en-US" sz="2000"/>
          </a:p>
        </p:txBody>
      </p:sp>
    </p:spTree>
    <p:extLst>
      <p:ext uri="{BB962C8B-B14F-4D97-AF65-F5344CB8AC3E}">
        <p14:creationId xmlns:p14="http://schemas.microsoft.com/office/powerpoint/2010/main" val="39269409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D0CD30-3FE6-F5AC-B568-39EE931A9D18}"/>
              </a:ext>
            </a:extLst>
          </p:cNvPr>
          <p:cNvSpPr>
            <a:spLocks noGrp="1"/>
          </p:cNvSpPr>
          <p:nvPr>
            <p:ph type="title"/>
          </p:nvPr>
        </p:nvSpPr>
        <p:spPr>
          <a:xfrm>
            <a:off x="459346" y="315954"/>
            <a:ext cx="9895951" cy="1033669"/>
          </a:xfrm>
        </p:spPr>
        <p:txBody>
          <a:bodyPr>
            <a:normAutofit/>
          </a:bodyPr>
          <a:lstStyle/>
          <a:p>
            <a:r>
              <a:rPr lang="en-US" sz="3400">
                <a:solidFill>
                  <a:schemeClr val="bg1"/>
                </a:solidFill>
                <a:ea typeface="+mj-lt"/>
                <a:cs typeface="+mj-lt"/>
              </a:rPr>
              <a:t>Limitations &amp; Future Works</a:t>
            </a:r>
            <a:endParaRPr lang="en-US">
              <a:solidFill>
                <a:schemeClr val="bg1"/>
              </a:solidFill>
            </a:endParaRPr>
          </a:p>
        </p:txBody>
      </p:sp>
      <p:sp>
        <p:nvSpPr>
          <p:cNvPr id="3" name="Content Placeholder 2">
            <a:extLst>
              <a:ext uri="{FF2B5EF4-FFF2-40B4-BE49-F238E27FC236}">
                <a16:creationId xmlns:a16="http://schemas.microsoft.com/office/drawing/2014/main" id="{076EEAA3-C44F-1471-71F3-C409EED1D5A8}"/>
              </a:ext>
            </a:extLst>
          </p:cNvPr>
          <p:cNvSpPr>
            <a:spLocks noGrp="1"/>
          </p:cNvSpPr>
          <p:nvPr>
            <p:ph idx="1"/>
          </p:nvPr>
        </p:nvSpPr>
        <p:spPr>
          <a:xfrm>
            <a:off x="182177" y="1694082"/>
            <a:ext cx="6852804" cy="4847963"/>
          </a:xfrm>
        </p:spPr>
        <p:txBody>
          <a:bodyPr vert="horz" lIns="91440" tIns="45720" rIns="91440" bIns="45720" rtlCol="0" anchor="ctr">
            <a:noAutofit/>
          </a:bodyPr>
          <a:lstStyle/>
          <a:p>
            <a:pPr marL="0" indent="0">
              <a:lnSpc>
                <a:spcPct val="150000"/>
              </a:lnSpc>
              <a:spcBef>
                <a:spcPts val="0"/>
              </a:spcBef>
              <a:spcAft>
                <a:spcPts val="600"/>
              </a:spcAft>
              <a:buNone/>
            </a:pPr>
            <a:r>
              <a:rPr lang="en-US" sz="2000" b="1">
                <a:latin typeface="Arial"/>
                <a:cs typeface="Arial"/>
              </a:rPr>
              <a:t>Limited Sociocultural Context:</a:t>
            </a:r>
          </a:p>
          <a:p>
            <a:pPr>
              <a:lnSpc>
                <a:spcPct val="150000"/>
              </a:lnSpc>
              <a:spcBef>
                <a:spcPts val="0"/>
              </a:spcBef>
              <a:spcAft>
                <a:spcPts val="600"/>
              </a:spcAft>
            </a:pPr>
            <a:r>
              <a:rPr lang="en-US" sz="2000">
                <a:latin typeface="Arial"/>
                <a:cs typeface="Arial"/>
              </a:rPr>
              <a:t>Data collected only from a Single Country </a:t>
            </a:r>
            <a:r>
              <a:rPr lang="en-US" sz="2000" err="1">
                <a:latin typeface="Arial"/>
                <a:cs typeface="Arial"/>
              </a:rPr>
              <a:t>i.e</a:t>
            </a:r>
            <a:r>
              <a:rPr lang="en-US" sz="2000">
                <a:latin typeface="Arial"/>
                <a:cs typeface="Arial"/>
              </a:rPr>
              <a:t> Portugal.</a:t>
            </a:r>
          </a:p>
          <a:p>
            <a:pPr>
              <a:lnSpc>
                <a:spcPct val="150000"/>
              </a:lnSpc>
              <a:spcBef>
                <a:spcPts val="0"/>
              </a:spcBef>
              <a:spcAft>
                <a:spcPts val="600"/>
              </a:spcAft>
            </a:pPr>
            <a:r>
              <a:rPr lang="en-US" sz="2000">
                <a:latin typeface="Arial"/>
                <a:cs typeface="Arial"/>
              </a:rPr>
              <a:t>Replicate study across diverse Countries for generalizability.</a:t>
            </a:r>
          </a:p>
          <a:p>
            <a:pPr marL="0" indent="0">
              <a:lnSpc>
                <a:spcPct val="150000"/>
              </a:lnSpc>
              <a:spcBef>
                <a:spcPts val="0"/>
              </a:spcBef>
              <a:spcAft>
                <a:spcPts val="600"/>
              </a:spcAft>
              <a:buNone/>
            </a:pPr>
            <a:r>
              <a:rPr lang="en-US" sz="2000" b="1">
                <a:latin typeface="Arial"/>
                <a:cs typeface="Arial"/>
              </a:rPr>
              <a:t>Expanding Feature Set for Enhanced Classifier Accuracy:</a:t>
            </a:r>
          </a:p>
          <a:p>
            <a:pPr>
              <a:lnSpc>
                <a:spcPct val="150000"/>
              </a:lnSpc>
              <a:spcBef>
                <a:spcPts val="0"/>
              </a:spcBef>
              <a:spcAft>
                <a:spcPts val="600"/>
              </a:spcAft>
            </a:pPr>
            <a:r>
              <a:rPr lang="en-US" sz="2000">
                <a:latin typeface="Arial"/>
                <a:cs typeface="Arial"/>
              </a:rPr>
              <a:t>Collect more cases to deepen understanding.</a:t>
            </a:r>
          </a:p>
          <a:p>
            <a:pPr>
              <a:lnSpc>
                <a:spcPct val="150000"/>
              </a:lnSpc>
              <a:spcBef>
                <a:spcPts val="0"/>
              </a:spcBef>
              <a:spcAft>
                <a:spcPts val="600"/>
              </a:spcAft>
            </a:pPr>
            <a:r>
              <a:rPr lang="en-US" sz="2000">
                <a:latin typeface="Arial"/>
                <a:cs typeface="Arial"/>
              </a:rPr>
              <a:t>Explore additional attributes impacting student performance.</a:t>
            </a:r>
            <a:endParaRPr lang="en-US" sz="2000"/>
          </a:p>
        </p:txBody>
      </p:sp>
      <p:pic>
        <p:nvPicPr>
          <p:cNvPr id="9" name="Picture 8" descr="A circular object with a circular object with a circular object with a circular object with a circular object with a circular object with a circular object with a circular object with a circular object with a circular object&#10;&#10;Description automatically generated">
            <a:extLst>
              <a:ext uri="{FF2B5EF4-FFF2-40B4-BE49-F238E27FC236}">
                <a16:creationId xmlns:a16="http://schemas.microsoft.com/office/drawing/2014/main" id="{10A527A8-D5BF-736E-06B5-E83A1FFA8DF6}"/>
              </a:ext>
            </a:extLst>
          </p:cNvPr>
          <p:cNvPicPr>
            <a:picLocks noChangeAspect="1"/>
          </p:cNvPicPr>
          <p:nvPr/>
        </p:nvPicPr>
        <p:blipFill rotWithShape="1">
          <a:blip r:embed="rId2"/>
          <a:srcRect r="40051"/>
          <a:stretch/>
        </p:blipFill>
        <p:spPr>
          <a:xfrm>
            <a:off x="6624736" y="1596581"/>
            <a:ext cx="5555169" cy="5249324"/>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Tree>
    <p:extLst>
      <p:ext uri="{BB962C8B-B14F-4D97-AF65-F5344CB8AC3E}">
        <p14:creationId xmlns:p14="http://schemas.microsoft.com/office/powerpoint/2010/main" val="12200080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D0CD30-3FE6-F5AC-B568-39EE931A9D18}"/>
              </a:ext>
            </a:extLst>
          </p:cNvPr>
          <p:cNvSpPr>
            <a:spLocks noGrp="1"/>
          </p:cNvSpPr>
          <p:nvPr>
            <p:ph type="title"/>
          </p:nvPr>
        </p:nvSpPr>
        <p:spPr>
          <a:xfrm>
            <a:off x="459346" y="278535"/>
            <a:ext cx="9895951" cy="1033669"/>
          </a:xfrm>
        </p:spPr>
        <p:txBody>
          <a:bodyPr>
            <a:normAutofit/>
          </a:bodyPr>
          <a:lstStyle/>
          <a:p>
            <a:r>
              <a:rPr lang="en-US" sz="3400">
                <a:solidFill>
                  <a:schemeClr val="bg1"/>
                </a:solidFill>
                <a:ea typeface="+mj-lt"/>
                <a:cs typeface="+mj-lt"/>
              </a:rPr>
              <a:t>Limitations &amp; Future Works Cont.</a:t>
            </a:r>
            <a:endParaRPr lang="en-US">
              <a:solidFill>
                <a:schemeClr val="bg1"/>
              </a:solidFill>
            </a:endParaRPr>
          </a:p>
        </p:txBody>
      </p:sp>
      <p:sp>
        <p:nvSpPr>
          <p:cNvPr id="3" name="Content Placeholder 2">
            <a:extLst>
              <a:ext uri="{FF2B5EF4-FFF2-40B4-BE49-F238E27FC236}">
                <a16:creationId xmlns:a16="http://schemas.microsoft.com/office/drawing/2014/main" id="{076EEAA3-C44F-1471-71F3-C409EED1D5A8}"/>
              </a:ext>
            </a:extLst>
          </p:cNvPr>
          <p:cNvSpPr>
            <a:spLocks noGrp="1"/>
          </p:cNvSpPr>
          <p:nvPr>
            <p:ph idx="1"/>
          </p:nvPr>
        </p:nvSpPr>
        <p:spPr>
          <a:xfrm>
            <a:off x="327111" y="1842701"/>
            <a:ext cx="5768887" cy="4981287"/>
          </a:xfrm>
        </p:spPr>
        <p:txBody>
          <a:bodyPr vert="horz" lIns="91440" tIns="45720" rIns="91440" bIns="45720" rtlCol="0" anchor="t">
            <a:noAutofit/>
          </a:bodyPr>
          <a:lstStyle/>
          <a:p>
            <a:pPr marL="0" indent="0">
              <a:lnSpc>
                <a:spcPct val="150000"/>
              </a:lnSpc>
              <a:buNone/>
            </a:pPr>
            <a:r>
              <a:rPr lang="en-US" sz="1800" b="1">
                <a:latin typeface="Arial"/>
                <a:cs typeface="Arial"/>
              </a:rPr>
              <a:t>Enhanced Outlier Detection and Evaluation:</a:t>
            </a:r>
            <a:endParaRPr lang="en-US" sz="1800">
              <a:latin typeface="Arial"/>
              <a:cs typeface="Arial"/>
            </a:endParaRPr>
          </a:p>
          <a:p>
            <a:pPr>
              <a:lnSpc>
                <a:spcPct val="150000"/>
              </a:lnSpc>
            </a:pPr>
            <a:r>
              <a:rPr lang="en-US" sz="1800">
                <a:latin typeface="Arial"/>
                <a:cs typeface="Arial"/>
              </a:rPr>
              <a:t>Consider alternative outlier detection methods for improved classification.</a:t>
            </a:r>
          </a:p>
          <a:p>
            <a:pPr>
              <a:lnSpc>
                <a:spcPct val="150000"/>
              </a:lnSpc>
            </a:pPr>
            <a:r>
              <a:rPr lang="en-US" sz="1800">
                <a:latin typeface="Arial"/>
                <a:cs typeface="Arial"/>
              </a:rPr>
              <a:t>Utilize additional evaluation indicators:</a:t>
            </a:r>
          </a:p>
          <a:p>
            <a:pPr lvl="1">
              <a:lnSpc>
                <a:spcPct val="150000"/>
              </a:lnSpc>
              <a:buFont typeface="Courier New" panose="02070309020205020404" pitchFamily="49" charset="0"/>
              <a:buChar char="o"/>
            </a:pPr>
            <a:r>
              <a:rPr lang="en-US" sz="1800">
                <a:latin typeface="Arial"/>
                <a:cs typeface="Arial"/>
              </a:rPr>
              <a:t>Precision</a:t>
            </a:r>
          </a:p>
          <a:p>
            <a:pPr lvl="1">
              <a:lnSpc>
                <a:spcPct val="150000"/>
              </a:lnSpc>
              <a:buFont typeface="Courier New" panose="02070309020205020404" pitchFamily="49" charset="0"/>
              <a:buChar char="o"/>
            </a:pPr>
            <a:r>
              <a:rPr lang="en-US" sz="1800">
                <a:latin typeface="Arial"/>
                <a:cs typeface="Arial"/>
              </a:rPr>
              <a:t>Recall</a:t>
            </a:r>
          </a:p>
          <a:p>
            <a:pPr lvl="1">
              <a:lnSpc>
                <a:spcPct val="150000"/>
              </a:lnSpc>
              <a:buFont typeface="Courier New" panose="02070309020205020404" pitchFamily="49" charset="0"/>
              <a:buChar char="o"/>
            </a:pPr>
            <a:r>
              <a:rPr lang="en-US" sz="1800">
                <a:latin typeface="Arial"/>
                <a:cs typeface="Arial"/>
              </a:rPr>
              <a:t>Accuracy</a:t>
            </a:r>
          </a:p>
          <a:p>
            <a:pPr lvl="1">
              <a:lnSpc>
                <a:spcPct val="150000"/>
              </a:lnSpc>
              <a:buFont typeface="Courier New" panose="02070309020205020404" pitchFamily="49" charset="0"/>
              <a:buChar char="o"/>
            </a:pPr>
            <a:r>
              <a:rPr lang="en-US" sz="1800">
                <a:latin typeface="Arial"/>
                <a:cs typeface="Arial"/>
              </a:rPr>
              <a:t>False Positive Rate</a:t>
            </a:r>
          </a:p>
          <a:p>
            <a:pPr lvl="1">
              <a:lnSpc>
                <a:spcPct val="150000"/>
              </a:lnSpc>
              <a:buFont typeface="Courier New" panose="02070309020205020404" pitchFamily="49" charset="0"/>
              <a:buChar char="o"/>
            </a:pPr>
            <a:r>
              <a:rPr lang="en-US" sz="1800">
                <a:latin typeface="Arial"/>
                <a:cs typeface="Arial"/>
              </a:rPr>
              <a:t>False Negative Rate</a:t>
            </a:r>
            <a:endParaRPr lang="en-US" sz="1800"/>
          </a:p>
        </p:txBody>
      </p:sp>
      <p:pic>
        <p:nvPicPr>
          <p:cNvPr id="5" name="Picture 4">
            <a:extLst>
              <a:ext uri="{FF2B5EF4-FFF2-40B4-BE49-F238E27FC236}">
                <a16:creationId xmlns:a16="http://schemas.microsoft.com/office/drawing/2014/main" id="{EC0FBA6C-3275-2968-DC66-6DA809413431}"/>
              </a:ext>
            </a:extLst>
          </p:cNvPr>
          <p:cNvPicPr>
            <a:picLocks noChangeAspect="1"/>
          </p:cNvPicPr>
          <p:nvPr/>
        </p:nvPicPr>
        <p:blipFill>
          <a:blip r:embed="rId2">
            <a:extLst>
              <a:ext uri="{28A0092B-C50C-407E-A947-70E740481C1C}">
                <a14:useLocalDpi xmlns:a14="http://schemas.microsoft.com/office/drawing/2010/main" val="0"/>
              </a:ext>
            </a:extLst>
          </a:blip>
          <a:srcRect l="8570" r="8570"/>
          <a:stretch/>
        </p:blipFill>
        <p:spPr>
          <a:xfrm>
            <a:off x="6624736" y="1596581"/>
            <a:ext cx="5555169" cy="5249324"/>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Tree>
    <p:extLst>
      <p:ext uri="{BB962C8B-B14F-4D97-AF65-F5344CB8AC3E}">
        <p14:creationId xmlns:p14="http://schemas.microsoft.com/office/powerpoint/2010/main" val="4070632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586477-90F2-00C8-6576-43E20B564FB3}"/>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Attributes Cont.</a:t>
            </a:r>
            <a:endParaRPr lang="en-US" sz="4000" kern="1200">
              <a:solidFill>
                <a:srgbClr val="FFFFFF"/>
              </a:solidFill>
              <a:latin typeface="+mj-lt"/>
            </a:endParaRPr>
          </a:p>
        </p:txBody>
      </p:sp>
      <p:graphicFrame>
        <p:nvGraphicFramePr>
          <p:cNvPr id="4" name="Table 3">
            <a:extLst>
              <a:ext uri="{FF2B5EF4-FFF2-40B4-BE49-F238E27FC236}">
                <a16:creationId xmlns:a16="http://schemas.microsoft.com/office/drawing/2014/main" id="{5860C2F1-0604-3692-AAC6-1AC34D9F9805}"/>
              </a:ext>
            </a:extLst>
          </p:cNvPr>
          <p:cNvGraphicFramePr>
            <a:graphicFrameLocks noGrp="1"/>
          </p:cNvGraphicFramePr>
          <p:nvPr>
            <p:extLst>
              <p:ext uri="{D42A27DB-BD31-4B8C-83A1-F6EECF244321}">
                <p14:modId xmlns:p14="http://schemas.microsoft.com/office/powerpoint/2010/main" val="1522688831"/>
              </p:ext>
            </p:extLst>
          </p:nvPr>
        </p:nvGraphicFramePr>
        <p:xfrm>
          <a:off x="890170" y="1966293"/>
          <a:ext cx="10411660" cy="4452170"/>
        </p:xfrm>
        <a:graphic>
          <a:graphicData uri="http://schemas.openxmlformats.org/drawingml/2006/table">
            <a:tbl>
              <a:tblPr firstRow="1" bandRow="1">
                <a:tableStyleId>{5C22544A-7EE6-4342-B048-85BDC9FD1C3A}</a:tableStyleId>
              </a:tblPr>
              <a:tblGrid>
                <a:gridCol w="3619715">
                  <a:extLst>
                    <a:ext uri="{9D8B030D-6E8A-4147-A177-3AD203B41FA5}">
                      <a16:colId xmlns:a16="http://schemas.microsoft.com/office/drawing/2014/main" val="3821836671"/>
                    </a:ext>
                  </a:extLst>
                </a:gridCol>
                <a:gridCol w="3057750">
                  <a:extLst>
                    <a:ext uri="{9D8B030D-6E8A-4147-A177-3AD203B41FA5}">
                      <a16:colId xmlns:a16="http://schemas.microsoft.com/office/drawing/2014/main" val="651787060"/>
                    </a:ext>
                  </a:extLst>
                </a:gridCol>
                <a:gridCol w="3734195">
                  <a:extLst>
                    <a:ext uri="{9D8B030D-6E8A-4147-A177-3AD203B41FA5}">
                      <a16:colId xmlns:a16="http://schemas.microsoft.com/office/drawing/2014/main" val="165062005"/>
                    </a:ext>
                  </a:extLst>
                </a:gridCol>
              </a:tblGrid>
              <a:tr h="378176">
                <a:tc>
                  <a:txBody>
                    <a:bodyPr/>
                    <a:lstStyle/>
                    <a:p>
                      <a:pPr algn="ctr"/>
                      <a:r>
                        <a:rPr lang="en-US" sz="1700"/>
                        <a:t>Variable Name</a:t>
                      </a:r>
                    </a:p>
                  </a:txBody>
                  <a:tcPr marL="85949" marR="85949" marT="42975" marB="42975"/>
                </a:tc>
                <a:tc>
                  <a:txBody>
                    <a:bodyPr/>
                    <a:lstStyle/>
                    <a:p>
                      <a:pPr algn="ctr"/>
                      <a:r>
                        <a:rPr lang="en-US" sz="1700"/>
                        <a:t>Type</a:t>
                      </a:r>
                    </a:p>
                  </a:txBody>
                  <a:tcPr marL="85949" marR="85949" marT="42975" marB="42975"/>
                </a:tc>
                <a:tc>
                  <a:txBody>
                    <a:bodyPr/>
                    <a:lstStyle/>
                    <a:p>
                      <a:pPr algn="ctr"/>
                      <a:r>
                        <a:rPr lang="en-US" sz="1700"/>
                        <a:t>Description</a:t>
                      </a:r>
                    </a:p>
                  </a:txBody>
                  <a:tcPr marL="85949" marR="85949" marT="42975" marB="42975"/>
                </a:tc>
                <a:extLst>
                  <a:ext uri="{0D108BD9-81ED-4DB2-BD59-A6C34878D82A}">
                    <a16:rowId xmlns:a16="http://schemas.microsoft.com/office/drawing/2014/main" val="169672192"/>
                  </a:ext>
                </a:extLst>
              </a:tr>
              <a:tr h="349527">
                <a:tc>
                  <a:txBody>
                    <a:bodyPr/>
                    <a:lstStyle/>
                    <a:p>
                      <a:pPr algn="ctr"/>
                      <a:r>
                        <a:rPr lang="en-US" sz="1500"/>
                        <a:t>Guardian </a:t>
                      </a:r>
                    </a:p>
                  </a:txBody>
                  <a:tcPr marL="85949" marR="85949" marT="42975" marB="42975"/>
                </a:tc>
                <a:tc>
                  <a:txBody>
                    <a:bodyPr/>
                    <a:lstStyle/>
                    <a:p>
                      <a:pPr algn="ctr"/>
                      <a:r>
                        <a:rPr lang="en-US" sz="1500"/>
                        <a:t>Categorical </a:t>
                      </a:r>
                    </a:p>
                  </a:txBody>
                  <a:tcPr marL="85949" marR="85949" marT="42975" marB="42975"/>
                </a:tc>
                <a:tc>
                  <a:txBody>
                    <a:bodyPr/>
                    <a:lstStyle/>
                    <a:p>
                      <a:pPr algn="ctr"/>
                      <a:r>
                        <a:rPr lang="en-US" sz="1500"/>
                        <a:t>Student's guardian </a:t>
                      </a:r>
                    </a:p>
                  </a:txBody>
                  <a:tcPr marL="85949" marR="85949" marT="42975" marB="42975"/>
                </a:tc>
                <a:extLst>
                  <a:ext uri="{0D108BD9-81ED-4DB2-BD59-A6C34878D82A}">
                    <a16:rowId xmlns:a16="http://schemas.microsoft.com/office/drawing/2014/main" val="2530883962"/>
                  </a:ext>
                </a:extLst>
              </a:tr>
              <a:tr h="349527">
                <a:tc>
                  <a:txBody>
                    <a:bodyPr/>
                    <a:lstStyle/>
                    <a:p>
                      <a:pPr algn="ctr"/>
                      <a:r>
                        <a:rPr lang="en-US" sz="1500" err="1"/>
                        <a:t>Traveltime</a:t>
                      </a:r>
                      <a:r>
                        <a:rPr lang="en-US" sz="1500"/>
                        <a:t> </a:t>
                      </a:r>
                    </a:p>
                  </a:txBody>
                  <a:tcPr marL="85949" marR="85949" marT="42975" marB="42975"/>
                </a:tc>
                <a:tc>
                  <a:txBody>
                    <a:bodyPr/>
                    <a:lstStyle/>
                    <a:p>
                      <a:pPr algn="ctr"/>
                      <a:r>
                        <a:rPr lang="en-US" sz="1500"/>
                        <a:t>Integer </a:t>
                      </a:r>
                    </a:p>
                  </a:txBody>
                  <a:tcPr marL="85949" marR="85949" marT="42975" marB="42975"/>
                </a:tc>
                <a:tc>
                  <a:txBody>
                    <a:bodyPr/>
                    <a:lstStyle/>
                    <a:p>
                      <a:pPr algn="ctr"/>
                      <a:r>
                        <a:rPr lang="en-US" sz="1500"/>
                        <a:t>Home to school travel time </a:t>
                      </a:r>
                    </a:p>
                  </a:txBody>
                  <a:tcPr marL="85949" marR="85949" marT="42975" marB="42975"/>
                </a:tc>
                <a:extLst>
                  <a:ext uri="{0D108BD9-81ED-4DB2-BD59-A6C34878D82A}">
                    <a16:rowId xmlns:a16="http://schemas.microsoft.com/office/drawing/2014/main" val="2878367400"/>
                  </a:ext>
                </a:extLst>
              </a:tr>
              <a:tr h="349527">
                <a:tc>
                  <a:txBody>
                    <a:bodyPr/>
                    <a:lstStyle/>
                    <a:p>
                      <a:pPr algn="ctr"/>
                      <a:r>
                        <a:rPr lang="en-US" sz="1500" err="1"/>
                        <a:t>Studytime</a:t>
                      </a:r>
                      <a:r>
                        <a:rPr lang="en-US" sz="1500"/>
                        <a:t> </a:t>
                      </a:r>
                    </a:p>
                  </a:txBody>
                  <a:tcPr marL="85949" marR="85949" marT="42975" marB="42975"/>
                </a:tc>
                <a:tc>
                  <a:txBody>
                    <a:bodyPr/>
                    <a:lstStyle/>
                    <a:p>
                      <a:pPr algn="ctr"/>
                      <a:r>
                        <a:rPr lang="en-US" sz="1500"/>
                        <a:t>Integer </a:t>
                      </a:r>
                    </a:p>
                  </a:txBody>
                  <a:tcPr marL="85949" marR="85949" marT="42975" marB="42975"/>
                </a:tc>
                <a:tc>
                  <a:txBody>
                    <a:bodyPr/>
                    <a:lstStyle/>
                    <a:p>
                      <a:pPr algn="ctr"/>
                      <a:r>
                        <a:rPr lang="en-US" sz="1500"/>
                        <a:t>Weekly study time </a:t>
                      </a:r>
                    </a:p>
                  </a:txBody>
                  <a:tcPr marL="85949" marR="85949" marT="42975" marB="42975"/>
                </a:tc>
                <a:extLst>
                  <a:ext uri="{0D108BD9-81ED-4DB2-BD59-A6C34878D82A}">
                    <a16:rowId xmlns:a16="http://schemas.microsoft.com/office/drawing/2014/main" val="1232331634"/>
                  </a:ext>
                </a:extLst>
              </a:tr>
              <a:tr h="349527">
                <a:tc>
                  <a:txBody>
                    <a:bodyPr/>
                    <a:lstStyle/>
                    <a:p>
                      <a:pPr algn="ctr"/>
                      <a:r>
                        <a:rPr lang="en-US" sz="1500"/>
                        <a:t>Failures </a:t>
                      </a:r>
                    </a:p>
                  </a:txBody>
                  <a:tcPr marL="85949" marR="85949" marT="42975" marB="42975"/>
                </a:tc>
                <a:tc>
                  <a:txBody>
                    <a:bodyPr/>
                    <a:lstStyle/>
                    <a:p>
                      <a:pPr lvl="0" algn="ctr">
                        <a:buNone/>
                      </a:pPr>
                      <a:r>
                        <a:rPr lang="en-US" sz="1500" b="0" i="0" u="none" strike="noStrike" noProof="0">
                          <a:solidFill>
                            <a:srgbClr val="000000"/>
                          </a:solidFill>
                          <a:latin typeface="Aptos"/>
                        </a:rPr>
                        <a:t>Integer </a:t>
                      </a:r>
                    </a:p>
                  </a:txBody>
                  <a:tcPr marL="85949" marR="85949" marT="42975" marB="42975"/>
                </a:tc>
                <a:tc>
                  <a:txBody>
                    <a:bodyPr/>
                    <a:lstStyle/>
                    <a:p>
                      <a:pPr algn="ctr"/>
                      <a:r>
                        <a:rPr lang="en-US" sz="1500"/>
                        <a:t># of past class failures </a:t>
                      </a:r>
                    </a:p>
                  </a:txBody>
                  <a:tcPr marL="85949" marR="85949" marT="42975" marB="42975"/>
                </a:tc>
                <a:extLst>
                  <a:ext uri="{0D108BD9-81ED-4DB2-BD59-A6C34878D82A}">
                    <a16:rowId xmlns:a16="http://schemas.microsoft.com/office/drawing/2014/main" val="3834252820"/>
                  </a:ext>
                </a:extLst>
              </a:tr>
              <a:tr h="349527">
                <a:tc>
                  <a:txBody>
                    <a:bodyPr/>
                    <a:lstStyle/>
                    <a:p>
                      <a:pPr algn="ctr"/>
                      <a:r>
                        <a:rPr lang="en-US" sz="1500" err="1"/>
                        <a:t>Schoolsup</a:t>
                      </a:r>
                      <a:r>
                        <a:rPr lang="en-US" sz="1500"/>
                        <a:t> </a:t>
                      </a:r>
                    </a:p>
                  </a:txBody>
                  <a:tcPr marL="85949" marR="85949" marT="42975" marB="42975"/>
                </a:tc>
                <a:tc>
                  <a:txBody>
                    <a:bodyPr/>
                    <a:lstStyle/>
                    <a:p>
                      <a:pPr algn="ctr"/>
                      <a:r>
                        <a:rPr lang="en-US" sz="1500"/>
                        <a:t>Binary </a:t>
                      </a:r>
                    </a:p>
                  </a:txBody>
                  <a:tcPr marL="85949" marR="85949" marT="42975" marB="42975"/>
                </a:tc>
                <a:tc>
                  <a:txBody>
                    <a:bodyPr/>
                    <a:lstStyle/>
                    <a:p>
                      <a:pPr algn="ctr"/>
                      <a:r>
                        <a:rPr lang="en-US" sz="1500"/>
                        <a:t>Extra educational support </a:t>
                      </a:r>
                    </a:p>
                  </a:txBody>
                  <a:tcPr marL="85949" marR="85949" marT="42975" marB="42975"/>
                </a:tc>
                <a:extLst>
                  <a:ext uri="{0D108BD9-81ED-4DB2-BD59-A6C34878D82A}">
                    <a16:rowId xmlns:a16="http://schemas.microsoft.com/office/drawing/2014/main" val="3447382055"/>
                  </a:ext>
                </a:extLst>
              </a:tr>
              <a:tr h="349527">
                <a:tc>
                  <a:txBody>
                    <a:bodyPr/>
                    <a:lstStyle/>
                    <a:p>
                      <a:pPr algn="ctr"/>
                      <a:r>
                        <a:rPr lang="en-US" sz="1500" err="1"/>
                        <a:t>Famsup</a:t>
                      </a:r>
                      <a:r>
                        <a:rPr lang="en-US" sz="1500"/>
                        <a:t> </a:t>
                      </a:r>
                    </a:p>
                  </a:txBody>
                  <a:tcPr marL="85949" marR="85949" marT="42975" marB="42975"/>
                </a:tc>
                <a:tc>
                  <a:txBody>
                    <a:bodyPr/>
                    <a:lstStyle/>
                    <a:p>
                      <a:pPr algn="ctr"/>
                      <a:r>
                        <a:rPr lang="en-US" sz="1500"/>
                        <a:t>Binary </a:t>
                      </a:r>
                    </a:p>
                  </a:txBody>
                  <a:tcPr marL="85949" marR="85949" marT="42975" marB="42975"/>
                </a:tc>
                <a:tc>
                  <a:txBody>
                    <a:bodyPr/>
                    <a:lstStyle/>
                    <a:p>
                      <a:pPr algn="ctr"/>
                      <a:r>
                        <a:rPr lang="en-US" sz="1500"/>
                        <a:t>Family educational support </a:t>
                      </a:r>
                    </a:p>
                  </a:txBody>
                  <a:tcPr marL="85949" marR="85949" marT="42975" marB="42975"/>
                </a:tc>
                <a:extLst>
                  <a:ext uri="{0D108BD9-81ED-4DB2-BD59-A6C34878D82A}">
                    <a16:rowId xmlns:a16="http://schemas.microsoft.com/office/drawing/2014/main" val="1466589754"/>
                  </a:ext>
                </a:extLst>
              </a:tr>
              <a:tr h="578724">
                <a:tc>
                  <a:txBody>
                    <a:bodyPr/>
                    <a:lstStyle/>
                    <a:p>
                      <a:pPr lvl="0" algn="ctr">
                        <a:buNone/>
                      </a:pPr>
                      <a:r>
                        <a:rPr lang="en-US" sz="1500"/>
                        <a:t>Paid </a:t>
                      </a:r>
                    </a:p>
                  </a:txBody>
                  <a:tcPr marL="85949" marR="85949" marT="42975" marB="42975"/>
                </a:tc>
                <a:tc>
                  <a:txBody>
                    <a:bodyPr/>
                    <a:lstStyle/>
                    <a:p>
                      <a:pPr lvl="0" algn="ctr">
                        <a:buNone/>
                      </a:pPr>
                      <a:r>
                        <a:rPr lang="en-US" sz="1500"/>
                        <a:t>Binary </a:t>
                      </a:r>
                    </a:p>
                  </a:txBody>
                  <a:tcPr marL="85949" marR="85949" marT="42975" marB="42975"/>
                </a:tc>
                <a:tc>
                  <a:txBody>
                    <a:bodyPr/>
                    <a:lstStyle/>
                    <a:p>
                      <a:pPr lvl="0" algn="ctr">
                        <a:buNone/>
                      </a:pPr>
                      <a:r>
                        <a:rPr lang="en-US" sz="1500"/>
                        <a:t>Extra paid classes w/in the course subject (Math or Portuguese)</a:t>
                      </a:r>
                    </a:p>
                  </a:txBody>
                  <a:tcPr marL="85949" marR="85949" marT="42975" marB="42975"/>
                </a:tc>
                <a:extLst>
                  <a:ext uri="{0D108BD9-81ED-4DB2-BD59-A6C34878D82A}">
                    <a16:rowId xmlns:a16="http://schemas.microsoft.com/office/drawing/2014/main" val="1514492510"/>
                  </a:ext>
                </a:extLst>
              </a:tr>
              <a:tr h="349527">
                <a:tc>
                  <a:txBody>
                    <a:bodyPr/>
                    <a:lstStyle/>
                    <a:p>
                      <a:pPr lvl="0" algn="ctr">
                        <a:buNone/>
                      </a:pPr>
                      <a:r>
                        <a:rPr lang="en-US" sz="1500"/>
                        <a:t>Activities </a:t>
                      </a:r>
                    </a:p>
                  </a:txBody>
                  <a:tcPr marL="85949" marR="85949" marT="42975" marB="42975"/>
                </a:tc>
                <a:tc>
                  <a:txBody>
                    <a:bodyPr/>
                    <a:lstStyle/>
                    <a:p>
                      <a:pPr lvl="0" algn="ctr">
                        <a:buNone/>
                      </a:pPr>
                      <a:r>
                        <a:rPr lang="en-US" sz="1500"/>
                        <a:t>Binary </a:t>
                      </a:r>
                    </a:p>
                  </a:txBody>
                  <a:tcPr marL="85949" marR="85949" marT="42975" marB="42975"/>
                </a:tc>
                <a:tc>
                  <a:txBody>
                    <a:bodyPr/>
                    <a:lstStyle/>
                    <a:p>
                      <a:pPr lvl="0" algn="ctr">
                        <a:buNone/>
                      </a:pPr>
                      <a:r>
                        <a:rPr lang="en-US" sz="1500"/>
                        <a:t>Extra-curricular </a:t>
                      </a:r>
                    </a:p>
                  </a:txBody>
                  <a:tcPr marL="85949" marR="85949" marT="42975" marB="42975"/>
                </a:tc>
                <a:extLst>
                  <a:ext uri="{0D108BD9-81ED-4DB2-BD59-A6C34878D82A}">
                    <a16:rowId xmlns:a16="http://schemas.microsoft.com/office/drawing/2014/main" val="4231188630"/>
                  </a:ext>
                </a:extLst>
              </a:tr>
              <a:tr h="349527">
                <a:tc>
                  <a:txBody>
                    <a:bodyPr/>
                    <a:lstStyle/>
                    <a:p>
                      <a:pPr lvl="0" algn="ctr">
                        <a:buNone/>
                      </a:pPr>
                      <a:r>
                        <a:rPr lang="en-US" sz="1500"/>
                        <a:t>Nursery </a:t>
                      </a:r>
                    </a:p>
                  </a:txBody>
                  <a:tcPr marL="85949" marR="85949" marT="42975" marB="42975"/>
                </a:tc>
                <a:tc>
                  <a:txBody>
                    <a:bodyPr/>
                    <a:lstStyle/>
                    <a:p>
                      <a:pPr lvl="0" algn="ctr">
                        <a:buNone/>
                      </a:pPr>
                      <a:r>
                        <a:rPr lang="en-US" sz="1500"/>
                        <a:t>Binary </a:t>
                      </a:r>
                    </a:p>
                  </a:txBody>
                  <a:tcPr marL="85949" marR="85949" marT="42975" marB="42975"/>
                </a:tc>
                <a:tc>
                  <a:txBody>
                    <a:bodyPr/>
                    <a:lstStyle/>
                    <a:p>
                      <a:pPr lvl="0" algn="ctr">
                        <a:buNone/>
                      </a:pPr>
                      <a:r>
                        <a:rPr lang="en-US" sz="1500"/>
                        <a:t>Attended nursery school </a:t>
                      </a:r>
                    </a:p>
                  </a:txBody>
                  <a:tcPr marL="85949" marR="85949" marT="42975" marB="42975"/>
                </a:tc>
                <a:extLst>
                  <a:ext uri="{0D108BD9-81ED-4DB2-BD59-A6C34878D82A}">
                    <a16:rowId xmlns:a16="http://schemas.microsoft.com/office/drawing/2014/main" val="3371902191"/>
                  </a:ext>
                </a:extLst>
              </a:tr>
              <a:tr h="349527">
                <a:tc>
                  <a:txBody>
                    <a:bodyPr/>
                    <a:lstStyle/>
                    <a:p>
                      <a:pPr lvl="0" algn="ctr">
                        <a:buNone/>
                      </a:pPr>
                      <a:r>
                        <a:rPr lang="en-US" sz="1500"/>
                        <a:t>Higher</a:t>
                      </a:r>
                    </a:p>
                  </a:txBody>
                  <a:tcPr marL="85949" marR="85949" marT="42975" marB="42975"/>
                </a:tc>
                <a:tc>
                  <a:txBody>
                    <a:bodyPr/>
                    <a:lstStyle/>
                    <a:p>
                      <a:pPr lvl="0" algn="ctr">
                        <a:buNone/>
                      </a:pPr>
                      <a:r>
                        <a:rPr lang="en-US" sz="1500"/>
                        <a:t>Binary </a:t>
                      </a:r>
                    </a:p>
                  </a:txBody>
                  <a:tcPr marL="85949" marR="85949" marT="42975" marB="42975"/>
                </a:tc>
                <a:tc>
                  <a:txBody>
                    <a:bodyPr/>
                    <a:lstStyle/>
                    <a:p>
                      <a:pPr lvl="0" algn="ctr">
                        <a:buNone/>
                      </a:pPr>
                      <a:r>
                        <a:rPr lang="en-US" sz="1500"/>
                        <a:t>Take higher education</a:t>
                      </a:r>
                    </a:p>
                  </a:txBody>
                  <a:tcPr marL="85949" marR="85949" marT="42975" marB="42975"/>
                </a:tc>
                <a:extLst>
                  <a:ext uri="{0D108BD9-81ED-4DB2-BD59-A6C34878D82A}">
                    <a16:rowId xmlns:a16="http://schemas.microsoft.com/office/drawing/2014/main" val="4061482958"/>
                  </a:ext>
                </a:extLst>
              </a:tr>
              <a:tr h="349527">
                <a:tc>
                  <a:txBody>
                    <a:bodyPr/>
                    <a:lstStyle/>
                    <a:p>
                      <a:pPr lvl="0" algn="ctr">
                        <a:buNone/>
                      </a:pPr>
                      <a:r>
                        <a:rPr lang="en-US" sz="1500"/>
                        <a:t>Internet</a:t>
                      </a:r>
                    </a:p>
                  </a:txBody>
                  <a:tcPr marL="85949" marR="85949" marT="42975" marB="42975"/>
                </a:tc>
                <a:tc>
                  <a:txBody>
                    <a:bodyPr/>
                    <a:lstStyle/>
                    <a:p>
                      <a:pPr lvl="0" algn="ctr">
                        <a:buNone/>
                      </a:pPr>
                      <a:r>
                        <a:rPr lang="en-US" sz="1500"/>
                        <a:t>Binary </a:t>
                      </a:r>
                    </a:p>
                  </a:txBody>
                  <a:tcPr marL="85949" marR="85949" marT="42975" marB="42975"/>
                </a:tc>
                <a:tc>
                  <a:txBody>
                    <a:bodyPr/>
                    <a:lstStyle/>
                    <a:p>
                      <a:pPr lvl="0" algn="ctr">
                        <a:buNone/>
                      </a:pPr>
                      <a:r>
                        <a:rPr lang="en-US" sz="1500"/>
                        <a:t>Internet access at home </a:t>
                      </a:r>
                    </a:p>
                  </a:txBody>
                  <a:tcPr marL="85949" marR="85949" marT="42975" marB="42975"/>
                </a:tc>
                <a:extLst>
                  <a:ext uri="{0D108BD9-81ED-4DB2-BD59-A6C34878D82A}">
                    <a16:rowId xmlns:a16="http://schemas.microsoft.com/office/drawing/2014/main" val="1500555541"/>
                  </a:ext>
                </a:extLst>
              </a:tr>
            </a:tbl>
          </a:graphicData>
        </a:graphic>
      </p:graphicFrame>
    </p:spTree>
    <p:extLst>
      <p:ext uri="{BB962C8B-B14F-4D97-AF65-F5344CB8AC3E}">
        <p14:creationId xmlns:p14="http://schemas.microsoft.com/office/powerpoint/2010/main" val="27976959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D0CD30-3FE6-F5AC-B568-39EE931A9D18}"/>
              </a:ext>
            </a:extLst>
          </p:cNvPr>
          <p:cNvSpPr>
            <a:spLocks noGrp="1"/>
          </p:cNvSpPr>
          <p:nvPr>
            <p:ph type="title"/>
          </p:nvPr>
        </p:nvSpPr>
        <p:spPr>
          <a:xfrm>
            <a:off x="459346" y="278535"/>
            <a:ext cx="9895951" cy="1033669"/>
          </a:xfrm>
        </p:spPr>
        <p:txBody>
          <a:bodyPr>
            <a:normAutofit/>
          </a:bodyPr>
          <a:lstStyle/>
          <a:p>
            <a:r>
              <a:rPr lang="en-US" sz="3400">
                <a:solidFill>
                  <a:schemeClr val="bg1"/>
                </a:solidFill>
                <a:ea typeface="+mj-lt"/>
                <a:cs typeface="+mj-lt"/>
              </a:rPr>
              <a:t>Limitations &amp; Future Works Cont.</a:t>
            </a:r>
            <a:endParaRPr lang="en-US">
              <a:solidFill>
                <a:schemeClr val="bg1"/>
              </a:solidFill>
            </a:endParaRPr>
          </a:p>
        </p:txBody>
      </p:sp>
      <p:sp>
        <p:nvSpPr>
          <p:cNvPr id="13" name="TextBox 12">
            <a:extLst>
              <a:ext uri="{FF2B5EF4-FFF2-40B4-BE49-F238E27FC236}">
                <a16:creationId xmlns:a16="http://schemas.microsoft.com/office/drawing/2014/main" id="{A62FC254-8673-873E-3319-6AF216FECE7F}"/>
              </a:ext>
            </a:extLst>
          </p:cNvPr>
          <p:cNvSpPr txBox="1"/>
          <p:nvPr/>
        </p:nvSpPr>
        <p:spPr>
          <a:xfrm>
            <a:off x="462032" y="2087462"/>
            <a:ext cx="5179222" cy="3741281"/>
          </a:xfrm>
          <a:prstGeom prst="rect">
            <a:avLst/>
          </a:prstGeom>
          <a:noFill/>
        </p:spPr>
        <p:txBody>
          <a:bodyPr wrap="square" lIns="91440" tIns="45720" rIns="91440" bIns="45720" anchor="t">
            <a:spAutoFit/>
          </a:bodyPr>
          <a:lstStyle/>
          <a:p>
            <a:pPr>
              <a:lnSpc>
                <a:spcPct val="150000"/>
              </a:lnSpc>
            </a:pPr>
            <a:r>
              <a:rPr lang="en-US" sz="2000" b="1">
                <a:ea typeface="+mn-lt"/>
                <a:cs typeface="+mn-lt"/>
              </a:rPr>
              <a:t>Potential for Online Learning Environment:</a:t>
            </a:r>
            <a:endParaRPr lang="en-US" sz="2000" b="1"/>
          </a:p>
          <a:p>
            <a:pPr marL="285750" indent="-285750">
              <a:lnSpc>
                <a:spcPct val="150000"/>
              </a:lnSpc>
              <a:buFont typeface="Arial" panose="020B0604020202020204" pitchFamily="34" charset="0"/>
              <a:buChar char="•"/>
            </a:pPr>
            <a:r>
              <a:rPr lang="en-US" sz="2000">
                <a:ea typeface="+mn-lt"/>
                <a:cs typeface="+mn-lt"/>
              </a:rPr>
              <a:t>Current study based on offline learning. Data was collected manually using reports and questionnaires </a:t>
            </a:r>
            <a:endParaRPr lang="en-US" sz="2000"/>
          </a:p>
          <a:p>
            <a:pPr marL="285750" indent="-285750">
              <a:lnSpc>
                <a:spcPct val="150000"/>
              </a:lnSpc>
              <a:buFont typeface="Arial" panose="020B0604020202020204" pitchFamily="34" charset="0"/>
              <a:buChar char="•"/>
            </a:pPr>
            <a:r>
              <a:rPr lang="en-US" sz="2000">
                <a:ea typeface="+mn-lt"/>
                <a:cs typeface="+mn-lt"/>
              </a:rPr>
              <a:t>Future Opportunity for online learning:</a:t>
            </a:r>
            <a:endParaRPr lang="en-US" sz="2000"/>
          </a:p>
          <a:p>
            <a:pPr>
              <a:lnSpc>
                <a:spcPct val="150000"/>
              </a:lnSpc>
            </a:pPr>
            <a:r>
              <a:rPr lang="en-US" sz="2000">
                <a:ea typeface="+mn-lt"/>
                <a:cs typeface="+mn-lt"/>
              </a:rPr>
              <a:t> Implement real-time student data and automated prediction engine within the school management system. </a:t>
            </a:r>
            <a:endParaRPr lang="en-US" sz="2000"/>
          </a:p>
        </p:txBody>
      </p:sp>
      <p:pic>
        <p:nvPicPr>
          <p:cNvPr id="17" name="Picture 16">
            <a:extLst>
              <a:ext uri="{FF2B5EF4-FFF2-40B4-BE49-F238E27FC236}">
                <a16:creationId xmlns:a16="http://schemas.microsoft.com/office/drawing/2014/main" id="{F8E89E58-B60D-B896-3E0E-D493BF349804}"/>
              </a:ext>
            </a:extLst>
          </p:cNvPr>
          <p:cNvPicPr>
            <a:picLocks noChangeAspect="1"/>
          </p:cNvPicPr>
          <p:nvPr/>
        </p:nvPicPr>
        <p:blipFill>
          <a:blip r:embed="rId2">
            <a:extLst>
              <a:ext uri="{28A0092B-C50C-407E-A947-70E740481C1C}">
                <a14:useLocalDpi xmlns:a14="http://schemas.microsoft.com/office/drawing/2010/main" val="0"/>
              </a:ext>
            </a:extLst>
          </a:blip>
          <a:srcRect l="14051" r="14051"/>
          <a:stretch/>
        </p:blipFill>
        <p:spPr>
          <a:xfrm>
            <a:off x="5467216" y="1596581"/>
            <a:ext cx="6721553" cy="5260673"/>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8593524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43825CE-4A47-5140-EB1B-B3332EBC4E62}"/>
              </a:ext>
            </a:extLst>
          </p:cNvPr>
          <p:cNvPicPr>
            <a:picLocks noChangeAspect="1"/>
          </p:cNvPicPr>
          <p:nvPr/>
        </p:nvPicPr>
        <p:blipFill rotWithShape="1">
          <a:blip r:embed="rId2">
            <a:alphaModFix amt="50000"/>
          </a:blip>
          <a:src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5BD23063-DAD7-82E6-856D-B038AEF4CDCF}"/>
              </a:ext>
            </a:extLst>
          </p:cNvPr>
          <p:cNvSpPr>
            <a:spLocks noGrp="1"/>
          </p:cNvSpPr>
          <p:nvPr>
            <p:ph type="title" idx="4294967295"/>
          </p:nvPr>
        </p:nvSpPr>
        <p:spPr>
          <a:xfrm>
            <a:off x="1657048" y="1545695"/>
            <a:ext cx="9144000" cy="2900518"/>
          </a:xfrm>
        </p:spPr>
        <p:txBody>
          <a:bodyPr vert="horz" lIns="91440" tIns="45720" rIns="91440" bIns="45720" rtlCol="0" anchor="b">
            <a:normAutofit/>
          </a:bodyPr>
          <a:lstStyle/>
          <a:p>
            <a:pPr algn="ctr"/>
            <a:r>
              <a:rPr lang="en-US" sz="8000">
                <a:solidFill>
                  <a:srgbClr val="FFFFFF"/>
                </a:solidFill>
              </a:rPr>
              <a:t>Thank You!</a:t>
            </a:r>
            <a:br>
              <a:rPr lang="en-US" sz="8000"/>
            </a:br>
            <a:r>
              <a:rPr lang="en-US" sz="5400">
                <a:solidFill>
                  <a:srgbClr val="FFFFFF"/>
                </a:solidFill>
              </a:rPr>
              <a:t>Questions?</a:t>
            </a:r>
          </a:p>
        </p:txBody>
      </p:sp>
    </p:spTree>
    <p:extLst>
      <p:ext uri="{BB962C8B-B14F-4D97-AF65-F5344CB8AC3E}">
        <p14:creationId xmlns:p14="http://schemas.microsoft.com/office/powerpoint/2010/main" val="307780276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586477-90F2-00C8-6576-43E20B564FB3}"/>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Attributes Cont.</a:t>
            </a:r>
            <a:endParaRPr lang="en-US" sz="4000" kern="1200">
              <a:solidFill>
                <a:srgbClr val="FFFFFF"/>
              </a:solidFill>
              <a:latin typeface="+mj-lt"/>
            </a:endParaRPr>
          </a:p>
        </p:txBody>
      </p:sp>
      <p:graphicFrame>
        <p:nvGraphicFramePr>
          <p:cNvPr id="5" name="Table 4">
            <a:extLst>
              <a:ext uri="{FF2B5EF4-FFF2-40B4-BE49-F238E27FC236}">
                <a16:creationId xmlns:a16="http://schemas.microsoft.com/office/drawing/2014/main" id="{3A6EA0EB-92F3-91A2-961F-36FCABA95596}"/>
              </a:ext>
            </a:extLst>
          </p:cNvPr>
          <p:cNvGraphicFramePr>
            <a:graphicFrameLocks noGrp="1"/>
          </p:cNvGraphicFramePr>
          <p:nvPr>
            <p:extLst>
              <p:ext uri="{D42A27DB-BD31-4B8C-83A1-F6EECF244321}">
                <p14:modId xmlns:p14="http://schemas.microsoft.com/office/powerpoint/2010/main" val="1038825355"/>
              </p:ext>
            </p:extLst>
          </p:nvPr>
        </p:nvGraphicFramePr>
        <p:xfrm>
          <a:off x="432225" y="2046094"/>
          <a:ext cx="11327551" cy="4292565"/>
        </p:xfrm>
        <a:graphic>
          <a:graphicData uri="http://schemas.openxmlformats.org/drawingml/2006/table">
            <a:tbl>
              <a:tblPr firstRow="1" bandRow="1">
                <a:tableStyleId>{5C22544A-7EE6-4342-B048-85BDC9FD1C3A}</a:tableStyleId>
              </a:tblPr>
              <a:tblGrid>
                <a:gridCol w="4042444">
                  <a:extLst>
                    <a:ext uri="{9D8B030D-6E8A-4147-A177-3AD203B41FA5}">
                      <a16:colId xmlns:a16="http://schemas.microsoft.com/office/drawing/2014/main" val="3821836671"/>
                    </a:ext>
                  </a:extLst>
                </a:gridCol>
                <a:gridCol w="3171129">
                  <a:extLst>
                    <a:ext uri="{9D8B030D-6E8A-4147-A177-3AD203B41FA5}">
                      <a16:colId xmlns:a16="http://schemas.microsoft.com/office/drawing/2014/main" val="651787060"/>
                    </a:ext>
                  </a:extLst>
                </a:gridCol>
                <a:gridCol w="4113978">
                  <a:extLst>
                    <a:ext uri="{9D8B030D-6E8A-4147-A177-3AD203B41FA5}">
                      <a16:colId xmlns:a16="http://schemas.microsoft.com/office/drawing/2014/main" val="165062005"/>
                    </a:ext>
                  </a:extLst>
                </a:gridCol>
              </a:tblGrid>
              <a:tr h="407200">
                <a:tc>
                  <a:txBody>
                    <a:bodyPr/>
                    <a:lstStyle/>
                    <a:p>
                      <a:pPr algn="ctr"/>
                      <a:r>
                        <a:rPr lang="en-US" sz="1800"/>
                        <a:t>Variable Name</a:t>
                      </a:r>
                    </a:p>
                  </a:txBody>
                  <a:tcPr marL="92545" marR="92545" marT="46273" marB="46273"/>
                </a:tc>
                <a:tc>
                  <a:txBody>
                    <a:bodyPr/>
                    <a:lstStyle/>
                    <a:p>
                      <a:pPr algn="ctr"/>
                      <a:r>
                        <a:rPr lang="en-US" sz="1800"/>
                        <a:t>Type</a:t>
                      </a:r>
                    </a:p>
                  </a:txBody>
                  <a:tcPr marL="92545" marR="92545" marT="46273" marB="46273"/>
                </a:tc>
                <a:tc>
                  <a:txBody>
                    <a:bodyPr/>
                    <a:lstStyle/>
                    <a:p>
                      <a:pPr algn="ctr"/>
                      <a:r>
                        <a:rPr lang="en-US" sz="1800"/>
                        <a:t>Description</a:t>
                      </a:r>
                    </a:p>
                  </a:txBody>
                  <a:tcPr marL="92545" marR="92545" marT="46273" marB="46273"/>
                </a:tc>
                <a:extLst>
                  <a:ext uri="{0D108BD9-81ED-4DB2-BD59-A6C34878D82A}">
                    <a16:rowId xmlns:a16="http://schemas.microsoft.com/office/drawing/2014/main" val="169672192"/>
                  </a:ext>
                </a:extLst>
              </a:tr>
              <a:tr h="353215">
                <a:tc>
                  <a:txBody>
                    <a:bodyPr/>
                    <a:lstStyle/>
                    <a:p>
                      <a:pPr algn="ctr"/>
                      <a:r>
                        <a:rPr lang="en-US" sz="1500"/>
                        <a:t>Romantic </a:t>
                      </a:r>
                    </a:p>
                  </a:txBody>
                  <a:tcPr marL="92545" marR="92545" marT="46273" marB="46273"/>
                </a:tc>
                <a:tc>
                  <a:txBody>
                    <a:bodyPr/>
                    <a:lstStyle/>
                    <a:p>
                      <a:pPr algn="ctr"/>
                      <a:r>
                        <a:rPr lang="en-US" sz="1500"/>
                        <a:t>Binary </a:t>
                      </a:r>
                    </a:p>
                  </a:txBody>
                  <a:tcPr marL="92545" marR="92545" marT="46273" marB="46273"/>
                </a:tc>
                <a:tc>
                  <a:txBody>
                    <a:bodyPr/>
                    <a:lstStyle/>
                    <a:p>
                      <a:pPr algn="ctr"/>
                      <a:r>
                        <a:rPr lang="en-US" sz="1500"/>
                        <a:t>With a romantic relationship </a:t>
                      </a:r>
                    </a:p>
                  </a:txBody>
                  <a:tcPr marL="92545" marR="92545" marT="46273" marB="46273"/>
                </a:tc>
                <a:extLst>
                  <a:ext uri="{0D108BD9-81ED-4DB2-BD59-A6C34878D82A}">
                    <a16:rowId xmlns:a16="http://schemas.microsoft.com/office/drawing/2014/main" val="2530883962"/>
                  </a:ext>
                </a:extLst>
              </a:tr>
              <a:tr h="353215">
                <a:tc>
                  <a:txBody>
                    <a:bodyPr/>
                    <a:lstStyle/>
                    <a:p>
                      <a:pPr algn="ctr"/>
                      <a:r>
                        <a:rPr lang="en-US" sz="1500" err="1"/>
                        <a:t>Famrel</a:t>
                      </a:r>
                      <a:r>
                        <a:rPr lang="en-US" sz="1500"/>
                        <a:t> </a:t>
                      </a:r>
                    </a:p>
                  </a:txBody>
                  <a:tcPr marL="92545" marR="92545" marT="46273" marB="46273"/>
                </a:tc>
                <a:tc>
                  <a:txBody>
                    <a:bodyPr/>
                    <a:lstStyle/>
                    <a:p>
                      <a:pPr algn="ctr"/>
                      <a:r>
                        <a:rPr lang="en-US" sz="1500"/>
                        <a:t>Integer </a:t>
                      </a:r>
                    </a:p>
                  </a:txBody>
                  <a:tcPr marL="92545" marR="92545" marT="46273" marB="46273"/>
                </a:tc>
                <a:tc>
                  <a:txBody>
                    <a:bodyPr/>
                    <a:lstStyle/>
                    <a:p>
                      <a:pPr algn="ctr"/>
                      <a:r>
                        <a:rPr lang="en-US" sz="1500"/>
                        <a:t>Quality of family relationships</a:t>
                      </a:r>
                    </a:p>
                  </a:txBody>
                  <a:tcPr marL="92545" marR="92545" marT="46273" marB="46273"/>
                </a:tc>
                <a:extLst>
                  <a:ext uri="{0D108BD9-81ED-4DB2-BD59-A6C34878D82A}">
                    <a16:rowId xmlns:a16="http://schemas.microsoft.com/office/drawing/2014/main" val="2878367400"/>
                  </a:ext>
                </a:extLst>
              </a:tr>
              <a:tr h="353215">
                <a:tc>
                  <a:txBody>
                    <a:bodyPr/>
                    <a:lstStyle/>
                    <a:p>
                      <a:pPr algn="ctr"/>
                      <a:r>
                        <a:rPr lang="en-US" sz="1500" err="1"/>
                        <a:t>Freetime</a:t>
                      </a:r>
                      <a:r>
                        <a:rPr lang="en-US" sz="1500"/>
                        <a:t> </a:t>
                      </a:r>
                    </a:p>
                  </a:txBody>
                  <a:tcPr marL="92545" marR="92545" marT="46273" marB="46273"/>
                </a:tc>
                <a:tc>
                  <a:txBody>
                    <a:bodyPr/>
                    <a:lstStyle/>
                    <a:p>
                      <a:pPr algn="ctr"/>
                      <a:r>
                        <a:rPr lang="en-US" sz="1500"/>
                        <a:t>Integer </a:t>
                      </a:r>
                    </a:p>
                  </a:txBody>
                  <a:tcPr marL="92545" marR="92545" marT="46273" marB="46273"/>
                </a:tc>
                <a:tc>
                  <a:txBody>
                    <a:bodyPr/>
                    <a:lstStyle/>
                    <a:p>
                      <a:pPr algn="ctr"/>
                      <a:r>
                        <a:rPr lang="en-US" sz="1500"/>
                        <a:t>Free time after school </a:t>
                      </a:r>
                    </a:p>
                  </a:txBody>
                  <a:tcPr marL="92545" marR="92545" marT="46273" marB="46273"/>
                </a:tc>
                <a:extLst>
                  <a:ext uri="{0D108BD9-81ED-4DB2-BD59-A6C34878D82A}">
                    <a16:rowId xmlns:a16="http://schemas.microsoft.com/office/drawing/2014/main" val="1232331634"/>
                  </a:ext>
                </a:extLst>
              </a:tr>
              <a:tr h="353215">
                <a:tc>
                  <a:txBody>
                    <a:bodyPr/>
                    <a:lstStyle/>
                    <a:p>
                      <a:pPr algn="ctr"/>
                      <a:r>
                        <a:rPr lang="en-US" sz="1500" err="1"/>
                        <a:t>Goout</a:t>
                      </a:r>
                      <a:r>
                        <a:rPr lang="en-US" sz="1500"/>
                        <a:t> </a:t>
                      </a:r>
                    </a:p>
                  </a:txBody>
                  <a:tcPr marL="92545" marR="92545" marT="46273" marB="46273"/>
                </a:tc>
                <a:tc>
                  <a:txBody>
                    <a:bodyPr/>
                    <a:lstStyle/>
                    <a:p>
                      <a:pPr lvl="0" algn="ctr">
                        <a:buNone/>
                      </a:pPr>
                      <a:r>
                        <a:rPr lang="en-US" sz="1500" b="0" i="0" u="none" strike="noStrike" noProof="0">
                          <a:solidFill>
                            <a:srgbClr val="000000"/>
                          </a:solidFill>
                        </a:rPr>
                        <a:t>Integer </a:t>
                      </a:r>
                      <a:endParaRPr lang="en-US" sz="1500"/>
                    </a:p>
                  </a:txBody>
                  <a:tcPr marL="92545" marR="92545" marT="46273" marB="46273"/>
                </a:tc>
                <a:tc>
                  <a:txBody>
                    <a:bodyPr/>
                    <a:lstStyle/>
                    <a:p>
                      <a:pPr algn="ctr"/>
                      <a:r>
                        <a:rPr lang="en-US" sz="1500"/>
                        <a:t>Going out with friends </a:t>
                      </a:r>
                    </a:p>
                  </a:txBody>
                  <a:tcPr marL="92545" marR="92545" marT="46273" marB="46273"/>
                </a:tc>
                <a:extLst>
                  <a:ext uri="{0D108BD9-81ED-4DB2-BD59-A6C34878D82A}">
                    <a16:rowId xmlns:a16="http://schemas.microsoft.com/office/drawing/2014/main" val="3834252820"/>
                  </a:ext>
                </a:extLst>
              </a:tr>
              <a:tr h="353215">
                <a:tc>
                  <a:txBody>
                    <a:bodyPr/>
                    <a:lstStyle/>
                    <a:p>
                      <a:pPr algn="ctr"/>
                      <a:r>
                        <a:rPr lang="en-US" sz="1500" err="1"/>
                        <a:t>Dalc</a:t>
                      </a:r>
                      <a:r>
                        <a:rPr lang="en-US" sz="1500"/>
                        <a:t> </a:t>
                      </a:r>
                    </a:p>
                  </a:txBody>
                  <a:tcPr marL="92545" marR="92545" marT="46273" marB="46273"/>
                </a:tc>
                <a:tc>
                  <a:txBody>
                    <a:bodyPr/>
                    <a:lstStyle/>
                    <a:p>
                      <a:pPr lvl="0" algn="ctr">
                        <a:buNone/>
                      </a:pPr>
                      <a:r>
                        <a:rPr lang="en-US" sz="1500" b="0" i="0" u="none" strike="noStrike" noProof="0">
                          <a:solidFill>
                            <a:srgbClr val="000000"/>
                          </a:solidFill>
                          <a:latin typeface="Aptos"/>
                        </a:rPr>
                        <a:t>Integer </a:t>
                      </a:r>
                      <a:endParaRPr lang="en-US" sz="1500"/>
                    </a:p>
                  </a:txBody>
                  <a:tcPr marL="92545" marR="92545" marT="46273" marB="46273"/>
                </a:tc>
                <a:tc>
                  <a:txBody>
                    <a:bodyPr/>
                    <a:lstStyle/>
                    <a:p>
                      <a:pPr algn="ctr"/>
                      <a:r>
                        <a:rPr lang="en-US" sz="1500"/>
                        <a:t>Workday alcohol consumption </a:t>
                      </a:r>
                    </a:p>
                  </a:txBody>
                  <a:tcPr marL="92545" marR="92545" marT="46273" marB="46273"/>
                </a:tc>
                <a:extLst>
                  <a:ext uri="{0D108BD9-81ED-4DB2-BD59-A6C34878D82A}">
                    <a16:rowId xmlns:a16="http://schemas.microsoft.com/office/drawing/2014/main" val="3447382055"/>
                  </a:ext>
                </a:extLst>
              </a:tr>
              <a:tr h="353215">
                <a:tc>
                  <a:txBody>
                    <a:bodyPr/>
                    <a:lstStyle/>
                    <a:p>
                      <a:pPr algn="ctr"/>
                      <a:r>
                        <a:rPr lang="en-US" sz="1500" err="1"/>
                        <a:t>Walc</a:t>
                      </a:r>
                      <a:r>
                        <a:rPr lang="en-US" sz="1500"/>
                        <a:t> </a:t>
                      </a:r>
                    </a:p>
                  </a:txBody>
                  <a:tcPr marL="92545" marR="92545" marT="46273" marB="46273"/>
                </a:tc>
                <a:tc>
                  <a:txBody>
                    <a:bodyPr/>
                    <a:lstStyle/>
                    <a:p>
                      <a:pPr lvl="0" algn="ctr">
                        <a:buNone/>
                      </a:pPr>
                      <a:r>
                        <a:rPr lang="en-US" sz="1500" b="0" i="0" u="none" strike="noStrike" noProof="0">
                          <a:solidFill>
                            <a:srgbClr val="000000"/>
                          </a:solidFill>
                          <a:latin typeface="Aptos"/>
                        </a:rPr>
                        <a:t>Integer </a:t>
                      </a:r>
                      <a:endParaRPr lang="en-US" sz="1500"/>
                    </a:p>
                  </a:txBody>
                  <a:tcPr marL="92545" marR="92545" marT="46273" marB="46273"/>
                </a:tc>
                <a:tc>
                  <a:txBody>
                    <a:bodyPr/>
                    <a:lstStyle/>
                    <a:p>
                      <a:pPr lvl="0" algn="ctr">
                        <a:buNone/>
                      </a:pPr>
                      <a:r>
                        <a:rPr lang="en-US" sz="1500"/>
                        <a:t>Weekend alcohol consumption </a:t>
                      </a:r>
                    </a:p>
                  </a:txBody>
                  <a:tcPr marL="92545" marR="92545" marT="46273" marB="46273"/>
                </a:tc>
                <a:extLst>
                  <a:ext uri="{0D108BD9-81ED-4DB2-BD59-A6C34878D82A}">
                    <a16:rowId xmlns:a16="http://schemas.microsoft.com/office/drawing/2014/main" val="1466589754"/>
                  </a:ext>
                </a:extLst>
              </a:tr>
              <a:tr h="353215">
                <a:tc>
                  <a:txBody>
                    <a:bodyPr/>
                    <a:lstStyle/>
                    <a:p>
                      <a:pPr lvl="0" algn="ctr">
                        <a:buNone/>
                      </a:pPr>
                      <a:r>
                        <a:rPr lang="en-US" sz="1500"/>
                        <a:t>Health </a:t>
                      </a:r>
                    </a:p>
                  </a:txBody>
                  <a:tcPr marL="92545" marR="92545" marT="46273" marB="46273"/>
                </a:tc>
                <a:tc>
                  <a:txBody>
                    <a:bodyPr/>
                    <a:lstStyle/>
                    <a:p>
                      <a:pPr lvl="0" algn="ctr">
                        <a:buNone/>
                      </a:pPr>
                      <a:r>
                        <a:rPr lang="en-US" sz="1500" b="0" i="0" u="none" strike="noStrike" noProof="0">
                          <a:solidFill>
                            <a:srgbClr val="000000"/>
                          </a:solidFill>
                          <a:latin typeface="Aptos"/>
                        </a:rPr>
                        <a:t>Integer </a:t>
                      </a:r>
                      <a:endParaRPr lang="en-US" sz="1500"/>
                    </a:p>
                  </a:txBody>
                  <a:tcPr marL="92545" marR="92545" marT="46273" marB="46273"/>
                </a:tc>
                <a:tc>
                  <a:txBody>
                    <a:bodyPr/>
                    <a:lstStyle/>
                    <a:p>
                      <a:pPr lvl="0" algn="ctr">
                        <a:buNone/>
                      </a:pPr>
                      <a:r>
                        <a:rPr lang="en-US" sz="1500"/>
                        <a:t>Current health status </a:t>
                      </a:r>
                    </a:p>
                  </a:txBody>
                  <a:tcPr marL="92545" marR="92545" marT="46273" marB="46273"/>
                </a:tc>
                <a:extLst>
                  <a:ext uri="{0D108BD9-81ED-4DB2-BD59-A6C34878D82A}">
                    <a16:rowId xmlns:a16="http://schemas.microsoft.com/office/drawing/2014/main" val="1514492510"/>
                  </a:ext>
                </a:extLst>
              </a:tr>
              <a:tr h="353215">
                <a:tc>
                  <a:txBody>
                    <a:bodyPr/>
                    <a:lstStyle/>
                    <a:p>
                      <a:pPr lvl="0" algn="ctr">
                        <a:buNone/>
                      </a:pPr>
                      <a:r>
                        <a:rPr lang="en-US" sz="1500"/>
                        <a:t>Absences </a:t>
                      </a:r>
                    </a:p>
                  </a:txBody>
                  <a:tcPr marL="92545" marR="92545" marT="46273" marB="46273"/>
                </a:tc>
                <a:tc>
                  <a:txBody>
                    <a:bodyPr/>
                    <a:lstStyle/>
                    <a:p>
                      <a:pPr lvl="0" algn="ctr">
                        <a:buNone/>
                      </a:pPr>
                      <a:r>
                        <a:rPr lang="en-US" sz="1500" b="0" i="0" u="none" strike="noStrike" noProof="0">
                          <a:solidFill>
                            <a:srgbClr val="000000"/>
                          </a:solidFill>
                          <a:latin typeface="Aptos"/>
                        </a:rPr>
                        <a:t>Integer </a:t>
                      </a:r>
                      <a:endParaRPr lang="en-US" sz="1500"/>
                    </a:p>
                  </a:txBody>
                  <a:tcPr marL="92545" marR="92545" marT="46273" marB="46273"/>
                </a:tc>
                <a:tc>
                  <a:txBody>
                    <a:bodyPr/>
                    <a:lstStyle/>
                    <a:p>
                      <a:pPr lvl="0" algn="ctr">
                        <a:buNone/>
                      </a:pPr>
                      <a:r>
                        <a:rPr lang="en-US" sz="1500"/>
                        <a:t># of school absences </a:t>
                      </a:r>
                    </a:p>
                  </a:txBody>
                  <a:tcPr marL="92545" marR="92545" marT="46273" marB="46273"/>
                </a:tc>
                <a:extLst>
                  <a:ext uri="{0D108BD9-81ED-4DB2-BD59-A6C34878D82A}">
                    <a16:rowId xmlns:a16="http://schemas.microsoft.com/office/drawing/2014/main" val="4231188630"/>
                  </a:ext>
                </a:extLst>
              </a:tr>
              <a:tr h="353215">
                <a:tc>
                  <a:txBody>
                    <a:bodyPr/>
                    <a:lstStyle/>
                    <a:p>
                      <a:pPr lvl="0" algn="ctr">
                        <a:buNone/>
                      </a:pPr>
                      <a:r>
                        <a:rPr lang="en-US" sz="1500"/>
                        <a:t>G1</a:t>
                      </a:r>
                    </a:p>
                  </a:txBody>
                  <a:tcPr marL="92545" marR="92545" marT="46273" marB="46273"/>
                </a:tc>
                <a:tc>
                  <a:txBody>
                    <a:bodyPr/>
                    <a:lstStyle/>
                    <a:p>
                      <a:pPr lvl="0" algn="ctr">
                        <a:buNone/>
                      </a:pPr>
                      <a:r>
                        <a:rPr lang="en-US" sz="1500"/>
                        <a:t>Categorical </a:t>
                      </a:r>
                    </a:p>
                  </a:txBody>
                  <a:tcPr marL="92545" marR="92545" marT="46273" marB="46273"/>
                </a:tc>
                <a:tc>
                  <a:txBody>
                    <a:bodyPr/>
                    <a:lstStyle/>
                    <a:p>
                      <a:pPr lvl="0" algn="ctr">
                        <a:buNone/>
                      </a:pPr>
                      <a:r>
                        <a:rPr lang="en-US" sz="1500"/>
                        <a:t>First period grade (from 0 to 20) </a:t>
                      </a:r>
                    </a:p>
                  </a:txBody>
                  <a:tcPr marL="92545" marR="92545" marT="46273" marB="46273"/>
                </a:tc>
                <a:extLst>
                  <a:ext uri="{0D108BD9-81ED-4DB2-BD59-A6C34878D82A}">
                    <a16:rowId xmlns:a16="http://schemas.microsoft.com/office/drawing/2014/main" val="3371902191"/>
                  </a:ext>
                </a:extLst>
              </a:tr>
              <a:tr h="353215">
                <a:tc>
                  <a:txBody>
                    <a:bodyPr/>
                    <a:lstStyle/>
                    <a:p>
                      <a:pPr lvl="0" algn="ctr">
                        <a:buNone/>
                      </a:pPr>
                      <a:r>
                        <a:rPr lang="en-US" sz="1500"/>
                        <a:t>G2</a:t>
                      </a:r>
                    </a:p>
                  </a:txBody>
                  <a:tcPr marL="92545" marR="92545" marT="46273" marB="46273"/>
                </a:tc>
                <a:tc>
                  <a:txBody>
                    <a:bodyPr/>
                    <a:lstStyle/>
                    <a:p>
                      <a:pPr lvl="0" algn="ctr">
                        <a:buNone/>
                      </a:pPr>
                      <a:r>
                        <a:rPr lang="en-US" sz="1500"/>
                        <a:t>Categorical </a:t>
                      </a:r>
                    </a:p>
                  </a:txBody>
                  <a:tcPr marL="92545" marR="92545" marT="46273" marB="46273"/>
                </a:tc>
                <a:tc>
                  <a:txBody>
                    <a:bodyPr/>
                    <a:lstStyle/>
                    <a:p>
                      <a:pPr lvl="0" algn="ctr">
                        <a:buNone/>
                      </a:pPr>
                      <a:r>
                        <a:rPr lang="en-US" sz="1500"/>
                        <a:t>Second period grade (from 0 to 20)</a:t>
                      </a:r>
                    </a:p>
                  </a:txBody>
                  <a:tcPr marL="92545" marR="92545" marT="46273" marB="46273"/>
                </a:tc>
                <a:extLst>
                  <a:ext uri="{0D108BD9-81ED-4DB2-BD59-A6C34878D82A}">
                    <a16:rowId xmlns:a16="http://schemas.microsoft.com/office/drawing/2014/main" val="4061482958"/>
                  </a:ext>
                </a:extLst>
              </a:tr>
              <a:tr h="353215">
                <a:tc>
                  <a:txBody>
                    <a:bodyPr/>
                    <a:lstStyle/>
                    <a:p>
                      <a:pPr lvl="0" algn="ctr">
                        <a:buNone/>
                      </a:pPr>
                      <a:r>
                        <a:rPr lang="en-US" sz="1500"/>
                        <a:t>G3</a:t>
                      </a:r>
                    </a:p>
                  </a:txBody>
                  <a:tcPr marL="92545" marR="92545" marT="46273" marB="46273"/>
                </a:tc>
                <a:tc>
                  <a:txBody>
                    <a:bodyPr/>
                    <a:lstStyle/>
                    <a:p>
                      <a:pPr lvl="0" algn="ctr">
                        <a:buNone/>
                      </a:pPr>
                      <a:r>
                        <a:rPr lang="en-US" sz="1500"/>
                        <a:t>Integer </a:t>
                      </a:r>
                    </a:p>
                  </a:txBody>
                  <a:tcPr marL="92545" marR="92545" marT="46273" marB="46273"/>
                </a:tc>
                <a:tc>
                  <a:txBody>
                    <a:bodyPr/>
                    <a:lstStyle/>
                    <a:p>
                      <a:pPr lvl="0" algn="ctr">
                        <a:buNone/>
                      </a:pPr>
                      <a:r>
                        <a:rPr lang="en-US" sz="1500"/>
                        <a:t>Final grade (from 0 to 20, output target)</a:t>
                      </a:r>
                    </a:p>
                  </a:txBody>
                  <a:tcPr marL="92545" marR="92545" marT="46273" marB="46273"/>
                </a:tc>
                <a:extLst>
                  <a:ext uri="{0D108BD9-81ED-4DB2-BD59-A6C34878D82A}">
                    <a16:rowId xmlns:a16="http://schemas.microsoft.com/office/drawing/2014/main" val="1500555541"/>
                  </a:ext>
                </a:extLst>
              </a:tr>
            </a:tbl>
          </a:graphicData>
        </a:graphic>
      </p:graphicFrame>
    </p:spTree>
    <p:extLst>
      <p:ext uri="{BB962C8B-B14F-4D97-AF65-F5344CB8AC3E}">
        <p14:creationId xmlns:p14="http://schemas.microsoft.com/office/powerpoint/2010/main" val="3346771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36CAB1F-557E-4FA4-81CC-DC491EF8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0"/>
            <a:ext cx="8104091" cy="6857571"/>
          </a:xfrm>
          <a:prstGeom prst="rect">
            <a:avLst/>
          </a:prstGeom>
          <a:gradFill>
            <a:gsLst>
              <a:gs pos="0">
                <a:schemeClr val="accent1">
                  <a:lumMod val="75000"/>
                </a:schemeClr>
              </a:gs>
              <a:gs pos="100000">
                <a:srgbClr val="00000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74250" y="627728"/>
            <a:ext cx="4355593" cy="8104092"/>
          </a:xfrm>
          <a:prstGeom prst="rect">
            <a:avLst/>
          </a:prstGeom>
          <a:gradFill>
            <a:gsLst>
              <a:gs pos="0">
                <a:schemeClr val="accent1">
                  <a:lumMod val="50000"/>
                </a:schemeClr>
              </a:gs>
              <a:gs pos="91000">
                <a:schemeClr val="tx2">
                  <a:lumMod val="50000"/>
                  <a:alpha val="1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
            <a:ext cx="7646891" cy="6858001"/>
          </a:xfrm>
          <a:prstGeom prst="rect">
            <a:avLst/>
          </a:prstGeom>
          <a:gradFill>
            <a:gsLst>
              <a:gs pos="41000">
                <a:schemeClr val="accent1">
                  <a:lumMod val="75000"/>
                  <a:alpha val="52000"/>
                </a:schemeClr>
              </a:gs>
              <a:gs pos="95000">
                <a:srgbClr val="000000">
                  <a:alpha val="68000"/>
                </a:srgb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5550980-2AB6-4DE5-86DD-064ADF160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2501118"/>
            <a:ext cx="8091784" cy="4331436"/>
          </a:xfrm>
          <a:prstGeom prst="rect">
            <a:avLst/>
          </a:prstGeom>
          <a:gradFill>
            <a:gsLst>
              <a:gs pos="0">
                <a:srgbClr val="000000">
                  <a:alpha val="16000"/>
                </a:srgbClr>
              </a:gs>
              <a:gs pos="91000">
                <a:schemeClr val="accent1">
                  <a:alpha val="3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DF4B167-8E82-4458-AE55-88B683EBF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595" y="-3"/>
            <a:ext cx="8091784" cy="6857999"/>
          </a:xfrm>
          <a:prstGeom prst="rect">
            <a:avLst/>
          </a:prstGeom>
          <a:gradFill>
            <a:gsLst>
              <a:gs pos="0">
                <a:schemeClr val="accent1">
                  <a:lumMod val="75000"/>
                  <a:alpha val="6000"/>
                </a:schemeClr>
              </a:gs>
              <a:gs pos="99000">
                <a:srgbClr val="000000">
                  <a:alpha val="57000"/>
                </a:srgb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55993D72-5628-4E5E-BB9F-96066414E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2101742" y="699966"/>
            <a:ext cx="5121259" cy="5458067"/>
          </a:xfrm>
          <a:prstGeom prst="ellipse">
            <a:avLst/>
          </a:prstGeom>
          <a:gradFill>
            <a:gsLst>
              <a:gs pos="3000">
                <a:schemeClr val="accent1">
                  <a:lumMod val="50000"/>
                  <a:alpha val="0"/>
                </a:schemeClr>
              </a:gs>
              <a:gs pos="100000">
                <a:schemeClr val="accent1">
                  <a:lumMod val="60000"/>
                  <a:lumOff val="40000"/>
                  <a:alpha val="17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D23063-DAD7-82E6-856D-B038AEF4CDCF}"/>
              </a:ext>
            </a:extLst>
          </p:cNvPr>
          <p:cNvSpPr>
            <a:spLocks noGrp="1"/>
          </p:cNvSpPr>
          <p:nvPr>
            <p:ph type="title" idx="4294967295"/>
          </p:nvPr>
        </p:nvSpPr>
        <p:spPr>
          <a:xfrm>
            <a:off x="2042978" y="2948841"/>
            <a:ext cx="5853227" cy="2992576"/>
          </a:xfrm>
        </p:spPr>
        <p:txBody>
          <a:bodyPr vert="horz" lIns="91440" tIns="45720" rIns="91440" bIns="45720" rtlCol="0" anchor="t">
            <a:normAutofit/>
          </a:bodyPr>
          <a:lstStyle/>
          <a:p>
            <a:r>
              <a:rPr lang="en-US" sz="4800">
                <a:solidFill>
                  <a:srgbClr val="FFFFFF"/>
                </a:solidFill>
              </a:rPr>
              <a:t>Data Pre-Processing</a:t>
            </a:r>
            <a:endParaRPr lang="en-US"/>
          </a:p>
        </p:txBody>
      </p:sp>
      <p:pic>
        <p:nvPicPr>
          <p:cNvPr id="5" name="Picture 4">
            <a:extLst>
              <a:ext uri="{FF2B5EF4-FFF2-40B4-BE49-F238E27FC236}">
                <a16:creationId xmlns:a16="http://schemas.microsoft.com/office/drawing/2014/main" id="{943825CE-4A47-5140-EB1B-B3332EBC4E62}"/>
              </a:ext>
            </a:extLst>
          </p:cNvPr>
          <p:cNvPicPr>
            <a:picLocks noChangeAspect="1"/>
          </p:cNvPicPr>
          <p:nvPr/>
        </p:nvPicPr>
        <p:blipFill rotWithShape="1">
          <a:blip r:embed="rId2"/>
          <a:srcRect l="33186" r="33186"/>
          <a:stretch/>
        </p:blipFill>
        <p:spPr>
          <a:xfrm>
            <a:off x="8104092" y="10"/>
            <a:ext cx="4099858" cy="6857990"/>
          </a:xfrm>
          <a:prstGeom prst="rect">
            <a:avLst/>
          </a:prstGeom>
        </p:spPr>
      </p:pic>
    </p:spTree>
    <p:extLst>
      <p:ext uri="{BB962C8B-B14F-4D97-AF65-F5344CB8AC3E}">
        <p14:creationId xmlns:p14="http://schemas.microsoft.com/office/powerpoint/2010/main" val="3130070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81C6078-8DE6-561A-4895-4CAFA1F4E892}"/>
              </a:ext>
            </a:extLst>
          </p:cNvPr>
          <p:cNvSpPr>
            <a:spLocks noGrp="1"/>
          </p:cNvSpPr>
          <p:nvPr>
            <p:ph type="title"/>
          </p:nvPr>
        </p:nvSpPr>
        <p:spPr>
          <a:xfrm>
            <a:off x="320175" y="1631452"/>
            <a:ext cx="3012207" cy="1609217"/>
          </a:xfrm>
        </p:spPr>
        <p:txBody>
          <a:bodyPr vert="horz" lIns="91440" tIns="45720" rIns="91440" bIns="45720" rtlCol="0" anchor="t">
            <a:normAutofit fontScale="90000"/>
          </a:bodyPr>
          <a:lstStyle/>
          <a:p>
            <a:r>
              <a:rPr lang="en-US" sz="3700">
                <a:solidFill>
                  <a:srgbClr val="FFFFFF"/>
                </a:solidFill>
              </a:rPr>
              <a:t>Data Pre-Processing: Check Missing Values</a:t>
            </a:r>
            <a:endParaRPr lang="en-US">
              <a:ea typeface="+mj-ea"/>
              <a:cs typeface="+mj-cs"/>
            </a:endParaRPr>
          </a:p>
        </p:txBody>
      </p:sp>
      <p:pic>
        <p:nvPicPr>
          <p:cNvPr id="7" name="Picture 6" descr="A blue square with white text&#10;&#10;Description automatically generated">
            <a:extLst>
              <a:ext uri="{FF2B5EF4-FFF2-40B4-BE49-F238E27FC236}">
                <a16:creationId xmlns:a16="http://schemas.microsoft.com/office/drawing/2014/main" id="{BF1531F4-3162-FD07-4E9B-84C6DA3D73C2}"/>
              </a:ext>
            </a:extLst>
          </p:cNvPr>
          <p:cNvPicPr>
            <a:picLocks noChangeAspect="1"/>
          </p:cNvPicPr>
          <p:nvPr/>
        </p:nvPicPr>
        <p:blipFill rotWithShape="1">
          <a:blip r:embed="rId2"/>
          <a:srcRect r="13125"/>
          <a:stretch/>
        </p:blipFill>
        <p:spPr>
          <a:xfrm>
            <a:off x="8371113" y="3896174"/>
            <a:ext cx="3535899" cy="2617365"/>
          </a:xfrm>
          <a:prstGeom prst="rect">
            <a:avLst/>
          </a:prstGeom>
        </p:spPr>
      </p:pic>
      <p:pic>
        <p:nvPicPr>
          <p:cNvPr id="10" name="Picture 9" descr="A line graph with numbers&#10;&#10;Description automatically generated">
            <a:extLst>
              <a:ext uri="{FF2B5EF4-FFF2-40B4-BE49-F238E27FC236}">
                <a16:creationId xmlns:a16="http://schemas.microsoft.com/office/drawing/2014/main" id="{70758E00-4326-38F5-9D48-39CC07FB661F}"/>
              </a:ext>
            </a:extLst>
          </p:cNvPr>
          <p:cNvPicPr>
            <a:picLocks noChangeAspect="1"/>
          </p:cNvPicPr>
          <p:nvPr/>
        </p:nvPicPr>
        <p:blipFill rotWithShape="1">
          <a:blip r:embed="rId3"/>
          <a:srcRect t="1066" r="-2" b="2157"/>
          <a:stretch/>
        </p:blipFill>
        <p:spPr>
          <a:xfrm>
            <a:off x="4338202" y="3814845"/>
            <a:ext cx="3667235" cy="2617365"/>
          </a:xfrm>
          <a:prstGeom prst="rect">
            <a:avLst/>
          </a:prstGeom>
        </p:spPr>
      </p:pic>
      <p:sp>
        <p:nvSpPr>
          <p:cNvPr id="14" name="Content Placeholder 2">
            <a:extLst>
              <a:ext uri="{FF2B5EF4-FFF2-40B4-BE49-F238E27FC236}">
                <a16:creationId xmlns:a16="http://schemas.microsoft.com/office/drawing/2014/main" id="{71776BAA-4770-28EF-DBAD-03B5BE05E6FB}"/>
              </a:ext>
            </a:extLst>
          </p:cNvPr>
          <p:cNvSpPr>
            <a:spLocks noGrp="1"/>
          </p:cNvSpPr>
          <p:nvPr>
            <p:ph idx="1"/>
          </p:nvPr>
        </p:nvSpPr>
        <p:spPr>
          <a:xfrm>
            <a:off x="5286461" y="337557"/>
            <a:ext cx="5763326" cy="3314734"/>
          </a:xfrm>
          <a:ln>
            <a:solidFill>
              <a:schemeClr val="tx1"/>
            </a:solidFill>
          </a:ln>
        </p:spPr>
        <p:txBody>
          <a:bodyPr vert="horz" lIns="91440" tIns="45720" rIns="91440" bIns="45720" rtlCol="0" anchor="t">
            <a:normAutofit fontScale="85000" lnSpcReduction="10000"/>
          </a:bodyPr>
          <a:lstStyle/>
          <a:p>
            <a:pPr marL="0" indent="0">
              <a:lnSpc>
                <a:spcPct val="150000"/>
              </a:lnSpc>
              <a:buNone/>
            </a:pPr>
            <a:r>
              <a:rPr lang="en-US" sz="1800" b="1" u="sng">
                <a:ea typeface="+mn-lt"/>
                <a:cs typeface="+mn-lt"/>
              </a:rPr>
              <a:t>R Code: </a:t>
            </a:r>
            <a:endParaRPr lang="en-US"/>
          </a:p>
          <a:p>
            <a:pPr marL="0" indent="0">
              <a:lnSpc>
                <a:spcPct val="150000"/>
              </a:lnSpc>
              <a:buNone/>
            </a:pPr>
            <a:r>
              <a:rPr lang="en-US" sz="1800">
                <a:solidFill>
                  <a:schemeClr val="accent3"/>
                </a:solidFill>
                <a:ea typeface="+mn-lt"/>
                <a:cs typeface="+mn-lt"/>
              </a:rPr>
              <a:t># checking missing values</a:t>
            </a:r>
            <a:endParaRPr lang="en-US" sz="1800">
              <a:solidFill>
                <a:schemeClr val="accent3"/>
              </a:solidFill>
            </a:endParaRPr>
          </a:p>
          <a:p>
            <a:pPr marL="0" indent="0">
              <a:lnSpc>
                <a:spcPct val="150000"/>
              </a:lnSpc>
              <a:buNone/>
            </a:pPr>
            <a:r>
              <a:rPr lang="en-US" sz="1800">
                <a:ea typeface="+mn-lt"/>
                <a:cs typeface="+mn-lt"/>
              </a:rPr>
              <a:t>matrix.na = is.na(</a:t>
            </a:r>
            <a:r>
              <a:rPr lang="en-US" sz="1800" err="1">
                <a:ea typeface="+mn-lt"/>
                <a:cs typeface="+mn-lt"/>
              </a:rPr>
              <a:t>dat</a:t>
            </a:r>
            <a:r>
              <a:rPr lang="en-US" sz="1800">
                <a:ea typeface="+mn-lt"/>
                <a:cs typeface="+mn-lt"/>
              </a:rPr>
              <a:t>)</a:t>
            </a:r>
            <a:endParaRPr lang="en-US" sz="1800"/>
          </a:p>
          <a:p>
            <a:pPr marL="0" indent="0">
              <a:lnSpc>
                <a:spcPct val="150000"/>
              </a:lnSpc>
              <a:buNone/>
            </a:pPr>
            <a:r>
              <a:rPr lang="en-US" sz="1800" err="1">
                <a:ea typeface="+mn-lt"/>
                <a:cs typeface="+mn-lt"/>
              </a:rPr>
              <a:t>pmiss</a:t>
            </a:r>
            <a:r>
              <a:rPr lang="en-US" sz="1800">
                <a:ea typeface="+mn-lt"/>
                <a:cs typeface="+mn-lt"/>
              </a:rPr>
              <a:t> = </a:t>
            </a:r>
            <a:r>
              <a:rPr lang="en-US" sz="1800" err="1">
                <a:ea typeface="+mn-lt"/>
                <a:cs typeface="+mn-lt"/>
              </a:rPr>
              <a:t>colMeans</a:t>
            </a:r>
            <a:r>
              <a:rPr lang="en-US" sz="1800">
                <a:ea typeface="+mn-lt"/>
                <a:cs typeface="+mn-lt"/>
              </a:rPr>
              <a:t>(matrix.na) </a:t>
            </a:r>
            <a:r>
              <a:rPr lang="en-US" sz="1800">
                <a:solidFill>
                  <a:schemeClr val="accent3"/>
                </a:solidFill>
                <a:ea typeface="+mn-lt"/>
                <a:cs typeface="+mn-lt"/>
              </a:rPr>
              <a:t># proportion of missing for each column</a:t>
            </a:r>
            <a:endParaRPr lang="en-US" sz="1800">
              <a:solidFill>
                <a:schemeClr val="accent3"/>
              </a:solidFill>
            </a:endParaRPr>
          </a:p>
          <a:p>
            <a:pPr marL="0" indent="0">
              <a:lnSpc>
                <a:spcPct val="150000"/>
              </a:lnSpc>
              <a:buNone/>
            </a:pPr>
            <a:r>
              <a:rPr lang="en-US" sz="1800" err="1">
                <a:ea typeface="+mn-lt"/>
                <a:cs typeface="+mn-lt"/>
              </a:rPr>
              <a:t>nmiss</a:t>
            </a:r>
            <a:r>
              <a:rPr lang="en-US" sz="1800">
                <a:ea typeface="+mn-lt"/>
                <a:cs typeface="+mn-lt"/>
              </a:rPr>
              <a:t> = </a:t>
            </a:r>
            <a:r>
              <a:rPr lang="en-US" sz="1800" err="1">
                <a:ea typeface="+mn-lt"/>
                <a:cs typeface="+mn-lt"/>
              </a:rPr>
              <a:t>rowMeans</a:t>
            </a:r>
            <a:r>
              <a:rPr lang="en-US" sz="1800">
                <a:ea typeface="+mn-lt"/>
                <a:cs typeface="+mn-lt"/>
              </a:rPr>
              <a:t>(matrix.na) </a:t>
            </a:r>
            <a:r>
              <a:rPr lang="en-US" sz="1800">
                <a:solidFill>
                  <a:schemeClr val="accent3"/>
                </a:solidFill>
                <a:ea typeface="+mn-lt"/>
                <a:cs typeface="+mn-lt"/>
              </a:rPr>
              <a:t># proportion of missing for each row</a:t>
            </a:r>
            <a:endParaRPr lang="en-US" sz="1800">
              <a:solidFill>
                <a:schemeClr val="accent3"/>
              </a:solidFill>
            </a:endParaRPr>
          </a:p>
          <a:p>
            <a:pPr marL="0" indent="0">
              <a:lnSpc>
                <a:spcPct val="150000"/>
              </a:lnSpc>
              <a:buNone/>
            </a:pPr>
            <a:r>
              <a:rPr lang="en-US" sz="1800">
                <a:ea typeface="+mn-lt"/>
                <a:cs typeface="+mn-lt"/>
              </a:rPr>
              <a:t>plot(</a:t>
            </a:r>
            <a:r>
              <a:rPr lang="en-US" sz="1800" err="1">
                <a:ea typeface="+mn-lt"/>
                <a:cs typeface="+mn-lt"/>
              </a:rPr>
              <a:t>pmiss</a:t>
            </a:r>
            <a:r>
              <a:rPr lang="en-US" sz="1800">
                <a:ea typeface="+mn-lt"/>
                <a:cs typeface="+mn-lt"/>
              </a:rPr>
              <a:t>) </a:t>
            </a:r>
            <a:r>
              <a:rPr lang="en-US" sz="1800">
                <a:solidFill>
                  <a:schemeClr val="accent3"/>
                </a:solidFill>
                <a:ea typeface="+mn-lt"/>
                <a:cs typeface="+mn-lt"/>
              </a:rPr>
              <a:t># a few columns with high proportion of missing. we want to exclude them</a:t>
            </a:r>
            <a:endParaRPr lang="en-US" sz="1800">
              <a:solidFill>
                <a:schemeClr val="accent3"/>
              </a:solidFill>
            </a:endParaRPr>
          </a:p>
        </p:txBody>
      </p:sp>
    </p:spTree>
    <p:extLst>
      <p:ext uri="{BB962C8B-B14F-4D97-AF65-F5344CB8AC3E}">
        <p14:creationId xmlns:p14="http://schemas.microsoft.com/office/powerpoint/2010/main" val="2610866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81C6078-8DE6-561A-4895-4CAFA1F4E892}"/>
              </a:ext>
            </a:extLst>
          </p:cNvPr>
          <p:cNvSpPr>
            <a:spLocks noGrp="1"/>
          </p:cNvSpPr>
          <p:nvPr>
            <p:ph type="title"/>
          </p:nvPr>
        </p:nvSpPr>
        <p:spPr>
          <a:xfrm>
            <a:off x="320175" y="1631452"/>
            <a:ext cx="3410684" cy="1609217"/>
          </a:xfrm>
        </p:spPr>
        <p:txBody>
          <a:bodyPr vert="horz" lIns="91440" tIns="45720" rIns="91440" bIns="45720" rtlCol="0" anchor="t">
            <a:normAutofit fontScale="90000"/>
          </a:bodyPr>
          <a:lstStyle/>
          <a:p>
            <a:r>
              <a:rPr lang="en-US" sz="3700">
                <a:solidFill>
                  <a:srgbClr val="FFFFFF"/>
                </a:solidFill>
              </a:rPr>
              <a:t>Data Pre-Processing: Assigning Labels to Categorical Variables</a:t>
            </a:r>
          </a:p>
        </p:txBody>
      </p:sp>
      <p:sp>
        <p:nvSpPr>
          <p:cNvPr id="6" name="Content Placeholder 3">
            <a:extLst>
              <a:ext uri="{FF2B5EF4-FFF2-40B4-BE49-F238E27FC236}">
                <a16:creationId xmlns:a16="http://schemas.microsoft.com/office/drawing/2014/main" id="{7519C609-8AE0-6471-C7E0-52DBF8415DCA}"/>
              </a:ext>
            </a:extLst>
          </p:cNvPr>
          <p:cNvSpPr>
            <a:spLocks noGrp="1"/>
          </p:cNvSpPr>
          <p:nvPr>
            <p:ph idx="1"/>
          </p:nvPr>
        </p:nvSpPr>
        <p:spPr>
          <a:xfrm>
            <a:off x="4148001" y="245715"/>
            <a:ext cx="7782308" cy="6503788"/>
          </a:xfrm>
          <a:ln>
            <a:solidFill>
              <a:schemeClr val="tx1"/>
            </a:solidFill>
          </a:ln>
        </p:spPr>
        <p:txBody>
          <a:bodyPr vert="horz" lIns="91440" tIns="45720" rIns="91440" bIns="45720" rtlCol="0" anchor="t">
            <a:noAutofit/>
          </a:bodyPr>
          <a:lstStyle/>
          <a:p>
            <a:pPr>
              <a:buNone/>
            </a:pPr>
            <a:r>
              <a:rPr lang="en-US" sz="1350" b="1" u="sng">
                <a:ea typeface="+mn-lt"/>
                <a:cs typeface="+mn-lt"/>
              </a:rPr>
              <a:t>R Code:</a:t>
            </a:r>
          </a:p>
          <a:p>
            <a:pPr>
              <a:buNone/>
            </a:pPr>
            <a:r>
              <a:rPr lang="en-US" sz="1350" b="1">
                <a:solidFill>
                  <a:schemeClr val="accent3"/>
                </a:solidFill>
                <a:ea typeface="+mn-lt"/>
                <a:cs typeface="+mn-lt"/>
              </a:rPr>
              <a:t>## Encoding Categorical variables</a:t>
            </a:r>
            <a:endParaRPr lang="en-US" sz="1350" b="1">
              <a:solidFill>
                <a:schemeClr val="accent3"/>
              </a:solidFill>
            </a:endParaRPr>
          </a:p>
          <a:p>
            <a:pPr>
              <a:buNone/>
            </a:pPr>
            <a:r>
              <a:rPr lang="en-US" sz="1350" b="1" err="1">
                <a:ea typeface="+mn-lt"/>
                <a:cs typeface="+mn-lt"/>
              </a:rPr>
              <a:t>dat$school</a:t>
            </a:r>
            <a:r>
              <a:rPr lang="en-US" sz="1350" b="1">
                <a:ea typeface="+mn-lt"/>
                <a:cs typeface="+mn-lt"/>
              </a:rPr>
              <a:t> = factor(</a:t>
            </a:r>
            <a:r>
              <a:rPr lang="en-US" sz="1350" b="1" err="1">
                <a:ea typeface="+mn-lt"/>
                <a:cs typeface="+mn-lt"/>
              </a:rPr>
              <a:t>dat$school</a:t>
            </a:r>
            <a:r>
              <a:rPr lang="en-US" sz="1350" b="1">
                <a:ea typeface="+mn-lt"/>
                <a:cs typeface="+mn-lt"/>
              </a:rPr>
              <a:t>, level = c("GP", "MS"), labels = c(1,0) )</a:t>
            </a:r>
            <a:endParaRPr lang="en-US" sz="1350" b="1"/>
          </a:p>
          <a:p>
            <a:pPr>
              <a:buNone/>
            </a:pPr>
            <a:r>
              <a:rPr lang="en-US" sz="1350" b="1" err="1">
                <a:ea typeface="+mn-lt"/>
                <a:cs typeface="+mn-lt"/>
              </a:rPr>
              <a:t>dat$sex</a:t>
            </a:r>
            <a:r>
              <a:rPr lang="en-US" sz="1350" b="1">
                <a:ea typeface="+mn-lt"/>
                <a:cs typeface="+mn-lt"/>
              </a:rPr>
              <a:t> = factor(</a:t>
            </a:r>
            <a:r>
              <a:rPr lang="en-US" sz="1350" b="1" err="1">
                <a:ea typeface="+mn-lt"/>
                <a:cs typeface="+mn-lt"/>
              </a:rPr>
              <a:t>dat$sex</a:t>
            </a:r>
            <a:r>
              <a:rPr lang="en-US" sz="1350" b="1">
                <a:ea typeface="+mn-lt"/>
                <a:cs typeface="+mn-lt"/>
              </a:rPr>
              <a:t>, level = c("M", "F"), labels = c(1,0) )</a:t>
            </a:r>
            <a:endParaRPr lang="en-US" sz="1350" b="1"/>
          </a:p>
          <a:p>
            <a:pPr>
              <a:buNone/>
            </a:pPr>
            <a:r>
              <a:rPr lang="en-US" sz="1350" b="1" err="1">
                <a:ea typeface="+mn-lt"/>
                <a:cs typeface="+mn-lt"/>
              </a:rPr>
              <a:t>dat$address</a:t>
            </a:r>
            <a:r>
              <a:rPr lang="en-US" sz="1350" b="1">
                <a:ea typeface="+mn-lt"/>
                <a:cs typeface="+mn-lt"/>
              </a:rPr>
              <a:t> = factor(</a:t>
            </a:r>
            <a:r>
              <a:rPr lang="en-US" sz="1350" b="1" err="1">
                <a:ea typeface="+mn-lt"/>
                <a:cs typeface="+mn-lt"/>
              </a:rPr>
              <a:t>dat$address</a:t>
            </a:r>
            <a:r>
              <a:rPr lang="en-US" sz="1350" b="1">
                <a:ea typeface="+mn-lt"/>
                <a:cs typeface="+mn-lt"/>
              </a:rPr>
              <a:t>, level = c("U", "R"), labels = c(1,0) )</a:t>
            </a:r>
            <a:endParaRPr lang="en-US" sz="1350" b="1"/>
          </a:p>
          <a:p>
            <a:pPr>
              <a:buNone/>
            </a:pPr>
            <a:r>
              <a:rPr lang="en-US" sz="1350" b="1" err="1">
                <a:ea typeface="+mn-lt"/>
                <a:cs typeface="+mn-lt"/>
              </a:rPr>
              <a:t>dat$famsize</a:t>
            </a:r>
            <a:r>
              <a:rPr lang="en-US" sz="1350" b="1">
                <a:ea typeface="+mn-lt"/>
                <a:cs typeface="+mn-lt"/>
              </a:rPr>
              <a:t> = factor(</a:t>
            </a:r>
            <a:r>
              <a:rPr lang="en-US" sz="1350" b="1" err="1">
                <a:ea typeface="+mn-lt"/>
                <a:cs typeface="+mn-lt"/>
              </a:rPr>
              <a:t>dat$famsize</a:t>
            </a:r>
            <a:r>
              <a:rPr lang="en-US" sz="1350" b="1">
                <a:ea typeface="+mn-lt"/>
                <a:cs typeface="+mn-lt"/>
              </a:rPr>
              <a:t>, level = c("GT3", "LE3"), labels = c(1,0) )</a:t>
            </a:r>
            <a:endParaRPr lang="en-US" sz="1350" b="1"/>
          </a:p>
          <a:p>
            <a:pPr>
              <a:buNone/>
            </a:pPr>
            <a:r>
              <a:rPr lang="en-US" sz="1350" b="1" err="1">
                <a:ea typeface="+mn-lt"/>
                <a:cs typeface="+mn-lt"/>
              </a:rPr>
              <a:t>dat$Pstatus</a:t>
            </a:r>
            <a:r>
              <a:rPr lang="en-US" sz="1350" b="1">
                <a:ea typeface="+mn-lt"/>
                <a:cs typeface="+mn-lt"/>
              </a:rPr>
              <a:t> = factor(</a:t>
            </a:r>
            <a:r>
              <a:rPr lang="en-US" sz="1350" b="1" err="1">
                <a:ea typeface="+mn-lt"/>
                <a:cs typeface="+mn-lt"/>
              </a:rPr>
              <a:t>dat$Pstatus</a:t>
            </a:r>
            <a:r>
              <a:rPr lang="en-US" sz="1350" b="1">
                <a:ea typeface="+mn-lt"/>
                <a:cs typeface="+mn-lt"/>
              </a:rPr>
              <a:t>, level = c("T", "A"), labels = c(1,0) )</a:t>
            </a:r>
            <a:endParaRPr lang="en-US" sz="1350" b="1"/>
          </a:p>
          <a:p>
            <a:pPr>
              <a:buNone/>
            </a:pPr>
            <a:r>
              <a:rPr lang="en-US" sz="1350" b="1" err="1">
                <a:ea typeface="+mn-lt"/>
                <a:cs typeface="+mn-lt"/>
              </a:rPr>
              <a:t>dat$Mjob</a:t>
            </a:r>
            <a:r>
              <a:rPr lang="en-US" sz="1350" b="1">
                <a:ea typeface="+mn-lt"/>
                <a:cs typeface="+mn-lt"/>
              </a:rPr>
              <a:t> = factor(</a:t>
            </a:r>
            <a:r>
              <a:rPr lang="en-US" sz="1350" b="1" err="1">
                <a:ea typeface="+mn-lt"/>
                <a:cs typeface="+mn-lt"/>
              </a:rPr>
              <a:t>dat$Mjob</a:t>
            </a:r>
            <a:r>
              <a:rPr lang="en-US" sz="1350" b="1">
                <a:ea typeface="+mn-lt"/>
                <a:cs typeface="+mn-lt"/>
              </a:rPr>
              <a:t>, level = c("</a:t>
            </a:r>
            <a:r>
              <a:rPr lang="en-US" sz="1350" b="1" err="1">
                <a:ea typeface="+mn-lt"/>
                <a:cs typeface="+mn-lt"/>
              </a:rPr>
              <a:t>at_home</a:t>
            </a:r>
            <a:r>
              <a:rPr lang="en-US" sz="1350" b="1">
                <a:ea typeface="+mn-lt"/>
                <a:cs typeface="+mn-lt"/>
              </a:rPr>
              <a:t>", "health", "teacher", "services", "other"), labels = c(0,1,2,3,4) )</a:t>
            </a:r>
            <a:endParaRPr lang="en-US" sz="1350" b="1"/>
          </a:p>
          <a:p>
            <a:pPr>
              <a:buNone/>
            </a:pPr>
            <a:r>
              <a:rPr lang="en-US" sz="1350" b="1" err="1">
                <a:ea typeface="+mn-lt"/>
                <a:cs typeface="+mn-lt"/>
              </a:rPr>
              <a:t>dat$Fjob</a:t>
            </a:r>
            <a:r>
              <a:rPr lang="en-US" sz="1350" b="1">
                <a:ea typeface="+mn-lt"/>
                <a:cs typeface="+mn-lt"/>
              </a:rPr>
              <a:t> = factor(</a:t>
            </a:r>
            <a:r>
              <a:rPr lang="en-US" sz="1350" b="1" err="1">
                <a:ea typeface="+mn-lt"/>
                <a:cs typeface="+mn-lt"/>
              </a:rPr>
              <a:t>dat$Fjob</a:t>
            </a:r>
            <a:r>
              <a:rPr lang="en-US" sz="1350" b="1">
                <a:ea typeface="+mn-lt"/>
                <a:cs typeface="+mn-lt"/>
              </a:rPr>
              <a:t>, level = c("</a:t>
            </a:r>
            <a:r>
              <a:rPr lang="en-US" sz="1350" b="1" err="1">
                <a:ea typeface="+mn-lt"/>
                <a:cs typeface="+mn-lt"/>
              </a:rPr>
              <a:t>at_home</a:t>
            </a:r>
            <a:r>
              <a:rPr lang="en-US" sz="1350" b="1">
                <a:ea typeface="+mn-lt"/>
                <a:cs typeface="+mn-lt"/>
              </a:rPr>
              <a:t>", "health", "teacher", "services", "other"), labels = c(0,1,2,3,4) )</a:t>
            </a:r>
            <a:endParaRPr lang="en-US" sz="1350" b="1"/>
          </a:p>
          <a:p>
            <a:pPr>
              <a:buNone/>
            </a:pPr>
            <a:r>
              <a:rPr lang="en-US" sz="1350" b="1" err="1">
                <a:ea typeface="+mn-lt"/>
                <a:cs typeface="+mn-lt"/>
              </a:rPr>
              <a:t>dat$reason</a:t>
            </a:r>
            <a:r>
              <a:rPr lang="en-US" sz="1350" b="1">
                <a:ea typeface="+mn-lt"/>
                <a:cs typeface="+mn-lt"/>
              </a:rPr>
              <a:t> = factor(</a:t>
            </a:r>
            <a:r>
              <a:rPr lang="en-US" sz="1350" b="1" err="1">
                <a:ea typeface="+mn-lt"/>
                <a:cs typeface="+mn-lt"/>
              </a:rPr>
              <a:t>dat$reason</a:t>
            </a:r>
            <a:r>
              <a:rPr lang="en-US" sz="1350" b="1">
                <a:ea typeface="+mn-lt"/>
                <a:cs typeface="+mn-lt"/>
              </a:rPr>
              <a:t>, level = c("home", "reputation", "course", "other"), labels = c(0,1,2,3) )</a:t>
            </a:r>
            <a:endParaRPr lang="en-US" sz="1350" b="1"/>
          </a:p>
          <a:p>
            <a:pPr>
              <a:buNone/>
            </a:pPr>
            <a:r>
              <a:rPr lang="en-US" sz="1350" b="1" err="1">
                <a:ea typeface="+mn-lt"/>
                <a:cs typeface="+mn-lt"/>
              </a:rPr>
              <a:t>dat$guardian</a:t>
            </a:r>
            <a:r>
              <a:rPr lang="en-US" sz="1350" b="1">
                <a:ea typeface="+mn-lt"/>
                <a:cs typeface="+mn-lt"/>
              </a:rPr>
              <a:t> = factor(</a:t>
            </a:r>
            <a:r>
              <a:rPr lang="en-US" sz="1350" b="1" err="1">
                <a:ea typeface="+mn-lt"/>
                <a:cs typeface="+mn-lt"/>
              </a:rPr>
              <a:t>dat$guardian</a:t>
            </a:r>
            <a:r>
              <a:rPr lang="en-US" sz="1350" b="1">
                <a:ea typeface="+mn-lt"/>
                <a:cs typeface="+mn-lt"/>
              </a:rPr>
              <a:t>, level = c("mother", "father", "other"), labels = c(0,1,2) )</a:t>
            </a:r>
            <a:endParaRPr lang="en-US" sz="1350" b="1"/>
          </a:p>
          <a:p>
            <a:pPr>
              <a:buNone/>
            </a:pPr>
            <a:r>
              <a:rPr lang="en-US" sz="1350" b="1" err="1">
                <a:ea typeface="+mn-lt"/>
                <a:cs typeface="+mn-lt"/>
              </a:rPr>
              <a:t>dat$schoolsup</a:t>
            </a:r>
            <a:r>
              <a:rPr lang="en-US" sz="1350" b="1">
                <a:ea typeface="+mn-lt"/>
                <a:cs typeface="+mn-lt"/>
              </a:rPr>
              <a:t> = factor(</a:t>
            </a:r>
            <a:r>
              <a:rPr lang="en-US" sz="1350" b="1" err="1">
                <a:ea typeface="+mn-lt"/>
                <a:cs typeface="+mn-lt"/>
              </a:rPr>
              <a:t>dat$schoolsup</a:t>
            </a:r>
            <a:r>
              <a:rPr lang="en-US" sz="1350" b="1">
                <a:ea typeface="+mn-lt"/>
                <a:cs typeface="+mn-lt"/>
              </a:rPr>
              <a:t>, level = c("yes", "no"), labels = c(1,0) )</a:t>
            </a:r>
            <a:endParaRPr lang="en-US" sz="1350" b="1"/>
          </a:p>
          <a:p>
            <a:pPr>
              <a:buNone/>
            </a:pPr>
            <a:r>
              <a:rPr lang="en-US" sz="1350" b="1" err="1">
                <a:ea typeface="+mn-lt"/>
                <a:cs typeface="+mn-lt"/>
              </a:rPr>
              <a:t>dat$famsup</a:t>
            </a:r>
            <a:r>
              <a:rPr lang="en-US" sz="1350" b="1">
                <a:ea typeface="+mn-lt"/>
                <a:cs typeface="+mn-lt"/>
              </a:rPr>
              <a:t> = factor(</a:t>
            </a:r>
            <a:r>
              <a:rPr lang="en-US" sz="1350" b="1" err="1">
                <a:ea typeface="+mn-lt"/>
                <a:cs typeface="+mn-lt"/>
              </a:rPr>
              <a:t>dat$famsup</a:t>
            </a:r>
            <a:r>
              <a:rPr lang="en-US" sz="1350" b="1">
                <a:ea typeface="+mn-lt"/>
                <a:cs typeface="+mn-lt"/>
              </a:rPr>
              <a:t>, level = c("yes", "no"), labels = c(1,0) )</a:t>
            </a:r>
            <a:endParaRPr lang="en-US" sz="1350" b="1"/>
          </a:p>
          <a:p>
            <a:pPr>
              <a:buNone/>
            </a:pPr>
            <a:r>
              <a:rPr lang="en-US" sz="1350" b="1" err="1">
                <a:ea typeface="+mn-lt"/>
                <a:cs typeface="+mn-lt"/>
              </a:rPr>
              <a:t>dat$paid</a:t>
            </a:r>
            <a:r>
              <a:rPr lang="en-US" sz="1350" b="1">
                <a:ea typeface="+mn-lt"/>
                <a:cs typeface="+mn-lt"/>
              </a:rPr>
              <a:t> = factor(</a:t>
            </a:r>
            <a:r>
              <a:rPr lang="en-US" sz="1350" b="1" err="1">
                <a:ea typeface="+mn-lt"/>
                <a:cs typeface="+mn-lt"/>
              </a:rPr>
              <a:t>dat$paid</a:t>
            </a:r>
            <a:r>
              <a:rPr lang="en-US" sz="1350" b="1">
                <a:ea typeface="+mn-lt"/>
                <a:cs typeface="+mn-lt"/>
              </a:rPr>
              <a:t>, level = c("yes", "no"), labels = c(1,0) )</a:t>
            </a:r>
            <a:endParaRPr lang="en-US" sz="1350" b="1"/>
          </a:p>
          <a:p>
            <a:pPr>
              <a:buNone/>
            </a:pPr>
            <a:r>
              <a:rPr lang="en-US" sz="1350" b="1" err="1">
                <a:ea typeface="+mn-lt"/>
                <a:cs typeface="+mn-lt"/>
              </a:rPr>
              <a:t>dat$activities</a:t>
            </a:r>
            <a:r>
              <a:rPr lang="en-US" sz="1350" b="1">
                <a:ea typeface="+mn-lt"/>
                <a:cs typeface="+mn-lt"/>
              </a:rPr>
              <a:t> = factor(</a:t>
            </a:r>
            <a:r>
              <a:rPr lang="en-US" sz="1350" b="1" err="1">
                <a:ea typeface="+mn-lt"/>
                <a:cs typeface="+mn-lt"/>
              </a:rPr>
              <a:t>dat$activities</a:t>
            </a:r>
            <a:r>
              <a:rPr lang="en-US" sz="1350" b="1">
                <a:ea typeface="+mn-lt"/>
                <a:cs typeface="+mn-lt"/>
              </a:rPr>
              <a:t>, level = c("yes", "no"), labels = c(1,0) )</a:t>
            </a:r>
            <a:endParaRPr lang="en-US" sz="1350" b="1"/>
          </a:p>
          <a:p>
            <a:pPr>
              <a:buNone/>
            </a:pPr>
            <a:r>
              <a:rPr lang="en-US" sz="1350" b="1" err="1">
                <a:ea typeface="+mn-lt"/>
                <a:cs typeface="+mn-lt"/>
              </a:rPr>
              <a:t>dat$nursery</a:t>
            </a:r>
            <a:r>
              <a:rPr lang="en-US" sz="1350" b="1">
                <a:ea typeface="+mn-lt"/>
                <a:cs typeface="+mn-lt"/>
              </a:rPr>
              <a:t> = factor(</a:t>
            </a:r>
            <a:r>
              <a:rPr lang="en-US" sz="1350" b="1" err="1">
                <a:ea typeface="+mn-lt"/>
                <a:cs typeface="+mn-lt"/>
              </a:rPr>
              <a:t>dat$nursery</a:t>
            </a:r>
            <a:r>
              <a:rPr lang="en-US" sz="1350" b="1">
                <a:ea typeface="+mn-lt"/>
                <a:cs typeface="+mn-lt"/>
              </a:rPr>
              <a:t>, level = c("yes", "no"), labels = c(1,0) )</a:t>
            </a:r>
            <a:endParaRPr lang="en-US" sz="1350" b="1"/>
          </a:p>
          <a:p>
            <a:pPr>
              <a:buNone/>
            </a:pPr>
            <a:r>
              <a:rPr lang="en-US" sz="1350" b="1" err="1">
                <a:ea typeface="+mn-lt"/>
                <a:cs typeface="+mn-lt"/>
              </a:rPr>
              <a:t>dat$higher</a:t>
            </a:r>
            <a:r>
              <a:rPr lang="en-US" sz="1350" b="1">
                <a:ea typeface="+mn-lt"/>
                <a:cs typeface="+mn-lt"/>
              </a:rPr>
              <a:t> = factor(</a:t>
            </a:r>
            <a:r>
              <a:rPr lang="en-US" sz="1350" b="1" err="1">
                <a:ea typeface="+mn-lt"/>
                <a:cs typeface="+mn-lt"/>
              </a:rPr>
              <a:t>dat$higher</a:t>
            </a:r>
            <a:r>
              <a:rPr lang="en-US" sz="1350" b="1">
                <a:ea typeface="+mn-lt"/>
                <a:cs typeface="+mn-lt"/>
              </a:rPr>
              <a:t>, level = c("yes", "no"), labels = c(1,0) )</a:t>
            </a:r>
            <a:endParaRPr lang="en-US" sz="1350" b="1"/>
          </a:p>
          <a:p>
            <a:pPr>
              <a:buNone/>
            </a:pPr>
            <a:r>
              <a:rPr lang="en-US" sz="1350" b="1" err="1">
                <a:ea typeface="+mn-lt"/>
                <a:cs typeface="+mn-lt"/>
              </a:rPr>
              <a:t>dat$internet</a:t>
            </a:r>
            <a:r>
              <a:rPr lang="en-US" sz="1350" b="1">
                <a:ea typeface="+mn-lt"/>
                <a:cs typeface="+mn-lt"/>
              </a:rPr>
              <a:t> = factor(</a:t>
            </a:r>
            <a:r>
              <a:rPr lang="en-US" sz="1350" b="1" err="1">
                <a:ea typeface="+mn-lt"/>
                <a:cs typeface="+mn-lt"/>
              </a:rPr>
              <a:t>dat$internet</a:t>
            </a:r>
            <a:r>
              <a:rPr lang="en-US" sz="1350" b="1">
                <a:ea typeface="+mn-lt"/>
                <a:cs typeface="+mn-lt"/>
              </a:rPr>
              <a:t>, level = c("yes", "no"), labels = c(1,0) )</a:t>
            </a:r>
            <a:endParaRPr lang="en-US" sz="1350" b="1"/>
          </a:p>
          <a:p>
            <a:pPr marL="0" indent="0">
              <a:buNone/>
            </a:pPr>
            <a:r>
              <a:rPr lang="en-US" sz="1350" b="1" err="1">
                <a:ea typeface="+mn-lt"/>
                <a:cs typeface="+mn-lt"/>
              </a:rPr>
              <a:t>dat$romantic</a:t>
            </a:r>
            <a:r>
              <a:rPr lang="en-US" sz="1350" b="1">
                <a:ea typeface="+mn-lt"/>
                <a:cs typeface="+mn-lt"/>
              </a:rPr>
              <a:t> = factor(</a:t>
            </a:r>
            <a:r>
              <a:rPr lang="en-US" sz="1350" b="1" err="1">
                <a:ea typeface="+mn-lt"/>
                <a:cs typeface="+mn-lt"/>
              </a:rPr>
              <a:t>dat$romantic</a:t>
            </a:r>
            <a:r>
              <a:rPr lang="en-US" sz="1350" b="1">
                <a:ea typeface="+mn-lt"/>
                <a:cs typeface="+mn-lt"/>
              </a:rPr>
              <a:t>, level = c("yes", "no"), labels = c(1,0) )</a:t>
            </a:r>
            <a:endParaRPr lang="en-US" sz="1350" b="1"/>
          </a:p>
        </p:txBody>
      </p:sp>
    </p:spTree>
    <p:extLst>
      <p:ext uri="{BB962C8B-B14F-4D97-AF65-F5344CB8AC3E}">
        <p14:creationId xmlns:p14="http://schemas.microsoft.com/office/powerpoint/2010/main" val="1496283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TotalTime>
  <Words>4360</Words>
  <Application>Microsoft Office PowerPoint</Application>
  <PresentationFormat>Widescreen</PresentationFormat>
  <Paragraphs>661</Paragraphs>
  <Slides>51</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Aptos</vt:lpstr>
      <vt:lpstr>Aptos Display</vt:lpstr>
      <vt:lpstr>Arial</vt:lpstr>
      <vt:lpstr>Calibri</vt:lpstr>
      <vt:lpstr>Courier New</vt:lpstr>
      <vt:lpstr>Gill Sans MT</vt:lpstr>
      <vt:lpstr>Segoe UI</vt:lpstr>
      <vt:lpstr>office theme</vt:lpstr>
      <vt:lpstr>Predicting Student Performance Using Data Mining Techniques</vt:lpstr>
      <vt:lpstr>Table of Contents</vt:lpstr>
      <vt:lpstr>Introduction</vt:lpstr>
      <vt:lpstr>Attributes</vt:lpstr>
      <vt:lpstr>Attributes Cont.</vt:lpstr>
      <vt:lpstr>Attributes Cont.</vt:lpstr>
      <vt:lpstr>Data Pre-Processing</vt:lpstr>
      <vt:lpstr>Data Pre-Processing: Check Missing Values</vt:lpstr>
      <vt:lpstr>Data Pre-Processing: Assigning Labels to Categorical Variables</vt:lpstr>
      <vt:lpstr>Data Pre-Processing: Converting Grades to Pass/Fail </vt:lpstr>
      <vt:lpstr>Data Pre-Processing: Continuous Variables</vt:lpstr>
      <vt:lpstr>Data Pre-Processing: Continuous Variables Cont.</vt:lpstr>
      <vt:lpstr>Data Pre-Processing: Continuous Variables Cont.</vt:lpstr>
      <vt:lpstr>Data Pre-Processing: Continuous Variables Cont. </vt:lpstr>
      <vt:lpstr>Data Pre-Processing: Data Numerics </vt:lpstr>
      <vt:lpstr>Data Pre-Processing: Zero Variance Variables</vt:lpstr>
      <vt:lpstr>Data Pre-Processing: Correlation Matrix</vt:lpstr>
      <vt:lpstr>Data Pre-Processing: Correlation Matrix Cont.</vt:lpstr>
      <vt:lpstr>Data Pre-Processing: Correlation Matrix Cont.</vt:lpstr>
      <vt:lpstr>Data Pre-Processing: Correlation Matrix Cont.</vt:lpstr>
      <vt:lpstr>Data Pre-Processing: Categorical Variables</vt:lpstr>
      <vt:lpstr>Data Pre-Processing: Categorical Variables Cont.</vt:lpstr>
      <vt:lpstr>Prediction Method -  Logistic Regression</vt:lpstr>
      <vt:lpstr>Logistic Regression</vt:lpstr>
      <vt:lpstr>Logistic Regression </vt:lpstr>
      <vt:lpstr>Logistic Regression Results</vt:lpstr>
      <vt:lpstr>Logistic Regression Results</vt:lpstr>
      <vt:lpstr>KNN (K-Nearest Neighbors) Analysis </vt:lpstr>
      <vt:lpstr>KNN (K-Nearest Neighbors) Analysis Cont.</vt:lpstr>
      <vt:lpstr>KNN Analysis Results</vt:lpstr>
      <vt:lpstr>KNN Analysis Results</vt:lpstr>
      <vt:lpstr>Final KNN Conclusion</vt:lpstr>
      <vt:lpstr>CART (Classification and Regression Tree)</vt:lpstr>
      <vt:lpstr>Parameters Included</vt:lpstr>
      <vt:lpstr>Finding CP  (Minimum Error Tree)</vt:lpstr>
      <vt:lpstr>Minimum Error Tree</vt:lpstr>
      <vt:lpstr>Finding CP  (Best Pruned Tree)</vt:lpstr>
      <vt:lpstr>Best Pruned Tree</vt:lpstr>
      <vt:lpstr>CART Results </vt:lpstr>
      <vt:lpstr> CART Including G1 &amp; G2</vt:lpstr>
      <vt:lpstr>Discussion &amp;  Limitations and Future Works</vt:lpstr>
      <vt:lpstr>Discussion</vt:lpstr>
      <vt:lpstr>Discussion Cont.</vt:lpstr>
      <vt:lpstr>PowerPoint Presentation</vt:lpstr>
      <vt:lpstr>Comparison with Prior Research Cont.</vt:lpstr>
      <vt:lpstr>Implications and Applications</vt:lpstr>
      <vt:lpstr>Implications and Applications Cont.</vt:lpstr>
      <vt:lpstr>Limitations &amp; Future Works</vt:lpstr>
      <vt:lpstr>Limitations &amp; Future Works Cont.</vt:lpstr>
      <vt:lpstr>Limitations &amp; Future Works Cont.</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riya murdia</cp:lastModifiedBy>
  <cp:revision>2</cp:revision>
  <dcterms:created xsi:type="dcterms:W3CDTF">2024-04-23T00:49:35Z</dcterms:created>
  <dcterms:modified xsi:type="dcterms:W3CDTF">2024-06-02T08:30:21Z</dcterms:modified>
</cp:coreProperties>
</file>