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303" r:id="rId6"/>
    <p:sldId id="288" r:id="rId7"/>
    <p:sldId id="289" r:id="rId8"/>
    <p:sldId id="286" r:id="rId9"/>
    <p:sldId id="293" r:id="rId10"/>
    <p:sldId id="298" r:id="rId11"/>
    <p:sldId id="304" r:id="rId12"/>
    <p:sldId id="287" r:id="rId13"/>
    <p:sldId id="290" r:id="rId14"/>
    <p:sldId id="291" r:id="rId15"/>
    <p:sldId id="292" r:id="rId16"/>
    <p:sldId id="305" r:id="rId17"/>
    <p:sldId id="299" r:id="rId18"/>
    <p:sldId id="306" r:id="rId19"/>
    <p:sldId id="264" r:id="rId20"/>
    <p:sldId id="300" r:id="rId21"/>
    <p:sldId id="301" r:id="rId22"/>
    <p:sldId id="302" r:id="rId23"/>
    <p:sldId id="307" r:id="rId24"/>
    <p:sldId id="308" r:id="rId25"/>
    <p:sldId id="309" r:id="rId26"/>
    <p:sldId id="310" r:id="rId27"/>
    <p:sldId id="269" r:id="rId28"/>
    <p:sldId id="285" r:id="rId29"/>
  </p:sldIdLst>
  <p:sldSz cx="9144000" cy="5143500" type="screen16x9"/>
  <p:notesSz cx="6858000" cy="9144000"/>
  <p:embeddedFontLst>
    <p:embeddedFont>
      <p:font typeface="Ubuntu" panose="020B060402020202020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  <p:embeddedFont>
      <p:font typeface="Bodoni" panose="020B0604020202020204" charset="0"/>
      <p:regular r:id="rId39"/>
      <p:bold r:id="rId40"/>
      <p:italic r:id="rId41"/>
      <p:boldItalic r:id="rId42"/>
    </p:embeddedFont>
    <p:embeddedFont>
      <p:font typeface="Ubuntu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66CE1D-CA77-4865-AFD3-29A9C1852532}">
  <a:tblStyle styleId="{8766CE1D-CA77-4865-AFD3-29A9C1852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83D626-7D0C-427D-8B7D-17719E9330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722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968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14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49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94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409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1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8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8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3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818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68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8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6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52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17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04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93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1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3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85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1" r:id="rId5"/>
    <p:sldLayoutId id="2147483662" r:id="rId6"/>
    <p:sldLayoutId id="2147483664" r:id="rId7"/>
    <p:sldLayoutId id="2147483665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Database Bakul Original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Final Project Mata Kuliah SMDB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" name="Google Shape;194;p32"/>
          <p:cNvSpPr txBox="1"/>
          <p:nvPr/>
        </p:nvSpPr>
        <p:spPr>
          <a:xfrm>
            <a:off x="1610650" y="2731975"/>
            <a:ext cx="5273035" cy="196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Anggota Kelompok 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Ali </a:t>
            </a:r>
            <a:r>
              <a:rPr lang="en-US" sz="1600" dirty="0" err="1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Affandi</a:t>
            </a: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Yahya</a:t>
            </a:r>
            <a:r>
              <a:rPr lang="en-US" sz="16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	</a:t>
            </a: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(19.0504.0038)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Muhammad Riyan A	(19.0504.0046)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Dwi</a:t>
            </a: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Janu</a:t>
            </a: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Alfiyanto</a:t>
            </a: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	(19.0504.0055)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Muhammad Adrian M	(19.0504.0062)</a:t>
            </a:r>
            <a:endParaRPr sz="16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Primary Key &amp; Foreign Key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58" y="1309426"/>
            <a:ext cx="5691884" cy="153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96" y="3021257"/>
            <a:ext cx="5625208" cy="15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Generate Sql Script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04" y="1409773"/>
            <a:ext cx="3641254" cy="3226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5" y="1754195"/>
            <a:ext cx="4470750" cy="25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Proses Dumping Database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25" y="1491358"/>
            <a:ext cx="3037476" cy="652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44" y="1491358"/>
            <a:ext cx="1790700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42" y="2222781"/>
            <a:ext cx="7953316" cy="404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816" y="2855384"/>
            <a:ext cx="609600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26" y="2783296"/>
            <a:ext cx="4796106" cy="1511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808" y="2822239"/>
            <a:ext cx="2228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Insert data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46" y="1568450"/>
            <a:ext cx="3724275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2" y="2415479"/>
            <a:ext cx="7953316" cy="1721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86" y="1582252"/>
            <a:ext cx="1704975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94" y="2054888"/>
            <a:ext cx="8028612" cy="2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Data dummy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193;p32"/>
          <p:cNvSpPr txBox="1">
            <a:spLocks/>
          </p:cNvSpPr>
          <p:nvPr/>
        </p:nvSpPr>
        <p:spPr>
          <a:xfrm>
            <a:off x="576743" y="1271073"/>
            <a:ext cx="906519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/>
              <a:t>k</a:t>
            </a:r>
            <a:r>
              <a:rPr lang="en-US" sz="1200" dirty="0" err="1" smtClean="0"/>
              <a:t>aryawan</a:t>
            </a:r>
            <a:endParaRPr lang="en-US" sz="1200" i="1" dirty="0">
              <a:solidFill>
                <a:srgbClr val="434343"/>
              </a:solidFill>
            </a:endParaRPr>
          </a:p>
        </p:txBody>
      </p:sp>
      <p:sp>
        <p:nvSpPr>
          <p:cNvPr id="10" name="Google Shape;193;p32"/>
          <p:cNvSpPr txBox="1">
            <a:spLocks/>
          </p:cNvSpPr>
          <p:nvPr/>
        </p:nvSpPr>
        <p:spPr>
          <a:xfrm>
            <a:off x="7751421" y="2770874"/>
            <a:ext cx="906519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/>
              <a:t>s</a:t>
            </a:r>
            <a:r>
              <a:rPr lang="en-US" sz="1200" dirty="0" err="1" smtClean="0"/>
              <a:t>uplier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2" y="1576686"/>
            <a:ext cx="3762375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33" y="3085716"/>
            <a:ext cx="5000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Data dummy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193;p32"/>
          <p:cNvSpPr txBox="1">
            <a:spLocks/>
          </p:cNvSpPr>
          <p:nvPr/>
        </p:nvSpPr>
        <p:spPr>
          <a:xfrm>
            <a:off x="576742" y="1386512"/>
            <a:ext cx="995204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pelanggan</a:t>
            </a:r>
            <a:endParaRPr lang="en-US" sz="1200" i="1" dirty="0">
              <a:solidFill>
                <a:srgbClr val="434343"/>
              </a:solidFill>
            </a:endParaRPr>
          </a:p>
        </p:txBody>
      </p:sp>
      <p:sp>
        <p:nvSpPr>
          <p:cNvPr id="11" name="Google Shape;193;p32"/>
          <p:cNvSpPr txBox="1">
            <a:spLocks/>
          </p:cNvSpPr>
          <p:nvPr/>
        </p:nvSpPr>
        <p:spPr>
          <a:xfrm>
            <a:off x="7725408" y="2790262"/>
            <a:ext cx="1131677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transaksi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6" y="1673966"/>
            <a:ext cx="3895725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83" y="3054689"/>
            <a:ext cx="6543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Data dummy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193;p32"/>
          <p:cNvSpPr txBox="1">
            <a:spLocks/>
          </p:cNvSpPr>
          <p:nvPr/>
        </p:nvSpPr>
        <p:spPr>
          <a:xfrm>
            <a:off x="576742" y="1386512"/>
            <a:ext cx="995204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produk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2" y="1682661"/>
            <a:ext cx="5246570" cy="2646096"/>
          </a:xfrm>
          <a:prstGeom prst="rect">
            <a:avLst/>
          </a:prstGeom>
        </p:spPr>
      </p:pic>
      <p:sp>
        <p:nvSpPr>
          <p:cNvPr id="12" name="Google Shape;193;p32"/>
          <p:cNvSpPr txBox="1">
            <a:spLocks/>
          </p:cNvSpPr>
          <p:nvPr/>
        </p:nvSpPr>
        <p:spPr>
          <a:xfrm>
            <a:off x="7664198" y="1386511"/>
            <a:ext cx="995204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kategori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38" y="1674813"/>
            <a:ext cx="2337120" cy="27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3</a:t>
            </a:r>
            <a:r>
              <a:rPr lang="es" dirty="0" smtClean="0">
                <a:solidFill>
                  <a:srgbClr val="434343"/>
                </a:solidFill>
              </a:rPr>
              <a:t>. Contoh Query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3240282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Pada tahap ini kita akan mendemokan beberapa perintah Query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Nested Query</a:t>
            </a:r>
            <a:endParaRPr b="1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18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16045" y="1896890"/>
            <a:ext cx="3991568" cy="52320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16045" y="2539553"/>
            <a:ext cx="1743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SubQuery</a:t>
            </a:r>
            <a:br>
              <a:rPr lang="es" dirty="0" smtClean="0"/>
            </a:br>
            <a:r>
              <a:rPr lang="es" dirty="0" smtClean="0"/>
              <a:t>Baris Tunggal</a:t>
            </a:r>
            <a:endParaRPr b="1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19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31657" y="1889256"/>
            <a:ext cx="3760344" cy="5225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1657" y="2537870"/>
            <a:ext cx="2524125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Konten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696224" y="111605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Perancangan Database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3"/>
          </p:nvPr>
        </p:nvSpPr>
        <p:spPr>
          <a:xfrm>
            <a:off x="4696224" y="279243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MySQL Workbench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PhpmyAdmin (MariaDB)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4696224" y="2243291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Membuat Database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4696224" y="165245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Struktur Tabel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Relasi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ERD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4696224" y="376767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Nested Query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Sub Query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Operasi Join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dirty="0" smtClean="0"/>
              <a:t>Operasi Union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4696224" y="3248056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Contoh Query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Berganda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2789" y="1940048"/>
            <a:ext cx="3414130" cy="6880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1057"/>
          <a:stretch/>
        </p:blipFill>
        <p:spPr bwMode="auto">
          <a:xfrm>
            <a:off x="502789" y="2760590"/>
            <a:ext cx="2421890" cy="752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96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Skalar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3338" y="1950347"/>
            <a:ext cx="3457575" cy="16287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16048" y="1269310"/>
            <a:ext cx="35147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Klausa</a:t>
            </a:r>
            <a:r>
              <a:rPr lang="en-US" dirty="0" smtClean="0"/>
              <a:t> Having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0454" y="1979007"/>
            <a:ext cx="3667125" cy="7334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0454" y="2942742"/>
            <a:ext cx="1781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JOIN</a:t>
            </a:r>
            <a:br>
              <a:rPr lang="en-US" dirty="0" smtClean="0"/>
            </a:br>
            <a:r>
              <a:rPr lang="en-US" dirty="0" smtClean="0"/>
              <a:t>Natural join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0454" y="1964801"/>
            <a:ext cx="2781300" cy="5715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0454" y="2673689"/>
            <a:ext cx="3724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JOIN</a:t>
            </a:r>
            <a:br>
              <a:rPr lang="en-US" dirty="0" smtClean="0"/>
            </a:br>
            <a:r>
              <a:rPr lang="en-US" dirty="0" smtClean="0"/>
              <a:t>Cross join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166" y="1885789"/>
            <a:ext cx="1876425" cy="7143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6166" y="2725060"/>
            <a:ext cx="2962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JOIN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Inner &amp; Outer join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414" y="1900544"/>
            <a:ext cx="3888830" cy="6467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7414" y="2694236"/>
            <a:ext cx="3562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Union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34005" y="1924369"/>
            <a:ext cx="7064772" cy="95480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90498" y="3052155"/>
            <a:ext cx="4551786" cy="16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434343"/>
                </a:solidFill>
              </a:rPr>
              <a:t>#staysafe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1546450" y="3015325"/>
            <a:ext cx="6051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Jangan lupa makan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Jangan lupa masker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Jangan lupa cuci tangan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Tetap Semangat 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1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</a:endParaRPr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2967898" y="2107926"/>
            <a:ext cx="3265703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 smtClean="0">
                <a:solidFill>
                  <a:srgbClr val="434343"/>
                </a:solidFill>
              </a:rPr>
              <a:t>T</a:t>
            </a:r>
            <a:r>
              <a:rPr lang="es" dirty="0" smtClean="0"/>
              <a:t>erima Kasih</a:t>
            </a:r>
            <a:r>
              <a:rPr lang="es" sz="3600" dirty="0" smtClean="0">
                <a:solidFill>
                  <a:srgbClr val="434343"/>
                </a:solidFill>
              </a:rPr>
              <a:t>!</a:t>
            </a:r>
            <a:endParaRPr i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908102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1. </a:t>
            </a:r>
            <a:r>
              <a:rPr lang="es" dirty="0" smtClean="0">
                <a:solidFill>
                  <a:srgbClr val="434343"/>
                </a:solidFill>
              </a:rPr>
              <a:t>Perancangan Database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Pada tahap ini kita akan membuat struktur tabel, relasi dan ERD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Struktur Tabel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9"/>
          <a:stretch/>
        </p:blipFill>
        <p:spPr>
          <a:xfrm>
            <a:off x="893852" y="1495343"/>
            <a:ext cx="1783690" cy="1266825"/>
          </a:xfrm>
          <a:prstGeom prst="rect">
            <a:avLst/>
          </a:prstGeom>
        </p:spPr>
      </p:pic>
      <p:sp>
        <p:nvSpPr>
          <p:cNvPr id="16" name="Google Shape;193;p32"/>
          <p:cNvSpPr txBox="1">
            <a:spLocks/>
          </p:cNvSpPr>
          <p:nvPr/>
        </p:nvSpPr>
        <p:spPr>
          <a:xfrm>
            <a:off x="811816" y="1193982"/>
            <a:ext cx="906519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/>
              <a:t>k</a:t>
            </a:r>
            <a:r>
              <a:rPr lang="en-US" sz="1200" dirty="0" err="1" smtClean="0"/>
              <a:t>aryawan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8" y="1504868"/>
            <a:ext cx="1828800" cy="1257300"/>
          </a:xfrm>
          <a:prstGeom prst="rect">
            <a:avLst/>
          </a:prstGeom>
        </p:spPr>
      </p:pic>
      <p:sp>
        <p:nvSpPr>
          <p:cNvPr id="17" name="Google Shape;193;p32"/>
          <p:cNvSpPr txBox="1">
            <a:spLocks/>
          </p:cNvSpPr>
          <p:nvPr/>
        </p:nvSpPr>
        <p:spPr>
          <a:xfrm>
            <a:off x="6327327" y="1193981"/>
            <a:ext cx="957051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pelanggan</a:t>
            </a:r>
            <a:endParaRPr lang="en-US" sz="1200" i="1" dirty="0">
              <a:solidFill>
                <a:srgbClr val="434343"/>
              </a:solidFill>
            </a:endParaRPr>
          </a:p>
        </p:txBody>
      </p:sp>
      <p:sp>
        <p:nvSpPr>
          <p:cNvPr id="18" name="Google Shape;193;p32"/>
          <p:cNvSpPr txBox="1">
            <a:spLocks/>
          </p:cNvSpPr>
          <p:nvPr/>
        </p:nvSpPr>
        <p:spPr>
          <a:xfrm>
            <a:off x="3691615" y="2278749"/>
            <a:ext cx="906519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suplier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951"/>
          <a:stretch/>
        </p:blipFill>
        <p:spPr>
          <a:xfrm>
            <a:off x="3742321" y="2631682"/>
            <a:ext cx="1613282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Struktur Tabel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Google Shape;193;p32"/>
          <p:cNvSpPr txBox="1">
            <a:spLocks/>
          </p:cNvSpPr>
          <p:nvPr/>
        </p:nvSpPr>
        <p:spPr>
          <a:xfrm>
            <a:off x="780994" y="1193982"/>
            <a:ext cx="906519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produk</a:t>
            </a:r>
            <a:endParaRPr lang="en-US" sz="1200" i="1" dirty="0">
              <a:solidFill>
                <a:srgbClr val="434343"/>
              </a:solidFill>
            </a:endParaRPr>
          </a:p>
        </p:txBody>
      </p:sp>
      <p:sp>
        <p:nvSpPr>
          <p:cNvPr id="17" name="Google Shape;193;p32"/>
          <p:cNvSpPr txBox="1">
            <a:spLocks/>
          </p:cNvSpPr>
          <p:nvPr/>
        </p:nvSpPr>
        <p:spPr>
          <a:xfrm>
            <a:off x="6378696" y="1193981"/>
            <a:ext cx="957051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kategori</a:t>
            </a:r>
            <a:endParaRPr lang="en-US" sz="1200" i="1" dirty="0">
              <a:solidFill>
                <a:srgbClr val="434343"/>
              </a:solidFill>
            </a:endParaRPr>
          </a:p>
        </p:txBody>
      </p:sp>
      <p:sp>
        <p:nvSpPr>
          <p:cNvPr id="18" name="Google Shape;193;p32"/>
          <p:cNvSpPr txBox="1">
            <a:spLocks/>
          </p:cNvSpPr>
          <p:nvPr/>
        </p:nvSpPr>
        <p:spPr>
          <a:xfrm>
            <a:off x="3595196" y="1944980"/>
            <a:ext cx="906519" cy="2499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  <a:defRPr sz="2400" b="1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>
              <a:lnSpc>
                <a:spcPct val="115000"/>
              </a:lnSpc>
              <a:buSzPts val="1100"/>
              <a:buFont typeface="Arial"/>
              <a:buNone/>
            </a:pPr>
            <a:r>
              <a:rPr lang="en-US" sz="1200" dirty="0" err="1" smtClean="0"/>
              <a:t>transaksi</a:t>
            </a:r>
            <a:endParaRPr lang="en-US" sz="1200" i="1" dirty="0">
              <a:solidFill>
                <a:srgbClr val="4343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499937"/>
            <a:ext cx="16954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87"/>
          <a:stretch/>
        </p:blipFill>
        <p:spPr>
          <a:xfrm>
            <a:off x="6441897" y="1499937"/>
            <a:ext cx="1694968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73" r="1627"/>
          <a:stretch/>
        </p:blipFill>
        <p:spPr>
          <a:xfrm>
            <a:off x="3667873" y="2206900"/>
            <a:ext cx="1797979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Relasi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49" y="1248940"/>
            <a:ext cx="6082302" cy="33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ERD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0" y="1130025"/>
            <a:ext cx="7886000" cy="36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2</a:t>
            </a:r>
            <a:r>
              <a:rPr lang="es" dirty="0" smtClean="0">
                <a:solidFill>
                  <a:srgbClr val="434343"/>
                </a:solidFill>
              </a:rPr>
              <a:t>. Membuat Database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73154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Pada tahap ini kita akan membuat tabel dengan MySql Workbench dan kita dump ke PhpmyAdmin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Pembuatan Tabel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4325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930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762125"/>
            <a:ext cx="7419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178</Words>
  <Application>Microsoft Office PowerPoint</Application>
  <PresentationFormat>On-screen Show (16:9)</PresentationFormat>
  <Paragraphs>111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Ubuntu</vt:lpstr>
      <vt:lpstr>Arial</vt:lpstr>
      <vt:lpstr>Arvo</vt:lpstr>
      <vt:lpstr>Bodoni</vt:lpstr>
      <vt:lpstr>Ubuntu Light</vt:lpstr>
      <vt:lpstr>Minimal Charm</vt:lpstr>
      <vt:lpstr>Database Bakul Original</vt:lpstr>
      <vt:lpstr>Konten</vt:lpstr>
      <vt:lpstr>1. Perancangan Database</vt:lpstr>
      <vt:lpstr>Struktur Tabel</vt:lpstr>
      <vt:lpstr>Struktur Tabel</vt:lpstr>
      <vt:lpstr>Relasi</vt:lpstr>
      <vt:lpstr>ERD</vt:lpstr>
      <vt:lpstr>2. Membuat Database</vt:lpstr>
      <vt:lpstr>Pembuatan Tabel</vt:lpstr>
      <vt:lpstr>Primary Key &amp; Foreign Key</vt:lpstr>
      <vt:lpstr>Generate Sql Script</vt:lpstr>
      <vt:lpstr>Proses Dumping Database</vt:lpstr>
      <vt:lpstr>Insert data</vt:lpstr>
      <vt:lpstr>Data dummy</vt:lpstr>
      <vt:lpstr>Data dummy</vt:lpstr>
      <vt:lpstr>Data dummy</vt:lpstr>
      <vt:lpstr>3. Contoh Query</vt:lpstr>
      <vt:lpstr>Nested Query</vt:lpstr>
      <vt:lpstr>SubQuery Baris Tunggal</vt:lpstr>
      <vt:lpstr>SubQuery Baris Berganda</vt:lpstr>
      <vt:lpstr>SubQuery Skalar</vt:lpstr>
      <vt:lpstr>SubQuery Klausa Having</vt:lpstr>
      <vt:lpstr>Operasi JOIN Natural join</vt:lpstr>
      <vt:lpstr>Operasi JOIN Cross join</vt:lpstr>
      <vt:lpstr>Operasi JOIN Inner &amp; Outer join</vt:lpstr>
      <vt:lpstr>Operasi Union</vt:lpstr>
      <vt:lpstr>#staysafe</vt:lpstr>
      <vt:lpstr>Terima 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Minimarket</dc:title>
  <cp:lastModifiedBy>riyan</cp:lastModifiedBy>
  <cp:revision>38</cp:revision>
  <dcterms:modified xsi:type="dcterms:W3CDTF">2020-12-28T12:40:36Z</dcterms:modified>
</cp:coreProperties>
</file>