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0" r:id="rId3"/>
    <p:sldId id="273" r:id="rId4"/>
    <p:sldId id="272" r:id="rId5"/>
    <p:sldId id="269" r:id="rId6"/>
    <p:sldId id="274" r:id="rId7"/>
    <p:sldId id="275" r:id="rId8"/>
    <p:sldId id="276" r:id="rId9"/>
    <p:sldId id="277" r:id="rId10"/>
    <p:sldId id="278" r:id="rId11"/>
    <p:sldId id="280" r:id="rId12"/>
    <p:sldId id="279" r:id="rId13"/>
    <p:sldId id="28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F0"/>
    <a:srgbClr val="015779"/>
    <a:srgbClr val="00AEF4"/>
    <a:srgbClr val="018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18" name="Rectangle 17"/>
          <p:cNvSpPr/>
          <p:nvPr userDrawn="1"/>
        </p:nvSpPr>
        <p:spPr>
          <a:xfrm>
            <a:off x="0" y="6477000"/>
            <a:ext cx="12192000" cy="381000"/>
          </a:xfrm>
          <a:prstGeom prst="rect">
            <a:avLst/>
          </a:prstGeom>
          <a:solidFill>
            <a:srgbClr val="0186B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02360" y="2649320"/>
            <a:ext cx="1200546" cy="1200546"/>
          </a:xfrm>
          <a:prstGeom prst="rect">
            <a:avLst/>
          </a:prstGeom>
        </p:spPr>
      </p:pic>
      <p:sp>
        <p:nvSpPr>
          <p:cNvPr id="20" name="Right Triangle 19"/>
          <p:cNvSpPr/>
          <p:nvPr userDrawn="1"/>
        </p:nvSpPr>
        <p:spPr>
          <a:xfrm rot="10800000">
            <a:off x="8089900" y="0"/>
            <a:ext cx="4102100" cy="4203700"/>
          </a:xfrm>
          <a:prstGeom prst="rtTriangle">
            <a:avLst/>
          </a:prstGeom>
          <a:solidFill>
            <a:srgbClr val="00A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p:cNvSpPr/>
          <p:nvPr userDrawn="1"/>
        </p:nvSpPr>
        <p:spPr>
          <a:xfrm rot="16200000">
            <a:off x="9436100" y="4102100"/>
            <a:ext cx="3644900" cy="1866900"/>
          </a:xfrm>
          <a:prstGeom prst="rtTriangle">
            <a:avLst/>
          </a:prstGeom>
          <a:solidFill>
            <a:srgbClr val="01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7845511" y="3907879"/>
            <a:ext cx="3720378" cy="954107"/>
          </a:xfrm>
          <a:prstGeom prst="rect">
            <a:avLst/>
          </a:prstGeom>
          <a:noFill/>
        </p:spPr>
        <p:txBody>
          <a:bodyPr wrap="none" lIns="91440" tIns="45720" rIns="91440" bIns="45720">
            <a:spAutoFit/>
          </a:bodyPr>
          <a:lstStyle/>
          <a:p>
            <a:pPr algn="ctr">
              <a:lnSpc>
                <a:spcPct val="100000"/>
              </a:lnSpc>
            </a:pPr>
            <a:r>
              <a:rPr lang="en-US" sz="1400" b="1" dirty="0">
                <a:latin typeface="Arial" panose="020B0604020202020204" pitchFamily="34" charset="0"/>
                <a:cs typeface="Arial" panose="020B0604020202020204" pitchFamily="34" charset="0"/>
              </a:rPr>
              <a:t>PROGRAM STUDI</a:t>
            </a:r>
            <a:r>
              <a:rPr lang="en-US" sz="1400" b="1" baseline="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TEKNIK</a:t>
            </a:r>
            <a:r>
              <a:rPr lang="en-US" sz="1400" b="1" baseline="0" dirty="0">
                <a:latin typeface="Arial" panose="020B0604020202020204" pitchFamily="34" charset="0"/>
                <a:cs typeface="Arial" panose="020B0604020202020204" pitchFamily="34" charset="0"/>
              </a:rPr>
              <a:t> INFORMATIKA</a:t>
            </a:r>
          </a:p>
          <a:p>
            <a:pPr algn="ctr">
              <a:lnSpc>
                <a:spcPct val="100000"/>
              </a:lnSpc>
            </a:pPr>
            <a:r>
              <a:rPr lang="en-US" sz="1400" b="1" baseline="0" dirty="0">
                <a:latin typeface="Arial" panose="020B0604020202020204" pitchFamily="34" charset="0"/>
                <a:cs typeface="Arial" panose="020B0604020202020204" pitchFamily="34" charset="0"/>
              </a:rPr>
              <a:t>UNIVERSITAS BUANA PERJUANGAN </a:t>
            </a:r>
          </a:p>
          <a:p>
            <a:pPr algn="ctr">
              <a:lnSpc>
                <a:spcPct val="100000"/>
              </a:lnSpc>
            </a:pPr>
            <a:r>
              <a:rPr lang="en-US" sz="1400" b="1" baseline="0" dirty="0">
                <a:latin typeface="Arial" panose="020B0604020202020204" pitchFamily="34" charset="0"/>
                <a:cs typeface="Arial" panose="020B0604020202020204" pitchFamily="34" charset="0"/>
              </a:rPr>
              <a:t>KARAWANG </a:t>
            </a:r>
          </a:p>
          <a:p>
            <a:pPr algn="ctr">
              <a:lnSpc>
                <a:spcPct val="100000"/>
              </a:lnSpc>
            </a:pPr>
            <a:r>
              <a:rPr lang="en-US" sz="1400" b="1" baseline="0" dirty="0">
                <a:latin typeface="Arial" panose="020B0604020202020204" pitchFamily="34" charset="0"/>
                <a:cs typeface="Arial" panose="020B0604020202020204" pitchFamily="34" charset="0"/>
              </a:rPr>
              <a:t>2019</a:t>
            </a:r>
            <a:endParaRPr lang="en-US" sz="1400" b="1" dirty="0">
              <a:latin typeface="Arial" panose="020B0604020202020204" pitchFamily="34" charset="0"/>
              <a:cs typeface="Arial" panose="020B0604020202020204" pitchFamily="34" charset="0"/>
            </a:endParaRPr>
          </a:p>
        </p:txBody>
      </p:sp>
      <p:sp>
        <p:nvSpPr>
          <p:cNvPr id="23" name="Title 12"/>
          <p:cNvSpPr>
            <a:spLocks noGrp="1"/>
          </p:cNvSpPr>
          <p:nvPr>
            <p:ph type="title" hasCustomPrompt="1"/>
          </p:nvPr>
        </p:nvSpPr>
        <p:spPr>
          <a:xfrm>
            <a:off x="177800" y="290561"/>
            <a:ext cx="8559800" cy="1325563"/>
          </a:xfrm>
          <a:prstGeom prst="rect">
            <a:avLst/>
          </a:prstGeom>
        </p:spPr>
        <p:txBody>
          <a:bodyPr/>
          <a:lstStyle>
            <a:lvl1pPr>
              <a:defRPr baseline="0"/>
            </a:lvl1pPr>
          </a:lstStyle>
          <a:p>
            <a:r>
              <a:rPr lang="en-US" dirty="0"/>
              <a:t>JUDUL</a:t>
            </a:r>
          </a:p>
        </p:txBody>
      </p:sp>
      <p:sp>
        <p:nvSpPr>
          <p:cNvPr id="32" name="Title 12"/>
          <p:cNvSpPr txBox="1">
            <a:spLocks/>
          </p:cNvSpPr>
          <p:nvPr userDrawn="1"/>
        </p:nvSpPr>
        <p:spPr>
          <a:xfrm>
            <a:off x="826115" y="5028934"/>
            <a:ext cx="3221759" cy="9423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b="1" kern="1200" baseline="0">
                <a:solidFill>
                  <a:schemeClr val="tx1"/>
                </a:solidFill>
                <a:latin typeface="+mj-lt"/>
                <a:ea typeface="+mj-ea"/>
                <a:cs typeface="+mj-cs"/>
              </a:defRPr>
            </a:lvl1pPr>
          </a:lstStyle>
          <a:p>
            <a:pPr algn="l"/>
            <a:endParaRPr lang="en-US" sz="1800" b="0" dirty="0"/>
          </a:p>
        </p:txBody>
      </p:sp>
      <p:sp>
        <p:nvSpPr>
          <p:cNvPr id="40" name="Text Placeholder 39"/>
          <p:cNvSpPr>
            <a:spLocks noGrp="1"/>
          </p:cNvSpPr>
          <p:nvPr>
            <p:ph type="body" sz="quarter" idx="10" hasCustomPrompt="1"/>
          </p:nvPr>
        </p:nvSpPr>
        <p:spPr>
          <a:xfrm>
            <a:off x="546186" y="4338657"/>
            <a:ext cx="4273550" cy="523329"/>
          </a:xfrm>
          <a:prstGeom prst="rect">
            <a:avLst/>
          </a:prstGeom>
        </p:spPr>
        <p:txBody>
          <a:bodyPr/>
          <a:lstStyle>
            <a:lvl1pPr algn="l">
              <a:defRPr baseline="0"/>
            </a:lvl1pPr>
          </a:lstStyle>
          <a:p>
            <a:pPr lvl="0"/>
            <a:r>
              <a:rPr lang="en-US" dirty="0"/>
              <a:t>NAMA PENULIS (PENYUSUN)</a:t>
            </a:r>
          </a:p>
        </p:txBody>
      </p:sp>
      <p:sp>
        <p:nvSpPr>
          <p:cNvPr id="41" name="Text Placeholder 39"/>
          <p:cNvSpPr>
            <a:spLocks noGrp="1"/>
          </p:cNvSpPr>
          <p:nvPr>
            <p:ph type="body" sz="quarter" idx="11" hasCustomPrompt="1"/>
          </p:nvPr>
        </p:nvSpPr>
        <p:spPr>
          <a:xfrm>
            <a:off x="546186" y="4976775"/>
            <a:ext cx="4273550" cy="1376524"/>
          </a:xfrm>
          <a:prstGeom prst="rect">
            <a:avLst/>
          </a:prstGeom>
        </p:spPr>
        <p:txBody>
          <a:bodyPr/>
          <a:lstStyle>
            <a:lvl1pPr algn="l">
              <a:defRPr baseline="0"/>
            </a:lvl1pPr>
          </a:lstStyle>
          <a:p>
            <a:pPr lvl="0"/>
            <a:r>
              <a:rPr lang="en-US" dirty="0"/>
              <a:t>NAMA PEMBIMBING (2 ORANG)</a:t>
            </a:r>
          </a:p>
        </p:txBody>
      </p:sp>
    </p:spTree>
    <p:extLst>
      <p:ext uri="{BB962C8B-B14F-4D97-AF65-F5344CB8AC3E}">
        <p14:creationId xmlns:p14="http://schemas.microsoft.com/office/powerpoint/2010/main" val="68186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2"/>
          <p:cNvSpPr>
            <a:spLocks noGrp="1"/>
          </p:cNvSpPr>
          <p:nvPr>
            <p:ph type="title"/>
          </p:nvPr>
        </p:nvSpPr>
        <p:spPr>
          <a:xfrm>
            <a:off x="1816100" y="263525"/>
            <a:ext cx="9918700" cy="1325563"/>
          </a:xfrm>
          <a:prstGeom prst="rect">
            <a:avLst/>
          </a:prstGeom>
        </p:spPr>
        <p:txBody>
          <a:bodyPr/>
          <a:lstStyle/>
          <a:p>
            <a:r>
              <a:rPr lang="en-US"/>
              <a:t>Click to edit Master title style</a:t>
            </a:r>
          </a:p>
        </p:txBody>
      </p:sp>
      <p:sp>
        <p:nvSpPr>
          <p:cNvPr id="5" name="Text Placeholder 4"/>
          <p:cNvSpPr>
            <a:spLocks noGrp="1"/>
          </p:cNvSpPr>
          <p:nvPr>
            <p:ph type="body" sz="quarter" idx="10"/>
          </p:nvPr>
        </p:nvSpPr>
        <p:spPr>
          <a:xfrm>
            <a:off x="952500" y="1955800"/>
            <a:ext cx="10350500" cy="3860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96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457200" y="2032000"/>
            <a:ext cx="11252200" cy="40767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914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0"/>
            <a:ext cx="3835400" cy="6858000"/>
          </a:xfrm>
          <a:prstGeom prst="rect">
            <a:avLst/>
          </a:prstGeom>
          <a:solidFill>
            <a:srgbClr val="0186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08680" y="6032234"/>
            <a:ext cx="728788" cy="728788"/>
          </a:xfrm>
          <a:prstGeom prst="rect">
            <a:avLst/>
          </a:prstGeom>
        </p:spPr>
      </p:pic>
      <p:sp>
        <p:nvSpPr>
          <p:cNvPr id="8" name="Content Placeholder 7"/>
          <p:cNvSpPr>
            <a:spLocks noGrp="1"/>
          </p:cNvSpPr>
          <p:nvPr>
            <p:ph sz="quarter" idx="10"/>
          </p:nvPr>
        </p:nvSpPr>
        <p:spPr>
          <a:xfrm>
            <a:off x="4229100" y="2055812"/>
            <a:ext cx="7670800" cy="37353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1"/>
          </p:nvPr>
        </p:nvSpPr>
        <p:spPr>
          <a:xfrm>
            <a:off x="247650" y="2055811"/>
            <a:ext cx="3340100" cy="4581147"/>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p:cNvSpPr>
            <a:spLocks noGrp="1"/>
          </p:cNvSpPr>
          <p:nvPr>
            <p:ph type="title"/>
          </p:nvPr>
        </p:nvSpPr>
        <p:spPr>
          <a:xfrm>
            <a:off x="939800" y="365124"/>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090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90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015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9957" y="1215721"/>
            <a:ext cx="1378083" cy="1378083"/>
          </a:xfrm>
          <a:prstGeom prst="rect">
            <a:avLst/>
          </a:prstGeom>
          <a:effectLst>
            <a:outerShdw blurRad="50800" dist="38100" dir="10800000" algn="r" rotWithShape="0">
              <a:prstClr val="black">
                <a:alpha val="40000"/>
              </a:prstClr>
            </a:outerShdw>
          </a:effectLst>
        </p:spPr>
      </p:pic>
      <p:sp>
        <p:nvSpPr>
          <p:cNvPr id="5" name="Title 4"/>
          <p:cNvSpPr>
            <a:spLocks noGrp="1"/>
          </p:cNvSpPr>
          <p:nvPr>
            <p:ph type="title"/>
          </p:nvPr>
        </p:nvSpPr>
        <p:spPr>
          <a:xfrm>
            <a:off x="1193799" y="3952533"/>
            <a:ext cx="9804400" cy="1222375"/>
          </a:xfrm>
        </p:spPr>
        <p:txBody>
          <a:bodyPr/>
          <a:lstStyle/>
          <a:p>
            <a:r>
              <a:rPr lang="en-US"/>
              <a:t>Click to edit Master title style</a:t>
            </a:r>
          </a:p>
        </p:txBody>
      </p:sp>
      <p:sp>
        <p:nvSpPr>
          <p:cNvPr id="6" name="Rectangle 5"/>
          <p:cNvSpPr/>
          <p:nvPr userDrawn="1"/>
        </p:nvSpPr>
        <p:spPr>
          <a:xfrm>
            <a:off x="4235809" y="2593804"/>
            <a:ext cx="3720378" cy="954107"/>
          </a:xfrm>
          <a:prstGeom prst="rect">
            <a:avLst/>
          </a:prstGeom>
          <a:noFill/>
        </p:spPr>
        <p:txBody>
          <a:bodyPr wrap="none" lIns="91440" tIns="45720" rIns="91440" bIns="45720">
            <a:spAutoFit/>
          </a:bodyPr>
          <a:lstStyle/>
          <a:p>
            <a:pPr algn="ctr">
              <a:lnSpc>
                <a:spcPct val="100000"/>
              </a:lnSpc>
            </a:pPr>
            <a:r>
              <a:rPr lang="en-US" sz="1400" b="1" dirty="0">
                <a:solidFill>
                  <a:schemeClr val="bg1"/>
                </a:solidFill>
                <a:latin typeface="Arial" panose="020B0604020202020204" pitchFamily="34" charset="0"/>
                <a:cs typeface="Arial" panose="020B0604020202020204" pitchFamily="34" charset="0"/>
              </a:rPr>
              <a:t>PROGRAM STUDI</a:t>
            </a:r>
            <a:r>
              <a:rPr lang="en-US" sz="1400" b="1" baseline="0" dirty="0">
                <a:solidFill>
                  <a:schemeClr val="bg1"/>
                </a:solidFill>
                <a:latin typeface="Arial" panose="020B0604020202020204" pitchFamily="34" charset="0"/>
                <a:cs typeface="Arial" panose="020B0604020202020204" pitchFamily="34" charset="0"/>
              </a:rPr>
              <a:t> </a:t>
            </a:r>
            <a:r>
              <a:rPr lang="en-US" sz="1400" b="1" dirty="0">
                <a:solidFill>
                  <a:schemeClr val="bg1"/>
                </a:solidFill>
                <a:latin typeface="Arial" panose="020B0604020202020204" pitchFamily="34" charset="0"/>
                <a:cs typeface="Arial" panose="020B0604020202020204" pitchFamily="34" charset="0"/>
              </a:rPr>
              <a:t>TEKNIK</a:t>
            </a:r>
            <a:r>
              <a:rPr lang="en-US" sz="1400" b="1" baseline="0" dirty="0">
                <a:solidFill>
                  <a:schemeClr val="bg1"/>
                </a:solidFill>
                <a:latin typeface="Arial" panose="020B0604020202020204" pitchFamily="34" charset="0"/>
                <a:cs typeface="Arial" panose="020B0604020202020204" pitchFamily="34" charset="0"/>
              </a:rPr>
              <a:t> INFORMATIKA</a:t>
            </a:r>
          </a:p>
          <a:p>
            <a:pPr algn="ctr">
              <a:lnSpc>
                <a:spcPct val="100000"/>
              </a:lnSpc>
            </a:pPr>
            <a:r>
              <a:rPr lang="en-US" sz="1400" b="1" baseline="0" dirty="0">
                <a:solidFill>
                  <a:schemeClr val="bg1"/>
                </a:solidFill>
                <a:latin typeface="Arial" panose="020B0604020202020204" pitchFamily="34" charset="0"/>
                <a:cs typeface="Arial" panose="020B0604020202020204" pitchFamily="34" charset="0"/>
              </a:rPr>
              <a:t>UNIVERSITAS BUANA PERJUANGAN </a:t>
            </a:r>
          </a:p>
          <a:p>
            <a:pPr algn="ctr">
              <a:lnSpc>
                <a:spcPct val="100000"/>
              </a:lnSpc>
            </a:pPr>
            <a:r>
              <a:rPr lang="en-US" sz="1400" b="1" baseline="0" dirty="0">
                <a:solidFill>
                  <a:schemeClr val="bg1"/>
                </a:solidFill>
                <a:latin typeface="Arial" panose="020B0604020202020204" pitchFamily="34" charset="0"/>
                <a:cs typeface="Arial" panose="020B0604020202020204" pitchFamily="34" charset="0"/>
              </a:rPr>
              <a:t>KARAWANG </a:t>
            </a:r>
          </a:p>
          <a:p>
            <a:pPr algn="ctr">
              <a:lnSpc>
                <a:spcPct val="100000"/>
              </a:lnSpc>
            </a:pPr>
            <a:r>
              <a:rPr lang="en-US" sz="1400" b="1" baseline="0" dirty="0">
                <a:solidFill>
                  <a:schemeClr val="bg1"/>
                </a:solidFill>
                <a:latin typeface="Arial" panose="020B0604020202020204" pitchFamily="34" charset="0"/>
                <a:cs typeface="Arial" panose="020B0604020202020204" pitchFamily="34" charset="0"/>
              </a:rPr>
              <a:t>2019</a:t>
            </a: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792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31534" y="377522"/>
            <a:ext cx="825766" cy="825766"/>
          </a:xfrm>
          <a:prstGeom prst="rect">
            <a:avLst/>
          </a:prstGeom>
        </p:spPr>
      </p:pic>
      <p:sp>
        <p:nvSpPr>
          <p:cNvPr id="1594" name="Title Placeholder 1593"/>
          <p:cNvSpPr>
            <a:spLocks noGrp="1"/>
          </p:cNvSpPr>
          <p:nvPr>
            <p:ph type="title"/>
          </p:nvPr>
        </p:nvSpPr>
        <p:spPr>
          <a:xfrm>
            <a:off x="1663700" y="292081"/>
            <a:ext cx="9804400" cy="1222375"/>
          </a:xfrm>
          <a:prstGeom prst="rect">
            <a:avLst/>
          </a:prstGeom>
        </p:spPr>
        <p:txBody>
          <a:bodyPr vert="horz" lIns="91440" tIns="45720" rIns="91440" bIns="45720" rtlCol="0" anchor="ctr">
            <a:normAutofit/>
          </a:bodyPr>
          <a:lstStyle/>
          <a:p>
            <a:r>
              <a:rPr lang="en-US" dirty="0"/>
              <a:t>Click to edit Master title style</a:t>
            </a:r>
          </a:p>
        </p:txBody>
      </p:sp>
      <p:pic>
        <p:nvPicPr>
          <p:cNvPr id="1596" name="Picture 1595"/>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flipH="1">
            <a:off x="0" y="3378200"/>
            <a:ext cx="4559300" cy="3479800"/>
          </a:xfrm>
          <a:prstGeom prst="rect">
            <a:avLst/>
          </a:prstGeom>
        </p:spPr>
      </p:pic>
      <p:sp>
        <p:nvSpPr>
          <p:cNvPr id="1597" name="Round Same Side Corner Rectangle 1596"/>
          <p:cNvSpPr/>
          <p:nvPr userDrawn="1"/>
        </p:nvSpPr>
        <p:spPr>
          <a:xfrm rot="16200000" flipH="1">
            <a:off x="10077449" y="4514660"/>
            <a:ext cx="533401" cy="3695701"/>
          </a:xfrm>
          <a:prstGeom prst="round2SameRect">
            <a:avLst/>
          </a:prstGeom>
          <a:solidFill>
            <a:srgbClr val="01AC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8356599" y="6154762"/>
            <a:ext cx="3835401" cy="415498"/>
          </a:xfrm>
          <a:prstGeom prst="rect">
            <a:avLst/>
          </a:prstGeom>
        </p:spPr>
        <p:txBody>
          <a:bodyPr wrap="square">
            <a:spAutoFit/>
          </a:bodyPr>
          <a:lstStyle/>
          <a:p>
            <a:pPr algn="r">
              <a:lnSpc>
                <a:spcPct val="100000"/>
              </a:lnSpc>
            </a:pPr>
            <a:r>
              <a:rPr lang="en-US" sz="1050" b="1" dirty="0">
                <a:solidFill>
                  <a:schemeClr val="bg1"/>
                </a:solidFill>
                <a:latin typeface="Arial" panose="020B0604020202020204" pitchFamily="34" charset="0"/>
                <a:cs typeface="Arial" panose="020B0604020202020204" pitchFamily="34" charset="0"/>
              </a:rPr>
              <a:t>PROGRAM STUDI</a:t>
            </a:r>
            <a:r>
              <a:rPr lang="en-US" sz="1050" b="1" baseline="0" dirty="0">
                <a:solidFill>
                  <a:schemeClr val="bg1"/>
                </a:solidFill>
                <a:latin typeface="Arial" panose="020B0604020202020204" pitchFamily="34" charset="0"/>
                <a:cs typeface="Arial" panose="020B0604020202020204" pitchFamily="34" charset="0"/>
              </a:rPr>
              <a:t> </a:t>
            </a:r>
            <a:r>
              <a:rPr lang="en-US" sz="1050" b="1" dirty="0">
                <a:solidFill>
                  <a:schemeClr val="bg1"/>
                </a:solidFill>
                <a:latin typeface="Arial" panose="020B0604020202020204" pitchFamily="34" charset="0"/>
                <a:cs typeface="Arial" panose="020B0604020202020204" pitchFamily="34" charset="0"/>
              </a:rPr>
              <a:t>TEKNIK</a:t>
            </a:r>
            <a:r>
              <a:rPr lang="en-US" sz="1050" b="1" baseline="0" dirty="0">
                <a:solidFill>
                  <a:schemeClr val="bg1"/>
                </a:solidFill>
                <a:latin typeface="Arial" panose="020B0604020202020204" pitchFamily="34" charset="0"/>
                <a:cs typeface="Arial" panose="020B0604020202020204" pitchFamily="34" charset="0"/>
              </a:rPr>
              <a:t> INFORMATIKA</a:t>
            </a:r>
          </a:p>
          <a:p>
            <a:pPr algn="r">
              <a:lnSpc>
                <a:spcPct val="100000"/>
              </a:lnSpc>
            </a:pPr>
            <a:r>
              <a:rPr lang="en-US" sz="1050" b="1" baseline="0" dirty="0">
                <a:solidFill>
                  <a:schemeClr val="bg1"/>
                </a:solidFill>
                <a:latin typeface="Arial" panose="020B0604020202020204" pitchFamily="34" charset="0"/>
                <a:cs typeface="Arial" panose="020B0604020202020204" pitchFamily="34" charset="0"/>
              </a:rPr>
              <a:t>UNIVERSITAS BUANA PERJUANGAN KARAWANG</a:t>
            </a:r>
          </a:p>
        </p:txBody>
      </p:sp>
    </p:spTree>
    <p:extLst>
      <p:ext uri="{BB962C8B-B14F-4D97-AF65-F5344CB8AC3E}">
        <p14:creationId xmlns:p14="http://schemas.microsoft.com/office/powerpoint/2010/main" val="4248190719"/>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4" r:id="rId3"/>
    <p:sldLayoutId id="2147483663" r:id="rId4"/>
    <p:sldLayoutId id="2147483665" r:id="rId5"/>
    <p:sldLayoutId id="2147483666" r:id="rId6"/>
  </p:sldLayoutIdLst>
  <p:txStyles>
    <p:titleStyle>
      <a:lvl1pPr algn="ctr" defTabSz="914400" rtl="0" eaLnBrk="1" latinLnBrk="0" hangingPunct="1">
        <a:lnSpc>
          <a:spcPct val="90000"/>
        </a:lnSpc>
        <a:spcBef>
          <a:spcPct val="0"/>
        </a:spcBef>
        <a:buNone/>
        <a:defRPr sz="4000" b="1" kern="1200" baseline="0">
          <a:solidFill>
            <a:schemeClr val="tx1"/>
          </a:solidFill>
          <a:latin typeface="+mj-lt"/>
          <a:ea typeface="+mj-ea"/>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SCANNER </a:t>
            </a:r>
          </a:p>
        </p:txBody>
      </p:sp>
      <p:sp>
        <p:nvSpPr>
          <p:cNvPr id="4" name="Text Placeholder 3"/>
          <p:cNvSpPr>
            <a:spLocks noGrp="1"/>
          </p:cNvSpPr>
          <p:nvPr>
            <p:ph type="body" sz="quarter" idx="11"/>
          </p:nvPr>
        </p:nvSpPr>
        <p:spPr>
          <a:xfrm>
            <a:off x="546186" y="4446689"/>
            <a:ext cx="4273550" cy="1376524"/>
          </a:xfrm>
        </p:spPr>
        <p:txBody>
          <a:bodyPr/>
          <a:lstStyle/>
          <a:p>
            <a:r>
              <a:rPr lang="en-US" dirty="0"/>
              <a:t>NAMA ANGGOTA KELOMPOK</a:t>
            </a:r>
          </a:p>
          <a:p>
            <a:pPr marL="342900" indent="-342900">
              <a:buAutoNum type="arabicPeriod"/>
            </a:pPr>
            <a:r>
              <a:rPr lang="en-US" dirty="0"/>
              <a:t>RIYANDI ADITYA FITRAH</a:t>
            </a:r>
          </a:p>
          <a:p>
            <a:pPr marL="342900" indent="-342900">
              <a:buAutoNum type="arabicPeriod"/>
            </a:pPr>
            <a:r>
              <a:rPr lang="en-US" dirty="0"/>
              <a:t>ARIL KHOLID ISMAIL</a:t>
            </a:r>
          </a:p>
          <a:p>
            <a:pPr marL="342900" indent="-342900">
              <a:buAutoNum type="arabicPeriod"/>
            </a:pPr>
            <a:r>
              <a:rPr lang="en-US" dirty="0"/>
              <a:t>ERLITA SOFHIANTI</a:t>
            </a:r>
          </a:p>
        </p:txBody>
      </p:sp>
    </p:spTree>
    <p:extLst>
      <p:ext uri="{BB962C8B-B14F-4D97-AF65-F5344CB8AC3E}">
        <p14:creationId xmlns:p14="http://schemas.microsoft.com/office/powerpoint/2010/main" val="183179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endParaRPr lang="en-US" dirty="0"/>
          </a:p>
        </p:txBody>
      </p:sp>
      <p:graphicFrame>
        <p:nvGraphicFramePr>
          <p:cNvPr id="4" name="Table 3">
            <a:extLst>
              <a:ext uri="{FF2B5EF4-FFF2-40B4-BE49-F238E27FC236}">
                <a16:creationId xmlns:a16="http://schemas.microsoft.com/office/drawing/2014/main" id="{ADD082B3-F1E0-4D73-ABAC-A5AA42152D28}"/>
              </a:ext>
            </a:extLst>
          </p:cNvPr>
          <p:cNvGraphicFramePr>
            <a:graphicFrameLocks noGrp="1"/>
          </p:cNvGraphicFramePr>
          <p:nvPr>
            <p:extLst>
              <p:ext uri="{D42A27DB-BD31-4B8C-83A1-F6EECF244321}">
                <p14:modId xmlns:p14="http://schemas.microsoft.com/office/powerpoint/2010/main" val="3518951323"/>
              </p:ext>
            </p:extLst>
          </p:nvPr>
        </p:nvGraphicFramePr>
        <p:xfrm>
          <a:off x="0" y="0"/>
          <a:ext cx="12192000" cy="6858000"/>
        </p:xfrm>
        <a:graphic>
          <a:graphicData uri="http://schemas.openxmlformats.org/drawingml/2006/table">
            <a:tbl>
              <a:tblPr firstRow="1" firstCol="1" bandRow="1">
                <a:tableStyleId>{5C22544A-7EE6-4342-B048-85BDC9FD1C3A}</a:tableStyleId>
              </a:tblPr>
              <a:tblGrid>
                <a:gridCol w="546857">
                  <a:extLst>
                    <a:ext uri="{9D8B030D-6E8A-4147-A177-3AD203B41FA5}">
                      <a16:colId xmlns:a16="http://schemas.microsoft.com/office/drawing/2014/main" val="1593666090"/>
                    </a:ext>
                  </a:extLst>
                </a:gridCol>
                <a:gridCol w="2111509">
                  <a:extLst>
                    <a:ext uri="{9D8B030D-6E8A-4147-A177-3AD203B41FA5}">
                      <a16:colId xmlns:a16="http://schemas.microsoft.com/office/drawing/2014/main" val="2041423389"/>
                    </a:ext>
                  </a:extLst>
                </a:gridCol>
                <a:gridCol w="2941876">
                  <a:extLst>
                    <a:ext uri="{9D8B030D-6E8A-4147-A177-3AD203B41FA5}">
                      <a16:colId xmlns:a16="http://schemas.microsoft.com/office/drawing/2014/main" val="1982909749"/>
                    </a:ext>
                  </a:extLst>
                </a:gridCol>
                <a:gridCol w="6429198">
                  <a:extLst>
                    <a:ext uri="{9D8B030D-6E8A-4147-A177-3AD203B41FA5}">
                      <a16:colId xmlns:a16="http://schemas.microsoft.com/office/drawing/2014/main" val="1875346100"/>
                    </a:ext>
                  </a:extLst>
                </a:gridCol>
                <a:gridCol w="162560">
                  <a:extLst>
                    <a:ext uri="{9D8B030D-6E8A-4147-A177-3AD203B41FA5}">
                      <a16:colId xmlns:a16="http://schemas.microsoft.com/office/drawing/2014/main" val="3237275228"/>
                    </a:ext>
                  </a:extLst>
                </a:gridCol>
              </a:tblGrid>
              <a:tr h="348121">
                <a:tc rowSpan="2">
                  <a:txBody>
                    <a:bodyPr/>
                    <a:lstStyle/>
                    <a:p>
                      <a:pPr algn="ctr"/>
                      <a:r>
                        <a:rPr lang="en-ID" sz="1400" dirty="0">
                          <a:effectLst/>
                        </a:rPr>
                        <a:t>No</a:t>
                      </a:r>
                      <a:endParaRPr lang="en-ID" sz="1400" dirty="0">
                        <a:effectLst/>
                        <a:latin typeface="Times New Roman" panose="02020603050405020304" pitchFamily="18" charset="0"/>
                        <a:ea typeface="SimSun" panose="02010600030101010101" pitchFamily="2" charset="-122"/>
                      </a:endParaRPr>
                    </a:p>
                  </a:txBody>
                  <a:tcPr marL="68580" marR="68580" marT="0" marB="0" anchor="ctr"/>
                </a:tc>
                <a:tc rowSpan="2">
                  <a:txBody>
                    <a:bodyPr/>
                    <a:lstStyle/>
                    <a:p>
                      <a:pPr algn="ctr"/>
                      <a:r>
                        <a:rPr lang="en-ID" sz="1400">
                          <a:effectLst/>
                        </a:rPr>
                        <a:t>Citra</a:t>
                      </a:r>
                      <a:endParaRPr lang="en-ID" sz="1400">
                        <a:effectLst/>
                        <a:latin typeface="Times New Roman" panose="02020603050405020304" pitchFamily="18" charset="0"/>
                        <a:ea typeface="SimSun" panose="02010600030101010101" pitchFamily="2" charset="-122"/>
                      </a:endParaRPr>
                    </a:p>
                  </a:txBody>
                  <a:tcPr marL="68580" marR="68580" marT="0" marB="0" anchor="ctr"/>
                </a:tc>
                <a:tc rowSpan="2">
                  <a:txBody>
                    <a:bodyPr/>
                    <a:lstStyle/>
                    <a:p>
                      <a:pPr algn="ctr"/>
                      <a:r>
                        <a:rPr lang="en-ID" sz="1400">
                          <a:effectLst/>
                        </a:rPr>
                        <a:t>Nilai Pada (Gaussian Blur)</a:t>
                      </a:r>
                      <a:endParaRPr lang="en-ID" sz="1400">
                        <a:effectLst/>
                        <a:latin typeface="Times New Roman" panose="02020603050405020304" pitchFamily="18" charset="0"/>
                        <a:ea typeface="SimSun" panose="02010600030101010101" pitchFamily="2" charset="-122"/>
                      </a:endParaRPr>
                    </a:p>
                  </a:txBody>
                  <a:tcPr marL="68580" marR="68580" marT="0" marB="0" anchor="ctr"/>
                </a:tc>
                <a:tc rowSpan="2">
                  <a:txBody>
                    <a:bodyPr/>
                    <a:lstStyle/>
                    <a:p>
                      <a:pPr algn="l"/>
                      <a:r>
                        <a:rPr lang="en-ID" sz="1400">
                          <a:effectLst/>
                        </a:rPr>
                        <a:t>Nilai Minimum Dan Maximum (Hysteresis Thresholding)</a:t>
                      </a:r>
                      <a:endParaRPr lang="en-ID" sz="1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r>
                        <a:rPr lang="en-ID" sz="1000">
                          <a:effectLst/>
                        </a:rPr>
                        <a:t> </a:t>
                      </a:r>
                      <a:endParaRPr lang="en-ID" sz="1000">
                        <a:effectLst/>
                        <a:latin typeface="Times New Roman" panose="02020603050405020304" pitchFamily="18" charset="0"/>
                        <a:ea typeface="SimSun" panose="02010600030101010101" pitchFamily="2" charset="-122"/>
                      </a:endParaRPr>
                    </a:p>
                  </a:txBody>
                  <a:tcPr marL="0" marR="0" marT="0" marB="0" anchor="ctr"/>
                </a:tc>
                <a:extLst>
                  <a:ext uri="{0D108BD9-81ED-4DB2-BD59-A6C34878D82A}">
                    <a16:rowId xmlns:a16="http://schemas.microsoft.com/office/drawing/2014/main" val="1602641779"/>
                  </a:ext>
                </a:extLst>
              </a:tr>
              <a:tr h="348121">
                <a:tc vMerge="1">
                  <a:txBody>
                    <a:bodyPr/>
                    <a:lstStyle/>
                    <a:p>
                      <a:endParaRPr lang="en-ID"/>
                    </a:p>
                  </a:txBody>
                  <a:tcPr/>
                </a:tc>
                <a:tc vMerge="1">
                  <a:txBody>
                    <a:bodyPr/>
                    <a:lstStyle/>
                    <a:p>
                      <a:endParaRPr lang="en-ID"/>
                    </a:p>
                  </a:txBody>
                  <a:tcPr/>
                </a:tc>
                <a:tc vMerge="1">
                  <a:txBody>
                    <a:bodyPr/>
                    <a:lstStyle/>
                    <a:p>
                      <a:endParaRPr lang="en-ID"/>
                    </a:p>
                  </a:txBody>
                  <a:tcPr/>
                </a:tc>
                <a:tc vMerge="1">
                  <a:txBody>
                    <a:bodyPr/>
                    <a:lstStyle/>
                    <a:p>
                      <a:endParaRPr lang="en-ID"/>
                    </a:p>
                  </a:txBody>
                  <a:tcPr/>
                </a:tc>
                <a:tc>
                  <a:txBody>
                    <a:bodyPr/>
                    <a:lstStyle/>
                    <a:p>
                      <a:endParaRPr lang="en-ID" sz="10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38149328"/>
                  </a:ext>
                </a:extLst>
              </a:tr>
              <a:tr h="1775422">
                <a:tc>
                  <a:txBody>
                    <a:bodyPr/>
                    <a:lstStyle/>
                    <a:p>
                      <a:pPr algn="ctr"/>
                      <a:r>
                        <a:rPr lang="en-ID" sz="1800">
                          <a:effectLst/>
                        </a:rPr>
                        <a:t>1</a:t>
                      </a:r>
                      <a:endParaRPr lang="en-ID" sz="1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endParaRPr lang="en-ID" sz="1800" dirty="0">
                        <a:solidFill>
                          <a:srgbClr val="000000"/>
                        </a:solidFill>
                        <a:effectLst/>
                        <a:latin typeface="Calibri" panose="020F0502020204030204" pitchFamily="34" charset="0"/>
                        <a:ea typeface="Times New Roman" panose="02020603050405020304" pitchFamily="18" charset="0"/>
                      </a:endParaRPr>
                    </a:p>
                  </a:txBody>
                  <a:tcPr marL="68580" marR="68580" marT="0" marB="0" anchor="b"/>
                </a:tc>
                <a:tc>
                  <a:txBody>
                    <a:bodyPr/>
                    <a:lstStyle/>
                    <a:p>
                      <a:pPr algn="l"/>
                      <a:r>
                        <a:rPr lang="en-ID" sz="1800" dirty="0">
                          <a:effectLst/>
                        </a:rPr>
                        <a:t>(</a:t>
                      </a:r>
                      <a:r>
                        <a:rPr lang="en-ID" sz="1800" dirty="0" err="1">
                          <a:effectLst/>
                        </a:rPr>
                        <a:t>x,y</a:t>
                      </a:r>
                      <a:r>
                        <a:rPr lang="en-ID" sz="1800" dirty="0">
                          <a:effectLst/>
                        </a:rPr>
                        <a:t>) = (7,7)</a:t>
                      </a:r>
                      <a:endParaRPr lang="en-ID"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ID" sz="1800" dirty="0">
                          <a:effectLst/>
                        </a:rPr>
                        <a:t>Minimum = 4 </a:t>
                      </a:r>
                      <a:br>
                        <a:rPr lang="en-ID" sz="1800" dirty="0">
                          <a:effectLst/>
                        </a:rPr>
                      </a:br>
                      <a:r>
                        <a:rPr lang="en-ID" sz="1800" dirty="0">
                          <a:effectLst/>
                        </a:rPr>
                        <a:t>Maximum = 255</a:t>
                      </a:r>
                      <a:endParaRPr lang="en-ID"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ID" sz="10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786659972"/>
                  </a:ext>
                </a:extLst>
              </a:tr>
              <a:tr h="2053920">
                <a:tc>
                  <a:txBody>
                    <a:bodyPr/>
                    <a:lstStyle/>
                    <a:p>
                      <a:pPr algn="ctr"/>
                      <a:r>
                        <a:rPr lang="en-ID" sz="1800">
                          <a:effectLst/>
                        </a:rPr>
                        <a:t>2</a:t>
                      </a:r>
                      <a:endParaRPr lang="en-ID" sz="1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endParaRPr lang="en-ID" sz="1800">
                        <a:solidFill>
                          <a:srgbClr val="000000"/>
                        </a:solidFill>
                        <a:effectLst/>
                        <a:latin typeface="Calibri" panose="020F0502020204030204" pitchFamily="34" charset="0"/>
                        <a:ea typeface="Times New Roman" panose="02020603050405020304" pitchFamily="18" charset="0"/>
                      </a:endParaRPr>
                    </a:p>
                  </a:txBody>
                  <a:tcPr marL="68580" marR="68580" marT="0" marB="0" anchor="b"/>
                </a:tc>
                <a:tc>
                  <a:txBody>
                    <a:bodyPr/>
                    <a:lstStyle/>
                    <a:p>
                      <a:pPr algn="l"/>
                      <a:r>
                        <a:rPr lang="en-ID" sz="1800" dirty="0">
                          <a:effectLst/>
                        </a:rPr>
                        <a:t>(</a:t>
                      </a:r>
                      <a:r>
                        <a:rPr lang="en-ID" sz="1800" dirty="0" err="1">
                          <a:effectLst/>
                        </a:rPr>
                        <a:t>x,y</a:t>
                      </a:r>
                      <a:r>
                        <a:rPr lang="en-ID" sz="1800" dirty="0">
                          <a:effectLst/>
                        </a:rPr>
                        <a:t>) = (7,7)</a:t>
                      </a:r>
                      <a:endParaRPr lang="en-ID"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ID" sz="1800" dirty="0">
                          <a:effectLst/>
                        </a:rPr>
                        <a:t>Minimum = 20 </a:t>
                      </a:r>
                      <a:br>
                        <a:rPr lang="en-ID" sz="1800" dirty="0">
                          <a:effectLst/>
                        </a:rPr>
                      </a:br>
                      <a:r>
                        <a:rPr lang="en-ID" sz="1800" dirty="0">
                          <a:effectLst/>
                        </a:rPr>
                        <a:t>Maximum = 100</a:t>
                      </a:r>
                      <a:endParaRPr lang="en-ID"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ID" sz="100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575236878"/>
                  </a:ext>
                </a:extLst>
              </a:tr>
              <a:tr h="2332416">
                <a:tc>
                  <a:txBody>
                    <a:bodyPr/>
                    <a:lstStyle/>
                    <a:p>
                      <a:pPr algn="ctr"/>
                      <a:r>
                        <a:rPr lang="en-ID" sz="1800">
                          <a:effectLst/>
                        </a:rPr>
                        <a:t>3</a:t>
                      </a:r>
                      <a:endParaRPr lang="en-ID" sz="140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endParaRPr lang="en-ID" sz="1800">
                        <a:solidFill>
                          <a:srgbClr val="000000"/>
                        </a:solidFill>
                        <a:effectLst/>
                        <a:latin typeface="Calibri" panose="020F0502020204030204" pitchFamily="34" charset="0"/>
                        <a:ea typeface="Times New Roman" panose="02020603050405020304" pitchFamily="18" charset="0"/>
                      </a:endParaRPr>
                    </a:p>
                  </a:txBody>
                  <a:tcPr marL="68580" marR="68580" marT="0" marB="0" anchor="b"/>
                </a:tc>
                <a:tc>
                  <a:txBody>
                    <a:bodyPr/>
                    <a:lstStyle/>
                    <a:p>
                      <a:pPr algn="l"/>
                      <a:r>
                        <a:rPr lang="en-ID" sz="1800" dirty="0">
                          <a:effectLst/>
                        </a:rPr>
                        <a:t>(</a:t>
                      </a:r>
                      <a:r>
                        <a:rPr lang="en-ID" sz="1800" dirty="0" err="1">
                          <a:effectLst/>
                        </a:rPr>
                        <a:t>x,y</a:t>
                      </a:r>
                      <a:r>
                        <a:rPr lang="en-ID" sz="1800" dirty="0">
                          <a:effectLst/>
                        </a:rPr>
                        <a:t>) = (7,7)</a:t>
                      </a:r>
                      <a:endParaRPr lang="en-ID"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l"/>
                      <a:r>
                        <a:rPr lang="en-ID" sz="1800" dirty="0">
                          <a:effectLst/>
                        </a:rPr>
                        <a:t>Minimum = 70 </a:t>
                      </a:r>
                      <a:br>
                        <a:rPr lang="en-ID" sz="1800" dirty="0">
                          <a:effectLst/>
                        </a:rPr>
                      </a:br>
                      <a:r>
                        <a:rPr lang="en-ID" sz="1800" dirty="0">
                          <a:effectLst/>
                        </a:rPr>
                        <a:t>Maximum = 200</a:t>
                      </a:r>
                      <a:endParaRPr lang="en-ID" sz="14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endParaRPr lang="en-ID" sz="1000" dirty="0">
                        <a:effectLst/>
                        <a:latin typeface="Times New Roman" panose="02020603050405020304" pitchFamily="18" charset="0"/>
                      </a:endParaRPr>
                    </a:p>
                  </a:txBody>
                  <a:tcPr marL="68580" marR="68580" marT="0" marB="0" anchor="ctr"/>
                </a:tc>
                <a:extLst>
                  <a:ext uri="{0D108BD9-81ED-4DB2-BD59-A6C34878D82A}">
                    <a16:rowId xmlns:a16="http://schemas.microsoft.com/office/drawing/2014/main" val="836425291"/>
                  </a:ext>
                </a:extLst>
              </a:tr>
            </a:tbl>
          </a:graphicData>
        </a:graphic>
      </p:graphicFrame>
      <p:pic>
        <p:nvPicPr>
          <p:cNvPr id="2051" name="Picture 38">
            <a:extLst>
              <a:ext uri="{FF2B5EF4-FFF2-40B4-BE49-F238E27FC236}">
                <a16:creationId xmlns:a16="http://schemas.microsoft.com/office/drawing/2014/main" id="{F71AEFE7-53FD-4093-9554-FF1F3B253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118" t="42673" r="60997" b="15880"/>
          <a:stretch>
            <a:fillRect/>
          </a:stretch>
        </p:blipFill>
        <p:spPr bwMode="auto">
          <a:xfrm>
            <a:off x="1088349" y="776582"/>
            <a:ext cx="1106931" cy="155662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37">
            <a:extLst>
              <a:ext uri="{FF2B5EF4-FFF2-40B4-BE49-F238E27FC236}">
                <a16:creationId xmlns:a16="http://schemas.microsoft.com/office/drawing/2014/main" id="{FA2E0039-D4A8-47B0-9E79-783FE5885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711" t="3847" r="6570" b="12820"/>
          <a:stretch>
            <a:fillRect/>
          </a:stretch>
        </p:blipFill>
        <p:spPr bwMode="auto">
          <a:xfrm>
            <a:off x="808383" y="4741110"/>
            <a:ext cx="1386897" cy="197199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28">
            <a:extLst>
              <a:ext uri="{FF2B5EF4-FFF2-40B4-BE49-F238E27FC236}">
                <a16:creationId xmlns:a16="http://schemas.microsoft.com/office/drawing/2014/main" id="{12B3E0FD-46E2-42FC-B335-30D13DD221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8623" t="169" r="12991" b="17273"/>
          <a:stretch>
            <a:fillRect/>
          </a:stretch>
        </p:blipFill>
        <p:spPr bwMode="auto">
          <a:xfrm>
            <a:off x="867643" y="2620963"/>
            <a:ext cx="1386897" cy="1773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15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A4C03E-A7D3-4F4F-9F83-FECE77C81580}"/>
              </a:ext>
            </a:extLst>
          </p:cNvPr>
          <p:cNvSpPr/>
          <p:nvPr/>
        </p:nvSpPr>
        <p:spPr>
          <a:xfrm>
            <a:off x="0" y="0"/>
            <a:ext cx="743447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2D7F2468-C005-4CFA-B381-34FE7C988131}"/>
              </a:ext>
            </a:extLst>
          </p:cNvPr>
          <p:cNvSpPr/>
          <p:nvPr/>
        </p:nvSpPr>
        <p:spPr>
          <a:xfrm>
            <a:off x="674537" y="2093844"/>
            <a:ext cx="6533322" cy="3829878"/>
          </a:xfrm>
          <a:prstGeom prst="rect">
            <a:avLst/>
          </a:prstGeom>
          <a:gradFill flip="none" rotWithShape="1">
            <a:gsLst>
              <a:gs pos="0">
                <a:schemeClr val="bg1"/>
              </a:gs>
              <a:gs pos="91500">
                <a:srgbClr val="DFDFDF"/>
              </a:gs>
              <a:gs pos="100000">
                <a:schemeClr val="bg1">
                  <a:lumMod val="75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Text Box 15">
            <a:extLst>
              <a:ext uri="{FF2B5EF4-FFF2-40B4-BE49-F238E27FC236}">
                <a16:creationId xmlns:a16="http://schemas.microsoft.com/office/drawing/2014/main" id="{9274AFF8-733D-4D26-9521-51064F86C288}"/>
              </a:ext>
            </a:extLst>
          </p:cNvPr>
          <p:cNvSpPr txBox="1"/>
          <p:nvPr/>
        </p:nvSpPr>
        <p:spPr>
          <a:xfrm>
            <a:off x="2140226" y="1330616"/>
            <a:ext cx="3154018" cy="5583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effectLst/>
                <a:latin typeface="Times New Roman" panose="02020603050405020304" pitchFamily="18" charset="0"/>
                <a:ea typeface="SimSun" panose="02010600030101010101" pitchFamily="2" charset="-122"/>
              </a:rPr>
              <a:t>Gambar 6: </a:t>
            </a:r>
            <a:r>
              <a:rPr lang="en-US" dirty="0" err="1">
                <a:latin typeface="Times New Roman" panose="02020603050405020304" pitchFamily="18" charset="0"/>
                <a:ea typeface="SimSun" panose="02010600030101010101" pitchFamily="2" charset="-122"/>
              </a:rPr>
              <a:t>Implementasi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hasil</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gambar</a:t>
            </a:r>
            <a:r>
              <a:rPr lang="en-US" dirty="0">
                <a:latin typeface="Times New Roman" panose="02020603050405020304" pitchFamily="18" charset="0"/>
                <a:ea typeface="SimSun" panose="02010600030101010101" pitchFamily="2" charset="-122"/>
              </a:rPr>
              <a:t> yang </a:t>
            </a:r>
            <a:r>
              <a:rPr lang="en-US" dirty="0" err="1">
                <a:latin typeface="Times New Roman" panose="02020603050405020304" pitchFamily="18" charset="0"/>
                <a:ea typeface="SimSun" panose="02010600030101010101" pitchFamily="2" charset="-122"/>
              </a:rPr>
              <a:t>ada</a:t>
            </a:r>
            <a:r>
              <a:rPr lang="en-US" dirty="0">
                <a:latin typeface="Times New Roman" panose="02020603050405020304" pitchFamily="18" charset="0"/>
                <a:ea typeface="SimSun" panose="02010600030101010101" pitchFamily="2" charset="-122"/>
              </a:rPr>
              <a:t> di </a:t>
            </a:r>
            <a:r>
              <a:rPr lang="en-US" dirty="0" err="1">
                <a:latin typeface="Times New Roman" panose="02020603050405020304" pitchFamily="18" charset="0"/>
                <a:ea typeface="SimSun" panose="02010600030101010101" pitchFamily="2" charset="-122"/>
              </a:rPr>
              <a:t>dokumen</a:t>
            </a:r>
            <a:endParaRPr lang="en-ID" dirty="0">
              <a:effectLst/>
              <a:latin typeface="Times New Roman" panose="02020603050405020304" pitchFamily="18" charset="0"/>
              <a:ea typeface="SimSun" panose="02010600030101010101" pitchFamily="2" charset="-122"/>
            </a:endParaRPr>
          </a:p>
        </p:txBody>
      </p:sp>
      <p:cxnSp>
        <p:nvCxnSpPr>
          <p:cNvPr id="5" name="Straight Arrow Connector 4">
            <a:extLst>
              <a:ext uri="{FF2B5EF4-FFF2-40B4-BE49-F238E27FC236}">
                <a16:creationId xmlns:a16="http://schemas.microsoft.com/office/drawing/2014/main" id="{EB483D46-FB0B-44F3-A319-AC5723143B04}"/>
              </a:ext>
            </a:extLst>
          </p:cNvPr>
          <p:cNvCxnSpPr>
            <a:cxnSpLocks/>
          </p:cNvCxnSpPr>
          <p:nvPr/>
        </p:nvCxnSpPr>
        <p:spPr>
          <a:xfrm flipH="1" flipV="1">
            <a:off x="2314419" y="5923722"/>
            <a:ext cx="176990" cy="4373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sz="quarter" idx="10"/>
          </p:nvPr>
        </p:nvSpPr>
        <p:spPr>
          <a:xfrm>
            <a:off x="7635432" y="2093844"/>
            <a:ext cx="4306404" cy="3735388"/>
          </a:xfrm>
        </p:spPr>
        <p:txBody>
          <a:bodyPr/>
          <a:lstStyle/>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Setelah kami </a:t>
            </a:r>
            <a:r>
              <a:rPr lang="en-US" sz="1800" spc="-5" dirty="0" err="1">
                <a:effectLst/>
                <a:latin typeface="Times New Roman" panose="02020603050405020304" pitchFamily="18" charset="0"/>
                <a:ea typeface="SimSun" panose="02010600030101010101" pitchFamily="2" charset="-122"/>
              </a:rPr>
              <a:t>melakukan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banyak</a:t>
            </a:r>
            <a:r>
              <a:rPr lang="en-US" sz="1800" spc="-5" dirty="0">
                <a:effectLst/>
                <a:latin typeface="Times New Roman" panose="02020603050405020304" pitchFamily="18" charset="0"/>
                <a:ea typeface="SimSun" panose="02010600030101010101" pitchFamily="2" charset="-122"/>
              </a:rPr>
              <a:t> uji </a:t>
            </a:r>
            <a:r>
              <a:rPr lang="en-US" sz="1800" spc="-5" dirty="0" err="1">
                <a:effectLst/>
                <a:latin typeface="Times New Roman" panose="02020603050405020304" pitchFamily="18" charset="0"/>
                <a:ea typeface="SimSun" panose="02010600030101010101" pitchFamily="2" charset="-122"/>
              </a:rPr>
              <a:t>coba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penelitian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dari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berbagai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percobaan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mengubah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nilai-nilai</a:t>
            </a:r>
            <a:r>
              <a:rPr lang="en-US" sz="1800" spc="-5" dirty="0">
                <a:effectLst/>
                <a:latin typeface="Times New Roman" panose="02020603050405020304" pitchFamily="18" charset="0"/>
                <a:ea typeface="SimSun" panose="02010600030101010101" pitchFamily="2" charset="-122"/>
              </a:rPr>
              <a:t>, kami </a:t>
            </a:r>
            <a:r>
              <a:rPr lang="en-US" sz="1800" spc="-5" dirty="0" err="1">
                <a:effectLst/>
                <a:latin typeface="Times New Roman" panose="02020603050405020304" pitchFamily="18" charset="0"/>
                <a:ea typeface="SimSun" panose="02010600030101010101" pitchFamily="2" charset="-122"/>
              </a:rPr>
              <a:t>akhirnya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mendapatkan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hasil</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pemindaian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hasil</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baik</a:t>
            </a:r>
            <a:r>
              <a:rPr lang="en-US" sz="1800" spc="-5" dirty="0">
                <a:effectLst/>
                <a:latin typeface="Times New Roman" panose="02020603050405020304" pitchFamily="18" charset="0"/>
                <a:ea typeface="SimSun" panose="02010600030101010101" pitchFamily="2" charset="-122"/>
              </a:rPr>
              <a:t>. </a:t>
            </a:r>
            <a:endParaRPr lang="en-ID" sz="1800" spc="-5" dirty="0">
              <a:effectLst/>
              <a:latin typeface="Times New Roman" panose="02020603050405020304" pitchFamily="18" charset="0"/>
              <a:ea typeface="SimSun" panose="02010600030101010101" pitchFamily="2" charset="-122"/>
            </a:endParaRPr>
          </a:p>
        </p:txBody>
      </p:sp>
      <p:grpSp>
        <p:nvGrpSpPr>
          <p:cNvPr id="7" name="Group 6">
            <a:extLst>
              <a:ext uri="{FF2B5EF4-FFF2-40B4-BE49-F238E27FC236}">
                <a16:creationId xmlns:a16="http://schemas.microsoft.com/office/drawing/2014/main" id="{BFAEA3C3-30BA-4CDF-A776-8520783AEF7A}"/>
              </a:ext>
            </a:extLst>
          </p:cNvPr>
          <p:cNvGrpSpPr/>
          <p:nvPr/>
        </p:nvGrpSpPr>
        <p:grpSpPr>
          <a:xfrm>
            <a:off x="1026548" y="2554729"/>
            <a:ext cx="5829300" cy="2703195"/>
            <a:chOff x="0" y="0"/>
            <a:chExt cx="5829300" cy="2703195"/>
          </a:xfrm>
        </p:grpSpPr>
        <p:pic>
          <p:nvPicPr>
            <p:cNvPr id="9" name="Picture 8">
              <a:extLst>
                <a:ext uri="{FF2B5EF4-FFF2-40B4-BE49-F238E27FC236}">
                  <a16:creationId xmlns:a16="http://schemas.microsoft.com/office/drawing/2014/main" id="{14BA0161-2B44-4597-BCD0-E76D61BE7060}"/>
                </a:ext>
              </a:extLst>
            </p:cNvPr>
            <p:cNvPicPr>
              <a:picLocks noChangeAspect="1"/>
            </p:cNvPicPr>
            <p:nvPr/>
          </p:nvPicPr>
          <p:blipFill rotWithShape="1">
            <a:blip r:embed="rId2">
              <a:extLst>
                <a:ext uri="{28A0092B-C50C-407E-A947-70E740481C1C}">
                  <a14:useLocalDpi xmlns:a14="http://schemas.microsoft.com/office/drawing/2010/main" val="0"/>
                </a:ext>
              </a:extLst>
            </a:blip>
            <a:srcRect l="22118" t="42673" r="60997" b="15880"/>
            <a:stretch/>
          </p:blipFill>
          <p:spPr bwMode="auto">
            <a:xfrm>
              <a:off x="0" y="0"/>
              <a:ext cx="1958975" cy="2703195"/>
            </a:xfrm>
            <a:prstGeom prst="rect">
              <a:avLst/>
            </a:prstGeom>
            <a:noFill/>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A7CCE12-E234-4607-9D74-B8FFBBA5A747}"/>
                </a:ext>
              </a:extLst>
            </p:cNvPr>
            <p:cNvPicPr>
              <a:picLocks noChangeAspect="1"/>
            </p:cNvPicPr>
            <p:nvPr/>
          </p:nvPicPr>
          <p:blipFill rotWithShape="1">
            <a:blip r:embed="rId2">
              <a:extLst>
                <a:ext uri="{28A0092B-C50C-407E-A947-70E740481C1C}">
                  <a14:useLocalDpi xmlns:a14="http://schemas.microsoft.com/office/drawing/2010/main" val="0"/>
                </a:ext>
              </a:extLst>
            </a:blip>
            <a:srcRect l="72818" t="41077" r="7950" b="14065"/>
            <a:stretch/>
          </p:blipFill>
          <p:spPr bwMode="auto">
            <a:xfrm>
              <a:off x="1955800" y="0"/>
              <a:ext cx="2061210" cy="2703195"/>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B2FBE56B-2BA5-4F70-A294-48637533A5B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67" t="4670" r="63912" b="4954"/>
            <a:stretch/>
          </p:blipFill>
          <p:spPr bwMode="auto">
            <a:xfrm>
              <a:off x="4013200" y="0"/>
              <a:ext cx="1816100" cy="2703195"/>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76714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229100" y="1751014"/>
            <a:ext cx="7670800" cy="3735388"/>
          </a:xfrm>
        </p:spPr>
        <p:txBody>
          <a:bodyPr/>
          <a:lstStyle/>
          <a:p>
            <a:pPr indent="182880" algn="just">
              <a:lnSpc>
                <a:spcPct val="95000"/>
              </a:lnSpc>
              <a:spcAft>
                <a:spcPts val="600"/>
              </a:spcAft>
              <a:tabLst>
                <a:tab pos="182880" algn="l"/>
              </a:tabLst>
            </a:pPr>
            <a:r>
              <a:rPr lang="en-US" spc="-5" dirty="0" err="1">
                <a:latin typeface="Times New Roman" panose="02020603050405020304" pitchFamily="18" charset="0"/>
                <a:ea typeface="SimSun" panose="02010600030101010101" pitchFamily="2" charset="-122"/>
              </a:rPr>
              <a:t>U</a:t>
            </a:r>
            <a:r>
              <a:rPr lang="en-US" sz="1800" spc="-5" dirty="0" err="1">
                <a:effectLst/>
                <a:latin typeface="Times New Roman" panose="02020603050405020304" pitchFamily="18" charset="0"/>
                <a:ea typeface="SimSun" panose="02010600030101010101" pitchFamily="2" charset="-122"/>
              </a:rPr>
              <a:t>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gambar</a:t>
            </a:r>
            <a:r>
              <a:rPr lang="en-US" sz="1800" spc="-5" dirty="0">
                <a:effectLst/>
                <a:latin typeface="Times New Roman" panose="02020603050405020304" pitchFamily="18" charset="0"/>
                <a:ea typeface="SimSun" panose="02010600030101010101" pitchFamily="2" charset="-122"/>
              </a:rPr>
              <a:t> 7 </a:t>
            </a:r>
            <a:r>
              <a:rPr lang="en-US" sz="1800" spc="-5" dirty="0" err="1">
                <a:effectLst/>
                <a:latin typeface="Times New Roman" panose="02020603050405020304" pitchFamily="18" charset="0"/>
                <a:ea typeface="SimSun" panose="02010600030101010101" pitchFamily="2" charset="-122"/>
              </a:rPr>
              <a:t>merupakan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hasil</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implementasi</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disimpan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secara</a:t>
            </a:r>
            <a:r>
              <a:rPr lang="en-US" sz="1800" spc="-5" dirty="0">
                <a:effectLst/>
                <a:latin typeface="Times New Roman" panose="02020603050405020304" pitchFamily="18" charset="0"/>
                <a:ea typeface="SimSun" panose="02010600030101010101" pitchFamily="2" charset="-122"/>
              </a:rPr>
              <a:t> default oleh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atau</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berdasarkan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kodingan</a:t>
            </a:r>
            <a:r>
              <a:rPr lang="en-US" sz="1800" spc="-5" dirty="0">
                <a:effectLst/>
                <a:latin typeface="Times New Roman" panose="02020603050405020304" pitchFamily="18" charset="0"/>
                <a:ea typeface="SimSun" panose="02010600030101010101" pitchFamily="2" charset="-122"/>
              </a:rPr>
              <a:t> yang kami </a:t>
            </a:r>
            <a:r>
              <a:rPr lang="en-US" sz="1800" spc="-5" dirty="0" err="1">
                <a:effectLst/>
                <a:latin typeface="Times New Roman" panose="02020603050405020304" pitchFamily="18" charset="0"/>
                <a:ea typeface="SimSun" panose="02010600030101010101" pitchFamily="2" charset="-122"/>
              </a:rPr>
              <a:t>deklarasikan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menekan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tombol</a:t>
            </a:r>
            <a:r>
              <a:rPr lang="en-US" sz="1800" spc="-5" dirty="0">
                <a:effectLst/>
                <a:latin typeface="Times New Roman" panose="02020603050405020304" pitchFamily="18" charset="0"/>
                <a:ea typeface="SimSun" panose="02010600030101010101" pitchFamily="2" charset="-122"/>
              </a:rPr>
              <a:t> keywords ‘s’</a:t>
            </a:r>
            <a:r>
              <a:rPr lang="en-US" sz="1800" i="1" spc="-5" dirty="0">
                <a:effectLst/>
                <a:latin typeface="Times New Roman" panose="02020603050405020304" pitchFamily="18" charset="0"/>
                <a:ea typeface="SimSun" panose="02010600030101010101" pitchFamily="2" charset="-122"/>
              </a:rPr>
              <a:t> .</a:t>
            </a:r>
            <a:endParaRPr lang="en-ID" sz="1800" spc="-5" dirty="0">
              <a:effectLst/>
              <a:latin typeface="Times New Roman" panose="02020603050405020304" pitchFamily="18" charset="0"/>
              <a:ea typeface="SimSun" panose="02010600030101010101" pitchFamily="2" charset="-122"/>
            </a:endParaRPr>
          </a:p>
        </p:txBody>
      </p:sp>
      <p:sp>
        <p:nvSpPr>
          <p:cNvPr id="3" name="Text Placeholder 2"/>
          <p:cNvSpPr>
            <a:spLocks noGrp="1"/>
          </p:cNvSpPr>
          <p:nvPr>
            <p:ph type="body" sz="quarter" idx="11"/>
          </p:nvPr>
        </p:nvSpPr>
        <p:spPr/>
        <p:txBody>
          <a:bodyPr/>
          <a:lstStyle/>
          <a:p>
            <a:endParaRPr lang="en-US" dirty="0"/>
          </a:p>
        </p:txBody>
      </p:sp>
      <p:sp>
        <p:nvSpPr>
          <p:cNvPr id="6" name="Text Box 15">
            <a:extLst>
              <a:ext uri="{FF2B5EF4-FFF2-40B4-BE49-F238E27FC236}">
                <a16:creationId xmlns:a16="http://schemas.microsoft.com/office/drawing/2014/main" id="{9274AFF8-733D-4D26-9521-51064F86C288}"/>
              </a:ext>
            </a:extLst>
          </p:cNvPr>
          <p:cNvSpPr txBox="1"/>
          <p:nvPr/>
        </p:nvSpPr>
        <p:spPr>
          <a:xfrm>
            <a:off x="327439" y="1457740"/>
            <a:ext cx="3154018" cy="5583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effectLst/>
                <a:latin typeface="Times New Roman" panose="02020603050405020304" pitchFamily="18" charset="0"/>
                <a:ea typeface="SimSun" panose="02010600030101010101" pitchFamily="2" charset="-122"/>
              </a:rPr>
              <a:t>Gambar </a:t>
            </a:r>
            <a:r>
              <a:rPr lang="en-US" b="1" dirty="0">
                <a:latin typeface="Times New Roman" panose="02020603050405020304" pitchFamily="18" charset="0"/>
                <a:ea typeface="SimSun" panose="02010600030101010101" pitchFamily="2" charset="-122"/>
              </a:rPr>
              <a:t>7</a:t>
            </a:r>
            <a:r>
              <a:rPr lang="en-US" b="1" dirty="0">
                <a:effectLst/>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Implementasi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hasil</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gambar</a:t>
            </a:r>
            <a:r>
              <a:rPr lang="en-US" dirty="0">
                <a:latin typeface="Times New Roman" panose="02020603050405020304" pitchFamily="18" charset="0"/>
                <a:ea typeface="SimSun" panose="02010600030101010101" pitchFamily="2" charset="-122"/>
              </a:rPr>
              <a:t> yang </a:t>
            </a:r>
            <a:r>
              <a:rPr lang="en-US" dirty="0" err="1">
                <a:latin typeface="Times New Roman" panose="02020603050405020304" pitchFamily="18" charset="0"/>
                <a:ea typeface="SimSun" panose="02010600030101010101" pitchFamily="2" charset="-122"/>
              </a:rPr>
              <a:t>ada</a:t>
            </a:r>
            <a:r>
              <a:rPr lang="en-US" dirty="0">
                <a:latin typeface="Times New Roman" panose="02020603050405020304" pitchFamily="18" charset="0"/>
                <a:ea typeface="SimSun" panose="02010600030101010101" pitchFamily="2" charset="-122"/>
              </a:rPr>
              <a:t> di </a:t>
            </a:r>
            <a:r>
              <a:rPr lang="en-US" dirty="0" err="1">
                <a:latin typeface="Times New Roman" panose="02020603050405020304" pitchFamily="18" charset="0"/>
                <a:ea typeface="SimSun" panose="02010600030101010101" pitchFamily="2" charset="-122"/>
              </a:rPr>
              <a:t>dokumen</a:t>
            </a:r>
            <a:endParaRPr lang="en-ID" dirty="0">
              <a:effectLst/>
              <a:latin typeface="Times New Roman" panose="02020603050405020304" pitchFamily="18" charset="0"/>
              <a:ea typeface="SimSun" panose="02010600030101010101" pitchFamily="2" charset="-122"/>
            </a:endParaRPr>
          </a:p>
        </p:txBody>
      </p:sp>
      <p:pic>
        <p:nvPicPr>
          <p:cNvPr id="8" name="Picture 7">
            <a:extLst>
              <a:ext uri="{FF2B5EF4-FFF2-40B4-BE49-F238E27FC236}">
                <a16:creationId xmlns:a16="http://schemas.microsoft.com/office/drawing/2014/main" id="{59FC945B-93D7-4017-A52D-4F929A3823C5}"/>
              </a:ext>
            </a:extLst>
          </p:cNvPr>
          <p:cNvPicPr/>
          <p:nvPr/>
        </p:nvPicPr>
        <p:blipFill rotWithShape="1">
          <a:blip r:embed="rId2">
            <a:extLst>
              <a:ext uri="{28A0092B-C50C-407E-A947-70E740481C1C}">
                <a14:useLocalDpi xmlns:a14="http://schemas.microsoft.com/office/drawing/2010/main" val="0"/>
              </a:ext>
            </a:extLst>
          </a:blip>
          <a:srcRect r="56526" b="6795"/>
          <a:stretch/>
        </p:blipFill>
        <p:spPr>
          <a:xfrm>
            <a:off x="247650" y="2055811"/>
            <a:ext cx="3340100" cy="4581146"/>
          </a:xfrm>
          <a:prstGeom prst="rect">
            <a:avLst/>
          </a:prstGeom>
        </p:spPr>
      </p:pic>
      <p:cxnSp>
        <p:nvCxnSpPr>
          <p:cNvPr id="5" name="Straight Arrow Connector 4">
            <a:extLst>
              <a:ext uri="{FF2B5EF4-FFF2-40B4-BE49-F238E27FC236}">
                <a16:creationId xmlns:a16="http://schemas.microsoft.com/office/drawing/2014/main" id="{EB483D46-FB0B-44F3-A319-AC5723143B04}"/>
              </a:ext>
            </a:extLst>
          </p:cNvPr>
          <p:cNvCxnSpPr>
            <a:cxnSpLocks/>
          </p:cNvCxnSpPr>
          <p:nvPr/>
        </p:nvCxnSpPr>
        <p:spPr>
          <a:xfrm flipH="1" flipV="1">
            <a:off x="2314419" y="5923722"/>
            <a:ext cx="176990" cy="43732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703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KESIMPULAN</a:t>
            </a:r>
          </a:p>
        </p:txBody>
      </p:sp>
      <p:sp>
        <p:nvSpPr>
          <p:cNvPr id="3" name="Text Placeholder 2"/>
          <p:cNvSpPr>
            <a:spLocks noGrp="1"/>
          </p:cNvSpPr>
          <p:nvPr>
            <p:ph type="body" sz="quarter" idx="10"/>
          </p:nvPr>
        </p:nvSpPr>
        <p:spPr>
          <a:xfrm>
            <a:off x="952500" y="1744781"/>
            <a:ext cx="10350500" cy="4140201"/>
          </a:xfrm>
        </p:spPr>
        <p:txBody>
          <a:bodyPr/>
          <a:lstStyle/>
          <a:p>
            <a:pPr indent="182880" algn="just">
              <a:lnSpc>
                <a:spcPct val="95000"/>
              </a:lnSpc>
              <a:spcAft>
                <a:spcPts val="600"/>
              </a:spcAft>
              <a:tabLst>
                <a:tab pos="182880" algn="l"/>
              </a:tabLst>
            </a:pP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i="1" spc="-5" dirty="0">
                <a:effectLst/>
                <a:latin typeface="Times New Roman" panose="02020603050405020304" pitchFamily="18" charset="0"/>
                <a:ea typeface="SimSun" panose="02010600030101010101" pitchFamily="2" charset="-122"/>
              </a:rPr>
              <a:t>d</a:t>
            </a:r>
            <a:r>
              <a:rPr lang="x-none" sz="1800" i="1" spc="-5" dirty="0">
                <a:effectLst/>
                <a:latin typeface="Times New Roman" panose="02020603050405020304" pitchFamily="18" charset="0"/>
                <a:ea typeface="SimSun" panose="02010600030101010101" pitchFamily="2" charset="-122"/>
              </a:rPr>
              <a:t>oc</a:t>
            </a:r>
            <a:r>
              <a:rPr lang="en-US" sz="1800" i="1" spc="-5" dirty="0" err="1">
                <a:effectLst/>
                <a:latin typeface="Times New Roman" panose="02020603050405020304" pitchFamily="18" charset="0"/>
                <a:ea typeface="SimSun" panose="02010600030101010101" pitchFamily="2" charset="-122"/>
              </a:rPr>
              <a:t>ument</a:t>
            </a:r>
            <a:r>
              <a:rPr lang="en-US" sz="1800" i="1" spc="-5" dirty="0">
                <a:effectLst/>
                <a:latin typeface="Times New Roman" panose="02020603050405020304" pitchFamily="18" charset="0"/>
                <a:ea typeface="SimSun" panose="02010600030101010101" pitchFamily="2" charset="-122"/>
              </a:rPr>
              <a:t> s</a:t>
            </a:r>
            <a:r>
              <a:rPr lang="x-none" sz="1800" i="1" spc="-5" dirty="0">
                <a:effectLst/>
                <a:latin typeface="Times New Roman" panose="02020603050405020304" pitchFamily="18" charset="0"/>
                <a:ea typeface="SimSun" panose="02010600030101010101" pitchFamily="2" charset="-122"/>
              </a:rPr>
              <a:t>canner</a:t>
            </a:r>
            <a:r>
              <a:rPr lang="x-none" sz="1800" spc="-5" dirty="0">
                <a:effectLst/>
                <a:latin typeface="Times New Roman" panose="02020603050405020304" pitchFamily="18" charset="0"/>
                <a:ea typeface="SimSun" panose="02010600030101010101" pitchFamily="2" charset="-122"/>
              </a:rPr>
              <a:t> yang diimplementasikan menggunakan python sepenuhnya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bantuan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liblary</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dari</a:t>
            </a:r>
            <a:r>
              <a:rPr lang="en-US" sz="1800" spc="-5" dirty="0">
                <a:effectLst/>
                <a:latin typeface="Times New Roman" panose="02020603050405020304" pitchFamily="18" charset="0"/>
                <a:ea typeface="SimSun" panose="02010600030101010101" pitchFamily="2" charset="-122"/>
              </a:rPr>
              <a:t> OpenCV, </a:t>
            </a:r>
            <a:r>
              <a:rPr lang="x-none" sz="1800" spc="-5" dirty="0">
                <a:effectLst/>
                <a:latin typeface="Times New Roman" panose="02020603050405020304" pitchFamily="18" charset="0"/>
                <a:ea typeface="SimSun" panose="02010600030101010101" pitchFamily="2" charset="-122"/>
              </a:rPr>
              <a:t>memenuhi tujuan yang telah dikembangkannya. </a:t>
            </a:r>
            <a:r>
              <a:rPr lang="en-US" sz="1800" spc="-5" dirty="0" err="1">
                <a:effectLst/>
                <a:latin typeface="Times New Roman" panose="02020603050405020304" pitchFamily="18" charset="0"/>
                <a:ea typeface="SimSun" panose="02010600030101010101" pitchFamily="2" charset="-122"/>
              </a:rPr>
              <a:t>Pembuatan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awalnya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dimaksudkan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untuk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menciptakan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semacam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aplikasi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camscanner</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versi</a:t>
            </a:r>
            <a:r>
              <a:rPr lang="en-US" sz="1800" spc="-5" dirty="0">
                <a:effectLst/>
                <a:latin typeface="Times New Roman" panose="02020603050405020304" pitchFamily="18" charset="0"/>
                <a:ea typeface="SimSun" panose="02010600030101010101" pitchFamily="2" charset="-122"/>
              </a:rPr>
              <a:t> mobile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tujuan</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sama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yaitu</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menyediakan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sejumlah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spesifikasi</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berguna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tanpa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kehilangan</a:t>
            </a:r>
            <a:r>
              <a:rPr lang="en-US" sz="1800" spc="-5" dirty="0">
                <a:effectLst/>
                <a:latin typeface="Times New Roman" panose="02020603050405020304" pitchFamily="18" charset="0"/>
                <a:ea typeface="SimSun" panose="02010600030101010101" pitchFamily="2" charset="-122"/>
              </a:rPr>
              <a:t> data </a:t>
            </a:r>
            <a:r>
              <a:rPr lang="en-US" sz="1800" spc="-5" dirty="0" err="1">
                <a:effectLst/>
                <a:latin typeface="Times New Roman" panose="02020603050405020304" pitchFamily="18" charset="0"/>
                <a:ea typeface="SimSun" panose="02010600030101010101" pitchFamily="2" charset="-122"/>
              </a:rPr>
              <a:t>atau</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masalah</a:t>
            </a:r>
            <a:r>
              <a:rPr lang="en-US" sz="1800" spc="-5" dirty="0">
                <a:effectLst/>
                <a:latin typeface="Times New Roman" panose="02020603050405020304" pitchFamily="18" charset="0"/>
                <a:ea typeface="SimSun" panose="02010600030101010101" pitchFamily="2" charset="-122"/>
              </a:rPr>
              <a:t> lain </a:t>
            </a:r>
            <a:r>
              <a:rPr lang="en-US" sz="1800" spc="-5" dirty="0" err="1">
                <a:effectLst/>
                <a:latin typeface="Times New Roman" panose="02020603050405020304" pitchFamily="18" charset="0"/>
                <a:ea typeface="SimSun" panose="02010600030101010101" pitchFamily="2" charset="-122"/>
              </a:rPr>
              <a:t>bagi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pengguna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adanya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i="1" spc="-5" dirty="0">
                <a:effectLst/>
                <a:latin typeface="Times New Roman" panose="02020603050405020304" pitchFamily="18" charset="0"/>
                <a:ea typeface="SimSun" panose="02010600030101010101" pitchFamily="2" charset="-122"/>
              </a:rPr>
              <a:t>document scanner</a:t>
            </a:r>
            <a:r>
              <a:rPr lang="en-US" sz="1800" spc="-5" dirty="0">
                <a:effectLst/>
                <a:latin typeface="Times New Roman" panose="02020603050405020304" pitchFamily="18" charset="0"/>
                <a:ea typeface="SimSun" panose="02010600030101010101" pitchFamily="2" charset="-122"/>
              </a:rPr>
              <a:t> yang </a:t>
            </a:r>
            <a:r>
              <a:rPr lang="en-US" sz="1800" i="1" spc="-5" dirty="0">
                <a:effectLst/>
                <a:latin typeface="Times New Roman" panose="02020603050405020304" pitchFamily="18" charset="0"/>
                <a:ea typeface="SimSun" panose="02010600030101010101" pitchFamily="2" charset="-122"/>
              </a:rPr>
              <a:t>easy to use</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dijalankan</a:t>
            </a:r>
            <a:r>
              <a:rPr lang="en-US" sz="1800" spc="-5" dirty="0">
                <a:effectLst/>
                <a:latin typeface="Times New Roman" panose="02020603050405020304" pitchFamily="18" charset="0"/>
                <a:ea typeface="SimSun" panose="02010600030101010101" pitchFamily="2" charset="-122"/>
              </a:rPr>
              <a:t> di windows, kami </a:t>
            </a:r>
            <a:r>
              <a:rPr lang="en-US" sz="1800" spc="-5" dirty="0" err="1">
                <a:effectLst/>
                <a:latin typeface="Times New Roman" panose="02020603050405020304" pitchFamily="18" charset="0"/>
                <a:ea typeface="SimSun" panose="02010600030101010101" pitchFamily="2" charset="-122"/>
              </a:rPr>
              <a:t>membuat</a:t>
            </a:r>
            <a:r>
              <a:rPr lang="en-US" sz="1800" spc="-5" dirty="0">
                <a:effectLst/>
                <a:latin typeface="Times New Roman" panose="02020603050405020304" pitchFamily="18" charset="0"/>
                <a:ea typeface="SimSun" panose="02010600030101010101" pitchFamily="2" charset="-122"/>
              </a:rPr>
              <a:t> para </a:t>
            </a:r>
            <a:r>
              <a:rPr lang="en-US" sz="1800" spc="-5" dirty="0" err="1">
                <a:effectLst/>
                <a:latin typeface="Times New Roman" panose="02020603050405020304" pitchFamily="18" charset="0"/>
                <a:ea typeface="SimSun" panose="02010600030101010101" pitchFamily="2" charset="-122"/>
              </a:rPr>
              <a:t>pengguna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menghemat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banyak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waktu</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biaya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tambahan</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pengoperasian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dilakukan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secara</a:t>
            </a:r>
            <a:r>
              <a:rPr lang="en-US" sz="1800" spc="-5" dirty="0">
                <a:effectLst/>
                <a:latin typeface="Times New Roman" panose="02020603050405020304" pitchFamily="18" charset="0"/>
                <a:ea typeface="SimSun" panose="02010600030101010101" pitchFamily="2" charset="-122"/>
              </a:rPr>
              <a:t> manual. </a:t>
            </a:r>
            <a:r>
              <a:rPr lang="en-US" sz="1800" spc="-5" dirty="0" err="1">
                <a:effectLst/>
                <a:latin typeface="Times New Roman" panose="02020603050405020304" pitchFamily="18" charset="0"/>
                <a:ea typeface="SimSun" panose="02010600030101010101" pitchFamily="2" charset="-122"/>
              </a:rPr>
              <a:t>Selain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itu</a:t>
            </a:r>
            <a:r>
              <a:rPr lang="en-US" sz="1800" spc="-5" dirty="0">
                <a:effectLst/>
                <a:latin typeface="Times New Roman" panose="02020603050405020304" pitchFamily="18" charset="0"/>
                <a:ea typeface="SimSun" panose="02010600030101010101" pitchFamily="2" charset="-122"/>
              </a:rPr>
              <a:t> juga, </a:t>
            </a:r>
            <a:r>
              <a:rPr lang="en-US" sz="1800" spc="-5" dirty="0" err="1">
                <a:effectLst/>
                <a:latin typeface="Times New Roman" panose="02020603050405020304" pitchFamily="18" charset="0"/>
                <a:ea typeface="SimSun" panose="02010600030101010101" pitchFamily="2" charset="-122"/>
              </a:rPr>
              <a:t>membuat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tugas</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berbagi</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mengunggah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dokumen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menjadi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lebih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mudah</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cepat</a:t>
            </a:r>
            <a:r>
              <a:rPr lang="en-US" sz="1800" i="1" spc="-5" dirty="0">
                <a:effectLst/>
                <a:latin typeface="Times New Roman" panose="02020603050405020304" pitchFamily="18" charset="0"/>
                <a:ea typeface="SimSun" panose="02010600030101010101" pitchFamily="2" charset="-122"/>
              </a:rPr>
              <a:t>. </a:t>
            </a:r>
            <a:endParaRPr lang="en-ID" sz="1800" spc="-5" dirty="0">
              <a:effectLst/>
              <a:latin typeface="Times New Roman" panose="02020603050405020304" pitchFamily="18" charset="0"/>
              <a:ea typeface="SimSun" panose="02010600030101010101" pitchFamily="2" charset="-122"/>
            </a:endParaRPr>
          </a:p>
          <a:p>
            <a:pPr indent="182880" algn="just">
              <a:lnSpc>
                <a:spcPct val="95000"/>
              </a:lnSpc>
              <a:spcAft>
                <a:spcPts val="600"/>
              </a:spcAft>
              <a:tabLst>
                <a:tab pos="182880" algn="l"/>
              </a:tabLst>
            </a:pPr>
            <a:r>
              <a:rPr lang="en-US" sz="1800" spc="-5" dirty="0">
                <a:effectLst/>
                <a:latin typeface="Times New Roman" panose="02020603050405020304" pitchFamily="18" charset="0"/>
                <a:ea typeface="SimSun" panose="02010600030101010101" pitchFamily="2" charset="-122"/>
              </a:rPr>
              <a:t>Saran </a:t>
            </a:r>
            <a:r>
              <a:rPr lang="en-US" sz="1800" spc="-5" dirty="0" err="1">
                <a:effectLst/>
                <a:latin typeface="Times New Roman" panose="02020603050405020304" pitchFamily="18" charset="0"/>
                <a:ea typeface="SimSun" panose="02010600030101010101" pitchFamily="2" charset="-122"/>
              </a:rPr>
              <a:t>terhadap</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penggunaan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proyek</a:t>
            </a:r>
            <a:r>
              <a:rPr lang="en-US" sz="1800" spc="-5" dirty="0">
                <a:effectLst/>
                <a:latin typeface="Times New Roman" panose="02020603050405020304" pitchFamily="18" charset="0"/>
                <a:ea typeface="SimSun" panose="02010600030101010101" pitchFamily="2" charset="-122"/>
              </a:rPr>
              <a:t> kami,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merupakan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terlah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dibuat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banyak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melakukan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penelitian</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dibuat</a:t>
            </a:r>
            <a:r>
              <a:rPr lang="en-US" sz="1800" spc="-5" dirty="0">
                <a:effectLst/>
                <a:latin typeface="Times New Roman" panose="02020603050405020304" pitchFamily="18" charset="0"/>
                <a:ea typeface="SimSun" panose="02010600030101010101" pitchFamily="2" charset="-122"/>
              </a:rPr>
              <a:t> se-</a:t>
            </a:r>
            <a:r>
              <a:rPr lang="en-US" sz="1800" spc="-5" dirty="0" err="1">
                <a:effectLst/>
                <a:latin typeface="Times New Roman" panose="02020603050405020304" pitchFamily="18" charset="0"/>
                <a:ea typeface="SimSun" panose="02010600030101010101" pitchFamily="2" charset="-122"/>
              </a:rPr>
              <a:t>sederhadana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mungkin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untuk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memenuhi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pengumpulan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tugas</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proyek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akhir</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mata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kuliah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Pengolahan</a:t>
            </a:r>
            <a:r>
              <a:rPr lang="en-US" sz="1800" spc="-5" dirty="0">
                <a:effectLst/>
                <a:latin typeface="Times New Roman" panose="02020603050405020304" pitchFamily="18" charset="0"/>
                <a:ea typeface="SimSun" panose="02010600030101010101" pitchFamily="2" charset="-122"/>
              </a:rPr>
              <a:t> Citra Digital.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digunakan</a:t>
            </a:r>
            <a:r>
              <a:rPr lang="en-US" sz="1800" spc="-5" dirty="0">
                <a:effectLst/>
                <a:latin typeface="Times New Roman" panose="02020603050405020304" pitchFamily="18" charset="0"/>
                <a:ea typeface="SimSun" panose="02010600030101010101" pitchFamily="2" charset="-122"/>
              </a:rPr>
              <a:t> oleh para </a:t>
            </a:r>
            <a:r>
              <a:rPr lang="en-US" sz="1800" spc="-5" dirty="0" err="1">
                <a:effectLst/>
                <a:latin typeface="Times New Roman" panose="02020603050405020304" pitchFamily="18" charset="0"/>
                <a:ea typeface="SimSun" panose="02010600030101010101" pitchFamily="2" charset="-122"/>
              </a:rPr>
              <a:t>pengguna</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mengalami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kesulitan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dalam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mengunggah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dokumen</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memindai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dokumen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Pengakuan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terhadap</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penelitian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kebutuhan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menyimpan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citra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dalam</a:t>
            </a:r>
            <a:r>
              <a:rPr lang="en-US" sz="1800" spc="-5" dirty="0">
                <a:effectLst/>
                <a:latin typeface="Times New Roman" panose="02020603050405020304" pitchFamily="18" charset="0"/>
                <a:ea typeface="SimSun" panose="02010600030101010101" pitchFamily="2" charset="-122"/>
              </a:rPr>
              <a:t> format yang </a:t>
            </a:r>
            <a:r>
              <a:rPr lang="en-US" sz="1800" spc="-5" dirty="0" err="1">
                <a:effectLst/>
                <a:latin typeface="Times New Roman" panose="02020603050405020304" pitchFamily="18" charset="0"/>
                <a:ea typeface="SimSun" panose="02010600030101010101" pitchFamily="2" charset="-122"/>
              </a:rPr>
              <a:t>tersedia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hanyalah</a:t>
            </a:r>
            <a:r>
              <a:rPr lang="en-US" sz="1800" spc="-5" dirty="0">
                <a:effectLst/>
                <a:latin typeface="Times New Roman" panose="02020603050405020304" pitchFamily="18" charset="0"/>
                <a:ea typeface="SimSun" panose="02010600030101010101" pitchFamily="2" charset="-122"/>
              </a:rPr>
              <a:t> jpg dan </a:t>
            </a:r>
            <a:r>
              <a:rPr lang="en-US" sz="1800" spc="-5" dirty="0" err="1">
                <a:effectLst/>
                <a:latin typeface="Times New Roman" panose="02020603050405020304" pitchFamily="18" charset="0"/>
                <a:ea typeface="SimSun" panose="02010600030101010101" pitchFamily="2" charset="-122"/>
              </a:rPr>
              <a:t>citra</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dipindai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lalu</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diekstrak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harus</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memiliki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masukan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cahaya</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sangat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banyak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selain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itu</a:t>
            </a:r>
            <a:r>
              <a:rPr lang="en-US" sz="1800" spc="-5" dirty="0">
                <a:effectLst/>
                <a:latin typeface="Times New Roman" panose="02020603050405020304" pitchFamily="18" charset="0"/>
                <a:ea typeface="SimSun" panose="02010600030101010101" pitchFamily="2" charset="-122"/>
              </a:rPr>
              <a:t> juga </a:t>
            </a:r>
            <a:r>
              <a:rPr lang="en-US" sz="1800" spc="-5" dirty="0" err="1">
                <a:effectLst/>
                <a:latin typeface="Times New Roman" panose="02020603050405020304" pitchFamily="18" charset="0"/>
                <a:ea typeface="SimSun" panose="02010600030101010101" pitchFamily="2" charset="-122"/>
              </a:rPr>
              <a:t>citra</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ditangkap</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untuk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dipindai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harus</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tereduksi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noisenya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Diharapkan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kepada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pengguna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menggunakan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ramah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baik</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benar</a:t>
            </a:r>
            <a:r>
              <a:rPr lang="en-US" sz="1800" spc="-5" dirty="0">
                <a:effectLst/>
                <a:latin typeface="Times New Roman" panose="02020603050405020304" pitchFamily="18" charset="0"/>
                <a:ea typeface="SimSun" panose="02010600030101010101" pitchFamily="2" charset="-122"/>
              </a:rPr>
              <a:t>. kami </a:t>
            </a:r>
            <a:r>
              <a:rPr lang="en-US" sz="1800" spc="-5" dirty="0" err="1">
                <a:effectLst/>
                <a:latin typeface="Times New Roman" panose="02020603050405020304" pitchFamily="18" charset="0"/>
                <a:ea typeface="SimSun" panose="02010600030101010101" pitchFamily="2" charset="-122"/>
              </a:rPr>
              <a:t>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sebaik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mungkin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untuk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mengembangkan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sistem</a:t>
            </a:r>
            <a:r>
              <a:rPr lang="en-US" sz="1800" spc="-5" dirty="0">
                <a:effectLst/>
                <a:latin typeface="Times New Roman" panose="02020603050405020304" pitchFamily="18" charset="0"/>
                <a:ea typeface="SimSun" panose="02010600030101010101" pitchFamily="2" charset="-122"/>
              </a:rPr>
              <a:t> </a:t>
            </a:r>
            <a:r>
              <a:rPr lang="en-US" sz="1800" i="1" spc="-5" dirty="0">
                <a:effectLst/>
                <a:latin typeface="Times New Roman" panose="02020603050405020304" pitchFamily="18" charset="0"/>
                <a:ea typeface="SimSun" panose="02010600030101010101" pitchFamily="2" charset="-122"/>
              </a:rPr>
              <a:t>document scanner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sehingga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direalisasikan</a:t>
            </a:r>
            <a:r>
              <a:rPr lang="en-US" sz="1800" spc="-5" dirty="0">
                <a:effectLst/>
                <a:latin typeface="Times New Roman" panose="02020603050405020304" pitchFamily="18" charset="0"/>
                <a:ea typeface="SimSun" panose="02010600030101010101" pitchFamily="2" charset="-122"/>
              </a:rPr>
              <a:t>.</a:t>
            </a:r>
            <a:endParaRPr lang="en-ID"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7649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Tree>
    <p:extLst>
      <p:ext uri="{BB962C8B-B14F-4D97-AF65-F5344CB8AC3E}">
        <p14:creationId xmlns:p14="http://schemas.microsoft.com/office/powerpoint/2010/main" val="231162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PENDAHULUAN</a:t>
            </a:r>
          </a:p>
        </p:txBody>
      </p:sp>
      <p:sp>
        <p:nvSpPr>
          <p:cNvPr id="3" name="Text Placeholder 2"/>
          <p:cNvSpPr>
            <a:spLocks noGrp="1"/>
          </p:cNvSpPr>
          <p:nvPr>
            <p:ph type="body" sz="quarter" idx="10"/>
          </p:nvPr>
        </p:nvSpPr>
        <p:spPr>
          <a:xfrm>
            <a:off x="952500" y="1955799"/>
            <a:ext cx="10350500" cy="4140201"/>
          </a:xfrm>
        </p:spPr>
        <p:txBody>
          <a:bodyPr/>
          <a:lstStyle/>
          <a:p>
            <a:pPr algn="just"/>
            <a:r>
              <a:rPr lang="en-US" i="1" dirty="0">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Document scanner </a:t>
            </a:r>
            <a:r>
              <a:rPr lang="en-US" sz="1800" dirty="0" err="1">
                <a:effectLst/>
                <a:latin typeface="Times New Roman" panose="02020603050405020304" pitchFamily="18" charset="0"/>
                <a:ea typeface="SimSun" panose="02010600030101010101" pitchFamily="2" charset="-122"/>
              </a:rPr>
              <a:t>atau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pemindai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dokumen</a:t>
            </a:r>
            <a:r>
              <a:rPr lang="en-US" sz="1800" dirty="0">
                <a:effectLst/>
                <a:latin typeface="Times New Roman" panose="02020603050405020304" pitchFamily="18" charset="0"/>
                <a:ea typeface="SimSun" panose="02010600030101010101" pitchFamily="2" charset="-122"/>
              </a:rPr>
              <a:t> yang kami </a:t>
            </a:r>
            <a:r>
              <a:rPr lang="en-US" sz="1800" dirty="0" err="1">
                <a:effectLst/>
                <a:latin typeface="Times New Roman" panose="02020603050405020304" pitchFamily="18" charset="0"/>
                <a:ea typeface="SimSun" panose="02010600030101010101" pitchFamily="2" charset="-122"/>
              </a:rPr>
              <a:t>buat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menggunakan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algoritma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pendeteksi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tepi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yaitu</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Times New Roman" panose="02020603050405020304" pitchFamily="18" charset="0"/>
              </a:rPr>
              <a:t>Canny</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Edge Detection.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Algoritma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pendeteksi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tepi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atau</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Canny</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Edge Detection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merupakan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bagian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fungsi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pustaka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perangkat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lunak</a:t>
            </a:r>
            <a:r>
              <a:rPr lang="en-US" sz="1800" dirty="0">
                <a:effectLst/>
                <a:latin typeface="Times New Roman" panose="02020603050405020304" pitchFamily="18" charset="0"/>
                <a:ea typeface="Times New Roman" panose="02020603050405020304" pitchFamily="18" charset="0"/>
              </a:rPr>
              <a:t> OpenCV. </a:t>
            </a:r>
            <a:r>
              <a:rPr lang="en-US" sz="1800" dirty="0" err="1">
                <a:effectLst/>
                <a:latin typeface="Times New Roman" panose="02020603050405020304" pitchFamily="18" charset="0"/>
                <a:ea typeface="SimSun" panose="02010600030101010101" pitchFamily="2" charset="-122"/>
              </a:rPr>
              <a:t>Sistem</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document scanner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atau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pemindai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dokumen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memfasilitasi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beberapa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fitur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sebagai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berikut</a:t>
            </a:r>
            <a:r>
              <a:rPr lang="en-US" sz="1800" dirty="0">
                <a:effectLst/>
                <a:latin typeface="Times New Roman" panose="02020603050405020304" pitchFamily="18" charset="0"/>
                <a:ea typeface="SimSun" panose="02010600030101010101" pitchFamily="2" charset="-122"/>
              </a:rPr>
              <a:t>: </a:t>
            </a:r>
          </a:p>
          <a:p>
            <a:pPr marL="342900" indent="-342900" algn="just">
              <a:buFont typeface="Arial" panose="020B0604020202020204" pitchFamily="34" charset="0"/>
              <a:buChar char="•"/>
            </a:pPr>
            <a:r>
              <a:rPr lang="en-US" dirty="0" err="1">
                <a:latin typeface="Times New Roman" panose="02020603050405020304" pitchFamily="18" charset="0"/>
                <a:ea typeface="SimSun" panose="02010600030101010101" pitchFamily="2" charset="-122"/>
              </a:rPr>
              <a:t>Antarmuka</a:t>
            </a:r>
            <a:r>
              <a:rPr lang="en-US" dirty="0">
                <a:latin typeface="Times New Roman" panose="02020603050405020304" pitchFamily="18" charset="0"/>
                <a:ea typeface="SimSun" panose="02010600030101010101" pitchFamily="2" charset="-122"/>
              </a:rPr>
              <a:t> </a:t>
            </a:r>
          </a:p>
          <a:p>
            <a:pPr marL="342900" indent="-342900" algn="just">
              <a:buFont typeface="Arial" panose="020B0604020202020204" pitchFamily="34" charset="0"/>
              <a:buChar char="•"/>
            </a:pPr>
            <a:r>
              <a:rPr lang="en-US" dirty="0" err="1">
                <a:latin typeface="Times New Roman" panose="02020603050405020304" pitchFamily="18" charset="0"/>
                <a:ea typeface="SimSun" panose="02010600030101010101" pitchFamily="2" charset="-122"/>
              </a:rPr>
              <a:t>Pengambilan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citra</a:t>
            </a:r>
            <a:endParaRPr lang="en-US" dirty="0">
              <a:latin typeface="Times New Roman" panose="02020603050405020304" pitchFamily="18" charset="0"/>
              <a:ea typeface="SimSun" panose="02010600030101010101" pitchFamily="2" charset="-122"/>
            </a:endParaRPr>
          </a:p>
          <a:p>
            <a:pPr marL="342900" indent="-342900" algn="just">
              <a:buFont typeface="Arial" panose="020B0604020202020204" pitchFamily="34" charset="0"/>
              <a:buChar char="•"/>
            </a:pPr>
            <a:r>
              <a:rPr lang="en-US" dirty="0" err="1">
                <a:latin typeface="Times New Roman" panose="02020603050405020304" pitchFamily="18" charset="0"/>
                <a:ea typeface="SimSun" panose="02010600030101010101" pitchFamily="2" charset="-122"/>
              </a:rPr>
              <a:t>Perbaikan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citra</a:t>
            </a:r>
            <a:endParaRPr lang="en-US" dirty="0">
              <a:latin typeface="Times New Roman" panose="02020603050405020304" pitchFamily="18" charset="0"/>
              <a:ea typeface="SimSun" panose="02010600030101010101" pitchFamily="2" charset="-122"/>
            </a:endParaRPr>
          </a:p>
          <a:p>
            <a:pPr marL="342900" indent="-342900" algn="just">
              <a:buFont typeface="Arial" panose="020B0604020202020204" pitchFamily="34" charset="0"/>
              <a:buChar char="•"/>
            </a:pPr>
            <a:r>
              <a:rPr lang="en-US" dirty="0" err="1">
                <a:latin typeface="Times New Roman" panose="02020603050405020304" pitchFamily="18" charset="0"/>
                <a:ea typeface="SimSun" panose="02010600030101010101" pitchFamily="2" charset="-122"/>
              </a:rPr>
              <a:t>Pindai</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citra</a:t>
            </a:r>
            <a:endParaRPr lang="en-US" dirty="0">
              <a:latin typeface="Times New Roman" panose="02020603050405020304" pitchFamily="18" charset="0"/>
              <a:ea typeface="SimSun" panose="02010600030101010101" pitchFamily="2" charset="-122"/>
            </a:endParaRPr>
          </a:p>
          <a:p>
            <a:pPr marL="342900" indent="-342900" algn="just">
              <a:buFont typeface="Arial" panose="020B0604020202020204" pitchFamily="34" charset="0"/>
              <a:buChar char="•"/>
            </a:pPr>
            <a:r>
              <a:rPr lang="en-US" dirty="0" err="1">
                <a:latin typeface="Times New Roman" panose="02020603050405020304" pitchFamily="18" charset="0"/>
                <a:ea typeface="SimSun" panose="02010600030101010101" pitchFamily="2" charset="-122"/>
              </a:rPr>
              <a:t>Penangkapan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citra</a:t>
            </a:r>
            <a:endParaRPr lang="en-US" dirty="0">
              <a:latin typeface="Times New Roman" panose="02020603050405020304" pitchFamily="18" charset="0"/>
              <a:ea typeface="SimSun" panose="02010600030101010101" pitchFamily="2" charset="-122"/>
            </a:endParaRPr>
          </a:p>
          <a:p>
            <a:pPr marL="342900" indent="-342900" algn="just">
              <a:buFont typeface="Arial" panose="020B0604020202020204" pitchFamily="34" charset="0"/>
              <a:buChar char="•"/>
            </a:pPr>
            <a:r>
              <a:rPr lang="en-US" dirty="0" err="1">
                <a:latin typeface="Times New Roman" panose="02020603050405020304" pitchFamily="18" charset="0"/>
                <a:ea typeface="SimSun" panose="02010600030101010101" pitchFamily="2" charset="-122"/>
              </a:rPr>
              <a:t>Penyimpanan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citra</a:t>
            </a:r>
            <a:r>
              <a:rPr lang="en-US" dirty="0">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76391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grpSp>
        <p:nvGrpSpPr>
          <p:cNvPr id="6" name="Group 5">
            <a:extLst>
              <a:ext uri="{FF2B5EF4-FFF2-40B4-BE49-F238E27FC236}">
                <a16:creationId xmlns:a16="http://schemas.microsoft.com/office/drawing/2014/main" id="{CFF84AA1-B8DD-4614-9BAC-9C1D540492DB}"/>
              </a:ext>
            </a:extLst>
          </p:cNvPr>
          <p:cNvGrpSpPr/>
          <p:nvPr/>
        </p:nvGrpSpPr>
        <p:grpSpPr>
          <a:xfrm>
            <a:off x="2358887" y="1303770"/>
            <a:ext cx="7250412" cy="4831987"/>
            <a:chOff x="4257487" y="1857756"/>
            <a:chExt cx="7026598" cy="4488999"/>
          </a:xfrm>
        </p:grpSpPr>
        <p:sp>
          <p:nvSpPr>
            <p:cNvPr id="7" name="Flowchart: Terminator 6">
              <a:extLst>
                <a:ext uri="{FF2B5EF4-FFF2-40B4-BE49-F238E27FC236}">
                  <a16:creationId xmlns:a16="http://schemas.microsoft.com/office/drawing/2014/main" id="{0C8B1D17-320F-4CA1-8A02-D62B6938E163}"/>
                </a:ext>
              </a:extLst>
            </p:cNvPr>
            <p:cNvSpPr/>
            <p:nvPr/>
          </p:nvSpPr>
          <p:spPr>
            <a:xfrm>
              <a:off x="5340927" y="1857756"/>
              <a:ext cx="914400" cy="301752"/>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MULAI</a:t>
              </a:r>
              <a:endParaRPr lang="en-ID" sz="1000" dirty="0">
                <a:solidFill>
                  <a:schemeClr val="tx1"/>
                </a:solidFill>
              </a:endParaRPr>
            </a:p>
          </p:txBody>
        </p:sp>
        <p:sp>
          <p:nvSpPr>
            <p:cNvPr id="8" name="Rectangle 7">
              <a:extLst>
                <a:ext uri="{FF2B5EF4-FFF2-40B4-BE49-F238E27FC236}">
                  <a16:creationId xmlns:a16="http://schemas.microsoft.com/office/drawing/2014/main" id="{2EABC5E1-2B85-4E08-9BA8-3F095D35D25A}"/>
                </a:ext>
              </a:extLst>
            </p:cNvPr>
            <p:cNvSpPr/>
            <p:nvPr/>
          </p:nvSpPr>
          <p:spPr>
            <a:xfrm>
              <a:off x="6902692" y="3872915"/>
              <a:ext cx="1962157" cy="3599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Penggambaran</a:t>
              </a:r>
              <a:r>
                <a:rPr lang="en-US" sz="1000" dirty="0">
                  <a:solidFill>
                    <a:schemeClr val="tx1"/>
                  </a:solidFill>
                </a:rPr>
                <a:t> </a:t>
              </a:r>
              <a:r>
                <a:rPr lang="en-US" sz="1000" dirty="0" err="1">
                  <a:solidFill>
                    <a:schemeClr val="tx1"/>
                  </a:solidFill>
                </a:rPr>
                <a:t>Kurva</a:t>
              </a:r>
              <a:r>
                <a:rPr lang="en-US" sz="1000" dirty="0">
                  <a:solidFill>
                    <a:schemeClr val="tx1"/>
                  </a:solidFill>
                </a:rPr>
                <a:t> Pada Target </a:t>
              </a:r>
            </a:p>
            <a:p>
              <a:pPr algn="ctr"/>
              <a:r>
                <a:rPr lang="en-US" sz="1000" dirty="0" err="1">
                  <a:solidFill>
                    <a:schemeClr val="tx1"/>
                  </a:solidFill>
                </a:rPr>
                <a:t>Dokumen</a:t>
              </a:r>
              <a:r>
                <a:rPr lang="en-US" sz="1000" dirty="0">
                  <a:solidFill>
                    <a:schemeClr val="tx1"/>
                  </a:solidFill>
                </a:rPr>
                <a:t> Yang </a:t>
              </a:r>
              <a:r>
                <a:rPr lang="en-US" sz="1000" dirty="0" err="1">
                  <a:solidFill>
                    <a:schemeClr val="tx1"/>
                  </a:solidFill>
                </a:rPr>
                <a:t>Terdeteksi</a:t>
              </a:r>
              <a:endParaRPr lang="en-ID" sz="1000" dirty="0">
                <a:solidFill>
                  <a:schemeClr val="tx1"/>
                </a:solidFill>
              </a:endParaRPr>
            </a:p>
          </p:txBody>
        </p:sp>
        <p:sp>
          <p:nvSpPr>
            <p:cNvPr id="9" name="Rectangle 8">
              <a:extLst>
                <a:ext uri="{FF2B5EF4-FFF2-40B4-BE49-F238E27FC236}">
                  <a16:creationId xmlns:a16="http://schemas.microsoft.com/office/drawing/2014/main" id="{E4F78EE5-C24A-4DBB-8E2B-FE9CA2B16482}"/>
                </a:ext>
              </a:extLst>
            </p:cNvPr>
            <p:cNvSpPr/>
            <p:nvPr/>
          </p:nvSpPr>
          <p:spPr>
            <a:xfrm>
              <a:off x="5179316" y="2756465"/>
              <a:ext cx="1239129"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Akuisisi</a:t>
              </a:r>
              <a:r>
                <a:rPr lang="en-US" sz="1000" dirty="0">
                  <a:solidFill>
                    <a:schemeClr val="tx1"/>
                  </a:solidFill>
                </a:rPr>
                <a:t> Citra </a:t>
              </a:r>
              <a:endParaRPr lang="en-ID" sz="1000" dirty="0">
                <a:solidFill>
                  <a:schemeClr val="tx1"/>
                </a:solidFill>
              </a:endParaRPr>
            </a:p>
          </p:txBody>
        </p:sp>
        <p:sp>
          <p:nvSpPr>
            <p:cNvPr id="10" name="Rectangle 9">
              <a:extLst>
                <a:ext uri="{FF2B5EF4-FFF2-40B4-BE49-F238E27FC236}">
                  <a16:creationId xmlns:a16="http://schemas.microsoft.com/office/drawing/2014/main" id="{2DF55AA9-6796-467D-AA7B-B0E3AA0CFDA8}"/>
                </a:ext>
              </a:extLst>
            </p:cNvPr>
            <p:cNvSpPr/>
            <p:nvPr/>
          </p:nvSpPr>
          <p:spPr>
            <a:xfrm>
              <a:off x="5299603" y="3221379"/>
              <a:ext cx="998556"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Perbaikan</a:t>
              </a:r>
              <a:r>
                <a:rPr lang="en-US" sz="1000" dirty="0">
                  <a:solidFill>
                    <a:schemeClr val="tx1"/>
                  </a:solidFill>
                </a:rPr>
                <a:t> Citra</a:t>
              </a:r>
              <a:endParaRPr lang="en-ID" sz="1000" dirty="0">
                <a:solidFill>
                  <a:schemeClr val="tx1"/>
                </a:solidFill>
              </a:endParaRPr>
            </a:p>
          </p:txBody>
        </p:sp>
        <p:sp>
          <p:nvSpPr>
            <p:cNvPr id="11" name="Diamond 10">
              <a:extLst>
                <a:ext uri="{FF2B5EF4-FFF2-40B4-BE49-F238E27FC236}">
                  <a16:creationId xmlns:a16="http://schemas.microsoft.com/office/drawing/2014/main" id="{D1794930-12AD-4024-9C3A-F27DD3B44F05}"/>
                </a:ext>
              </a:extLst>
            </p:cNvPr>
            <p:cNvSpPr/>
            <p:nvPr/>
          </p:nvSpPr>
          <p:spPr>
            <a:xfrm>
              <a:off x="4965051" y="3689028"/>
              <a:ext cx="1667663" cy="72777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Mendeteksi</a:t>
              </a:r>
              <a:r>
                <a:rPr lang="en-US" sz="1000" dirty="0">
                  <a:solidFill>
                    <a:schemeClr val="tx1"/>
                  </a:solidFill>
                </a:rPr>
                <a:t> </a:t>
              </a:r>
              <a:r>
                <a:rPr lang="en-US" sz="1000" dirty="0" err="1">
                  <a:solidFill>
                    <a:schemeClr val="tx1"/>
                  </a:solidFill>
                </a:rPr>
                <a:t>Dokumen</a:t>
              </a:r>
              <a:r>
                <a:rPr lang="en-US" sz="1000" dirty="0">
                  <a:solidFill>
                    <a:schemeClr val="tx1"/>
                  </a:solidFill>
                </a:rPr>
                <a:t>?</a:t>
              </a:r>
              <a:endParaRPr lang="en-ID" sz="1000" dirty="0">
                <a:solidFill>
                  <a:schemeClr val="tx1"/>
                </a:solidFill>
              </a:endParaRPr>
            </a:p>
          </p:txBody>
        </p:sp>
        <p:sp>
          <p:nvSpPr>
            <p:cNvPr id="12" name="Rectangle 11">
              <a:extLst>
                <a:ext uri="{FF2B5EF4-FFF2-40B4-BE49-F238E27FC236}">
                  <a16:creationId xmlns:a16="http://schemas.microsoft.com/office/drawing/2014/main" id="{7E85886A-4956-4E22-8EE0-2A4D25CCA8A9}"/>
                </a:ext>
              </a:extLst>
            </p:cNvPr>
            <p:cNvSpPr/>
            <p:nvPr/>
          </p:nvSpPr>
          <p:spPr>
            <a:xfrm>
              <a:off x="9078516" y="3947488"/>
              <a:ext cx="1962157" cy="2108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Memindai</a:t>
              </a:r>
              <a:r>
                <a:rPr lang="en-US" sz="1000" dirty="0">
                  <a:solidFill>
                    <a:schemeClr val="tx1"/>
                  </a:solidFill>
                </a:rPr>
                <a:t> </a:t>
              </a:r>
              <a:r>
                <a:rPr lang="en-US" sz="1000" dirty="0" err="1">
                  <a:solidFill>
                    <a:schemeClr val="tx1"/>
                  </a:solidFill>
                </a:rPr>
                <a:t>Dokumen</a:t>
              </a:r>
              <a:endParaRPr lang="en-ID" sz="1000" dirty="0">
                <a:solidFill>
                  <a:schemeClr val="tx1"/>
                </a:solidFill>
              </a:endParaRPr>
            </a:p>
          </p:txBody>
        </p:sp>
        <p:sp>
          <p:nvSpPr>
            <p:cNvPr id="13" name="Rectangle 12">
              <a:extLst>
                <a:ext uri="{FF2B5EF4-FFF2-40B4-BE49-F238E27FC236}">
                  <a16:creationId xmlns:a16="http://schemas.microsoft.com/office/drawing/2014/main" id="{A8E6D8FA-8E7C-44F6-BF8E-6FA33A7EFCDD}"/>
                </a:ext>
              </a:extLst>
            </p:cNvPr>
            <p:cNvSpPr/>
            <p:nvPr/>
          </p:nvSpPr>
          <p:spPr>
            <a:xfrm>
              <a:off x="6902692" y="4792178"/>
              <a:ext cx="1962157" cy="39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Tampilkan</a:t>
              </a:r>
              <a:r>
                <a:rPr lang="en-US" sz="1000" dirty="0">
                  <a:solidFill>
                    <a:schemeClr val="tx1"/>
                  </a:solidFill>
                </a:rPr>
                <a:t> Hasil Gambar yang </a:t>
              </a:r>
              <a:r>
                <a:rPr lang="en-US" sz="1000" dirty="0" err="1">
                  <a:solidFill>
                    <a:schemeClr val="tx1"/>
                  </a:solidFill>
                </a:rPr>
                <a:t>Dipindai</a:t>
              </a:r>
              <a:endParaRPr lang="en-ID" sz="1000" dirty="0">
                <a:solidFill>
                  <a:schemeClr val="tx1"/>
                </a:solidFill>
              </a:endParaRPr>
            </a:p>
          </p:txBody>
        </p:sp>
        <p:sp>
          <p:nvSpPr>
            <p:cNvPr id="14" name="Diamond 13">
              <a:extLst>
                <a:ext uri="{FF2B5EF4-FFF2-40B4-BE49-F238E27FC236}">
                  <a16:creationId xmlns:a16="http://schemas.microsoft.com/office/drawing/2014/main" id="{44356D8A-DDB1-46EB-B95B-7BABBCDA518B}"/>
                </a:ext>
              </a:extLst>
            </p:cNvPr>
            <p:cNvSpPr/>
            <p:nvPr/>
          </p:nvSpPr>
          <p:spPr>
            <a:xfrm>
              <a:off x="4964694" y="4625332"/>
              <a:ext cx="1667663" cy="72777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Berhasil</a:t>
              </a:r>
              <a:r>
                <a:rPr lang="en-US" sz="1000" dirty="0">
                  <a:solidFill>
                    <a:schemeClr val="tx1"/>
                  </a:solidFill>
                </a:rPr>
                <a:t> </a:t>
              </a:r>
              <a:r>
                <a:rPr lang="en-US" sz="1000" dirty="0" err="1">
                  <a:solidFill>
                    <a:schemeClr val="tx1"/>
                  </a:solidFill>
                </a:rPr>
                <a:t>Memindai</a:t>
              </a:r>
              <a:r>
                <a:rPr lang="en-US" sz="1000" dirty="0">
                  <a:solidFill>
                    <a:schemeClr val="tx1"/>
                  </a:solidFill>
                </a:rPr>
                <a:t> </a:t>
              </a:r>
              <a:r>
                <a:rPr lang="en-US" sz="1000" dirty="0" err="1">
                  <a:solidFill>
                    <a:schemeClr val="tx1"/>
                  </a:solidFill>
                </a:rPr>
                <a:t>Dokumen</a:t>
              </a:r>
              <a:r>
                <a:rPr lang="en-US" sz="1000" dirty="0">
                  <a:solidFill>
                    <a:schemeClr val="tx1"/>
                  </a:solidFill>
                </a:rPr>
                <a:t>?</a:t>
              </a:r>
              <a:endParaRPr lang="en-ID" sz="1000" dirty="0">
                <a:solidFill>
                  <a:schemeClr val="tx1"/>
                </a:solidFill>
              </a:endParaRPr>
            </a:p>
          </p:txBody>
        </p:sp>
        <p:sp>
          <p:nvSpPr>
            <p:cNvPr id="15" name="Rectangle 14">
              <a:extLst>
                <a:ext uri="{FF2B5EF4-FFF2-40B4-BE49-F238E27FC236}">
                  <a16:creationId xmlns:a16="http://schemas.microsoft.com/office/drawing/2014/main" id="{D69E1624-6274-4544-9615-E79F7FFB1C61}"/>
                </a:ext>
              </a:extLst>
            </p:cNvPr>
            <p:cNvSpPr/>
            <p:nvPr/>
          </p:nvSpPr>
          <p:spPr>
            <a:xfrm>
              <a:off x="4835025" y="5557858"/>
              <a:ext cx="1962157" cy="2823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Simpan</a:t>
              </a:r>
              <a:r>
                <a:rPr lang="en-US" sz="1000" dirty="0">
                  <a:solidFill>
                    <a:schemeClr val="tx1"/>
                  </a:solidFill>
                </a:rPr>
                <a:t> Gambar</a:t>
              </a:r>
              <a:endParaRPr lang="en-ID" sz="1000" dirty="0">
                <a:solidFill>
                  <a:schemeClr val="tx1"/>
                </a:solidFill>
              </a:endParaRPr>
            </a:p>
          </p:txBody>
        </p:sp>
        <p:cxnSp>
          <p:nvCxnSpPr>
            <p:cNvPr id="16" name="Straight Arrow Connector 15">
              <a:extLst>
                <a:ext uri="{FF2B5EF4-FFF2-40B4-BE49-F238E27FC236}">
                  <a16:creationId xmlns:a16="http://schemas.microsoft.com/office/drawing/2014/main" id="{4B856349-E719-4565-A1EB-16C084DA77BC}"/>
                </a:ext>
              </a:extLst>
            </p:cNvPr>
            <p:cNvCxnSpPr>
              <a:cxnSpLocks/>
              <a:stCxn id="9" idx="2"/>
              <a:endCxn id="10" idx="0"/>
            </p:cNvCxnSpPr>
            <p:nvPr/>
          </p:nvCxnSpPr>
          <p:spPr>
            <a:xfrm>
              <a:off x="5798881" y="3044465"/>
              <a:ext cx="0" cy="1769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249F9D-039A-459D-9BA0-E346A613F283}"/>
                </a:ext>
              </a:extLst>
            </p:cNvPr>
            <p:cNvCxnSpPr>
              <a:cxnSpLocks/>
              <a:stCxn id="10" idx="2"/>
              <a:endCxn id="11" idx="0"/>
            </p:cNvCxnSpPr>
            <p:nvPr/>
          </p:nvCxnSpPr>
          <p:spPr>
            <a:xfrm>
              <a:off x="5798881" y="3509379"/>
              <a:ext cx="2" cy="1796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0E87B9-5A00-4A29-B224-2C055E48B1C4}"/>
                </a:ext>
              </a:extLst>
            </p:cNvPr>
            <p:cNvCxnSpPr>
              <a:cxnSpLocks/>
              <a:stCxn id="11" idx="3"/>
              <a:endCxn id="8" idx="1"/>
            </p:cNvCxnSpPr>
            <p:nvPr/>
          </p:nvCxnSpPr>
          <p:spPr>
            <a:xfrm flipV="1">
              <a:off x="6632714" y="4052915"/>
              <a:ext cx="269978"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9D4BC8-91CD-4D73-88DE-B4F86EAD937D}"/>
                </a:ext>
              </a:extLst>
            </p:cNvPr>
            <p:cNvCxnSpPr>
              <a:cxnSpLocks/>
              <a:stCxn id="8" idx="3"/>
              <a:endCxn id="12" idx="1"/>
            </p:cNvCxnSpPr>
            <p:nvPr/>
          </p:nvCxnSpPr>
          <p:spPr>
            <a:xfrm flipV="1">
              <a:off x="8864849" y="4052914"/>
              <a:ext cx="213667" cy="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F871208-1BA6-4862-9AD4-9B0ABCEB351C}"/>
                </a:ext>
              </a:extLst>
            </p:cNvPr>
            <p:cNvSpPr/>
            <p:nvPr/>
          </p:nvSpPr>
          <p:spPr>
            <a:xfrm>
              <a:off x="5179316" y="2311758"/>
              <a:ext cx="1239129" cy="28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Tampilkan</a:t>
              </a:r>
              <a:r>
                <a:rPr lang="en-US" sz="1000" dirty="0">
                  <a:solidFill>
                    <a:schemeClr val="tx1"/>
                  </a:solidFill>
                </a:rPr>
                <a:t> Citra</a:t>
              </a:r>
              <a:endParaRPr lang="en-ID" sz="1000" dirty="0">
                <a:solidFill>
                  <a:schemeClr val="tx1"/>
                </a:solidFill>
              </a:endParaRPr>
            </a:p>
          </p:txBody>
        </p:sp>
        <p:cxnSp>
          <p:nvCxnSpPr>
            <p:cNvPr id="21" name="Straight Arrow Connector 20">
              <a:extLst>
                <a:ext uri="{FF2B5EF4-FFF2-40B4-BE49-F238E27FC236}">
                  <a16:creationId xmlns:a16="http://schemas.microsoft.com/office/drawing/2014/main" id="{03C8D6D2-23FB-4E7F-9483-295AFB244450}"/>
                </a:ext>
              </a:extLst>
            </p:cNvPr>
            <p:cNvCxnSpPr>
              <a:cxnSpLocks/>
              <a:stCxn id="20" idx="2"/>
              <a:endCxn id="9" idx="0"/>
            </p:cNvCxnSpPr>
            <p:nvPr/>
          </p:nvCxnSpPr>
          <p:spPr>
            <a:xfrm>
              <a:off x="5798881" y="2599758"/>
              <a:ext cx="0" cy="15670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89562F0-87A3-4CBB-9005-BFD0C6E3136B}"/>
                </a:ext>
              </a:extLst>
            </p:cNvPr>
            <p:cNvCxnSpPr>
              <a:cxnSpLocks/>
              <a:stCxn id="14" idx="3"/>
              <a:endCxn id="13" idx="1"/>
            </p:cNvCxnSpPr>
            <p:nvPr/>
          </p:nvCxnSpPr>
          <p:spPr>
            <a:xfrm>
              <a:off x="6632357" y="4989220"/>
              <a:ext cx="270335" cy="95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Terminator 22">
              <a:extLst>
                <a:ext uri="{FF2B5EF4-FFF2-40B4-BE49-F238E27FC236}">
                  <a16:creationId xmlns:a16="http://schemas.microsoft.com/office/drawing/2014/main" id="{43653874-E1AC-4E8A-AE6D-EE502EE07263}"/>
                </a:ext>
              </a:extLst>
            </p:cNvPr>
            <p:cNvSpPr/>
            <p:nvPr/>
          </p:nvSpPr>
          <p:spPr>
            <a:xfrm>
              <a:off x="5358903" y="6045003"/>
              <a:ext cx="914400" cy="301752"/>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SELESAI</a:t>
              </a:r>
              <a:endParaRPr lang="en-ID" sz="1000" dirty="0">
                <a:solidFill>
                  <a:schemeClr val="tx1"/>
                </a:solidFill>
              </a:endParaRPr>
            </a:p>
          </p:txBody>
        </p:sp>
        <p:cxnSp>
          <p:nvCxnSpPr>
            <p:cNvPr id="24" name="Straight Arrow Connector 23">
              <a:extLst>
                <a:ext uri="{FF2B5EF4-FFF2-40B4-BE49-F238E27FC236}">
                  <a16:creationId xmlns:a16="http://schemas.microsoft.com/office/drawing/2014/main" id="{AAF694CB-6F2E-4BCA-B5E0-B9CA1A931C0C}"/>
                </a:ext>
              </a:extLst>
            </p:cNvPr>
            <p:cNvCxnSpPr>
              <a:cxnSpLocks/>
              <a:stCxn id="11" idx="2"/>
              <a:endCxn id="14" idx="0"/>
            </p:cNvCxnSpPr>
            <p:nvPr/>
          </p:nvCxnSpPr>
          <p:spPr>
            <a:xfrm flipH="1">
              <a:off x="5798526" y="4416803"/>
              <a:ext cx="357" cy="20852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F0DC41-C437-43B2-AE88-80EE69396917}"/>
                </a:ext>
              </a:extLst>
            </p:cNvPr>
            <p:cNvCxnSpPr>
              <a:cxnSpLocks/>
              <a:stCxn id="7" idx="2"/>
              <a:endCxn id="20" idx="0"/>
            </p:cNvCxnSpPr>
            <p:nvPr/>
          </p:nvCxnSpPr>
          <p:spPr>
            <a:xfrm>
              <a:off x="5798127" y="2159508"/>
              <a:ext cx="754" cy="15225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A4D25635-FEE8-41DF-A2CC-D00CD0FA12B7}"/>
                </a:ext>
              </a:extLst>
            </p:cNvPr>
            <p:cNvCxnSpPr>
              <a:cxnSpLocks/>
              <a:stCxn id="11" idx="1"/>
            </p:cNvCxnSpPr>
            <p:nvPr/>
          </p:nvCxnSpPr>
          <p:spPr>
            <a:xfrm rot="10800000" flipH="1">
              <a:off x="4965050" y="3103124"/>
              <a:ext cx="696447" cy="949793"/>
            </a:xfrm>
            <a:prstGeom prst="bentConnector4">
              <a:avLst>
                <a:gd name="adj1" fmla="val -32824"/>
                <a:gd name="adj2" fmla="val 988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7CE51EB-1CD2-4604-B186-9829CC87559E}"/>
                </a:ext>
              </a:extLst>
            </p:cNvPr>
            <p:cNvSpPr txBox="1"/>
            <p:nvPr/>
          </p:nvSpPr>
          <p:spPr>
            <a:xfrm>
              <a:off x="4485454" y="3244130"/>
              <a:ext cx="510076" cy="246221"/>
            </a:xfrm>
            <a:prstGeom prst="rect">
              <a:avLst/>
            </a:prstGeom>
            <a:noFill/>
          </p:spPr>
          <p:txBody>
            <a:bodyPr wrap="none" rtlCol="0">
              <a:spAutoFit/>
            </a:bodyPr>
            <a:lstStyle/>
            <a:p>
              <a:r>
                <a:rPr lang="en-US" sz="1000" b="1" dirty="0" err="1">
                  <a:latin typeface="Times New Roman" panose="02020603050405020304" pitchFamily="18" charset="0"/>
                  <a:cs typeface="Times New Roman" panose="02020603050405020304" pitchFamily="18" charset="0"/>
                </a:rPr>
                <a:t>Tidak</a:t>
              </a:r>
              <a:endParaRPr lang="en-ID" sz="1000" b="1"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DC786E83-0E54-46BE-8098-941ABCB3E9E7}"/>
                </a:ext>
              </a:extLst>
            </p:cNvPr>
            <p:cNvSpPr txBox="1"/>
            <p:nvPr/>
          </p:nvSpPr>
          <p:spPr>
            <a:xfrm>
              <a:off x="6561748" y="3905788"/>
              <a:ext cx="341760" cy="246221"/>
            </a:xfrm>
            <a:prstGeom prst="rect">
              <a:avLst/>
            </a:prstGeom>
            <a:noFill/>
          </p:spPr>
          <p:txBody>
            <a:bodyPr wrap="none" rtlCol="0">
              <a:spAutoFit/>
            </a:bodyPr>
            <a:lstStyle/>
            <a:p>
              <a:r>
                <a:rPr lang="en-US" sz="1000" b="1" dirty="0" err="1">
                  <a:latin typeface="Times New Roman" panose="02020603050405020304" pitchFamily="18" charset="0"/>
                  <a:cs typeface="Times New Roman" panose="02020603050405020304" pitchFamily="18" charset="0"/>
                </a:rPr>
                <a:t>Ya</a:t>
              </a:r>
              <a:endParaRPr lang="en-ID" sz="1000" b="1" dirty="0">
                <a:latin typeface="Times New Roman" panose="02020603050405020304" pitchFamily="18" charset="0"/>
                <a:cs typeface="Times New Roman" panose="02020603050405020304" pitchFamily="18" charset="0"/>
              </a:endParaRPr>
            </a:p>
          </p:txBody>
        </p:sp>
        <p:cxnSp>
          <p:nvCxnSpPr>
            <p:cNvPr id="29" name="Connector: Elbow 28">
              <a:extLst>
                <a:ext uri="{FF2B5EF4-FFF2-40B4-BE49-F238E27FC236}">
                  <a16:creationId xmlns:a16="http://schemas.microsoft.com/office/drawing/2014/main" id="{02949C30-029C-4601-9A51-30B417032372}"/>
                </a:ext>
              </a:extLst>
            </p:cNvPr>
            <p:cNvCxnSpPr>
              <a:cxnSpLocks/>
              <a:stCxn id="14" idx="1"/>
            </p:cNvCxnSpPr>
            <p:nvPr/>
          </p:nvCxnSpPr>
          <p:spPr>
            <a:xfrm rot="10800000" flipH="1">
              <a:off x="4964693" y="2678112"/>
              <a:ext cx="665559" cy="2311109"/>
            </a:xfrm>
            <a:prstGeom prst="bentConnector4">
              <a:avLst>
                <a:gd name="adj1" fmla="val -69425"/>
                <a:gd name="adj2" fmla="val 10038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642BFAF-80B1-4B70-A0FC-725318B67131}"/>
                </a:ext>
              </a:extLst>
            </p:cNvPr>
            <p:cNvSpPr txBox="1"/>
            <p:nvPr/>
          </p:nvSpPr>
          <p:spPr>
            <a:xfrm>
              <a:off x="4257487" y="4549379"/>
              <a:ext cx="510076" cy="246221"/>
            </a:xfrm>
            <a:prstGeom prst="rect">
              <a:avLst/>
            </a:prstGeom>
            <a:noFill/>
          </p:spPr>
          <p:txBody>
            <a:bodyPr wrap="none" rtlCol="0">
              <a:spAutoFit/>
            </a:bodyPr>
            <a:lstStyle/>
            <a:p>
              <a:r>
                <a:rPr lang="en-US" sz="1000" b="1" dirty="0" err="1">
                  <a:latin typeface="Times New Roman" panose="02020603050405020304" pitchFamily="18" charset="0"/>
                  <a:cs typeface="Times New Roman" panose="02020603050405020304" pitchFamily="18" charset="0"/>
                </a:rPr>
                <a:t>Tidak</a:t>
              </a:r>
              <a:endParaRPr lang="en-ID" sz="1000"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A6AF5B9-9C1D-46AD-875A-4A30E027EF0A}"/>
                </a:ext>
              </a:extLst>
            </p:cNvPr>
            <p:cNvSpPr txBox="1"/>
            <p:nvPr/>
          </p:nvSpPr>
          <p:spPr>
            <a:xfrm>
              <a:off x="6572563" y="4840903"/>
              <a:ext cx="341760" cy="246221"/>
            </a:xfrm>
            <a:prstGeom prst="rect">
              <a:avLst/>
            </a:prstGeom>
            <a:noFill/>
          </p:spPr>
          <p:txBody>
            <a:bodyPr wrap="none" rtlCol="0">
              <a:spAutoFit/>
            </a:bodyPr>
            <a:lstStyle/>
            <a:p>
              <a:r>
                <a:rPr lang="en-US" sz="1000" b="1" dirty="0" err="1">
                  <a:latin typeface="Times New Roman" panose="02020603050405020304" pitchFamily="18" charset="0"/>
                  <a:cs typeface="Times New Roman" panose="02020603050405020304" pitchFamily="18" charset="0"/>
                </a:rPr>
                <a:t>Ya</a:t>
              </a:r>
              <a:endParaRPr lang="en-ID" sz="1000" b="1" dirty="0">
                <a:latin typeface="Times New Roman" panose="02020603050405020304" pitchFamily="18" charset="0"/>
                <a:cs typeface="Times New Roman" panose="02020603050405020304" pitchFamily="18" charset="0"/>
              </a:endParaRPr>
            </a:p>
          </p:txBody>
        </p:sp>
        <p:cxnSp>
          <p:nvCxnSpPr>
            <p:cNvPr id="32" name="Connector: Elbow 31">
              <a:extLst>
                <a:ext uri="{FF2B5EF4-FFF2-40B4-BE49-F238E27FC236}">
                  <a16:creationId xmlns:a16="http://schemas.microsoft.com/office/drawing/2014/main" id="{ABAB652F-233D-4E14-B9F5-263167CBBDE8}"/>
                </a:ext>
              </a:extLst>
            </p:cNvPr>
            <p:cNvCxnSpPr>
              <a:cxnSpLocks/>
              <a:stCxn id="12" idx="3"/>
              <a:endCxn id="15" idx="3"/>
            </p:cNvCxnSpPr>
            <p:nvPr/>
          </p:nvCxnSpPr>
          <p:spPr>
            <a:xfrm flipH="1">
              <a:off x="6797182" y="4052914"/>
              <a:ext cx="4243491" cy="1646141"/>
            </a:xfrm>
            <a:prstGeom prst="bentConnector3">
              <a:avLst>
                <a:gd name="adj1" fmla="val -538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845FFD1-2C57-4CEA-9338-016BC1AE3F93}"/>
                </a:ext>
              </a:extLst>
            </p:cNvPr>
            <p:cNvCxnSpPr>
              <a:cxnSpLocks/>
              <a:stCxn id="13" idx="3"/>
            </p:cNvCxnSpPr>
            <p:nvPr/>
          </p:nvCxnSpPr>
          <p:spPr>
            <a:xfrm>
              <a:off x="8864849" y="4990178"/>
              <a:ext cx="2419236" cy="12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1919A93-C7A1-4FBA-A509-CC181925C643}"/>
                </a:ext>
              </a:extLst>
            </p:cNvPr>
            <p:cNvCxnSpPr>
              <a:cxnSpLocks/>
              <a:stCxn id="15" idx="2"/>
              <a:endCxn id="23" idx="0"/>
            </p:cNvCxnSpPr>
            <p:nvPr/>
          </p:nvCxnSpPr>
          <p:spPr>
            <a:xfrm flipH="1">
              <a:off x="5816103" y="5840252"/>
              <a:ext cx="1" cy="204751"/>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3803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METODE</a:t>
            </a:r>
          </a:p>
        </p:txBody>
      </p:sp>
      <p:sp>
        <p:nvSpPr>
          <p:cNvPr id="3" name="Text Placeholder 2"/>
          <p:cNvSpPr>
            <a:spLocks noGrp="1"/>
          </p:cNvSpPr>
          <p:nvPr>
            <p:ph type="body" sz="quarter" idx="10"/>
          </p:nvPr>
        </p:nvSpPr>
        <p:spPr>
          <a:xfrm>
            <a:off x="952500" y="1955799"/>
            <a:ext cx="10350500" cy="4140201"/>
          </a:xfrm>
        </p:spPr>
        <p:txBody>
          <a:bodyPr/>
          <a:lstStyle/>
          <a:p>
            <a:pPr indent="180340" algn="just"/>
            <a:r>
              <a:rPr lang="en-US" sz="1800" i="1" dirty="0">
                <a:effectLst/>
                <a:latin typeface="Times New Roman" panose="02020603050405020304" pitchFamily="18" charset="0"/>
                <a:ea typeface="SimSun" panose="02010600030101010101" pitchFamily="2" charset="-122"/>
              </a:rPr>
              <a:t>	Document scanner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atau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pemindai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dokumen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gambar</a:t>
            </a:r>
            <a:r>
              <a:rPr lang="en-US" sz="1800" dirty="0">
                <a:effectLst/>
                <a:latin typeface="Times New Roman" panose="02020603050405020304" pitchFamily="18" charset="0"/>
                <a:ea typeface="SimSun" panose="02010600030101010101" pitchFamily="2" charset="-122"/>
              </a:rPr>
              <a:t> dan </a:t>
            </a:r>
            <a:r>
              <a:rPr lang="en-US" sz="1800" dirty="0" err="1">
                <a:effectLst/>
                <a:latin typeface="Times New Roman" panose="02020603050405020304" pitchFamily="18" charset="0"/>
                <a:ea typeface="SimSun" panose="02010600030101010101" pitchFamily="2" charset="-122"/>
              </a:rPr>
              <a:t>teks</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menggunakan</a:t>
            </a:r>
            <a:r>
              <a:rPr lang="en-US" sz="1800" dirty="0">
                <a:effectLst/>
                <a:latin typeface="Times New Roman" panose="02020603050405020304" pitchFamily="18" charset="0"/>
                <a:ea typeface="SimSun" panose="02010600030101010101" pitchFamily="2" charset="-122"/>
              </a:rPr>
              <a:t> webcam dan </a:t>
            </a:r>
            <a:r>
              <a:rPr lang="en-US" sz="1800" dirty="0" err="1">
                <a:effectLst/>
                <a:latin typeface="Times New Roman" panose="02020603050405020304" pitchFamily="18" charset="0"/>
                <a:ea typeface="SimSun" panose="02010600030101010101" pitchFamily="2" charset="-122"/>
              </a:rPr>
              <a:t>memberikan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gambar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pindaian</a:t>
            </a:r>
            <a:r>
              <a:rPr lang="en-US" sz="1800" dirty="0">
                <a:effectLst/>
                <a:latin typeface="Times New Roman" panose="02020603050405020304" pitchFamily="18" charset="0"/>
                <a:ea typeface="SimSun" panose="02010600030101010101" pitchFamily="2" charset="-122"/>
              </a:rPr>
              <a:t> yang </a:t>
            </a:r>
            <a:r>
              <a:rPr lang="en-US" sz="1800" dirty="0" err="1">
                <a:effectLst/>
                <a:latin typeface="Times New Roman" panose="02020603050405020304" pitchFamily="18" charset="0"/>
                <a:ea typeface="SimSun" panose="02010600030101010101" pitchFamily="2" charset="-122"/>
              </a:rPr>
              <a:t>lebih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baik</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sehingga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dokumen</a:t>
            </a:r>
            <a:r>
              <a:rPr lang="en-US" sz="1800" dirty="0">
                <a:effectLst/>
                <a:latin typeface="Times New Roman" panose="02020603050405020304" pitchFamily="18" charset="0"/>
                <a:ea typeface="SimSun" panose="02010600030101010101" pitchFamily="2" charset="-122"/>
              </a:rPr>
              <a:t> yang </a:t>
            </a:r>
            <a:r>
              <a:rPr lang="en-US" sz="1800" dirty="0" err="1">
                <a:effectLst/>
                <a:latin typeface="Times New Roman" panose="02020603050405020304" pitchFamily="18" charset="0"/>
                <a:ea typeface="SimSun" panose="02010600030101010101" pitchFamily="2" charset="-122"/>
              </a:rPr>
              <a:t>dapat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dimanfaatkan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lebih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lanjut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sesuai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kebutuhan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permintaan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Sistem</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document scanner </a:t>
            </a:r>
            <a:r>
              <a:rPr lang="en-US" sz="1800" dirty="0" err="1">
                <a:effectLst/>
                <a:latin typeface="Times New Roman" panose="02020603050405020304" pitchFamily="18" charset="0"/>
                <a:ea typeface="SimSun" panose="02010600030101010101" pitchFamily="2" charset="-122"/>
              </a:rPr>
              <a:t>dikembangkan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menggunakan</a:t>
            </a:r>
            <a:r>
              <a:rPr lang="en-US" sz="1800" dirty="0">
                <a:effectLst/>
                <a:latin typeface="Times New Roman" panose="02020603050405020304" pitchFamily="18" charset="0"/>
                <a:ea typeface="SimSun" panose="02010600030101010101" pitchFamily="2" charset="-122"/>
              </a:rPr>
              <a:t> python dan OpenCV </a:t>
            </a:r>
            <a:r>
              <a:rPr lang="en-US" sz="1800" dirty="0" err="1">
                <a:effectLst/>
                <a:latin typeface="Times New Roman" panose="02020603050405020304" pitchFamily="18" charset="0"/>
                <a:ea typeface="SimSun" panose="02010600030101010101" pitchFamily="2" charset="-122"/>
              </a:rPr>
              <a:t>sebagai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perpustakaannya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Metode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penelitian</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document scanner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lainnya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menggunakan</a:t>
            </a:r>
            <a:r>
              <a:rPr lang="en-US" sz="1800" dirty="0">
                <a:effectLst/>
                <a:latin typeface="Times New Roman" panose="02020603050405020304" pitchFamily="18" charset="0"/>
                <a:ea typeface="SimSun" panose="02010600030101010101" pitchFamily="2" charset="-122"/>
              </a:rPr>
              <a:t> “Library </a:t>
            </a:r>
            <a:r>
              <a:rPr lang="en-US" sz="1800" dirty="0" err="1">
                <a:effectLst/>
                <a:latin typeface="Times New Roman" panose="02020603050405020304" pitchFamily="18" charset="0"/>
                <a:ea typeface="SimSun" panose="02010600030101010101" pitchFamily="2" charset="-122"/>
              </a:rPr>
              <a:t>Resarch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dimana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dalam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penelitian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ini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menggunakan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teori-teori</a:t>
            </a:r>
            <a:r>
              <a:rPr lang="en-US" sz="1800" dirty="0">
                <a:effectLst/>
                <a:latin typeface="Times New Roman" panose="02020603050405020304" pitchFamily="18" charset="0"/>
                <a:ea typeface="SimSun" panose="02010600030101010101" pitchFamily="2" charset="-122"/>
              </a:rPr>
              <a:t> yang </a:t>
            </a:r>
            <a:r>
              <a:rPr lang="en-US" sz="1800" dirty="0" err="1">
                <a:effectLst/>
                <a:latin typeface="Times New Roman" panose="02020603050405020304" pitchFamily="18" charset="0"/>
                <a:ea typeface="SimSun" panose="02010600030101010101" pitchFamily="2" charset="-122"/>
              </a:rPr>
              <a:t>diperoleh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buku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jurnal</a:t>
            </a:r>
            <a:r>
              <a:rPr lang="en-US" sz="1800" dirty="0">
                <a:effectLst/>
                <a:latin typeface="Times New Roman" panose="02020603050405020304" pitchFamily="18" charset="0"/>
                <a:ea typeface="SimSun" panose="02010600030101010101" pitchFamily="2" charset="-122"/>
              </a:rPr>
              <a:t>, dan internet yang </a:t>
            </a:r>
            <a:r>
              <a:rPr lang="en-US" sz="1800" dirty="0" err="1">
                <a:effectLst/>
                <a:latin typeface="Times New Roman" panose="02020603050405020304" pitchFamily="18" charset="0"/>
                <a:ea typeface="SimSun" panose="02010600030101010101" pitchFamily="2" charset="-122"/>
              </a:rPr>
              <a:t>mendukung</a:t>
            </a:r>
            <a:r>
              <a:rPr lang="en-US" sz="1800" dirty="0">
                <a:effectLst/>
                <a:latin typeface="Times New Roman" panose="02020603050405020304" pitchFamily="18" charset="0"/>
                <a:ea typeface="SimSun" panose="02010600030101010101" pitchFamily="2" charset="-122"/>
              </a:rPr>
              <a:t> dan </a:t>
            </a:r>
            <a:r>
              <a:rPr lang="en-US" sz="1800" dirty="0" err="1">
                <a:effectLst/>
                <a:latin typeface="Times New Roman" panose="02020603050405020304" pitchFamily="18" charset="0"/>
                <a:ea typeface="SimSun" panose="02010600030101010101" pitchFamily="2" charset="-122"/>
              </a:rPr>
              <a:t>sesuai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dengan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laporan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penelitian</a:t>
            </a:r>
            <a:r>
              <a:rPr lang="en-US" sz="1800" dirty="0">
                <a:effectLst/>
                <a:latin typeface="Times New Roman" panose="02020603050405020304" pitchFamily="18" charset="0"/>
                <a:ea typeface="SimSun" panose="02010600030101010101" pitchFamily="2" charset="-122"/>
              </a:rPr>
              <a:t>. Cara </a:t>
            </a:r>
            <a:r>
              <a:rPr lang="en-US" sz="1800" dirty="0" err="1">
                <a:effectLst/>
                <a:latin typeface="Times New Roman" panose="02020603050405020304" pitchFamily="18" charset="0"/>
                <a:ea typeface="SimSun" panose="02010600030101010101" pitchFamily="2" charset="-122"/>
              </a:rPr>
              <a:t>kerja</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document scanner </a:t>
            </a:r>
            <a:r>
              <a:rPr lang="en-US" sz="1800" dirty="0" err="1">
                <a:effectLst/>
                <a:latin typeface="Times New Roman" panose="02020603050405020304" pitchFamily="18" charset="0"/>
                <a:ea typeface="SimSun" panose="02010600030101010101" pitchFamily="2" charset="-122"/>
              </a:rPr>
              <a:t>atau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pemindai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dokumen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melibatkan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beberapa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langkah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sebagai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berikut</a:t>
            </a:r>
            <a:r>
              <a:rPr lang="en-US" sz="1800" dirty="0">
                <a:effectLst/>
                <a:latin typeface="Times New Roman" panose="02020603050405020304" pitchFamily="18" charset="0"/>
                <a:ea typeface="SimSun" panose="02010600030101010101" pitchFamily="2" charset="-122"/>
              </a:rPr>
              <a:t>:</a:t>
            </a:r>
          </a:p>
          <a:p>
            <a:pPr marL="342900" indent="-342900" algn="just">
              <a:buFont typeface="+mj-lt"/>
              <a:buAutoNum type="arabicPeriod"/>
            </a:pPr>
            <a:r>
              <a:rPr lang="en-US" dirty="0" err="1">
                <a:latin typeface="Times New Roman" panose="02020603050405020304" pitchFamily="18" charset="0"/>
                <a:ea typeface="SimSun" panose="02010600030101010101" pitchFamily="2" charset="-122"/>
              </a:rPr>
              <a:t>Tampilan</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Antarmuka</a:t>
            </a:r>
            <a:endParaRPr lang="en-US" dirty="0">
              <a:latin typeface="Times New Roman" panose="02020603050405020304" pitchFamily="18" charset="0"/>
              <a:ea typeface="SimSun" panose="02010600030101010101" pitchFamily="2" charset="-122"/>
            </a:endParaRPr>
          </a:p>
          <a:p>
            <a:pPr marL="342900" indent="-342900" algn="just">
              <a:buFont typeface="+mj-lt"/>
              <a:buAutoNum type="arabicPeriod"/>
            </a:pPr>
            <a:r>
              <a:rPr lang="en-US" sz="1800" dirty="0" err="1">
                <a:effectLst/>
                <a:latin typeface="Times New Roman" panose="02020603050405020304" pitchFamily="18" charset="0"/>
                <a:ea typeface="SimSun" panose="02010600030101010101" pitchFamily="2" charset="-122"/>
              </a:rPr>
              <a:t>Pindai</a:t>
            </a:r>
            <a:r>
              <a:rPr lang="en-US" sz="1800" dirty="0">
                <a:effectLst/>
                <a:latin typeface="Times New Roman" panose="02020603050405020304" pitchFamily="18" charset="0"/>
                <a:ea typeface="SimSun" panose="02010600030101010101" pitchFamily="2" charset="-122"/>
              </a:rPr>
              <a:t> Gambar </a:t>
            </a:r>
            <a:r>
              <a:rPr lang="en-US" dirty="0">
                <a:latin typeface="Times New Roman" panose="02020603050405020304" pitchFamily="18" charset="0"/>
                <a:ea typeface="SimSun" panose="02010600030101010101" pitchFamily="2" charset="-122"/>
              </a:rPr>
              <a:t>Dan Teks</a:t>
            </a:r>
          </a:p>
          <a:p>
            <a:pPr marL="342900" indent="-342900" algn="just">
              <a:buFont typeface="+mj-lt"/>
              <a:buAutoNum type="arabicPeriod"/>
            </a:pPr>
            <a:r>
              <a:rPr lang="en-US" sz="1800" dirty="0" err="1">
                <a:effectLst/>
                <a:latin typeface="Times New Roman" panose="02020603050405020304" pitchFamily="18" charset="0"/>
                <a:ea typeface="SimSun" panose="02010600030101010101" pitchFamily="2" charset="-122"/>
              </a:rPr>
              <a:t>Ekstrak</a:t>
            </a:r>
            <a:r>
              <a:rPr lang="en-US" sz="1800" dirty="0">
                <a:effectLst/>
                <a:latin typeface="Times New Roman" panose="02020603050405020304" pitchFamily="18" charset="0"/>
                <a:ea typeface="SimSun" panose="02010600030101010101" pitchFamily="2" charset="-122"/>
              </a:rPr>
              <a:t> Gambar Dan Teks</a:t>
            </a:r>
          </a:p>
          <a:p>
            <a:pPr marL="342900" indent="-342900" algn="just">
              <a:buFont typeface="+mj-lt"/>
              <a:buAutoNum type="arabicPeriod"/>
            </a:pPr>
            <a:r>
              <a:rPr lang="en-US" dirty="0" err="1">
                <a:latin typeface="Times New Roman" panose="02020603050405020304" pitchFamily="18" charset="0"/>
                <a:ea typeface="SimSun" panose="02010600030101010101" pitchFamily="2" charset="-122"/>
              </a:rPr>
              <a:t>Simpan</a:t>
            </a:r>
            <a:r>
              <a:rPr lang="en-US" dirty="0">
                <a:latin typeface="Times New Roman" panose="02020603050405020304" pitchFamily="18" charset="0"/>
                <a:ea typeface="SimSun" panose="02010600030101010101" pitchFamily="2" charset="-122"/>
              </a:rPr>
              <a:t> Gambar</a:t>
            </a:r>
            <a:endParaRPr lang="en-US" sz="1800" dirty="0">
              <a:effectLst/>
              <a:latin typeface="Times New Roman" panose="02020603050405020304" pitchFamily="18" charset="0"/>
              <a:ea typeface="SimSun" panose="02010600030101010101" pitchFamily="2" charset="-122"/>
            </a:endParaRPr>
          </a:p>
          <a:p>
            <a:pPr indent="180340" algn="just"/>
            <a:endParaRPr lang="en-ID"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7366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229100" y="1843778"/>
            <a:ext cx="7670800" cy="3735388"/>
          </a:xfrm>
        </p:spPr>
        <p:txBody>
          <a:bodyPr/>
          <a:lstStyle/>
          <a:p>
            <a:pPr marL="365760" indent="-182880" algn="just">
              <a:lnSpc>
                <a:spcPct val="95000"/>
              </a:lnSpc>
              <a:spcAft>
                <a:spcPts val="600"/>
              </a:spcAft>
              <a:tabLst>
                <a:tab pos="182880" algn="l"/>
              </a:tabLst>
            </a:pPr>
            <a:r>
              <a:rPr lang="x-none" sz="1800" spc="-5" dirty="0">
                <a:effectLst/>
                <a:latin typeface="Times New Roman" panose="02020603050405020304" pitchFamily="18" charset="0"/>
                <a:ea typeface="Times New Roman" panose="02020603050405020304" pitchFamily="18" charset="0"/>
              </a:rPr>
              <a:t>Kontur adalah kurva tertutup yang menghubungkan semua titik kontinu yang memiliki beberapa warna atau intensitas, mereka mewakili bentuk benda yang ditemukan dalam citra pada video webcam. Deteksi kontur sangat berguna untuk analisis bentuk dan deteksi objek. Berkut ini mari kita ikuti agar berhasil mendeteksi kontur pada gambar atua citra:</a:t>
            </a:r>
            <a:endParaRPr lang="en-ID"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arenR"/>
              <a:tabLst>
                <a:tab pos="182880" algn="l"/>
                <a:tab pos="630555" algn="l"/>
              </a:tabLst>
            </a:pPr>
            <a:r>
              <a:rPr lang="x-none" sz="1800" spc="-5" dirty="0">
                <a:effectLst/>
                <a:latin typeface="Times New Roman" panose="02020603050405020304" pitchFamily="18" charset="0"/>
                <a:ea typeface="Times New Roman" panose="02020603050405020304" pitchFamily="18" charset="0"/>
              </a:rPr>
              <a:t>Mengonversi </a:t>
            </a:r>
            <a:r>
              <a:rPr lang="en-US" sz="1800" spc="-5" dirty="0" err="1">
                <a:effectLst/>
                <a:latin typeface="Times New Roman" panose="02020603050405020304" pitchFamily="18" charset="0"/>
                <a:ea typeface="Times New Roman" panose="02020603050405020304" pitchFamily="18" charset="0"/>
              </a:rPr>
              <a:t>citra</a:t>
            </a:r>
            <a:r>
              <a:rPr lang="en-US" sz="1800" spc="-5" dirty="0">
                <a:effectLst/>
                <a:latin typeface="Times New Roman" panose="02020603050405020304" pitchFamily="18" charset="0"/>
                <a:ea typeface="Times New Roman" panose="02020603050405020304" pitchFamily="18" charset="0"/>
              </a:rPr>
              <a:t> grayscale</a:t>
            </a:r>
            <a:r>
              <a:rPr lang="x-none" sz="1800" spc="-5" dirty="0">
                <a:effectLst/>
                <a:latin typeface="Times New Roman" panose="02020603050405020304" pitchFamily="18" charset="0"/>
                <a:ea typeface="Times New Roman" panose="02020603050405020304" pitchFamily="18" charset="0"/>
              </a:rPr>
              <a:t> ke </a:t>
            </a:r>
            <a:r>
              <a:rPr lang="en-US" sz="1800" i="1" spc="-5" dirty="0">
                <a:effectLst/>
                <a:latin typeface="Times New Roman" panose="02020603050405020304" pitchFamily="18" charset="0"/>
                <a:ea typeface="Times New Roman" panose="02020603050405020304" pitchFamily="18" charset="0"/>
              </a:rPr>
              <a:t>canny</a:t>
            </a:r>
            <a:r>
              <a:rPr lang="x-none" sz="1800" spc="-5" dirty="0">
                <a:effectLst/>
                <a:latin typeface="Times New Roman" panose="02020603050405020304" pitchFamily="18" charset="0"/>
                <a:ea typeface="Times New Roman" panose="02020603050405020304" pitchFamily="18" charset="0"/>
              </a:rPr>
              <a:t>, ini adalah praktik umum untuk gambar masukan menjadi </a:t>
            </a:r>
            <a:r>
              <a:rPr lang="en-US" sz="1800" spc="-5" dirty="0" err="1">
                <a:effectLst/>
                <a:latin typeface="Times New Roman" panose="02020603050405020304" pitchFamily="18" charset="0"/>
                <a:ea typeface="Times New Roman" panose="02020603050405020304" pitchFamily="18" charset="0"/>
              </a:rPr>
              <a:t>citra</a:t>
            </a:r>
            <a:r>
              <a:rPr lang="en-US" sz="1800" spc="-5" dirty="0">
                <a:effectLst/>
                <a:latin typeface="Times New Roman" panose="02020603050405020304" pitchFamily="18" charset="0"/>
                <a:ea typeface="Times New Roman" panose="02020603050405020304" pitchFamily="18" charset="0"/>
              </a:rPr>
              <a:t> </a:t>
            </a:r>
            <a:r>
              <a:rPr lang="en-US" sz="1800" i="1" spc="-5" dirty="0">
                <a:effectLst/>
                <a:latin typeface="Times New Roman" panose="02020603050405020304" pitchFamily="18" charset="0"/>
                <a:ea typeface="Times New Roman" panose="02020603050405020304" pitchFamily="18" charset="0"/>
              </a:rPr>
              <a:t>canny</a:t>
            </a:r>
            <a:r>
              <a:rPr lang="x-none" sz="1800" spc="-5" dirty="0">
                <a:effectLst/>
                <a:latin typeface="Times New Roman" panose="02020603050405020304" pitchFamily="18" charset="0"/>
                <a:ea typeface="Times New Roman" panose="02020603050405020304" pitchFamily="18" charset="0"/>
              </a:rPr>
              <a:t> (yang harus merupakan hasil dari gambar ambang batas atau deteksi tepi).</a:t>
            </a:r>
            <a:endParaRPr lang="en-ID"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arenR"/>
              <a:tabLst>
                <a:tab pos="182880" algn="l"/>
                <a:tab pos="411480" algn="l"/>
                <a:tab pos="630555" algn="l"/>
              </a:tabLst>
            </a:pPr>
            <a:r>
              <a:rPr lang="x-none" sz="1800" spc="-5" dirty="0">
                <a:effectLst/>
                <a:latin typeface="Times New Roman" panose="02020603050405020304" pitchFamily="18" charset="0"/>
                <a:ea typeface="Times New Roman" panose="02020603050405020304" pitchFamily="18" charset="0"/>
              </a:rPr>
              <a:t>Menemukan kontur menggunakan fungsi find Contours () pada </a:t>
            </a:r>
            <a:r>
              <a:rPr lang="x-none" sz="1800" i="1" spc="-5" dirty="0">
                <a:effectLst/>
                <a:latin typeface="Times New Roman" panose="02020603050405020304" pitchFamily="18" charset="0"/>
                <a:ea typeface="Times New Roman" panose="02020603050405020304" pitchFamily="18" charset="0"/>
              </a:rPr>
              <a:t>liblary</a:t>
            </a:r>
            <a:r>
              <a:rPr lang="x-none" sz="1800" spc="-5" dirty="0">
                <a:effectLst/>
                <a:latin typeface="Times New Roman" panose="02020603050405020304" pitchFamily="18" charset="0"/>
                <a:ea typeface="Times New Roman" panose="02020603050405020304" pitchFamily="18" charset="0"/>
              </a:rPr>
              <a:t> OpenCV.</a:t>
            </a:r>
            <a:endParaRPr lang="en-ID" sz="1800" spc="-5" dirty="0">
              <a:effectLst/>
              <a:latin typeface="Times New Roman" panose="02020603050405020304" pitchFamily="18" charset="0"/>
              <a:ea typeface="SimSun" panose="02010600030101010101" pitchFamily="2" charset="-122"/>
            </a:endParaRPr>
          </a:p>
          <a:p>
            <a:pPr marL="342900" lvl="0" indent="-342900" algn="just">
              <a:lnSpc>
                <a:spcPct val="95000"/>
              </a:lnSpc>
              <a:spcAft>
                <a:spcPts val="600"/>
              </a:spcAft>
              <a:buFont typeface="+mj-lt"/>
              <a:buAutoNum type="arabicParenR"/>
              <a:tabLst>
                <a:tab pos="182880" algn="l"/>
                <a:tab pos="411480" algn="l"/>
                <a:tab pos="630555" algn="l"/>
              </a:tabLst>
            </a:pPr>
            <a:r>
              <a:rPr lang="en-US" sz="1800" spc="-5" dirty="0" err="1">
                <a:effectLst/>
                <a:latin typeface="Times New Roman" panose="02020603050405020304" pitchFamily="18" charset="0"/>
                <a:ea typeface="Times New Roman" panose="02020603050405020304" pitchFamily="18" charset="0"/>
              </a:rPr>
              <a:t>Menggambar</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kontur</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kedalam</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tampilan</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antarmuka</a:t>
            </a:r>
            <a:r>
              <a:rPr lang="en-US" sz="1800" spc="-5" dirty="0">
                <a:effectLst/>
                <a:latin typeface="Times New Roman" panose="02020603050405020304" pitchFamily="18" charset="0"/>
                <a:ea typeface="Times New Roman" panose="02020603050405020304" pitchFamily="18" charset="0"/>
              </a:rPr>
              <a:t>.</a:t>
            </a:r>
          </a:p>
          <a:p>
            <a:pPr lvl="0" algn="just">
              <a:lnSpc>
                <a:spcPct val="95000"/>
              </a:lnSpc>
              <a:spcAft>
                <a:spcPts val="600"/>
              </a:spcAft>
              <a:tabLst>
                <a:tab pos="182880" algn="l"/>
                <a:tab pos="411480" algn="l"/>
                <a:tab pos="630555" algn="l"/>
              </a:tabLst>
            </a:pPr>
            <a:r>
              <a:rPr lang="en-US" b="1" spc="-5" dirty="0">
                <a:latin typeface="Times New Roman" panose="02020603050405020304" pitchFamily="18" charset="0"/>
                <a:ea typeface="SimSun" panose="02010600030101010101" pitchFamily="2" charset="-122"/>
              </a:rPr>
              <a:t>Gambar </a:t>
            </a:r>
            <a:r>
              <a:rPr lang="en-US" b="1" spc="-5" dirty="0" err="1">
                <a:latin typeface="Times New Roman" panose="02020603050405020304" pitchFamily="18" charset="0"/>
                <a:ea typeface="SimSun" panose="02010600030101010101" pitchFamily="2" charset="-122"/>
              </a:rPr>
              <a:t>disamping</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merupakan</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hasil</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dari</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kontur</a:t>
            </a:r>
            <a:r>
              <a:rPr lang="en-US" spc="-5" dirty="0">
                <a:latin typeface="Times New Roman" panose="02020603050405020304" pitchFamily="18" charset="0"/>
                <a:ea typeface="SimSun" panose="02010600030101010101" pitchFamily="2" charset="-122"/>
              </a:rPr>
              <a:t> yang </a:t>
            </a:r>
            <a:r>
              <a:rPr lang="en-US" spc="-5" dirty="0" err="1">
                <a:latin typeface="Times New Roman" panose="02020603050405020304" pitchFamily="18" charset="0"/>
                <a:ea typeface="SimSun" panose="02010600030101010101" pitchFamily="2" charset="-122"/>
              </a:rPr>
              <a:t>telah</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digambar</a:t>
            </a:r>
            <a:r>
              <a:rPr lang="en-US" spc="-5" dirty="0">
                <a:latin typeface="Times New Roman" panose="02020603050405020304" pitchFamily="18" charset="0"/>
                <a:ea typeface="SimSun" panose="02010600030101010101" pitchFamily="2" charset="-122"/>
              </a:rPr>
              <a:t> dan </a:t>
            </a:r>
            <a:r>
              <a:rPr lang="en-US" spc="-5" dirty="0" err="1">
                <a:latin typeface="Times New Roman" panose="02020603050405020304" pitchFamily="18" charset="0"/>
                <a:ea typeface="SimSun" panose="02010600030101010101" pitchFamily="2" charset="-122"/>
              </a:rPr>
              <a:t>ditampilkan</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dengan</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menggunakan</a:t>
            </a:r>
            <a:r>
              <a:rPr lang="en-US" spc="-5" dirty="0">
                <a:latin typeface="Times New Roman" panose="02020603050405020304" pitchFamily="18" charset="0"/>
                <a:ea typeface="SimSun" panose="02010600030101010101" pitchFamily="2" charset="-122"/>
              </a:rPr>
              <a:t> sample </a:t>
            </a:r>
            <a:r>
              <a:rPr lang="en-US" spc="-5" dirty="0" err="1">
                <a:latin typeface="Times New Roman" panose="02020603050405020304" pitchFamily="18" charset="0"/>
                <a:ea typeface="SimSun" panose="02010600030101010101" pitchFamily="2" charset="-122"/>
              </a:rPr>
              <a:t>dokumen</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sebagai</a:t>
            </a:r>
            <a:r>
              <a:rPr lang="en-US" spc="-5" dirty="0">
                <a:latin typeface="Times New Roman" panose="02020603050405020304" pitchFamily="18" charset="0"/>
                <a:ea typeface="SimSun" panose="02010600030101010101" pitchFamily="2" charset="-122"/>
              </a:rPr>
              <a:t> </a:t>
            </a:r>
            <a:r>
              <a:rPr lang="en-US" spc="-5" dirty="0" err="1">
                <a:latin typeface="Times New Roman" panose="02020603050405020304" pitchFamily="18" charset="0"/>
                <a:ea typeface="SimSun" panose="02010600030101010101" pitchFamily="2" charset="-122"/>
              </a:rPr>
              <a:t>objek</a:t>
            </a:r>
            <a:r>
              <a:rPr lang="en-US" spc="-5" dirty="0">
                <a:latin typeface="Times New Roman" panose="02020603050405020304" pitchFamily="18" charset="0"/>
                <a:ea typeface="SimSun" panose="02010600030101010101" pitchFamily="2" charset="-122"/>
              </a:rPr>
              <a:t>.</a:t>
            </a:r>
            <a:endParaRPr lang="en-ID" sz="1800" spc="-5" dirty="0">
              <a:effectLst/>
              <a:latin typeface="Times New Roman" panose="02020603050405020304" pitchFamily="18" charset="0"/>
              <a:ea typeface="SimSun" panose="02010600030101010101" pitchFamily="2" charset="-122"/>
            </a:endParaRPr>
          </a:p>
          <a:p>
            <a:endParaRPr lang="en-US" dirty="0"/>
          </a:p>
        </p:txBody>
      </p:sp>
      <p:sp>
        <p:nvSpPr>
          <p:cNvPr id="3" name="Text Placeholder 2"/>
          <p:cNvSpPr>
            <a:spLocks noGrp="1"/>
          </p:cNvSpPr>
          <p:nvPr>
            <p:ph type="body" sz="quarter" idx="11"/>
          </p:nvPr>
        </p:nvSpPr>
        <p:spPr/>
        <p:txBody>
          <a:bodyPr/>
          <a:lstStyle/>
          <a:p>
            <a:endParaRPr lang="en-US" dirty="0"/>
          </a:p>
        </p:txBody>
      </p:sp>
      <p:sp>
        <p:nvSpPr>
          <p:cNvPr id="4" name="Title 3"/>
          <p:cNvSpPr>
            <a:spLocks noGrp="1"/>
          </p:cNvSpPr>
          <p:nvPr>
            <p:ph type="title"/>
          </p:nvPr>
        </p:nvSpPr>
        <p:spPr/>
        <p:txBody>
          <a:bodyPr/>
          <a:lstStyle/>
          <a:p>
            <a:r>
              <a:rPr lang="en-US" dirty="0"/>
              <a:t>HASIL DAN PEMBAHASAN</a:t>
            </a:r>
          </a:p>
        </p:txBody>
      </p:sp>
      <p:pic>
        <p:nvPicPr>
          <p:cNvPr id="5" name="Picture 4">
            <a:extLst>
              <a:ext uri="{FF2B5EF4-FFF2-40B4-BE49-F238E27FC236}">
                <a16:creationId xmlns:a16="http://schemas.microsoft.com/office/drawing/2014/main" id="{ED4E453C-292F-4CD9-85B1-88025C9BF739}"/>
              </a:ext>
            </a:extLst>
          </p:cNvPr>
          <p:cNvPicPr/>
          <p:nvPr/>
        </p:nvPicPr>
        <p:blipFill rotWithShape="1">
          <a:blip r:embed="rId2">
            <a:extLst>
              <a:ext uri="{28A0092B-C50C-407E-A947-70E740481C1C}">
                <a14:useLocalDpi xmlns:a14="http://schemas.microsoft.com/office/drawing/2010/main" val="0"/>
              </a:ext>
            </a:extLst>
          </a:blip>
          <a:srcRect l="22118" t="42673" r="60997" b="15880"/>
          <a:stretch/>
        </p:blipFill>
        <p:spPr bwMode="auto">
          <a:xfrm>
            <a:off x="221146" y="2055811"/>
            <a:ext cx="3366604" cy="4581147"/>
          </a:xfrm>
          <a:prstGeom prst="rect">
            <a:avLst/>
          </a:prstGeom>
          <a:noFill/>
          <a:ln>
            <a:noFill/>
          </a:ln>
          <a:extLst>
            <a:ext uri="{53640926-AAD7-44D8-BBD7-CCE9431645EC}">
              <a14:shadowObscured xmlns:a14="http://schemas.microsoft.com/office/drawing/2010/main"/>
            </a:ext>
          </a:extLst>
        </p:spPr>
      </p:pic>
      <p:sp>
        <p:nvSpPr>
          <p:cNvPr id="6" name="Text Box 15">
            <a:extLst>
              <a:ext uri="{FF2B5EF4-FFF2-40B4-BE49-F238E27FC236}">
                <a16:creationId xmlns:a16="http://schemas.microsoft.com/office/drawing/2014/main" id="{9274AFF8-733D-4D26-9521-51064F86C288}"/>
              </a:ext>
            </a:extLst>
          </p:cNvPr>
          <p:cNvSpPr txBox="1"/>
          <p:nvPr/>
        </p:nvSpPr>
        <p:spPr>
          <a:xfrm>
            <a:off x="327439" y="1690687"/>
            <a:ext cx="3154018" cy="365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effectLst/>
                <a:latin typeface="Times New Roman" panose="02020603050405020304" pitchFamily="18" charset="0"/>
                <a:ea typeface="SimSun" panose="02010600030101010101" pitchFamily="2" charset="-122"/>
              </a:rPr>
              <a:t>Gambar 1: </a:t>
            </a:r>
            <a:r>
              <a:rPr lang="en-US" dirty="0" err="1">
                <a:effectLst/>
                <a:latin typeface="Times New Roman" panose="02020603050405020304" pitchFamily="18" charset="0"/>
                <a:ea typeface="SimSun" panose="02010600030101010101" pitchFamily="2" charset="-122"/>
              </a:rPr>
              <a:t>Kontur</a:t>
            </a:r>
            <a:r>
              <a:rPr lang="en-US"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gambar</a:t>
            </a:r>
            <a:r>
              <a:rPr lang="en-US" dirty="0">
                <a:effectLst/>
                <a:latin typeface="Times New Roman" panose="02020603050405020304" pitchFamily="18" charset="0"/>
                <a:ea typeface="SimSun" panose="02010600030101010101" pitchFamily="2" charset="-122"/>
              </a:rPr>
              <a:t> 1</a:t>
            </a:r>
            <a:endParaRPr lang="en-ID"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5378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just">
              <a:lnSpc>
                <a:spcPct val="95000"/>
              </a:lnSpc>
              <a:spcAft>
                <a:spcPts val="600"/>
              </a:spcAft>
              <a:tabLst>
                <a:tab pos="182880" algn="l"/>
                <a:tab pos="411480" algn="l"/>
                <a:tab pos="630555" algn="l"/>
              </a:tabLst>
            </a:pPr>
            <a:r>
              <a:rPr lang="en-US" sz="1800" spc="-5" dirty="0">
                <a:effectLst/>
                <a:latin typeface="Times New Roman" panose="02020603050405020304" pitchFamily="18" charset="0"/>
                <a:ea typeface="SimSun" panose="02010600030101010101" pitchFamily="2" charset="-122"/>
              </a:rPr>
              <a:t>4) </a:t>
            </a:r>
            <a:r>
              <a:rPr lang="en-US" sz="1800" spc="-5" dirty="0" err="1">
                <a:effectLst/>
                <a:latin typeface="Times New Roman" panose="02020603050405020304" pitchFamily="18" charset="0"/>
                <a:ea typeface="SimSun" panose="02010600030101010101" pitchFamily="2" charset="-122"/>
              </a:rPr>
              <a:t>Kemudian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diperlukan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memilih</a:t>
            </a:r>
            <a:r>
              <a:rPr lang="en-US" sz="1800" spc="-5" dirty="0">
                <a:effectLst/>
                <a:latin typeface="Times New Roman" panose="02020603050405020304" pitchFamily="18" charset="0"/>
                <a:ea typeface="SimSun" panose="02010600030101010101" pitchFamily="2" charset="-122"/>
              </a:rPr>
              <a:t> 4 </a:t>
            </a:r>
            <a:r>
              <a:rPr lang="en-US" sz="1800" spc="-5" dirty="0" err="1">
                <a:effectLst/>
                <a:latin typeface="Times New Roman" panose="02020603050405020304" pitchFamily="18" charset="0"/>
                <a:ea typeface="SimSun" panose="02010600030101010101" pitchFamily="2" charset="-122"/>
              </a:rPr>
              <a:t>titik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secara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berurutan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kiri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atas</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kanan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atas</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kiri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bawah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kanan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bawah</a:t>
            </a:r>
            <a:r>
              <a:rPr lang="en-US" sz="1800" spc="-5" dirty="0">
                <a:effectLst/>
                <a:latin typeface="Times New Roman" panose="02020603050405020304" pitchFamily="18" charset="0"/>
                <a:ea typeface="SimSun" panose="02010600030101010101" pitchFamily="2" charset="-122"/>
              </a:rPr>
              <a:t>.</a:t>
            </a:r>
            <a:endParaRPr lang="en-ID" spc="-5" dirty="0">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411480" algn="l"/>
                <a:tab pos="630555" algn="l"/>
              </a:tabLst>
            </a:pPr>
            <a:r>
              <a:rPr lang="en-US" sz="1800" dirty="0">
                <a:effectLst/>
                <a:latin typeface="Times New Roman" panose="02020603050405020304" pitchFamily="18" charset="0"/>
                <a:ea typeface="Times New Roman" panose="02020603050405020304" pitchFamily="18" charset="0"/>
              </a:rPr>
              <a:t>Setelah  </a:t>
            </a:r>
            <a:r>
              <a:rPr lang="en-US" sz="1800" dirty="0" err="1">
                <a:effectLst/>
                <a:latin typeface="Times New Roman" panose="02020603050405020304" pitchFamily="18" charset="0"/>
                <a:ea typeface="Times New Roman" panose="02020603050405020304" pitchFamily="18" charset="0"/>
              </a:rPr>
              <a:t>menerapkan</a:t>
            </a:r>
            <a:r>
              <a:rPr lang="en-US" sz="1800" dirty="0">
                <a:effectLst/>
                <a:latin typeface="Times New Roman" panose="02020603050405020304" pitchFamily="18" charset="0"/>
                <a:ea typeface="Times New Roman" panose="02020603050405020304" pitchFamily="18" charset="0"/>
              </a:rPr>
              <a:t> Langkah </a:t>
            </a:r>
            <a:r>
              <a:rPr lang="en-US" sz="1800" dirty="0" err="1">
                <a:effectLst/>
                <a:latin typeface="Times New Roman" panose="02020603050405020304" pitchFamily="18" charset="0"/>
                <a:ea typeface="Times New Roman" panose="02020603050405020304" pitchFamily="18" charset="0"/>
              </a:rPr>
              <a:t>ini</a:t>
            </a:r>
            <a:r>
              <a:rPr lang="en-US" sz="1800" dirty="0">
                <a:effectLst/>
                <a:latin typeface="Times New Roman" panose="02020603050405020304" pitchFamily="18" charset="0"/>
                <a:ea typeface="Times New Roman" panose="02020603050405020304" pitchFamily="18" charset="0"/>
              </a:rPr>
              <a:t>, Kita </a:t>
            </a:r>
            <a:r>
              <a:rPr lang="en-US" sz="1800" dirty="0" err="1">
                <a:effectLst/>
                <a:latin typeface="Times New Roman" panose="02020603050405020304" pitchFamily="18" charset="0"/>
                <a:ea typeface="Times New Roman" panose="02020603050405020304" pitchFamily="18" charset="0"/>
              </a:rPr>
              <a:t>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mendapatkan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hasil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citra</a:t>
            </a:r>
            <a:r>
              <a:rPr lang="en-US" sz="1800" dirty="0">
                <a:effectLst/>
                <a:latin typeface="Times New Roman" panose="02020603050405020304" pitchFamily="18" charset="0"/>
                <a:ea typeface="Times New Roman" panose="02020603050405020304" pitchFamily="18" charset="0"/>
              </a:rPr>
              <a:t> yang </a:t>
            </a:r>
            <a:r>
              <a:rPr lang="en-US" sz="1800" dirty="0" err="1">
                <a:effectLst/>
                <a:latin typeface="Times New Roman" panose="02020603050405020304" pitchFamily="18" charset="0"/>
                <a:ea typeface="Times New Roman" panose="02020603050405020304" pitchFamily="18" charset="0"/>
              </a:rPr>
              <a:t>seperti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gambar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disamping</a:t>
            </a:r>
            <a:endParaRPr lang="en-ID" sz="1800" dirty="0">
              <a:effectLst/>
              <a:latin typeface="Times New Roman" panose="02020603050405020304" pitchFamily="18" charset="0"/>
              <a:ea typeface="SimSun" panose="02010600030101010101" pitchFamily="2" charset="-122"/>
            </a:endParaRPr>
          </a:p>
          <a:p>
            <a:pPr marL="228600" indent="131445" algn="just"/>
            <a:r>
              <a:rPr lang="en-US" sz="1800" dirty="0">
                <a:effectLst/>
                <a:latin typeface="Times New Roman" panose="02020603050405020304" pitchFamily="18" charset="0"/>
                <a:ea typeface="Times New Roman" panose="02020603050405020304" pitchFamily="18" charset="0"/>
              </a:rPr>
              <a:t> </a:t>
            </a:r>
            <a:endParaRPr lang="en-ID" sz="1800" dirty="0">
              <a:effectLst/>
              <a:latin typeface="Times New Roman" panose="02020603050405020304" pitchFamily="18" charset="0"/>
              <a:ea typeface="SimSun" panose="02010600030101010101" pitchFamily="2" charset="-122"/>
            </a:endParaRPr>
          </a:p>
          <a:p>
            <a:endParaRPr lang="en-US" dirty="0"/>
          </a:p>
        </p:txBody>
      </p:sp>
      <p:sp>
        <p:nvSpPr>
          <p:cNvPr id="3" name="Text Placeholder 2"/>
          <p:cNvSpPr>
            <a:spLocks noGrp="1"/>
          </p:cNvSpPr>
          <p:nvPr>
            <p:ph type="body" sz="quarter" idx="11"/>
          </p:nvPr>
        </p:nvSpPr>
        <p:spPr/>
        <p:txBody>
          <a:bodyPr/>
          <a:lstStyle/>
          <a:p>
            <a:endParaRPr lang="en-US" dirty="0"/>
          </a:p>
        </p:txBody>
      </p:sp>
      <p:sp>
        <p:nvSpPr>
          <p:cNvPr id="6" name="Text Box 15">
            <a:extLst>
              <a:ext uri="{FF2B5EF4-FFF2-40B4-BE49-F238E27FC236}">
                <a16:creationId xmlns:a16="http://schemas.microsoft.com/office/drawing/2014/main" id="{9274AFF8-733D-4D26-9521-51064F86C288}"/>
              </a:ext>
            </a:extLst>
          </p:cNvPr>
          <p:cNvSpPr txBox="1"/>
          <p:nvPr/>
        </p:nvSpPr>
        <p:spPr>
          <a:xfrm>
            <a:off x="327439" y="1690687"/>
            <a:ext cx="3154018" cy="365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effectLst/>
                <a:latin typeface="Times New Roman" panose="02020603050405020304" pitchFamily="18" charset="0"/>
                <a:ea typeface="SimSun" panose="02010600030101010101" pitchFamily="2" charset="-122"/>
              </a:rPr>
              <a:t>Gambar </a:t>
            </a:r>
            <a:r>
              <a:rPr lang="en-US" b="1" dirty="0">
                <a:latin typeface="Times New Roman" panose="02020603050405020304" pitchFamily="18" charset="0"/>
                <a:ea typeface="SimSun" panose="02010600030101010101" pitchFamily="2" charset="-122"/>
              </a:rPr>
              <a:t>2</a:t>
            </a:r>
            <a:r>
              <a:rPr lang="en-US" b="1"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Kontur</a:t>
            </a:r>
            <a:r>
              <a:rPr lang="en-US"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gambar</a:t>
            </a:r>
            <a:r>
              <a:rPr lang="en-US" dirty="0">
                <a:effectLst/>
                <a:latin typeface="Times New Roman" panose="02020603050405020304" pitchFamily="18" charset="0"/>
                <a:ea typeface="SimSun" panose="02010600030101010101" pitchFamily="2" charset="-122"/>
              </a:rPr>
              <a:t> 2</a:t>
            </a:r>
            <a:endParaRPr lang="en-ID" dirty="0">
              <a:effectLst/>
              <a:latin typeface="Times New Roman" panose="02020603050405020304" pitchFamily="18" charset="0"/>
              <a:ea typeface="SimSun" panose="02010600030101010101" pitchFamily="2" charset="-122"/>
            </a:endParaRPr>
          </a:p>
        </p:txBody>
      </p:sp>
      <p:pic>
        <p:nvPicPr>
          <p:cNvPr id="7" name="Picture 6">
            <a:extLst>
              <a:ext uri="{FF2B5EF4-FFF2-40B4-BE49-F238E27FC236}">
                <a16:creationId xmlns:a16="http://schemas.microsoft.com/office/drawing/2014/main" id="{3739CE37-FDC4-42DC-94FD-241B7F5E8676}"/>
              </a:ext>
            </a:extLst>
          </p:cNvPr>
          <p:cNvPicPr/>
          <p:nvPr/>
        </p:nvPicPr>
        <p:blipFill rotWithShape="1">
          <a:blip r:embed="rId2">
            <a:extLst>
              <a:ext uri="{28A0092B-C50C-407E-A947-70E740481C1C}">
                <a14:useLocalDpi xmlns:a14="http://schemas.microsoft.com/office/drawing/2010/main" val="0"/>
              </a:ext>
            </a:extLst>
          </a:blip>
          <a:srcRect l="72818" t="41077" r="7950" b="14065"/>
          <a:stretch/>
        </p:blipFill>
        <p:spPr bwMode="auto">
          <a:xfrm>
            <a:off x="221146" y="2069532"/>
            <a:ext cx="3366604" cy="45674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020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lvl="0" algn="just">
              <a:lnSpc>
                <a:spcPct val="95000"/>
              </a:lnSpc>
              <a:spcAft>
                <a:spcPts val="600"/>
              </a:spcAft>
              <a:tabLst>
                <a:tab pos="182880" algn="l"/>
                <a:tab pos="411480" algn="l"/>
                <a:tab pos="630555" algn="l"/>
              </a:tabLst>
            </a:pPr>
            <a:r>
              <a:rPr lang="en-US" sz="1800" dirty="0">
                <a:effectLst/>
                <a:latin typeface="Times New Roman" panose="02020603050405020304" pitchFamily="18" charset="0"/>
                <a:ea typeface="Times New Roman" panose="02020603050405020304" pitchFamily="18" charset="0"/>
              </a:rPr>
              <a:t>Gambar </a:t>
            </a:r>
            <a:r>
              <a:rPr lang="en-US" sz="1800" dirty="0" err="1">
                <a:effectLst/>
                <a:latin typeface="Times New Roman" panose="02020603050405020304" pitchFamily="18" charset="0"/>
                <a:ea typeface="Times New Roman" panose="02020603050405020304" pitchFamily="18" charset="0"/>
              </a:rPr>
              <a:t>ketiga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merupakan</a:t>
            </a:r>
            <a:r>
              <a:rPr lang="en-US" sz="1800" dirty="0">
                <a:effectLst/>
                <a:latin typeface="Times New Roman" panose="02020603050405020304" pitchFamily="18" charset="0"/>
                <a:ea typeface="Times New Roman" panose="02020603050405020304" pitchFamily="18" charset="0"/>
              </a:rPr>
              <a:t> trackbar yang </a:t>
            </a:r>
            <a:r>
              <a:rPr lang="en-US" sz="1800" dirty="0" err="1">
                <a:effectLst/>
                <a:latin typeface="Times New Roman" panose="02020603050405020304" pitchFamily="18" charset="0"/>
                <a:ea typeface="Times New Roman" panose="02020603050405020304" pitchFamily="18" charset="0"/>
              </a:rPr>
              <a:t>digunakan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untuk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menyesuaikan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nilai</a:t>
            </a:r>
            <a:r>
              <a:rPr lang="en-US" sz="1800" dirty="0">
                <a:effectLst/>
                <a:latin typeface="Times New Roman" panose="02020603050405020304" pitchFamily="18" charset="0"/>
                <a:ea typeface="Times New Roman" panose="02020603050405020304" pitchFamily="18" charset="0"/>
              </a:rPr>
              <a:t> hysteresis </a:t>
            </a:r>
            <a:r>
              <a:rPr lang="en-US" sz="1800" i="1" dirty="0">
                <a:effectLst/>
                <a:latin typeface="Times New Roman" panose="02020603050405020304" pitchFamily="18" charset="0"/>
                <a:ea typeface="Times New Roman" panose="02020603050405020304" pitchFamily="18" charset="0"/>
              </a:rPr>
              <a:t>min </a:t>
            </a:r>
            <a:r>
              <a:rPr lang="en-US" sz="1800" dirty="0">
                <a:effectLst/>
                <a:latin typeface="Times New Roman" panose="02020603050405020304" pitchFamily="18" charset="0"/>
                <a:ea typeface="Times New Roman" panose="02020603050405020304" pitchFamily="18" charset="0"/>
              </a:rPr>
              <a:t>dan </a:t>
            </a:r>
            <a:r>
              <a:rPr lang="en-US" sz="1800" i="1" dirty="0">
                <a:effectLst/>
                <a:latin typeface="Times New Roman" panose="02020603050405020304" pitchFamily="18" charset="0"/>
                <a:ea typeface="Times New Roman" panose="02020603050405020304" pitchFamily="18" charset="0"/>
              </a:rPr>
              <a:t>max </a:t>
            </a:r>
            <a:r>
              <a:rPr lang="en-US" sz="1800" dirty="0">
                <a:effectLst/>
                <a:latin typeface="Times New Roman" panose="02020603050405020304" pitchFamily="18" charset="0"/>
                <a:ea typeface="Times New Roman" panose="02020603050405020304" pitchFamily="18" charset="0"/>
              </a:rPr>
              <a:t> agar pada </a:t>
            </a:r>
            <a:r>
              <a:rPr lang="en-US" sz="1800" dirty="0" err="1">
                <a:effectLst/>
                <a:latin typeface="Times New Roman" panose="02020603050405020304" pitchFamily="18" charset="0"/>
                <a:ea typeface="Times New Roman" panose="02020603050405020304" pitchFamily="18" charset="0"/>
              </a:rPr>
              <a:t>saat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melakukan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pemindaian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deteksi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tepi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ambang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atas</a:t>
            </a:r>
            <a:r>
              <a:rPr lang="en-US" sz="1800" dirty="0">
                <a:effectLst/>
                <a:latin typeface="Times New Roman" panose="02020603050405020304" pitchFamily="18" charset="0"/>
                <a:ea typeface="Times New Roman" panose="02020603050405020304" pitchFamily="18" charset="0"/>
              </a:rPr>
              <a:t> pada </a:t>
            </a:r>
            <a:r>
              <a:rPr lang="en-US" sz="1800" dirty="0" err="1">
                <a:effectLst/>
                <a:latin typeface="Times New Roman" panose="02020603050405020304" pitchFamily="18" charset="0"/>
                <a:ea typeface="Times New Roman" panose="02020603050405020304" pitchFamily="18" charset="0"/>
              </a:rPr>
              <a:t>objek</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dapat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disesuaikan</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6" name="Text Box 15">
            <a:extLst>
              <a:ext uri="{FF2B5EF4-FFF2-40B4-BE49-F238E27FC236}">
                <a16:creationId xmlns:a16="http://schemas.microsoft.com/office/drawing/2014/main" id="{9274AFF8-733D-4D26-9521-51064F86C288}"/>
              </a:ext>
            </a:extLst>
          </p:cNvPr>
          <p:cNvSpPr txBox="1"/>
          <p:nvPr/>
        </p:nvSpPr>
        <p:spPr>
          <a:xfrm>
            <a:off x="0" y="2512321"/>
            <a:ext cx="3896139" cy="365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effectLst/>
                <a:latin typeface="Times New Roman" panose="02020603050405020304" pitchFamily="18" charset="0"/>
                <a:ea typeface="SimSun" panose="02010600030101010101" pitchFamily="2" charset="-122"/>
              </a:rPr>
              <a:t>Gambar 3: </a:t>
            </a:r>
            <a:r>
              <a:rPr lang="en-US" sz="1800" dirty="0">
                <a:effectLst/>
                <a:latin typeface="Times New Roman" panose="02020603050405020304" pitchFamily="18" charset="0"/>
                <a:ea typeface="SimSun" panose="02010600030101010101" pitchFamily="2" charset="-122"/>
              </a:rPr>
              <a:t>Trackbar </a:t>
            </a:r>
            <a:r>
              <a:rPr lang="en-US" sz="1800" i="1" dirty="0" err="1">
                <a:effectLst/>
                <a:latin typeface="Times New Roman" panose="02020603050405020304" pitchFamily="18" charset="0"/>
                <a:ea typeface="SimSun" panose="02010600030101010101" pitchFamily="2" charset="-122"/>
              </a:rPr>
              <a:t>min,max</a:t>
            </a:r>
            <a:r>
              <a:rPr lang="en-US" sz="1800" i="1" dirty="0">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hysteresis thresholding</a:t>
            </a:r>
            <a:endParaRPr lang="en-ID" dirty="0">
              <a:effectLst/>
              <a:latin typeface="Times New Roman" panose="02020603050405020304" pitchFamily="18" charset="0"/>
              <a:ea typeface="SimSun" panose="02010600030101010101" pitchFamily="2" charset="-122"/>
            </a:endParaRPr>
          </a:p>
        </p:txBody>
      </p:sp>
      <p:pic>
        <p:nvPicPr>
          <p:cNvPr id="8" name="Picture 7">
            <a:extLst>
              <a:ext uri="{FF2B5EF4-FFF2-40B4-BE49-F238E27FC236}">
                <a16:creationId xmlns:a16="http://schemas.microsoft.com/office/drawing/2014/main" id="{97197069-0424-48CF-90BA-E1805EC5D669}"/>
              </a:ext>
            </a:extLst>
          </p:cNvPr>
          <p:cNvPicPr/>
          <p:nvPr/>
        </p:nvPicPr>
        <p:blipFill rotWithShape="1">
          <a:blip r:embed="rId2">
            <a:extLst>
              <a:ext uri="{28A0092B-C50C-407E-A947-70E740481C1C}">
                <a14:useLocalDpi xmlns:a14="http://schemas.microsoft.com/office/drawing/2010/main" val="0"/>
              </a:ext>
            </a:extLst>
          </a:blip>
          <a:srcRect l="55230" r="799" b="84901"/>
          <a:stretch/>
        </p:blipFill>
        <p:spPr bwMode="auto">
          <a:xfrm>
            <a:off x="86042" y="3216751"/>
            <a:ext cx="3663315" cy="11299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240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229100" y="849867"/>
            <a:ext cx="7670800" cy="3735388"/>
          </a:xfrm>
        </p:spPr>
        <p:txBody>
          <a:bodyPr/>
          <a:lstStyle/>
          <a:p>
            <a:pPr marL="365760" indent="-182880" algn="just">
              <a:lnSpc>
                <a:spcPct val="95000"/>
              </a:lnSpc>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Transformasi Perspektif adalah operasi yang kita gunakan ketika kita ingin mengubah perspektif suatu objek. Berikut langkah melakukan transformasi perspektif. </a:t>
            </a:r>
            <a:r>
              <a:rPr lang="x-none" sz="1800" spc="-5" dirty="0">
                <a:effectLst/>
                <a:latin typeface="Times New Roman" panose="02020603050405020304" pitchFamily="18" charset="0"/>
                <a:ea typeface="Times New Roman" panose="02020603050405020304" pitchFamily="18" charset="0"/>
              </a:rPr>
              <a:t>dan deteksi objek</a:t>
            </a:r>
            <a:r>
              <a:rPr lang="en-US" sz="1800" spc="-5" dirty="0">
                <a:effectLst/>
                <a:latin typeface="Times New Roman" panose="02020603050405020304" pitchFamily="18" charset="0"/>
                <a:ea typeface="Times New Roman" panose="02020603050405020304" pitchFamily="18" charset="0"/>
              </a:rPr>
              <a:t>:</a:t>
            </a:r>
            <a:endParaRPr lang="en-ID" sz="1800" spc="-5" dirty="0">
              <a:effectLs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411480" algn="l"/>
                <a:tab pos="630555" algn="l"/>
              </a:tabLst>
            </a:pPr>
            <a:r>
              <a:rPr lang="en-US" sz="1800" spc="-5" dirty="0">
                <a:effectLst/>
                <a:latin typeface="Times New Roman" panose="02020603050405020304" pitchFamily="18" charset="0"/>
                <a:ea typeface="SimSun" panose="02010600030101010101" pitchFamily="2" charset="-122"/>
              </a:rPr>
              <a:t>5) </a:t>
            </a:r>
            <a:r>
              <a:rPr lang="en-US" sz="1800" spc="-5" dirty="0" err="1">
                <a:effectLst/>
                <a:latin typeface="Times New Roman" panose="02020603050405020304" pitchFamily="18" charset="0"/>
                <a:ea typeface="SimSun" panose="02010600030101010101" pitchFamily="2" charset="-122"/>
              </a:rPr>
              <a:t>Buat</a:t>
            </a:r>
            <a:r>
              <a:rPr lang="en-US" sz="1800" spc="-5" dirty="0">
                <a:effectLst/>
                <a:latin typeface="Times New Roman" panose="02020603050405020304" pitchFamily="18" charset="0"/>
                <a:ea typeface="SimSun" panose="02010600030101010101" pitchFamily="2" charset="-122"/>
              </a:rPr>
              <a:t> daftar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4 </a:t>
            </a:r>
            <a:r>
              <a:rPr lang="en-US" sz="1800" spc="-5" dirty="0" err="1">
                <a:effectLst/>
                <a:latin typeface="Times New Roman" panose="02020603050405020304" pitchFamily="18" charset="0"/>
                <a:ea typeface="SimSun" panose="02010600030101010101" pitchFamily="2" charset="-122"/>
              </a:rPr>
              <a:t>poin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dan kami </a:t>
            </a:r>
            <a:r>
              <a:rPr lang="en-US" sz="1800" spc="-5" dirty="0" err="1">
                <a:effectLst/>
                <a:latin typeface="Times New Roman" panose="02020603050405020304" pitchFamily="18" charset="0"/>
                <a:ea typeface="SimSun" panose="02010600030101010101" pitchFamily="2" charset="-122"/>
              </a:rPr>
              <a:t>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menggunakan</a:t>
            </a:r>
            <a:r>
              <a:rPr lang="en-US" sz="1800" spc="-5" dirty="0">
                <a:effectLst/>
                <a:latin typeface="Times New Roman" panose="02020603050405020304" pitchFamily="18" charset="0"/>
                <a:ea typeface="SimSun" panose="02010600030101010101" pitchFamily="2" charset="-122"/>
              </a:rPr>
              <a:t> daftar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nanti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untuk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menerapkan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transformasi</a:t>
            </a:r>
            <a:r>
              <a:rPr lang="en-US" sz="1800" spc="-5" dirty="0">
                <a:effectLst/>
                <a:latin typeface="Times New Roman" panose="02020603050405020304" pitchFamily="18" charset="0"/>
                <a:ea typeface="SimSun" panose="02010600030101010101" pitchFamily="2" charset="-122"/>
              </a:rPr>
              <a:t>.</a:t>
            </a:r>
            <a:endParaRPr lang="en-ID" sz="1800" spc="-5" dirty="0">
              <a:effectLs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411480" algn="l"/>
                <a:tab pos="630555" algn="l"/>
              </a:tabLst>
            </a:pPr>
            <a:r>
              <a:rPr lang="en-US" sz="1800" spc="-5" dirty="0">
                <a:effectLst/>
                <a:latin typeface="Times New Roman" panose="02020603050405020304" pitchFamily="18" charset="0"/>
                <a:ea typeface="SimSun" panose="02010600030101010101" pitchFamily="2" charset="-122"/>
              </a:rPr>
              <a:t>6) </a:t>
            </a:r>
            <a:r>
              <a:rPr lang="en-US" sz="1800" spc="-5" dirty="0" err="1">
                <a:effectLst/>
                <a:latin typeface="Times New Roman" panose="02020603050405020304" pitchFamily="18" charset="0"/>
                <a:ea typeface="SimSun" panose="02010600030101010101" pitchFamily="2" charset="-122"/>
              </a:rPr>
              <a:t>Buat</a:t>
            </a:r>
            <a:r>
              <a:rPr lang="en-US" sz="1800" spc="-5" dirty="0">
                <a:effectLst/>
                <a:latin typeface="Times New Roman" panose="02020603050405020304" pitchFamily="18" charset="0"/>
                <a:ea typeface="SimSun" panose="02010600030101010101" pitchFamily="2" charset="-122"/>
              </a:rPr>
              <a:t> set </a:t>
            </a:r>
            <a:r>
              <a:rPr lang="en-US" sz="1800" spc="-5" dirty="0" err="1">
                <a:effectLst/>
                <a:latin typeface="Times New Roman" panose="02020603050405020304" pitchFamily="18" charset="0"/>
                <a:ea typeface="SimSun" panose="02010600030101010101" pitchFamily="2" charset="-122"/>
              </a:rPr>
              <a:t>baru</a:t>
            </a:r>
            <a:r>
              <a:rPr lang="en-US" sz="1800" spc="-5" dirty="0">
                <a:effectLst/>
                <a:latin typeface="Times New Roman" panose="02020603050405020304" pitchFamily="18" charset="0"/>
                <a:ea typeface="SimSun" panose="02010600030101010101" pitchFamily="2" charset="-122"/>
              </a:rPr>
              <a:t> 4 </a:t>
            </a:r>
            <a:r>
              <a:rPr lang="en-US" sz="1800" spc="-5" dirty="0" err="1">
                <a:effectLst/>
                <a:latin typeface="Times New Roman" panose="02020603050405020304" pitchFamily="18" charset="0"/>
                <a:ea typeface="SimSun" panose="02010600030101010101" pitchFamily="2" charset="-122"/>
              </a:rPr>
              <a:t>poin</a:t>
            </a:r>
            <a:r>
              <a:rPr lang="en-US" sz="1800" spc="-5" dirty="0">
                <a:effectLst/>
                <a:latin typeface="Times New Roman" panose="02020603050405020304" pitchFamily="18" charset="0"/>
                <a:ea typeface="SimSun" panose="02010600030101010101" pitchFamily="2" charset="-122"/>
              </a:rPr>
              <a:t>. 4 </a:t>
            </a:r>
            <a:r>
              <a:rPr lang="en-US" sz="1800" spc="-5" dirty="0" err="1">
                <a:effectLst/>
                <a:latin typeface="Times New Roman" panose="02020603050405020304" pitchFamily="18" charset="0"/>
                <a:ea typeface="SimSun" panose="02010600030101010101" pitchFamily="2" charset="-122"/>
              </a:rPr>
              <a:t>titik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ini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adalah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ukuran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jendela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baru</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tempat</a:t>
            </a:r>
            <a:r>
              <a:rPr lang="en-US" sz="1800" spc="-5" dirty="0">
                <a:effectLst/>
                <a:latin typeface="Times New Roman" panose="02020603050405020304" pitchFamily="18" charset="0"/>
                <a:ea typeface="SimSun" panose="02010600030101010101" pitchFamily="2" charset="-122"/>
              </a:rPr>
              <a:t> kami </a:t>
            </a:r>
            <a:r>
              <a:rPr lang="en-US" sz="1800" spc="-5" dirty="0" err="1">
                <a:effectLst/>
                <a:latin typeface="Times New Roman" panose="02020603050405020304" pitchFamily="18" charset="0"/>
                <a:ea typeface="SimSun" panose="02010600030101010101" pitchFamily="2" charset="-122"/>
              </a:rPr>
              <a:t>ingin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menampilkan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gambar</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berubah</a:t>
            </a:r>
            <a:r>
              <a:rPr lang="en-US" sz="1800" spc="-5" dirty="0">
                <a:effectLst/>
                <a:latin typeface="Times New Roman" panose="02020603050405020304" pitchFamily="18" charset="0"/>
                <a:ea typeface="SimSun" panose="02010600030101010101" pitchFamily="2" charset="-122"/>
              </a:rPr>
              <a:t>.</a:t>
            </a:r>
            <a:endParaRPr lang="en-ID" sz="1800" spc="-5" dirty="0">
              <a:effectLs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411480" algn="l"/>
                <a:tab pos="630555" algn="l"/>
              </a:tabLst>
            </a:pPr>
            <a:r>
              <a:rPr lang="en-US" sz="1800" spc="-5" dirty="0">
                <a:effectLst/>
                <a:latin typeface="Times New Roman" panose="02020603050405020304" pitchFamily="18" charset="0"/>
                <a:ea typeface="SimSun" panose="02010600030101010101" pitchFamily="2" charset="-122"/>
              </a:rPr>
              <a:t>7) </a:t>
            </a:r>
            <a:r>
              <a:rPr lang="en-US" sz="1800" spc="-5" dirty="0" err="1">
                <a:effectLst/>
                <a:latin typeface="Times New Roman" panose="02020603050405020304" pitchFamily="18" charset="0"/>
                <a:ea typeface="SimSun" panose="02010600030101010101" pitchFamily="2" charset="-122"/>
              </a:rPr>
              <a:t>Kemudian</a:t>
            </a:r>
            <a:r>
              <a:rPr lang="en-US" sz="1800" spc="-5" dirty="0">
                <a:effectLst/>
                <a:latin typeface="Times New Roman" panose="02020603050405020304" pitchFamily="18" charset="0"/>
                <a:ea typeface="SimSun" panose="02010600030101010101" pitchFamily="2" charset="-122"/>
              </a:rPr>
              <a:t> kami </a:t>
            </a:r>
            <a:r>
              <a:rPr lang="en-US" sz="1800" spc="-5" dirty="0" err="1">
                <a:effectLst/>
                <a:latin typeface="Times New Roman" panose="02020603050405020304" pitchFamily="18" charset="0"/>
                <a:ea typeface="SimSun" panose="02010600030101010101" pitchFamily="2" charset="-122"/>
              </a:rPr>
              <a:t>menerapkan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transformasi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perspektif</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untuk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membuat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matriks</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akhirnya</a:t>
            </a:r>
            <a:r>
              <a:rPr lang="en-US" sz="1800" spc="-5" dirty="0">
                <a:effectLst/>
                <a:latin typeface="Times New Roman" panose="02020603050405020304" pitchFamily="18" charset="0"/>
                <a:ea typeface="SimSun" panose="02010600030101010101" pitchFamily="2" charset="-122"/>
              </a:rPr>
              <a:t> kami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mengubah</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gambar</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menjadi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menggunakan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bingkai</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asli</a:t>
            </a:r>
            <a:r>
              <a:rPr lang="en-US" sz="1800" spc="-5" dirty="0">
                <a:effectLst/>
                <a:latin typeface="Times New Roman" panose="02020603050405020304" pitchFamily="18" charset="0"/>
                <a:ea typeface="SimSun" panose="02010600030101010101" pitchFamily="2" charset="-122"/>
              </a:rPr>
              <a:t> dan </a:t>
            </a:r>
            <a:r>
              <a:rPr lang="en-US" sz="1800" spc="-5" dirty="0" err="1">
                <a:effectLst/>
                <a:latin typeface="Times New Roman" panose="02020603050405020304" pitchFamily="18" charset="0"/>
                <a:ea typeface="SimSun" panose="02010600030101010101" pitchFamily="2" charset="-122"/>
              </a:rPr>
              <a:t>matriks</a:t>
            </a:r>
            <a:r>
              <a:rPr lang="en-US" sz="1800" spc="-5" dirty="0">
                <a:effectLst/>
                <a:latin typeface="Times New Roman" panose="02020603050405020304" pitchFamily="18" charset="0"/>
                <a:ea typeface="SimSun" panose="02010600030101010101" pitchFamily="2" charset="-122"/>
              </a:rPr>
              <a:t> yang </a:t>
            </a:r>
            <a:r>
              <a:rPr lang="en-US" sz="1800" spc="-5" dirty="0" err="1">
                <a:effectLst/>
                <a:latin typeface="Times New Roman" panose="02020603050405020304" pitchFamily="18" charset="0"/>
                <a:ea typeface="SimSun" panose="02010600030101010101" pitchFamily="2" charset="-122"/>
              </a:rPr>
              <a:t>baru</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saja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dibuat</a:t>
            </a:r>
            <a:r>
              <a:rPr lang="en-US" sz="1800" spc="-5" dirty="0">
                <a:effectLst/>
                <a:latin typeface="Times New Roman" panose="02020603050405020304" pitchFamily="18" charset="0"/>
                <a:ea typeface="SimSun" panose="02010600030101010101" pitchFamily="2" charset="-122"/>
              </a:rPr>
              <a:t>.</a:t>
            </a:r>
            <a:endParaRPr lang="en-ID" sz="1800" spc="-5" dirty="0">
              <a:effectLs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411480" algn="l"/>
                <a:tab pos="630555" algn="l"/>
              </a:tabLst>
            </a:pPr>
            <a:r>
              <a:rPr lang="en-US" sz="1800" spc="-5" dirty="0">
                <a:effectLst/>
                <a:latin typeface="Times New Roman" panose="02020603050405020304" pitchFamily="18" charset="0"/>
                <a:ea typeface="SimSun" panose="02010600030101010101" pitchFamily="2" charset="-122"/>
              </a:rPr>
              <a:t>8) Kami juga </a:t>
            </a:r>
            <a:r>
              <a:rPr lang="en-US" sz="1800" spc="-5" dirty="0" err="1">
                <a:effectLst/>
                <a:latin typeface="Times New Roman" panose="02020603050405020304" pitchFamily="18" charset="0"/>
                <a:ea typeface="SimSun" panose="02010600030101010101" pitchFamily="2" charset="-122"/>
              </a:rPr>
              <a:t>dapat</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mengatur</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nilai</a:t>
            </a:r>
            <a:r>
              <a:rPr lang="en-US" sz="1800" spc="-5" dirty="0">
                <a:effectLst/>
                <a:latin typeface="Times New Roman" panose="02020603050405020304" pitchFamily="18" charset="0"/>
                <a:ea typeface="SimSun" panose="02010600030101010101" pitchFamily="2" charset="-122"/>
              </a:rPr>
              <a:t> </a:t>
            </a:r>
            <a:r>
              <a:rPr lang="en-US" sz="1800" i="1" spc="-5" dirty="0">
                <a:effectLst/>
                <a:latin typeface="Times New Roman" panose="02020603050405020304" pitchFamily="18" charset="0"/>
                <a:ea typeface="SimSun" panose="02010600030101010101" pitchFamily="2" charset="-122"/>
              </a:rPr>
              <a:t>min </a:t>
            </a:r>
            <a:r>
              <a:rPr lang="en-US" sz="1800" spc="-5" dirty="0">
                <a:effectLst/>
                <a:latin typeface="Times New Roman" panose="02020603050405020304" pitchFamily="18" charset="0"/>
                <a:ea typeface="SimSun" panose="02010600030101010101" pitchFamily="2" charset="-122"/>
              </a:rPr>
              <a:t>dan </a:t>
            </a:r>
            <a:r>
              <a:rPr lang="en-US" sz="1800" i="1" spc="-5" dirty="0">
                <a:effectLst/>
                <a:latin typeface="Times New Roman" panose="02020603050405020304" pitchFamily="18" charset="0"/>
                <a:ea typeface="SimSun" panose="02010600030101010101" pitchFamily="2" charset="-122"/>
              </a:rPr>
              <a:t>max </a:t>
            </a:r>
            <a:r>
              <a:rPr lang="en-US" sz="1800" spc="-5" dirty="0">
                <a:effectLst/>
                <a:latin typeface="Times New Roman" panose="02020603050405020304" pitchFamily="18" charset="0"/>
                <a:ea typeface="SimSun" panose="02010600030101010101" pitchFamily="2" charset="-122"/>
              </a:rPr>
              <a:t>hysteresis thresholding </a:t>
            </a:r>
            <a:r>
              <a:rPr lang="en-US" sz="1800" spc="-5" dirty="0" err="1">
                <a:effectLst/>
                <a:latin typeface="Times New Roman" panose="02020603050405020304" pitchFamily="18" charset="0"/>
                <a:ea typeface="SimSun" panose="02010600030101010101" pitchFamily="2" charset="-122"/>
              </a:rPr>
              <a:t>dengan</a:t>
            </a:r>
            <a:r>
              <a:rPr lang="en-US" sz="1800" spc="-5" dirty="0">
                <a:effectLst/>
                <a:latin typeface="Times New Roman" panose="02020603050405020304" pitchFamily="18" charset="0"/>
                <a:ea typeface="SimSun" panose="02010600030101010101" pitchFamily="2" charset="-122"/>
              </a:rPr>
              <a:t> trackbar </a:t>
            </a:r>
            <a:r>
              <a:rPr lang="en-US" sz="1800" spc="-5" dirty="0" err="1">
                <a:effectLst/>
                <a:latin typeface="Times New Roman" panose="02020603050405020304" pitchFamily="18" charset="0"/>
                <a:ea typeface="SimSun" panose="02010600030101010101" pitchFamily="2" charset="-122"/>
              </a:rPr>
              <a:t>untuk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penyesuaian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objek</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dokumen</a:t>
            </a:r>
            <a:r>
              <a:rPr lang="en-US" sz="1800" spc="-5" dirty="0">
                <a:effectLst/>
                <a:latin typeface="Times New Roman" panose="02020603050405020304" pitchFamily="18" charset="0"/>
                <a:ea typeface="SimSun" panose="02010600030101010101" pitchFamily="2" charset="-122"/>
              </a:rPr>
              <a:t>.</a:t>
            </a:r>
            <a:endParaRPr lang="en-ID" sz="1800" spc="-5" dirty="0">
              <a:effectLst/>
              <a:latin typeface="Times New Roman" panose="02020603050405020304" pitchFamily="18" charset="0"/>
              <a:ea typeface="SimSun" panose="02010600030101010101" pitchFamily="2" charset="-122"/>
            </a:endParaRPr>
          </a:p>
          <a:p>
            <a:pPr lvl="0" algn="just">
              <a:lnSpc>
                <a:spcPct val="95000"/>
              </a:lnSpc>
              <a:spcAft>
                <a:spcPts val="600"/>
              </a:spcAft>
              <a:tabLst>
                <a:tab pos="182880" algn="l"/>
                <a:tab pos="411480" algn="l"/>
                <a:tab pos="630555" algn="l"/>
              </a:tabLst>
            </a:pPr>
            <a:r>
              <a:rPr lang="en-US" sz="1800" spc="-5" dirty="0">
                <a:effectLst/>
                <a:latin typeface="Times New Roman" panose="02020603050405020304" pitchFamily="18" charset="0"/>
                <a:ea typeface="SimSun" panose="02010600030101010101" pitchFamily="2" charset="-122"/>
              </a:rPr>
              <a:t>9) </a:t>
            </a:r>
            <a:r>
              <a:rPr lang="en-US" sz="1800" spc="-5" dirty="0" err="1">
                <a:effectLst/>
                <a:latin typeface="Times New Roman" panose="02020603050405020304" pitchFamily="18" charset="0"/>
                <a:ea typeface="SimSun" panose="02010600030101010101" pitchFamily="2" charset="-122"/>
              </a:rPr>
              <a:t>Kemudian</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kita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bisa</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menampilkannya</a:t>
            </a:r>
            <a:r>
              <a:rPr lang="en-US" sz="1800" spc="-5" dirty="0">
                <a:effectLst/>
                <a:latin typeface="Times New Roman" panose="02020603050405020304" pitchFamily="18" charset="0"/>
                <a:ea typeface="SimSun" panose="02010600030101010101" pitchFamily="2" charset="-122"/>
              </a:rPr>
              <a:t> di </a:t>
            </a:r>
            <a:r>
              <a:rPr lang="en-US" sz="1800" spc="-5" dirty="0" err="1">
                <a:effectLst/>
                <a:latin typeface="Times New Roman" panose="02020603050405020304" pitchFamily="18" charset="0"/>
                <a:ea typeface="SimSun" panose="02010600030101010101" pitchFamily="2" charset="-122"/>
              </a:rPr>
              <a:t>layar</a:t>
            </a:r>
            <a:r>
              <a:rPr lang="en-US" sz="1800" spc="-5" dirty="0">
                <a:effectLst/>
                <a:latin typeface="Times New Roman" panose="02020603050405020304" pitchFamily="18" charset="0"/>
                <a:ea typeface="SimSun" panose="02010600030101010101" pitchFamily="2" charset="-122"/>
              </a:rPr>
              <a:t>.</a:t>
            </a:r>
            <a:endParaRPr lang="en-ID" sz="1800" spc="-5" dirty="0">
              <a:effectLst/>
              <a:latin typeface="Times New Roman" panose="02020603050405020304" pitchFamily="18" charset="0"/>
              <a:ea typeface="SimSun" panose="02010600030101010101" pitchFamily="2" charset="-122"/>
            </a:endParaRPr>
          </a:p>
          <a:p>
            <a:pPr marL="228600" indent="131445" algn="just"/>
            <a:r>
              <a:rPr lang="en-US" sz="1800" dirty="0">
                <a:effectLst/>
                <a:latin typeface="Times New Roman" panose="02020603050405020304" pitchFamily="18" charset="0"/>
                <a:ea typeface="Times New Roman" panose="02020603050405020304" pitchFamily="18" charset="0"/>
              </a:rPr>
              <a:t>Setelah  </a:t>
            </a:r>
            <a:r>
              <a:rPr lang="en-US" sz="1800" dirty="0" err="1">
                <a:effectLst/>
                <a:latin typeface="Times New Roman" panose="02020603050405020304" pitchFamily="18" charset="0"/>
                <a:ea typeface="Times New Roman" panose="02020603050405020304" pitchFamily="18" charset="0"/>
              </a:rPr>
              <a:t>menerapkan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langkah-langkah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kita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mendapatkan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hasil</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seperti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gambar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disamping</a:t>
            </a:r>
            <a:r>
              <a:rPr lang="en-US" sz="1800" dirty="0">
                <a:effectLst/>
                <a:latin typeface="Times New Roman" panose="02020603050405020304" pitchFamily="18" charset="0"/>
                <a:ea typeface="Times New Roman" panose="02020603050405020304" pitchFamily="18" charset="0"/>
              </a:rPr>
              <a:t> </a:t>
            </a:r>
            <a:endParaRPr lang="en-ID" sz="1800" dirty="0">
              <a:effectLst/>
              <a:latin typeface="Times New Roman" panose="02020603050405020304" pitchFamily="18" charset="0"/>
              <a:ea typeface="SimSun" panose="02010600030101010101" pitchFamily="2" charset="-122"/>
            </a:endParaRPr>
          </a:p>
        </p:txBody>
      </p:sp>
      <p:sp>
        <p:nvSpPr>
          <p:cNvPr id="3" name="Text Placeholder 2"/>
          <p:cNvSpPr>
            <a:spLocks noGrp="1"/>
          </p:cNvSpPr>
          <p:nvPr>
            <p:ph type="body" sz="quarter" idx="11"/>
          </p:nvPr>
        </p:nvSpPr>
        <p:spPr/>
        <p:txBody>
          <a:bodyPr/>
          <a:lstStyle/>
          <a:p>
            <a:endParaRPr lang="en-US" dirty="0"/>
          </a:p>
        </p:txBody>
      </p:sp>
      <p:sp>
        <p:nvSpPr>
          <p:cNvPr id="6" name="Text Box 15">
            <a:extLst>
              <a:ext uri="{FF2B5EF4-FFF2-40B4-BE49-F238E27FC236}">
                <a16:creationId xmlns:a16="http://schemas.microsoft.com/office/drawing/2014/main" id="{9274AFF8-733D-4D26-9521-51064F86C288}"/>
              </a:ext>
            </a:extLst>
          </p:cNvPr>
          <p:cNvSpPr txBox="1"/>
          <p:nvPr/>
        </p:nvSpPr>
        <p:spPr>
          <a:xfrm>
            <a:off x="327439" y="1457740"/>
            <a:ext cx="3154018" cy="5583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effectLst/>
                <a:latin typeface="Times New Roman" panose="02020603050405020304" pitchFamily="18" charset="0"/>
                <a:ea typeface="SimSun" panose="02010600030101010101" pitchFamily="2" charset="-122"/>
              </a:rPr>
              <a:t>Gambar </a:t>
            </a:r>
            <a:r>
              <a:rPr lang="en-US" b="1" dirty="0">
                <a:latin typeface="Times New Roman" panose="02020603050405020304" pitchFamily="18" charset="0"/>
                <a:ea typeface="SimSun" panose="02010600030101010101" pitchFamily="2" charset="-122"/>
              </a:rPr>
              <a:t>5</a:t>
            </a:r>
            <a:r>
              <a:rPr lang="en-US" b="1"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Transformasi</a:t>
            </a:r>
            <a:r>
              <a:rPr lang="en-US"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Perspektif</a:t>
            </a:r>
            <a:endParaRPr lang="en-ID" dirty="0">
              <a:effectLst/>
              <a:latin typeface="Times New Roman" panose="02020603050405020304" pitchFamily="18" charset="0"/>
              <a:ea typeface="SimSun" panose="02010600030101010101" pitchFamily="2" charset="-122"/>
            </a:endParaRPr>
          </a:p>
        </p:txBody>
      </p:sp>
      <p:pic>
        <p:nvPicPr>
          <p:cNvPr id="8" name="Picture 7">
            <a:extLst>
              <a:ext uri="{FF2B5EF4-FFF2-40B4-BE49-F238E27FC236}">
                <a16:creationId xmlns:a16="http://schemas.microsoft.com/office/drawing/2014/main" id="{F98D5D3F-FF38-422B-A320-96FE857BEE82}"/>
              </a:ext>
            </a:extLst>
          </p:cNvPr>
          <p:cNvPicPr/>
          <p:nvPr/>
        </p:nvPicPr>
        <p:blipFill rotWithShape="1">
          <a:blip r:embed="rId2" cstate="print">
            <a:extLst>
              <a:ext uri="{28A0092B-C50C-407E-A947-70E740481C1C}">
                <a14:useLocalDpi xmlns:a14="http://schemas.microsoft.com/office/drawing/2010/main" val="0"/>
              </a:ext>
            </a:extLst>
          </a:blip>
          <a:srcRect l="1967" t="4670" r="63912" b="4954"/>
          <a:stretch/>
        </p:blipFill>
        <p:spPr bwMode="auto">
          <a:xfrm>
            <a:off x="221146" y="2055811"/>
            <a:ext cx="3366604" cy="458114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854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229100" y="849867"/>
            <a:ext cx="7670800" cy="3735388"/>
          </a:xfrm>
        </p:spPr>
        <p:txBody>
          <a:bodyPr/>
          <a:lstStyle/>
          <a:p>
            <a:pPr marL="365760" indent="-182880" algn="just">
              <a:lnSpc>
                <a:spcPct val="95000"/>
              </a:lnSpc>
              <a:spcAft>
                <a:spcPts val="600"/>
              </a:spcAft>
              <a:tabLst>
                <a:tab pos="182880" algn="l"/>
              </a:tabLst>
            </a:pPr>
            <a:r>
              <a:rPr lang="en-US" sz="1800" dirty="0">
                <a:effectLst/>
                <a:latin typeface="Times New Roman" panose="02020603050405020304" pitchFamily="18" charset="0"/>
                <a:ea typeface="SimSun" panose="02010600030101010101" pitchFamily="2" charset="-122"/>
              </a:rPr>
              <a:t>Langkah </a:t>
            </a:r>
            <a:r>
              <a:rPr lang="en-US" sz="1800" dirty="0" err="1">
                <a:effectLst/>
                <a:latin typeface="Times New Roman" panose="02020603050405020304" pitchFamily="18" charset="0"/>
                <a:ea typeface="SimSun" panose="02010600030101010101" pitchFamily="2" charset="-122"/>
              </a:rPr>
              <a:t>ini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merupakan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langkah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terakhir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kerja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proyek</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ssitem</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document scanner </a:t>
            </a:r>
            <a:r>
              <a:rPr lang="en-US" sz="1800" dirty="0" err="1">
                <a:effectLst/>
                <a:latin typeface="Times New Roman" panose="02020603050405020304" pitchFamily="18" charset="0"/>
                <a:ea typeface="SimSun" panose="02010600030101010101" pitchFamily="2" charset="-122"/>
              </a:rPr>
              <a:t>berkaitan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dengan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penyimpanan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gambar</a:t>
            </a:r>
            <a:r>
              <a:rPr lang="en-US" sz="1800" dirty="0">
                <a:effectLst/>
                <a:latin typeface="Times New Roman" panose="02020603050405020304" pitchFamily="18" charset="0"/>
                <a:ea typeface="SimSun" panose="02010600030101010101" pitchFamily="2" charset="-122"/>
              </a:rPr>
              <a:t> yang </a:t>
            </a:r>
            <a:r>
              <a:rPr lang="en-US" sz="1800" dirty="0" err="1">
                <a:effectLst/>
                <a:latin typeface="Times New Roman" panose="02020603050405020304" pitchFamily="18" charset="0"/>
                <a:ea typeface="SimSun" panose="02010600030101010101" pitchFamily="2" charset="-122"/>
              </a:rPr>
              <a:t>dipindai</a:t>
            </a:r>
            <a:r>
              <a:rPr lang="en-US" sz="1800" dirty="0">
                <a:effectLst/>
                <a:latin typeface="Times New Roman" panose="02020603050405020304" pitchFamily="18" charset="0"/>
                <a:ea typeface="SimSun" panose="02010600030101010101" pitchFamily="2" charset="-122"/>
              </a:rPr>
              <a:t> dan </a:t>
            </a:r>
            <a:r>
              <a:rPr lang="en-US" sz="1800" dirty="0" err="1">
                <a:effectLst/>
                <a:latin typeface="Times New Roman" panose="02020603050405020304" pitchFamily="18" charset="0"/>
                <a:ea typeface="SimSun" panose="02010600030101010101" pitchFamily="2" charset="-122"/>
              </a:rPr>
              <a:t>diekstrak</a:t>
            </a:r>
            <a:r>
              <a:rPr lang="en-US" sz="1800" dirty="0">
                <a:effectLst/>
                <a:latin typeface="Times New Roman" panose="02020603050405020304" pitchFamily="18" charset="0"/>
                <a:ea typeface="SimSun" panose="02010600030101010101" pitchFamily="2" charset="-122"/>
              </a:rPr>
              <a:t> agar </a:t>
            </a:r>
            <a:r>
              <a:rPr lang="en-US" sz="1800" dirty="0" err="1">
                <a:effectLst/>
                <a:latin typeface="Times New Roman" panose="02020603050405020304" pitchFamily="18" charset="0"/>
                <a:ea typeface="SimSun" panose="02010600030101010101" pitchFamily="2" charset="-122"/>
              </a:rPr>
              <a:t>dapat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digunakan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Foto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disimpan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dalam</a:t>
            </a:r>
            <a:r>
              <a:rPr lang="en-US" sz="1800" dirty="0">
                <a:effectLst/>
                <a:latin typeface="Times New Roman" panose="02020603050405020304" pitchFamily="18" charset="0"/>
                <a:ea typeface="SimSun" panose="02010600030101010101" pitchFamily="2" charset="-122"/>
              </a:rPr>
              <a:t> format jpg, dan </a:t>
            </a:r>
            <a:r>
              <a:rPr lang="en-US" sz="1800" dirty="0" err="1">
                <a:effectLst/>
                <a:latin typeface="Times New Roman" panose="02020603050405020304" pitchFamily="18" charset="0"/>
                <a:ea typeface="SimSun" panose="02010600030101010101" pitchFamily="2" charset="-122"/>
              </a:rPr>
              <a:t>tersimpan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secara</a:t>
            </a:r>
            <a:r>
              <a:rPr lang="en-US" sz="1800" dirty="0">
                <a:effectLst/>
                <a:latin typeface="Times New Roman" panose="02020603050405020304" pitchFamily="18" charset="0"/>
                <a:ea typeface="SimSun" panose="02010600030101010101" pitchFamily="2" charset="-122"/>
              </a:rPr>
              <a:t> default oleh </a:t>
            </a:r>
            <a:r>
              <a:rPr lang="en-US" sz="1800" dirty="0" err="1">
                <a:effectLst/>
                <a:latin typeface="Times New Roman" panose="02020603050405020304" pitchFamily="18" charset="0"/>
                <a:ea typeface="SimSun" panose="02010600030101010101" pitchFamily="2" charset="-122"/>
              </a:rPr>
              <a:t>sistem</a:t>
            </a:r>
            <a:r>
              <a:rPr lang="en-US" sz="1800" dirty="0">
                <a:effectLst/>
                <a:latin typeface="Times New Roman" panose="02020603050405020304" pitchFamily="18" charset="0"/>
                <a:ea typeface="SimSun" panose="02010600030101010101" pitchFamily="2" charset="-122"/>
              </a:rPr>
              <a:t> di document laptop </a:t>
            </a:r>
            <a:r>
              <a:rPr lang="en-US" sz="1800" dirty="0" err="1">
                <a:effectLst/>
                <a:latin typeface="Times New Roman" panose="02020603050405020304" pitchFamily="18" charset="0"/>
                <a:ea typeface="SimSun" panose="02010600030101010101" pitchFamily="2" charset="-122"/>
              </a:rPr>
              <a:t>apabila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ketika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sistem</a:t>
            </a:r>
            <a:r>
              <a:rPr lang="en-US" sz="1800" dirty="0">
                <a:effectLst/>
                <a:latin typeface="Times New Roman" panose="02020603050405020304" pitchFamily="18" charset="0"/>
                <a:ea typeface="SimSun" panose="02010600030101010101" pitchFamily="2" charset="-122"/>
              </a:rPr>
              <a:t> </a:t>
            </a:r>
            <a:r>
              <a:rPr lang="en-US" sz="1800" i="1" dirty="0" err="1">
                <a:effectLst/>
                <a:latin typeface="Times New Roman" panose="02020603050405020304" pitchFamily="18" charset="0"/>
                <a:ea typeface="SimSun" panose="02010600030101010101" pitchFamily="2" charset="-122"/>
              </a:rPr>
              <a:t>doument</a:t>
            </a:r>
            <a:r>
              <a:rPr lang="en-US" sz="1800" i="1" dirty="0">
                <a:effectLst/>
                <a:latin typeface="Times New Roman" panose="02020603050405020304" pitchFamily="18" charset="0"/>
                <a:ea typeface="SimSun" panose="02010600030101010101" pitchFamily="2" charset="-122"/>
              </a:rPr>
              <a:t> scanner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sedang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berproses</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lalu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menekan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tombol</a:t>
            </a:r>
            <a:r>
              <a:rPr lang="en-US" sz="1800" dirty="0">
                <a:effectLst/>
                <a:latin typeface="Times New Roman" panose="02020603050405020304" pitchFamily="18" charset="0"/>
                <a:ea typeface="SimSun" panose="02010600030101010101" pitchFamily="2" charset="-122"/>
              </a:rPr>
              <a:t> ‘s’. </a:t>
            </a:r>
          </a:p>
          <a:p>
            <a:pPr marL="365760" indent="-182880" algn="just">
              <a:lnSpc>
                <a:spcPct val="95000"/>
              </a:lnSpc>
              <a:spcAft>
                <a:spcPts val="600"/>
              </a:spcAft>
              <a:tabLst>
                <a:tab pos="182880" algn="l"/>
              </a:tabLst>
            </a:pPr>
            <a:r>
              <a:rPr lang="en-US" sz="1800" dirty="0" err="1">
                <a:effectLst/>
                <a:latin typeface="Times New Roman" panose="02020603050405020304" pitchFamily="18" charset="0"/>
                <a:ea typeface="SimSun" panose="02010600030101010101" pitchFamily="2" charset="-122"/>
              </a:rPr>
              <a:t>Berikut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hasil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penerapan</a:t>
            </a:r>
            <a:r>
              <a:rPr lang="en-US" sz="1800" dirty="0">
                <a:effectLst/>
                <a:latin typeface="Times New Roman" panose="02020603050405020304" pitchFamily="18" charset="0"/>
                <a:ea typeface="SimSun" panose="02010600030101010101" pitchFamily="2" charset="-122"/>
              </a:rPr>
              <a:t> pada proses </a:t>
            </a:r>
            <a:r>
              <a:rPr lang="en-US" sz="1800" dirty="0" err="1">
                <a:effectLst/>
                <a:latin typeface="Times New Roman" panose="02020603050405020304" pitchFamily="18" charset="0"/>
                <a:ea typeface="SimSun" panose="02010600030101010101" pitchFamily="2" charset="-122"/>
              </a:rPr>
              <a:t>meyimpan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gambar</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dapat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dilihat</a:t>
            </a:r>
            <a:r>
              <a:rPr lang="en-US" dirty="0">
                <a:latin typeface="Times New Roman" panose="02020603050405020304" pitchFamily="18" charset="0"/>
                <a:ea typeface="SimSun" panose="02010600030101010101" pitchFamily="2" charset="-122"/>
              </a:rPr>
              <a:t> </a:t>
            </a:r>
            <a:r>
              <a:rPr lang="en-US" dirty="0" err="1">
                <a:latin typeface="Times New Roman" panose="02020603050405020304" pitchFamily="18" charset="0"/>
                <a:ea typeface="SimSun" panose="02010600030101010101" pitchFamily="2" charset="-122"/>
              </a:rPr>
              <a:t>disamping</a:t>
            </a:r>
            <a:r>
              <a:rPr lang="en-US" sz="1800" dirty="0">
                <a:effectLst/>
                <a:latin typeface="Times New Roman" panose="02020603050405020304" pitchFamily="18" charset="0"/>
                <a:ea typeface="SimSun" panose="02010600030101010101" pitchFamily="2" charset="-122"/>
              </a:rPr>
              <a:t> </a:t>
            </a:r>
          </a:p>
          <a:p>
            <a:pPr marL="365760" indent="-182880" algn="just">
              <a:lnSpc>
                <a:spcPct val="95000"/>
              </a:lnSpc>
              <a:spcAft>
                <a:spcPts val="600"/>
              </a:spcAft>
              <a:tabLst>
                <a:tab pos="182880" algn="l"/>
              </a:tabLst>
            </a:pPr>
            <a:endParaRPr lang="en-ID" sz="1800" dirty="0">
              <a:effectLst/>
              <a:latin typeface="Times New Roman" panose="02020603050405020304" pitchFamily="18" charset="0"/>
              <a:ea typeface="SimSun" panose="02010600030101010101" pitchFamily="2" charset="-122"/>
            </a:endParaRPr>
          </a:p>
        </p:txBody>
      </p:sp>
      <p:sp>
        <p:nvSpPr>
          <p:cNvPr id="3" name="Text Placeholder 2"/>
          <p:cNvSpPr>
            <a:spLocks noGrp="1"/>
          </p:cNvSpPr>
          <p:nvPr>
            <p:ph type="body" sz="quarter" idx="11"/>
          </p:nvPr>
        </p:nvSpPr>
        <p:spPr/>
        <p:txBody>
          <a:bodyPr/>
          <a:lstStyle/>
          <a:p>
            <a:endParaRPr lang="en-US" dirty="0"/>
          </a:p>
        </p:txBody>
      </p:sp>
      <p:sp>
        <p:nvSpPr>
          <p:cNvPr id="6" name="Text Box 15">
            <a:extLst>
              <a:ext uri="{FF2B5EF4-FFF2-40B4-BE49-F238E27FC236}">
                <a16:creationId xmlns:a16="http://schemas.microsoft.com/office/drawing/2014/main" id="{9274AFF8-733D-4D26-9521-51064F86C288}"/>
              </a:ext>
            </a:extLst>
          </p:cNvPr>
          <p:cNvSpPr txBox="1"/>
          <p:nvPr/>
        </p:nvSpPr>
        <p:spPr>
          <a:xfrm>
            <a:off x="327439" y="1457740"/>
            <a:ext cx="3154018" cy="5583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effectLst/>
                <a:latin typeface="Times New Roman" panose="02020603050405020304" pitchFamily="18" charset="0"/>
                <a:ea typeface="SimSun" panose="02010600030101010101" pitchFamily="2" charset="-122"/>
              </a:rPr>
              <a:t>Gambar </a:t>
            </a:r>
            <a:r>
              <a:rPr lang="en-US" b="1" dirty="0">
                <a:latin typeface="Times New Roman" panose="02020603050405020304" pitchFamily="18" charset="0"/>
                <a:ea typeface="SimSun" panose="02010600030101010101" pitchFamily="2" charset="-122"/>
              </a:rPr>
              <a:t>5</a:t>
            </a:r>
            <a:r>
              <a:rPr lang="en-US" b="1"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Transformasi</a:t>
            </a:r>
            <a:r>
              <a:rPr lang="en-US" dirty="0">
                <a:effectLst/>
                <a:latin typeface="Times New Roman" panose="02020603050405020304" pitchFamily="18" charset="0"/>
                <a:ea typeface="SimSun" panose="02010600030101010101" pitchFamily="2" charset="-122"/>
              </a:rPr>
              <a:t> </a:t>
            </a:r>
            <a:r>
              <a:rPr lang="en-US" dirty="0" err="1">
                <a:effectLst/>
                <a:latin typeface="Times New Roman" panose="02020603050405020304" pitchFamily="18" charset="0"/>
                <a:ea typeface="SimSun" panose="02010600030101010101" pitchFamily="2" charset="-122"/>
              </a:rPr>
              <a:t>Perspektif</a:t>
            </a:r>
            <a:endParaRPr lang="en-ID" dirty="0">
              <a:effectLst/>
              <a:latin typeface="Times New Roman" panose="02020603050405020304" pitchFamily="18" charset="0"/>
              <a:ea typeface="SimSun" panose="02010600030101010101" pitchFamily="2" charset="-122"/>
            </a:endParaRPr>
          </a:p>
        </p:txBody>
      </p:sp>
      <p:pic>
        <p:nvPicPr>
          <p:cNvPr id="7" name="Picture 6">
            <a:extLst>
              <a:ext uri="{FF2B5EF4-FFF2-40B4-BE49-F238E27FC236}">
                <a16:creationId xmlns:a16="http://schemas.microsoft.com/office/drawing/2014/main" id="{B0463E9F-A781-4C04-B65A-BACCA36CDF7D}"/>
              </a:ext>
            </a:extLst>
          </p:cNvPr>
          <p:cNvPicPr/>
          <p:nvPr/>
        </p:nvPicPr>
        <p:blipFill rotWithShape="1">
          <a:blip r:embed="rId2" cstate="print">
            <a:extLst>
              <a:ext uri="{28A0092B-C50C-407E-A947-70E740481C1C}">
                <a14:useLocalDpi xmlns:a14="http://schemas.microsoft.com/office/drawing/2010/main" val="0"/>
              </a:ext>
            </a:extLst>
          </a:blip>
          <a:srcRect l="575" r="62570" b="4981"/>
          <a:stretch/>
        </p:blipFill>
        <p:spPr bwMode="auto">
          <a:xfrm>
            <a:off x="247649" y="2055811"/>
            <a:ext cx="3340099" cy="45811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4870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1288</TotalTime>
  <Words>981</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DOCUMENT SCANNER </vt:lpstr>
      <vt:lpstr>PENDAHULUAN</vt:lpstr>
      <vt:lpstr>FLOWCHART</vt:lpstr>
      <vt:lpstr>METODE</vt:lpstr>
      <vt:lpstr>HASIL DAN PEMBAHASAN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KESIMPULAN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31</cp:revision>
  <dcterms:created xsi:type="dcterms:W3CDTF">2019-07-18T04:15:30Z</dcterms:created>
  <dcterms:modified xsi:type="dcterms:W3CDTF">2021-05-23T21:11:58Z</dcterms:modified>
</cp:coreProperties>
</file>