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0" r:id="rId3"/>
    <p:sldId id="272" r:id="rId4"/>
    <p:sldId id="282" r:id="rId5"/>
    <p:sldId id="283" r:id="rId6"/>
    <p:sldId id="284" r:id="rId7"/>
    <p:sldId id="285" r:id="rId8"/>
    <p:sldId id="286" r:id="rId9"/>
    <p:sldId id="287" r:id="rId10"/>
    <p:sldId id="289" r:id="rId11"/>
    <p:sldId id="290" r:id="rId12"/>
    <p:sldId id="291" r:id="rId13"/>
    <p:sldId id="292" r:id="rId14"/>
    <p:sldId id="29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F0"/>
    <a:srgbClr val="015779"/>
    <a:srgbClr val="00AEF4"/>
    <a:srgbClr val="018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18" name="Rectangle 17"/>
          <p:cNvSpPr/>
          <p:nvPr userDrawn="1"/>
        </p:nvSpPr>
        <p:spPr>
          <a:xfrm>
            <a:off x="0" y="6477000"/>
            <a:ext cx="12192000" cy="381000"/>
          </a:xfrm>
          <a:prstGeom prst="rect">
            <a:avLst/>
          </a:prstGeom>
          <a:solidFill>
            <a:srgbClr val="0186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02360" y="2649320"/>
            <a:ext cx="1200546" cy="1200546"/>
          </a:xfrm>
          <a:prstGeom prst="rect">
            <a:avLst/>
          </a:prstGeom>
        </p:spPr>
      </p:pic>
      <p:sp>
        <p:nvSpPr>
          <p:cNvPr id="20" name="Right Triangle 19"/>
          <p:cNvSpPr/>
          <p:nvPr userDrawn="1"/>
        </p:nvSpPr>
        <p:spPr>
          <a:xfrm rot="10800000">
            <a:off x="8089900" y="0"/>
            <a:ext cx="4102100" cy="4203700"/>
          </a:xfrm>
          <a:prstGeom prst="rtTriangle">
            <a:avLst/>
          </a:prstGeom>
          <a:solidFill>
            <a:srgbClr val="00A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userDrawn="1"/>
        </p:nvSpPr>
        <p:spPr>
          <a:xfrm rot="16200000">
            <a:off x="9436100" y="4102100"/>
            <a:ext cx="3644900" cy="1866900"/>
          </a:xfrm>
          <a:prstGeom prst="rtTriangle">
            <a:avLst/>
          </a:prstGeom>
          <a:solidFill>
            <a:srgbClr val="01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7845511" y="3907879"/>
            <a:ext cx="3720378" cy="954107"/>
          </a:xfrm>
          <a:prstGeom prst="rect">
            <a:avLst/>
          </a:prstGeom>
          <a:noFill/>
        </p:spPr>
        <p:txBody>
          <a:bodyPr wrap="none" lIns="91440" tIns="45720" rIns="91440" bIns="45720">
            <a:spAutoFit/>
          </a:bodyPr>
          <a:lstStyle/>
          <a:p>
            <a:pPr algn="ctr">
              <a:lnSpc>
                <a:spcPct val="100000"/>
              </a:lnSpc>
            </a:pPr>
            <a:r>
              <a:rPr lang="en-US" sz="1400" b="1" dirty="0">
                <a:latin typeface="Arial" panose="020B0604020202020204" pitchFamily="34" charset="0"/>
                <a:cs typeface="Arial" panose="020B0604020202020204" pitchFamily="34" charset="0"/>
              </a:rPr>
              <a:t>PROGRAM STUDI</a:t>
            </a:r>
            <a:r>
              <a:rPr lang="en-US" sz="1400" b="1" baseline="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TEKNIK</a:t>
            </a:r>
            <a:r>
              <a:rPr lang="en-US" sz="1400" b="1" baseline="0" dirty="0">
                <a:latin typeface="Arial" panose="020B0604020202020204" pitchFamily="34" charset="0"/>
                <a:cs typeface="Arial" panose="020B0604020202020204" pitchFamily="34" charset="0"/>
              </a:rPr>
              <a:t> INFORMATIKA</a:t>
            </a:r>
          </a:p>
          <a:p>
            <a:pPr algn="ctr">
              <a:lnSpc>
                <a:spcPct val="100000"/>
              </a:lnSpc>
            </a:pPr>
            <a:r>
              <a:rPr lang="en-US" sz="1400" b="1" baseline="0" dirty="0">
                <a:latin typeface="Arial" panose="020B0604020202020204" pitchFamily="34" charset="0"/>
                <a:cs typeface="Arial" panose="020B0604020202020204" pitchFamily="34" charset="0"/>
              </a:rPr>
              <a:t>UNIVERSITAS BUANA PERJUANGAN </a:t>
            </a:r>
          </a:p>
          <a:p>
            <a:pPr algn="ctr">
              <a:lnSpc>
                <a:spcPct val="100000"/>
              </a:lnSpc>
            </a:pPr>
            <a:r>
              <a:rPr lang="en-US" sz="1400" b="1" baseline="0" dirty="0">
                <a:latin typeface="Arial" panose="020B0604020202020204" pitchFamily="34" charset="0"/>
                <a:cs typeface="Arial" panose="020B0604020202020204" pitchFamily="34" charset="0"/>
              </a:rPr>
              <a:t>KARAWANG </a:t>
            </a:r>
          </a:p>
          <a:p>
            <a:pPr algn="ctr">
              <a:lnSpc>
                <a:spcPct val="100000"/>
              </a:lnSpc>
            </a:pPr>
            <a:r>
              <a:rPr lang="en-US" sz="1400" b="1" baseline="0" dirty="0">
                <a:latin typeface="Arial" panose="020B0604020202020204" pitchFamily="34" charset="0"/>
                <a:cs typeface="Arial" panose="020B0604020202020204" pitchFamily="34" charset="0"/>
              </a:rPr>
              <a:t>2019</a:t>
            </a:r>
            <a:endParaRPr lang="en-US" sz="1400" b="1" dirty="0">
              <a:latin typeface="Arial" panose="020B0604020202020204" pitchFamily="34" charset="0"/>
              <a:cs typeface="Arial" panose="020B0604020202020204" pitchFamily="34" charset="0"/>
            </a:endParaRPr>
          </a:p>
        </p:txBody>
      </p:sp>
      <p:sp>
        <p:nvSpPr>
          <p:cNvPr id="23" name="Title 12"/>
          <p:cNvSpPr>
            <a:spLocks noGrp="1"/>
          </p:cNvSpPr>
          <p:nvPr>
            <p:ph type="title" hasCustomPrompt="1"/>
          </p:nvPr>
        </p:nvSpPr>
        <p:spPr>
          <a:xfrm>
            <a:off x="177800" y="290561"/>
            <a:ext cx="8559800" cy="1325563"/>
          </a:xfrm>
          <a:prstGeom prst="rect">
            <a:avLst/>
          </a:prstGeom>
        </p:spPr>
        <p:txBody>
          <a:bodyPr/>
          <a:lstStyle>
            <a:lvl1pPr>
              <a:defRPr baseline="0"/>
            </a:lvl1pPr>
          </a:lstStyle>
          <a:p>
            <a:r>
              <a:rPr lang="en-US" dirty="0"/>
              <a:t>JUDUL</a:t>
            </a:r>
          </a:p>
        </p:txBody>
      </p:sp>
      <p:sp>
        <p:nvSpPr>
          <p:cNvPr id="32" name="Title 12"/>
          <p:cNvSpPr txBox="1">
            <a:spLocks/>
          </p:cNvSpPr>
          <p:nvPr userDrawn="1"/>
        </p:nvSpPr>
        <p:spPr>
          <a:xfrm>
            <a:off x="826115" y="5028934"/>
            <a:ext cx="3221759" cy="9423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pPr algn="l"/>
            <a:endParaRPr lang="en-US" sz="1800" b="0" dirty="0"/>
          </a:p>
        </p:txBody>
      </p:sp>
      <p:sp>
        <p:nvSpPr>
          <p:cNvPr id="40" name="Text Placeholder 39"/>
          <p:cNvSpPr>
            <a:spLocks noGrp="1"/>
          </p:cNvSpPr>
          <p:nvPr>
            <p:ph type="body" sz="quarter" idx="10" hasCustomPrompt="1"/>
          </p:nvPr>
        </p:nvSpPr>
        <p:spPr>
          <a:xfrm>
            <a:off x="546186" y="4338657"/>
            <a:ext cx="4273550" cy="523329"/>
          </a:xfrm>
          <a:prstGeom prst="rect">
            <a:avLst/>
          </a:prstGeom>
        </p:spPr>
        <p:txBody>
          <a:bodyPr/>
          <a:lstStyle>
            <a:lvl1pPr algn="l">
              <a:defRPr baseline="0"/>
            </a:lvl1pPr>
          </a:lstStyle>
          <a:p>
            <a:pPr lvl="0"/>
            <a:r>
              <a:rPr lang="en-US" dirty="0"/>
              <a:t>NAMA PENULIS (PENYUSUN)</a:t>
            </a:r>
          </a:p>
        </p:txBody>
      </p:sp>
      <p:sp>
        <p:nvSpPr>
          <p:cNvPr id="41" name="Text Placeholder 39"/>
          <p:cNvSpPr>
            <a:spLocks noGrp="1"/>
          </p:cNvSpPr>
          <p:nvPr>
            <p:ph type="body" sz="quarter" idx="11" hasCustomPrompt="1"/>
          </p:nvPr>
        </p:nvSpPr>
        <p:spPr>
          <a:xfrm>
            <a:off x="546186" y="4976775"/>
            <a:ext cx="4273550" cy="1376524"/>
          </a:xfrm>
          <a:prstGeom prst="rect">
            <a:avLst/>
          </a:prstGeom>
        </p:spPr>
        <p:txBody>
          <a:bodyPr/>
          <a:lstStyle>
            <a:lvl1pPr algn="l">
              <a:defRPr baseline="0"/>
            </a:lvl1pPr>
          </a:lstStyle>
          <a:p>
            <a:pPr lvl="0"/>
            <a:r>
              <a:rPr lang="en-US" dirty="0"/>
              <a:t>NAMA PEMBIMBING (2 ORANG)</a:t>
            </a:r>
          </a:p>
        </p:txBody>
      </p:sp>
    </p:spTree>
    <p:extLst>
      <p:ext uri="{BB962C8B-B14F-4D97-AF65-F5344CB8AC3E}">
        <p14:creationId xmlns:p14="http://schemas.microsoft.com/office/powerpoint/2010/main" val="68186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2"/>
          <p:cNvSpPr>
            <a:spLocks noGrp="1"/>
          </p:cNvSpPr>
          <p:nvPr>
            <p:ph type="title"/>
          </p:nvPr>
        </p:nvSpPr>
        <p:spPr>
          <a:xfrm>
            <a:off x="1816100" y="263525"/>
            <a:ext cx="9918700" cy="1325563"/>
          </a:xfrm>
          <a:prstGeom prst="rect">
            <a:avLst/>
          </a:prstGeom>
        </p:spPr>
        <p:txBody>
          <a:bodyPr/>
          <a:lstStyle/>
          <a:p>
            <a:r>
              <a:rPr lang="en-US"/>
              <a:t>Click to edit Master title style</a:t>
            </a:r>
          </a:p>
        </p:txBody>
      </p:sp>
      <p:sp>
        <p:nvSpPr>
          <p:cNvPr id="5" name="Text Placeholder 4"/>
          <p:cNvSpPr>
            <a:spLocks noGrp="1"/>
          </p:cNvSpPr>
          <p:nvPr>
            <p:ph type="body" sz="quarter" idx="10"/>
          </p:nvPr>
        </p:nvSpPr>
        <p:spPr>
          <a:xfrm>
            <a:off x="952500" y="1955800"/>
            <a:ext cx="10350500" cy="3860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96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2032000"/>
            <a:ext cx="11252200" cy="40767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914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3835400" cy="6858000"/>
          </a:xfrm>
          <a:prstGeom prst="rect">
            <a:avLst/>
          </a:prstGeom>
          <a:solidFill>
            <a:srgbClr val="01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08680" y="6032234"/>
            <a:ext cx="728788" cy="728788"/>
          </a:xfrm>
          <a:prstGeom prst="rect">
            <a:avLst/>
          </a:prstGeom>
        </p:spPr>
      </p:pic>
      <p:sp>
        <p:nvSpPr>
          <p:cNvPr id="8" name="Content Placeholder 7"/>
          <p:cNvSpPr>
            <a:spLocks noGrp="1"/>
          </p:cNvSpPr>
          <p:nvPr>
            <p:ph sz="quarter" idx="10"/>
          </p:nvPr>
        </p:nvSpPr>
        <p:spPr>
          <a:xfrm>
            <a:off x="4229100" y="2055812"/>
            <a:ext cx="7670800" cy="37353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1"/>
          </p:nvPr>
        </p:nvSpPr>
        <p:spPr>
          <a:xfrm>
            <a:off x="247650" y="2055811"/>
            <a:ext cx="3340100" cy="458114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a:xfrm>
            <a:off x="939800" y="365124"/>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090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0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15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9957" y="1215721"/>
            <a:ext cx="1378083" cy="1378083"/>
          </a:xfrm>
          <a:prstGeom prst="rect">
            <a:avLst/>
          </a:prstGeom>
          <a:effectLst>
            <a:outerShdw blurRad="50800" dist="38100" dir="10800000" algn="r" rotWithShape="0">
              <a:prstClr val="black">
                <a:alpha val="40000"/>
              </a:prstClr>
            </a:outerShdw>
          </a:effectLst>
        </p:spPr>
      </p:pic>
      <p:sp>
        <p:nvSpPr>
          <p:cNvPr id="5" name="Title 4"/>
          <p:cNvSpPr>
            <a:spLocks noGrp="1"/>
          </p:cNvSpPr>
          <p:nvPr>
            <p:ph type="title"/>
          </p:nvPr>
        </p:nvSpPr>
        <p:spPr>
          <a:xfrm>
            <a:off x="1193799" y="3952533"/>
            <a:ext cx="9804400" cy="1222375"/>
          </a:xfrm>
        </p:spPr>
        <p:txBody>
          <a:bodyPr/>
          <a:lstStyle/>
          <a:p>
            <a:r>
              <a:rPr lang="en-US"/>
              <a:t>Click to edit Master title style</a:t>
            </a:r>
          </a:p>
        </p:txBody>
      </p:sp>
      <p:sp>
        <p:nvSpPr>
          <p:cNvPr id="6" name="Rectangle 5"/>
          <p:cNvSpPr/>
          <p:nvPr userDrawn="1"/>
        </p:nvSpPr>
        <p:spPr>
          <a:xfrm>
            <a:off x="4235809" y="2593804"/>
            <a:ext cx="3720378" cy="954107"/>
          </a:xfrm>
          <a:prstGeom prst="rect">
            <a:avLst/>
          </a:prstGeom>
          <a:noFill/>
        </p:spPr>
        <p:txBody>
          <a:bodyPr wrap="none" lIns="91440" tIns="45720" rIns="91440" bIns="45720">
            <a:spAutoFit/>
          </a:bodyPr>
          <a:lstStyle/>
          <a:p>
            <a:pPr algn="ctr">
              <a:lnSpc>
                <a:spcPct val="100000"/>
              </a:lnSpc>
            </a:pPr>
            <a:r>
              <a:rPr lang="en-US" sz="1400" b="1" dirty="0">
                <a:solidFill>
                  <a:schemeClr val="bg1"/>
                </a:solidFill>
                <a:latin typeface="Arial" panose="020B0604020202020204" pitchFamily="34" charset="0"/>
                <a:cs typeface="Arial" panose="020B0604020202020204" pitchFamily="34" charset="0"/>
              </a:rPr>
              <a:t>PROGRAM STUDI</a:t>
            </a:r>
            <a:r>
              <a:rPr lang="en-US" sz="1400" b="1" baseline="0" dirty="0">
                <a:solidFill>
                  <a:schemeClr val="bg1"/>
                </a:solidFill>
                <a:latin typeface="Arial" panose="020B0604020202020204" pitchFamily="34" charset="0"/>
                <a:cs typeface="Arial" panose="020B0604020202020204" pitchFamily="34" charset="0"/>
              </a:rPr>
              <a:t> </a:t>
            </a:r>
            <a:r>
              <a:rPr lang="en-US" sz="1400" b="1" dirty="0">
                <a:solidFill>
                  <a:schemeClr val="bg1"/>
                </a:solidFill>
                <a:latin typeface="Arial" panose="020B0604020202020204" pitchFamily="34" charset="0"/>
                <a:cs typeface="Arial" panose="020B0604020202020204" pitchFamily="34" charset="0"/>
              </a:rPr>
              <a:t>TEKNIK</a:t>
            </a:r>
            <a:r>
              <a:rPr lang="en-US" sz="1400" b="1" baseline="0" dirty="0">
                <a:solidFill>
                  <a:schemeClr val="bg1"/>
                </a:solidFill>
                <a:latin typeface="Arial" panose="020B0604020202020204" pitchFamily="34" charset="0"/>
                <a:cs typeface="Arial" panose="020B0604020202020204" pitchFamily="34" charset="0"/>
              </a:rPr>
              <a:t> INFORMATIKA</a:t>
            </a:r>
          </a:p>
          <a:p>
            <a:pPr algn="ctr">
              <a:lnSpc>
                <a:spcPct val="100000"/>
              </a:lnSpc>
            </a:pPr>
            <a:r>
              <a:rPr lang="en-US" sz="1400" b="1" baseline="0" dirty="0">
                <a:solidFill>
                  <a:schemeClr val="bg1"/>
                </a:solidFill>
                <a:latin typeface="Arial" panose="020B0604020202020204" pitchFamily="34" charset="0"/>
                <a:cs typeface="Arial" panose="020B0604020202020204" pitchFamily="34" charset="0"/>
              </a:rPr>
              <a:t>UNIVERSITAS BUANA PERJUANGAN </a:t>
            </a:r>
          </a:p>
          <a:p>
            <a:pPr algn="ctr">
              <a:lnSpc>
                <a:spcPct val="100000"/>
              </a:lnSpc>
            </a:pPr>
            <a:r>
              <a:rPr lang="en-US" sz="1400" b="1" baseline="0" dirty="0">
                <a:solidFill>
                  <a:schemeClr val="bg1"/>
                </a:solidFill>
                <a:latin typeface="Arial" panose="020B0604020202020204" pitchFamily="34" charset="0"/>
                <a:cs typeface="Arial" panose="020B0604020202020204" pitchFamily="34" charset="0"/>
              </a:rPr>
              <a:t>KARAWANG </a:t>
            </a:r>
          </a:p>
          <a:p>
            <a:pPr algn="ctr">
              <a:lnSpc>
                <a:spcPct val="100000"/>
              </a:lnSpc>
            </a:pPr>
            <a:r>
              <a:rPr lang="en-US" sz="1400" b="1" baseline="0" dirty="0">
                <a:solidFill>
                  <a:schemeClr val="bg1"/>
                </a:solidFill>
                <a:latin typeface="Arial" panose="020B0604020202020204" pitchFamily="34" charset="0"/>
                <a:cs typeface="Arial" panose="020B0604020202020204" pitchFamily="34" charset="0"/>
              </a:rPr>
              <a:t>2019</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792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31534" y="377522"/>
            <a:ext cx="825766" cy="825766"/>
          </a:xfrm>
          <a:prstGeom prst="rect">
            <a:avLst/>
          </a:prstGeom>
        </p:spPr>
      </p:pic>
      <p:sp>
        <p:nvSpPr>
          <p:cNvPr id="1594" name="Title Placeholder 1593"/>
          <p:cNvSpPr>
            <a:spLocks noGrp="1"/>
          </p:cNvSpPr>
          <p:nvPr>
            <p:ph type="title"/>
          </p:nvPr>
        </p:nvSpPr>
        <p:spPr>
          <a:xfrm>
            <a:off x="1663700" y="292081"/>
            <a:ext cx="9804400" cy="1222375"/>
          </a:xfrm>
          <a:prstGeom prst="rect">
            <a:avLst/>
          </a:prstGeom>
        </p:spPr>
        <p:txBody>
          <a:bodyPr vert="horz" lIns="91440" tIns="45720" rIns="91440" bIns="45720" rtlCol="0" anchor="ctr">
            <a:normAutofit/>
          </a:bodyPr>
          <a:lstStyle/>
          <a:p>
            <a:r>
              <a:rPr lang="en-US" dirty="0"/>
              <a:t>Click to edit Master title style</a:t>
            </a:r>
          </a:p>
        </p:txBody>
      </p:sp>
      <p:pic>
        <p:nvPicPr>
          <p:cNvPr id="1596" name="Picture 1595"/>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flipH="1">
            <a:off x="0" y="3378200"/>
            <a:ext cx="4559300" cy="3479800"/>
          </a:xfrm>
          <a:prstGeom prst="rect">
            <a:avLst/>
          </a:prstGeom>
        </p:spPr>
      </p:pic>
      <p:sp>
        <p:nvSpPr>
          <p:cNvPr id="1597" name="Round Same Side Corner Rectangle 1596"/>
          <p:cNvSpPr/>
          <p:nvPr userDrawn="1"/>
        </p:nvSpPr>
        <p:spPr>
          <a:xfrm rot="16200000" flipH="1">
            <a:off x="10077449" y="4514660"/>
            <a:ext cx="533401" cy="3695701"/>
          </a:xfrm>
          <a:prstGeom prst="round2SameRect">
            <a:avLst/>
          </a:prstGeom>
          <a:solidFill>
            <a:srgbClr val="01A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8356599" y="6154762"/>
            <a:ext cx="3835401" cy="415498"/>
          </a:xfrm>
          <a:prstGeom prst="rect">
            <a:avLst/>
          </a:prstGeom>
        </p:spPr>
        <p:txBody>
          <a:bodyPr wrap="square">
            <a:spAutoFit/>
          </a:bodyPr>
          <a:lstStyle/>
          <a:p>
            <a:pPr algn="r">
              <a:lnSpc>
                <a:spcPct val="100000"/>
              </a:lnSpc>
            </a:pPr>
            <a:r>
              <a:rPr lang="en-US" sz="1050" b="1" dirty="0">
                <a:solidFill>
                  <a:schemeClr val="bg1"/>
                </a:solidFill>
                <a:latin typeface="Arial" panose="020B0604020202020204" pitchFamily="34" charset="0"/>
                <a:cs typeface="Arial" panose="020B0604020202020204" pitchFamily="34" charset="0"/>
              </a:rPr>
              <a:t>PROGRAM STUDI</a:t>
            </a:r>
            <a:r>
              <a:rPr lang="en-US" sz="1050" b="1" baseline="0" dirty="0">
                <a:solidFill>
                  <a:schemeClr val="bg1"/>
                </a:solidFill>
                <a:latin typeface="Arial" panose="020B0604020202020204" pitchFamily="34" charset="0"/>
                <a:cs typeface="Arial" panose="020B0604020202020204" pitchFamily="34" charset="0"/>
              </a:rPr>
              <a:t> </a:t>
            </a:r>
            <a:r>
              <a:rPr lang="en-US" sz="1050" b="1" dirty="0">
                <a:solidFill>
                  <a:schemeClr val="bg1"/>
                </a:solidFill>
                <a:latin typeface="Arial" panose="020B0604020202020204" pitchFamily="34" charset="0"/>
                <a:cs typeface="Arial" panose="020B0604020202020204" pitchFamily="34" charset="0"/>
              </a:rPr>
              <a:t>TEKNIK</a:t>
            </a:r>
            <a:r>
              <a:rPr lang="en-US" sz="1050" b="1" baseline="0" dirty="0">
                <a:solidFill>
                  <a:schemeClr val="bg1"/>
                </a:solidFill>
                <a:latin typeface="Arial" panose="020B0604020202020204" pitchFamily="34" charset="0"/>
                <a:cs typeface="Arial" panose="020B0604020202020204" pitchFamily="34" charset="0"/>
              </a:rPr>
              <a:t> INFORMATIKA</a:t>
            </a:r>
          </a:p>
          <a:p>
            <a:pPr algn="r">
              <a:lnSpc>
                <a:spcPct val="100000"/>
              </a:lnSpc>
            </a:pPr>
            <a:r>
              <a:rPr lang="en-US" sz="1050" b="1" baseline="0" dirty="0">
                <a:solidFill>
                  <a:schemeClr val="bg1"/>
                </a:solidFill>
                <a:latin typeface="Arial" panose="020B0604020202020204" pitchFamily="34" charset="0"/>
                <a:cs typeface="Arial" panose="020B0604020202020204" pitchFamily="34" charset="0"/>
              </a:rPr>
              <a:t>UNIVERSITAS BUANA PERJUANGAN KARAWANG</a:t>
            </a:r>
          </a:p>
        </p:txBody>
      </p:sp>
    </p:spTree>
    <p:extLst>
      <p:ext uri="{BB962C8B-B14F-4D97-AF65-F5344CB8AC3E}">
        <p14:creationId xmlns:p14="http://schemas.microsoft.com/office/powerpoint/2010/main" val="424819071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63" r:id="rId4"/>
    <p:sldLayoutId id="2147483665" r:id="rId5"/>
    <p:sldLayoutId id="2147483666" r:id="rId6"/>
  </p:sldLayoutIdLst>
  <p:txStyles>
    <p:titleStyle>
      <a:lvl1pPr algn="ctr" defTabSz="914400" rtl="0" eaLnBrk="1" latinLnBrk="0" hangingPunct="1">
        <a:lnSpc>
          <a:spcPct val="90000"/>
        </a:lnSpc>
        <a:spcBef>
          <a:spcPct val="0"/>
        </a:spcBef>
        <a:buNone/>
        <a:defRPr sz="4000" b="1" kern="1200" baseline="0">
          <a:solidFill>
            <a:schemeClr val="tx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546185" y="4446688"/>
            <a:ext cx="6335877" cy="1905985"/>
          </a:xfrm>
        </p:spPr>
        <p:txBody>
          <a:bodyPr/>
          <a:lstStyle/>
          <a:p>
            <a:r>
              <a:rPr lang="en-US" dirty="0"/>
              <a:t>NAMA ANGGOTA KELOMPOK IF21F :</a:t>
            </a:r>
          </a:p>
          <a:p>
            <a:pPr marL="342900" indent="-342900">
              <a:buAutoNum type="arabicPeriod"/>
            </a:pPr>
            <a:r>
              <a:rPr lang="en-US" sz="1800" dirty="0">
                <a:effectLst/>
                <a:latin typeface="Times New Roman" panose="02020603050405020304" pitchFamily="18" charset="0"/>
                <a:ea typeface="Times New Roman" panose="02020603050405020304" pitchFamily="18" charset="0"/>
              </a:rPr>
              <a:t>Bintang Aditya </a:t>
            </a:r>
            <a:r>
              <a:rPr lang="en-US" sz="1800" dirty="0" err="1">
                <a:effectLst/>
                <a:latin typeface="Times New Roman" panose="02020603050405020304" pitchFamily="18" charset="0"/>
                <a:ea typeface="Times New Roman" panose="02020603050405020304" pitchFamily="18" charset="0"/>
              </a:rPr>
              <a:t>Pratama</a:t>
            </a:r>
            <a:r>
              <a:rPr lang="en-US" sz="1800" dirty="0">
                <a:effectLst/>
                <a:latin typeface="Times New Roman" panose="02020603050405020304" pitchFamily="18" charset="0"/>
                <a:ea typeface="Times New Roman" panose="02020603050405020304" pitchFamily="18" charset="0"/>
              </a:rPr>
              <a:t> (21416255201032)</a:t>
            </a:r>
            <a:r>
              <a:rPr lang="en-US" dirty="0"/>
              <a:t> </a:t>
            </a:r>
          </a:p>
          <a:p>
            <a:pPr marL="342900" indent="-342900">
              <a:buAutoNum type="arabicPeriod"/>
            </a:pPr>
            <a:r>
              <a:rPr lang="id-ID" sz="1800" spc="-5" dirty="0">
                <a:effectLst/>
                <a:latin typeface="Times New Roman" panose="02020603050405020304" pitchFamily="18" charset="0"/>
                <a:ea typeface="Times New Roman" panose="02020603050405020304" pitchFamily="18" charset="0"/>
              </a:rPr>
              <a:t>Kennardi Achmad Prasetya Nugraha</a:t>
            </a:r>
            <a:r>
              <a:rPr lang="en-US" sz="1800" spc="-5" dirty="0">
                <a:effectLst/>
                <a:latin typeface="Times New Roman" panose="02020603050405020304" pitchFamily="18" charset="0"/>
                <a:ea typeface="Times New Roman" panose="02020603050405020304" pitchFamily="18" charset="0"/>
              </a:rPr>
              <a:t> (21416255201023)</a:t>
            </a:r>
            <a:endParaRPr lang="en-US" dirty="0"/>
          </a:p>
          <a:p>
            <a:pPr marL="342900" indent="-342900">
              <a:buAutoNum type="arabicPeriod"/>
            </a:pPr>
            <a:r>
              <a:rPr lang="en-US" sz="1800" dirty="0">
                <a:effectLst/>
                <a:latin typeface="Times New Roman" panose="02020603050405020304" pitchFamily="18" charset="0"/>
                <a:ea typeface="Times New Roman" panose="02020603050405020304" pitchFamily="18" charset="0"/>
              </a:rPr>
              <a:t>Imam </a:t>
            </a:r>
            <a:r>
              <a:rPr lang="en-US" sz="1800" dirty="0" err="1">
                <a:effectLst/>
                <a:latin typeface="Times New Roman" panose="02020603050405020304" pitchFamily="18" charset="0"/>
                <a:ea typeface="Times New Roman" panose="02020603050405020304" pitchFamily="18" charset="0"/>
              </a:rPr>
              <a:t>Kurnia</a:t>
            </a:r>
            <a:r>
              <a:rPr lang="en-US" sz="1800" dirty="0">
                <a:effectLst/>
                <a:latin typeface="Times New Roman" panose="02020603050405020304" pitchFamily="18" charset="0"/>
                <a:ea typeface="Times New Roman" panose="02020603050405020304" pitchFamily="18" charset="0"/>
              </a:rPr>
              <a:t> Ihsan (21416255201034)</a:t>
            </a:r>
          </a:p>
          <a:p>
            <a:pPr marL="342900" indent="-342900">
              <a:buAutoNum type="arabicPeriod"/>
            </a:pPr>
            <a:r>
              <a:rPr lang="en-US" sz="1800" dirty="0">
                <a:effectLst/>
                <a:latin typeface="Times New Roman" panose="02020603050405020304" pitchFamily="18" charset="0"/>
                <a:ea typeface="Times New Roman" panose="02020603050405020304" pitchFamily="18" charset="0"/>
              </a:rPr>
              <a:t>Muhammad </a:t>
            </a:r>
            <a:r>
              <a:rPr lang="en-US" sz="1800" dirty="0" err="1">
                <a:effectLst/>
                <a:latin typeface="Times New Roman" panose="02020603050405020304" pitchFamily="18" charset="0"/>
                <a:ea typeface="Times New Roman" panose="02020603050405020304" pitchFamily="18" charset="0"/>
              </a:rPr>
              <a:t>Arief</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Fathurohman</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(21416255201045)</a:t>
            </a:r>
            <a:endParaRPr lang="en-US" dirty="0"/>
          </a:p>
        </p:txBody>
      </p:sp>
      <p:sp>
        <p:nvSpPr>
          <p:cNvPr id="6" name="Title 5">
            <a:extLst>
              <a:ext uri="{FF2B5EF4-FFF2-40B4-BE49-F238E27FC236}">
                <a16:creationId xmlns:a16="http://schemas.microsoft.com/office/drawing/2014/main" id="{BD5C4865-3016-7F45-5563-72C71B52D142}"/>
              </a:ext>
            </a:extLst>
          </p:cNvPr>
          <p:cNvSpPr>
            <a:spLocks noGrp="1"/>
          </p:cNvSpPr>
          <p:nvPr>
            <p:ph type="title"/>
          </p:nvPr>
        </p:nvSpPr>
        <p:spPr>
          <a:xfrm>
            <a:off x="177800" y="673116"/>
            <a:ext cx="8559800" cy="1325563"/>
          </a:xfrm>
        </p:spPr>
        <p:txBody>
          <a:bodyPr>
            <a:normAutofit fontScale="90000"/>
          </a:bodyPr>
          <a:lstStyle/>
          <a:p>
            <a:r>
              <a:rPr lang="en-US" altLang="ko-KR" sz="4000" b="1" dirty="0">
                <a:cs typeface="Arial" pitchFamily="34" charset="0"/>
              </a:rPr>
              <a:t>RANCANG BANGUN APLIKASI PERPUSTAKAAN DIGITAL BERBASIS WEBSITE</a:t>
            </a:r>
            <a:br>
              <a:rPr lang="ko-KR" altLang="en-US" sz="4000" b="1" dirty="0">
                <a:cs typeface="Arial" pitchFamily="34" charset="0"/>
              </a:rPr>
            </a:br>
            <a:endParaRPr lang="en-ID" dirty="0"/>
          </a:p>
        </p:txBody>
      </p:sp>
    </p:spTree>
    <p:extLst>
      <p:ext uri="{BB962C8B-B14F-4D97-AF65-F5344CB8AC3E}">
        <p14:creationId xmlns:p14="http://schemas.microsoft.com/office/powerpoint/2010/main" val="18317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78E2CE-7D28-5689-39DA-241AFC2E673E}"/>
              </a:ext>
            </a:extLst>
          </p:cNvPr>
          <p:cNvGrpSpPr/>
          <p:nvPr/>
        </p:nvGrpSpPr>
        <p:grpSpPr>
          <a:xfrm>
            <a:off x="310709" y="1425452"/>
            <a:ext cx="5151120" cy="3387328"/>
            <a:chOff x="0" y="0"/>
            <a:chExt cx="5151120" cy="3387328"/>
          </a:xfrm>
        </p:grpSpPr>
        <p:grpSp>
          <p:nvGrpSpPr>
            <p:cNvPr id="5" name="Group 4">
              <a:extLst>
                <a:ext uri="{FF2B5EF4-FFF2-40B4-BE49-F238E27FC236}">
                  <a16:creationId xmlns:a16="http://schemas.microsoft.com/office/drawing/2014/main" id="{D1C198CD-829E-7AB3-CA8D-D8F6D7F861EF}"/>
                </a:ext>
              </a:extLst>
            </p:cNvPr>
            <p:cNvGrpSpPr/>
            <p:nvPr/>
          </p:nvGrpSpPr>
          <p:grpSpPr>
            <a:xfrm>
              <a:off x="0" y="0"/>
              <a:ext cx="5151120" cy="2717799"/>
              <a:chOff x="0" y="0"/>
              <a:chExt cx="6248400" cy="3757930"/>
            </a:xfrm>
          </p:grpSpPr>
          <p:pic>
            <p:nvPicPr>
              <p:cNvPr id="7" name="Picture 6" descr="Background pattern&#10;&#10;Description automatically generated with low confidence">
                <a:extLst>
                  <a:ext uri="{FF2B5EF4-FFF2-40B4-BE49-F238E27FC236}">
                    <a16:creationId xmlns:a16="http://schemas.microsoft.com/office/drawing/2014/main" id="{E36D0BB7-2816-FDCE-5D83-3DEB556E05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26080"/>
                <a:ext cx="6248400" cy="831850"/>
              </a:xfrm>
              <a:prstGeom prst="rect">
                <a:avLst/>
              </a:prstGeom>
            </p:spPr>
          </p:pic>
          <p:pic>
            <p:nvPicPr>
              <p:cNvPr id="8" name="Picture 7">
                <a:extLst>
                  <a:ext uri="{FF2B5EF4-FFF2-40B4-BE49-F238E27FC236}">
                    <a16:creationId xmlns:a16="http://schemas.microsoft.com/office/drawing/2014/main" id="{A5BD933C-E904-9791-E540-9B1851D9F4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248400" cy="2924810"/>
              </a:xfrm>
              <a:prstGeom prst="rect">
                <a:avLst/>
              </a:prstGeom>
            </p:spPr>
          </p:pic>
        </p:grpSp>
        <p:sp>
          <p:nvSpPr>
            <p:cNvPr id="6" name="Text Box 24">
              <a:extLst>
                <a:ext uri="{FF2B5EF4-FFF2-40B4-BE49-F238E27FC236}">
                  <a16:creationId xmlns:a16="http://schemas.microsoft.com/office/drawing/2014/main" id="{51153C90-1D13-29FC-1BB9-AB6D7DAA46A2}"/>
                </a:ext>
              </a:extLst>
            </p:cNvPr>
            <p:cNvSpPr txBox="1"/>
            <p:nvPr/>
          </p:nvSpPr>
          <p:spPr>
            <a:xfrm>
              <a:off x="0" y="2771775"/>
              <a:ext cx="5151120" cy="615553"/>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sz="2000" b="1" i="0" dirty="0">
                  <a:solidFill>
                    <a:srgbClr val="1F497D"/>
                  </a:solidFill>
                  <a:effectLst/>
                  <a:latin typeface="Times New Roman" panose="02020603050405020304" pitchFamily="18" charset="0"/>
                  <a:ea typeface="Times New Roman" panose="02020603050405020304" pitchFamily="18" charset="0"/>
                </a:rPr>
                <a:t>Gambar </a:t>
              </a:r>
              <a:r>
                <a:rPr lang="en-US" sz="2000" b="1" i="0" dirty="0">
                  <a:solidFill>
                    <a:srgbClr val="1F497D"/>
                  </a:solidFill>
                  <a:effectLst/>
                  <a:latin typeface="Times New Roman" panose="02020603050405020304" pitchFamily="18" charset="0"/>
                  <a:ea typeface="Times New Roman" panose="02020603050405020304" pitchFamily="18" charset="0"/>
                </a:rPr>
                <a:t>Desain UI Form </a:t>
              </a:r>
              <a:r>
                <a:rPr lang="en-US" sz="2000" b="1" i="0" dirty="0" err="1">
                  <a:solidFill>
                    <a:srgbClr val="1F497D"/>
                  </a:solidFill>
                  <a:effectLst/>
                  <a:latin typeface="Times New Roman" panose="02020603050405020304" pitchFamily="18" charset="0"/>
                  <a:ea typeface="Times New Roman" panose="02020603050405020304" pitchFamily="18" charset="0"/>
                </a:rPr>
                <a:t>Anggota</a:t>
              </a:r>
              <a:r>
                <a:rPr lang="en-US" sz="2000" b="1" i="0" dirty="0">
                  <a:solidFill>
                    <a:srgbClr val="1F497D"/>
                  </a:solidFill>
                  <a:effectLst/>
                  <a:latin typeface="Times New Roman" panose="02020603050405020304" pitchFamily="18" charset="0"/>
                  <a:ea typeface="Times New Roman" panose="02020603050405020304" pitchFamily="18" charset="0"/>
                </a:rPr>
                <a:t> </a:t>
              </a:r>
              <a:r>
                <a:rPr lang="en-US" sz="2000" b="1" i="0" dirty="0" err="1">
                  <a:solidFill>
                    <a:srgbClr val="1F497D"/>
                  </a:solidFill>
                  <a:effectLst/>
                  <a:latin typeface="Times New Roman" panose="02020603050405020304" pitchFamily="18" charset="0"/>
                  <a:ea typeface="Times New Roman" panose="02020603050405020304" pitchFamily="18" charset="0"/>
                </a:rPr>
                <a:t>Perpustakaan</a:t>
              </a:r>
              <a:endParaRPr lang="en-ID" sz="1200" i="1" dirty="0">
                <a:solidFill>
                  <a:srgbClr val="1F497D"/>
                </a:solidFill>
                <a:effectLst/>
                <a:latin typeface="Times New Roman" panose="02020603050405020304" pitchFamily="18" charset="0"/>
                <a:ea typeface="Times New Roman" panose="02020603050405020304" pitchFamily="18" charset="0"/>
              </a:endParaRPr>
            </a:p>
          </p:txBody>
        </p:sp>
      </p:grpSp>
      <p:grpSp>
        <p:nvGrpSpPr>
          <p:cNvPr id="9" name="Group 8">
            <a:extLst>
              <a:ext uri="{FF2B5EF4-FFF2-40B4-BE49-F238E27FC236}">
                <a16:creationId xmlns:a16="http://schemas.microsoft.com/office/drawing/2014/main" id="{E708C275-AE26-BACB-5B0F-AED0B6BEAC47}"/>
              </a:ext>
            </a:extLst>
          </p:cNvPr>
          <p:cNvGrpSpPr/>
          <p:nvPr/>
        </p:nvGrpSpPr>
        <p:grpSpPr>
          <a:xfrm>
            <a:off x="5742383" y="1425452"/>
            <a:ext cx="5967536" cy="3216835"/>
            <a:chOff x="0" y="0"/>
            <a:chExt cx="5166995" cy="2713936"/>
          </a:xfrm>
        </p:grpSpPr>
        <p:pic>
          <p:nvPicPr>
            <p:cNvPr id="10" name="Picture 9">
              <a:extLst>
                <a:ext uri="{FF2B5EF4-FFF2-40B4-BE49-F238E27FC236}">
                  <a16:creationId xmlns:a16="http://schemas.microsoft.com/office/drawing/2014/main" id="{341495EB-ED1F-1375-B4DD-53C3BE2164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5166995" cy="2402205"/>
            </a:xfrm>
            <a:prstGeom prst="rect">
              <a:avLst/>
            </a:prstGeom>
          </p:spPr>
        </p:pic>
        <p:sp>
          <p:nvSpPr>
            <p:cNvPr id="11" name="Text Box 27">
              <a:extLst>
                <a:ext uri="{FF2B5EF4-FFF2-40B4-BE49-F238E27FC236}">
                  <a16:creationId xmlns:a16="http://schemas.microsoft.com/office/drawing/2014/main" id="{D0075192-26FF-DFDF-311F-BE74D8769AE5}"/>
                </a:ext>
              </a:extLst>
            </p:cNvPr>
            <p:cNvSpPr txBox="1"/>
            <p:nvPr/>
          </p:nvSpPr>
          <p:spPr>
            <a:xfrm>
              <a:off x="0" y="2454275"/>
              <a:ext cx="5166995" cy="259661"/>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sz="2000" b="1" i="0">
                  <a:solidFill>
                    <a:srgbClr val="1F497D"/>
                  </a:solidFill>
                  <a:effectLst/>
                  <a:latin typeface="Times New Roman" panose="02020603050405020304" pitchFamily="18" charset="0"/>
                  <a:ea typeface="Times New Roman" panose="02020603050405020304" pitchFamily="18" charset="0"/>
                </a:rPr>
                <a:t>Gambar 3. 5</a:t>
              </a:r>
              <a:r>
                <a:rPr lang="en-US" sz="2000" b="1" i="0">
                  <a:solidFill>
                    <a:srgbClr val="1F497D"/>
                  </a:solidFill>
                  <a:effectLst/>
                  <a:latin typeface="Times New Roman" panose="02020603050405020304" pitchFamily="18" charset="0"/>
                  <a:ea typeface="Times New Roman" panose="02020603050405020304" pitchFamily="18" charset="0"/>
                </a:rPr>
                <a:t> Desain UI Dashboard</a:t>
              </a:r>
              <a:endParaRPr lang="en-ID" sz="1200" i="1">
                <a:solidFill>
                  <a:srgbClr val="1F497D"/>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59976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362C9AF-B80F-C22F-10B5-6403B0D75355}"/>
              </a:ext>
            </a:extLst>
          </p:cNvPr>
          <p:cNvGrpSpPr/>
          <p:nvPr/>
        </p:nvGrpSpPr>
        <p:grpSpPr>
          <a:xfrm>
            <a:off x="477395" y="1177274"/>
            <a:ext cx="4963692" cy="2720720"/>
            <a:chOff x="0" y="0"/>
            <a:chExt cx="5648325" cy="3002717"/>
          </a:xfrm>
        </p:grpSpPr>
        <p:pic>
          <p:nvPicPr>
            <p:cNvPr id="5" name="Picture 4">
              <a:extLst>
                <a:ext uri="{FF2B5EF4-FFF2-40B4-BE49-F238E27FC236}">
                  <a16:creationId xmlns:a16="http://schemas.microsoft.com/office/drawing/2014/main" id="{C175C7B1-6781-B424-A2EF-BF1D835471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648325" cy="2641600"/>
            </a:xfrm>
            <a:prstGeom prst="rect">
              <a:avLst/>
            </a:prstGeom>
          </p:spPr>
        </p:pic>
        <p:sp>
          <p:nvSpPr>
            <p:cNvPr id="6" name="Text Box 29">
              <a:extLst>
                <a:ext uri="{FF2B5EF4-FFF2-40B4-BE49-F238E27FC236}">
                  <a16:creationId xmlns:a16="http://schemas.microsoft.com/office/drawing/2014/main" id="{A6CDE816-839E-765F-0E03-B57D7BCA52D7}"/>
                </a:ext>
              </a:extLst>
            </p:cNvPr>
            <p:cNvSpPr txBox="1"/>
            <p:nvPr/>
          </p:nvSpPr>
          <p:spPr>
            <a:xfrm>
              <a:off x="0" y="2694940"/>
              <a:ext cx="5648325" cy="307777"/>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sz="2000" b="1" i="0">
                  <a:solidFill>
                    <a:srgbClr val="1F497D"/>
                  </a:solidFill>
                  <a:effectLst/>
                  <a:latin typeface="Times New Roman" panose="02020603050405020304" pitchFamily="18" charset="0"/>
                  <a:ea typeface="Times New Roman" panose="02020603050405020304" pitchFamily="18" charset="0"/>
                </a:rPr>
                <a:t>Gambar 3. 6</a:t>
              </a:r>
              <a:r>
                <a:rPr lang="en-US" sz="2000" b="1" i="0">
                  <a:solidFill>
                    <a:srgbClr val="1F497D"/>
                  </a:solidFill>
                  <a:effectLst/>
                  <a:latin typeface="Times New Roman" panose="02020603050405020304" pitchFamily="18" charset="0"/>
                  <a:ea typeface="Times New Roman" panose="02020603050405020304" pitchFamily="18" charset="0"/>
                </a:rPr>
                <a:t> Desain UI Data Buku</a:t>
              </a:r>
              <a:endParaRPr lang="en-ID" sz="1200" i="1">
                <a:solidFill>
                  <a:srgbClr val="1F497D"/>
                </a:solidFill>
                <a:effectLst/>
                <a:latin typeface="Times New Roman" panose="02020603050405020304" pitchFamily="18" charset="0"/>
                <a:ea typeface="Times New Roman" panose="02020603050405020304" pitchFamily="18" charset="0"/>
              </a:endParaRPr>
            </a:p>
          </p:txBody>
        </p:sp>
      </p:grpSp>
      <p:grpSp>
        <p:nvGrpSpPr>
          <p:cNvPr id="7" name="Group 6">
            <a:extLst>
              <a:ext uri="{FF2B5EF4-FFF2-40B4-BE49-F238E27FC236}">
                <a16:creationId xmlns:a16="http://schemas.microsoft.com/office/drawing/2014/main" id="{60013D0E-2308-A42C-CD46-B0C620229AC5}"/>
              </a:ext>
            </a:extLst>
          </p:cNvPr>
          <p:cNvGrpSpPr/>
          <p:nvPr/>
        </p:nvGrpSpPr>
        <p:grpSpPr>
          <a:xfrm>
            <a:off x="6750914" y="1177274"/>
            <a:ext cx="4960344" cy="2729352"/>
            <a:chOff x="0" y="0"/>
            <a:chExt cx="5644515" cy="3012242"/>
          </a:xfrm>
        </p:grpSpPr>
        <p:pic>
          <p:nvPicPr>
            <p:cNvPr id="8" name="Picture 7">
              <a:extLst>
                <a:ext uri="{FF2B5EF4-FFF2-40B4-BE49-F238E27FC236}">
                  <a16:creationId xmlns:a16="http://schemas.microsoft.com/office/drawing/2014/main" id="{21EEE747-8CC8-D064-E914-5A8C081B2C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644515" cy="2654935"/>
            </a:xfrm>
            <a:prstGeom prst="rect">
              <a:avLst/>
            </a:prstGeom>
          </p:spPr>
        </p:pic>
        <p:sp>
          <p:nvSpPr>
            <p:cNvPr id="9" name="Text Box 33">
              <a:extLst>
                <a:ext uri="{FF2B5EF4-FFF2-40B4-BE49-F238E27FC236}">
                  <a16:creationId xmlns:a16="http://schemas.microsoft.com/office/drawing/2014/main" id="{FCC5ECBF-93F6-DEFB-FAAB-6111287E9B30}"/>
                </a:ext>
              </a:extLst>
            </p:cNvPr>
            <p:cNvSpPr txBox="1"/>
            <p:nvPr/>
          </p:nvSpPr>
          <p:spPr>
            <a:xfrm>
              <a:off x="0" y="2704465"/>
              <a:ext cx="5644515" cy="307777"/>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sz="2000" b="1" i="0" dirty="0">
                  <a:solidFill>
                    <a:srgbClr val="1F497D"/>
                  </a:solidFill>
                  <a:effectLst/>
                  <a:latin typeface="Times New Roman" panose="02020603050405020304" pitchFamily="18" charset="0"/>
                  <a:ea typeface="Times New Roman" panose="02020603050405020304" pitchFamily="18" charset="0"/>
                </a:rPr>
                <a:t>Gambar 3. 7</a:t>
              </a:r>
              <a:r>
                <a:rPr lang="en-US" sz="2000" b="1" i="0" dirty="0">
                  <a:solidFill>
                    <a:srgbClr val="1F497D"/>
                  </a:solidFill>
                  <a:effectLst/>
                  <a:latin typeface="Times New Roman" panose="02020603050405020304" pitchFamily="18" charset="0"/>
                  <a:ea typeface="Times New Roman" panose="02020603050405020304" pitchFamily="18" charset="0"/>
                </a:rPr>
                <a:t> Desain UI Riwayat </a:t>
              </a:r>
              <a:r>
                <a:rPr lang="en-US" sz="2000" b="1" i="0" dirty="0" err="1">
                  <a:solidFill>
                    <a:srgbClr val="1F497D"/>
                  </a:solidFill>
                  <a:effectLst/>
                  <a:latin typeface="Times New Roman" panose="02020603050405020304" pitchFamily="18" charset="0"/>
                  <a:ea typeface="Times New Roman" panose="02020603050405020304" pitchFamily="18" charset="0"/>
                </a:rPr>
                <a:t>Peminjaman</a:t>
              </a:r>
              <a:endParaRPr lang="en-ID" sz="1200" i="1" dirty="0">
                <a:solidFill>
                  <a:srgbClr val="1F497D"/>
                </a:solidFill>
                <a:effectLst/>
                <a:latin typeface="Times New Roman" panose="02020603050405020304" pitchFamily="18" charset="0"/>
                <a:ea typeface="Times New Roman" panose="02020603050405020304" pitchFamily="18" charset="0"/>
              </a:endParaRPr>
            </a:p>
          </p:txBody>
        </p:sp>
      </p:grpSp>
      <p:grpSp>
        <p:nvGrpSpPr>
          <p:cNvPr id="10" name="Group 9">
            <a:extLst>
              <a:ext uri="{FF2B5EF4-FFF2-40B4-BE49-F238E27FC236}">
                <a16:creationId xmlns:a16="http://schemas.microsoft.com/office/drawing/2014/main" id="{65F82785-0D48-F358-0C83-489E7E26928E}"/>
              </a:ext>
            </a:extLst>
          </p:cNvPr>
          <p:cNvGrpSpPr/>
          <p:nvPr/>
        </p:nvGrpSpPr>
        <p:grpSpPr>
          <a:xfrm>
            <a:off x="3676765" y="4082579"/>
            <a:ext cx="4338230" cy="2678258"/>
            <a:chOff x="0" y="0"/>
            <a:chExt cx="5628640" cy="3421787"/>
          </a:xfrm>
        </p:grpSpPr>
        <p:pic>
          <p:nvPicPr>
            <p:cNvPr id="11" name="Picture 10" descr="Graphical user interface&#10;&#10;Description automatically generated with medium confidence">
              <a:extLst>
                <a:ext uri="{FF2B5EF4-FFF2-40B4-BE49-F238E27FC236}">
                  <a16:creationId xmlns:a16="http://schemas.microsoft.com/office/drawing/2014/main" id="{42DE3F3B-110C-4BBD-B96E-68AA41B692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5628640" cy="2651125"/>
            </a:xfrm>
            <a:prstGeom prst="rect">
              <a:avLst/>
            </a:prstGeom>
          </p:spPr>
        </p:pic>
        <p:sp>
          <p:nvSpPr>
            <p:cNvPr id="12" name="Text Box 36">
              <a:extLst>
                <a:ext uri="{FF2B5EF4-FFF2-40B4-BE49-F238E27FC236}">
                  <a16:creationId xmlns:a16="http://schemas.microsoft.com/office/drawing/2014/main" id="{4AE94147-1016-0F25-CB19-C88ACFDDEDD3}"/>
                </a:ext>
              </a:extLst>
            </p:cNvPr>
            <p:cNvSpPr txBox="1"/>
            <p:nvPr/>
          </p:nvSpPr>
          <p:spPr>
            <a:xfrm>
              <a:off x="0" y="2713990"/>
              <a:ext cx="5628640" cy="707797"/>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b="1" i="0" dirty="0">
                  <a:solidFill>
                    <a:srgbClr val="1F497D"/>
                  </a:solidFill>
                  <a:effectLst/>
                  <a:latin typeface="Times New Roman" panose="02020603050405020304" pitchFamily="18" charset="0"/>
                  <a:ea typeface="Times New Roman" panose="02020603050405020304" pitchFamily="18" charset="0"/>
                </a:rPr>
                <a:t>Gambar 3. 8</a:t>
              </a:r>
              <a:r>
                <a:rPr lang="en-US" b="1" i="0" dirty="0">
                  <a:solidFill>
                    <a:srgbClr val="1F497D"/>
                  </a:solidFill>
                  <a:effectLst/>
                  <a:latin typeface="Times New Roman" panose="02020603050405020304" pitchFamily="18" charset="0"/>
                  <a:ea typeface="Times New Roman" panose="02020603050405020304" pitchFamily="18" charset="0"/>
                </a:rPr>
                <a:t> Desain UI </a:t>
              </a:r>
              <a:r>
                <a:rPr lang="en-US" b="1" i="0" dirty="0" err="1">
                  <a:solidFill>
                    <a:srgbClr val="1F497D"/>
                  </a:solidFill>
                  <a:effectLst/>
                  <a:latin typeface="Times New Roman" panose="02020603050405020304" pitchFamily="18" charset="0"/>
                  <a:ea typeface="Times New Roman" panose="02020603050405020304" pitchFamily="18" charset="0"/>
                </a:rPr>
                <a:t>Tambah</a:t>
              </a:r>
              <a:r>
                <a:rPr lang="en-US" b="1" i="0" dirty="0">
                  <a:solidFill>
                    <a:srgbClr val="1F497D"/>
                  </a:solidFill>
                  <a:effectLst/>
                  <a:latin typeface="Times New Roman" panose="02020603050405020304" pitchFamily="18" charset="0"/>
                  <a:ea typeface="Times New Roman" panose="02020603050405020304" pitchFamily="18" charset="0"/>
                </a:rPr>
                <a:t> Data </a:t>
              </a:r>
              <a:r>
                <a:rPr lang="en-US" b="1" i="0" dirty="0" err="1">
                  <a:solidFill>
                    <a:srgbClr val="1F497D"/>
                  </a:solidFill>
                  <a:effectLst/>
                  <a:latin typeface="Times New Roman" panose="02020603050405020304" pitchFamily="18" charset="0"/>
                  <a:ea typeface="Times New Roman" panose="02020603050405020304" pitchFamily="18" charset="0"/>
                </a:rPr>
                <a:t>Transaksi</a:t>
              </a:r>
              <a:endParaRPr lang="en-ID" sz="1200" i="1" dirty="0">
                <a:solidFill>
                  <a:srgbClr val="1F497D"/>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5614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A3CC-20F7-12B9-08D4-68F9ED743A4D}"/>
              </a:ext>
            </a:extLst>
          </p:cNvPr>
          <p:cNvSpPr>
            <a:spLocks noGrp="1"/>
          </p:cNvSpPr>
          <p:nvPr>
            <p:ph type="title"/>
          </p:nvPr>
        </p:nvSpPr>
        <p:spPr/>
        <p:txBody>
          <a:bodyPr/>
          <a:lstStyle/>
          <a:p>
            <a:r>
              <a:rPr lang="en-US" dirty="0" err="1"/>
              <a:t>Implementasi</a:t>
            </a:r>
            <a:endParaRPr lang="en-ID" dirty="0"/>
          </a:p>
        </p:txBody>
      </p:sp>
      <p:pic>
        <p:nvPicPr>
          <p:cNvPr id="3" name="Picture 2" descr="Graphical user interface&#10;&#10;Description automatically generated">
            <a:extLst>
              <a:ext uri="{FF2B5EF4-FFF2-40B4-BE49-F238E27FC236}">
                <a16:creationId xmlns:a16="http://schemas.microsoft.com/office/drawing/2014/main" id="{B13B7082-11B3-9AEC-7E3E-1FDEF688460A}"/>
              </a:ext>
            </a:extLst>
          </p:cNvPr>
          <p:cNvPicPr>
            <a:picLocks noChangeAspect="1"/>
          </p:cNvPicPr>
          <p:nvPr/>
        </p:nvPicPr>
        <p:blipFill rotWithShape="1">
          <a:blip r:embed="rId2">
            <a:extLst>
              <a:ext uri="{28A0092B-C50C-407E-A947-70E740481C1C}">
                <a14:useLocalDpi xmlns:a14="http://schemas.microsoft.com/office/drawing/2010/main" val="0"/>
              </a:ext>
            </a:extLst>
          </a:blip>
          <a:srcRect l="4921" t="17031" r="1956" b="15765"/>
          <a:stretch/>
        </p:blipFill>
        <p:spPr bwMode="auto">
          <a:xfrm>
            <a:off x="103111" y="2480387"/>
            <a:ext cx="6484302" cy="2632788"/>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4400F7A-B3FD-2A29-EF56-4661C0B1D30C}"/>
              </a:ext>
            </a:extLst>
          </p:cNvPr>
          <p:cNvSpPr txBox="1"/>
          <p:nvPr/>
        </p:nvSpPr>
        <p:spPr>
          <a:xfrm>
            <a:off x="7044139" y="2720876"/>
            <a:ext cx="5044750" cy="2308324"/>
          </a:xfrm>
          <a:prstGeom prst="rect">
            <a:avLst/>
          </a:prstGeom>
          <a:noFill/>
        </p:spPr>
        <p:txBody>
          <a:bodyPr wrap="square">
            <a:spAutoFit/>
          </a:bodyPr>
          <a:lstStyle/>
          <a:p>
            <a:pPr algn="just"/>
            <a:r>
              <a:rPr lang="en-US" sz="1800" i="1" dirty="0">
                <a:effectLst/>
                <a:latin typeface="Times New Roman" panose="02020603050405020304" pitchFamily="18" charset="0"/>
                <a:ea typeface="Times New Roman" panose="02020603050405020304" pitchFamily="18" charset="0"/>
              </a:rPr>
              <a:t>User </a:t>
            </a:r>
            <a:r>
              <a:rPr lang="en-US" sz="1800" dirty="0" err="1">
                <a:effectLst/>
                <a:latin typeface="Times New Roman" panose="02020603050405020304" pitchFamily="18" charset="0"/>
                <a:ea typeface="Times New Roman" panose="02020603050405020304" pitchFamily="18" charset="0"/>
              </a:rPr>
              <a:t>melakukan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pengisian</a:t>
            </a:r>
            <a:r>
              <a:rPr lang="en-US" sz="1800" dirty="0">
                <a:effectLst/>
                <a:latin typeface="Times New Roman" panose="02020603050405020304" pitchFamily="18" charset="0"/>
                <a:ea typeface="Times New Roman" panose="02020603050405020304" pitchFamily="18" charset="0"/>
              </a:rPr>
              <a:t> form data </a:t>
            </a:r>
            <a:r>
              <a:rPr lang="en-US" sz="1800" dirty="0" err="1">
                <a:effectLst/>
                <a:latin typeface="Times New Roman" panose="02020603050405020304" pitchFamily="18" charset="0"/>
                <a:ea typeface="Times New Roman" panose="02020603050405020304" pitchFamily="18" charset="0"/>
              </a:rPr>
              <a:t>tambah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transasksi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peminjaman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buku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perpustakaan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berbasis</a:t>
            </a:r>
            <a:r>
              <a:rPr lang="en-US" sz="1800" dirty="0">
                <a:effectLst/>
                <a:latin typeface="Times New Roman" panose="02020603050405020304" pitchFamily="18" charset="0"/>
                <a:ea typeface="Times New Roman" panose="02020603050405020304" pitchFamily="18" charset="0"/>
              </a:rPr>
              <a:t> website. </a:t>
            </a:r>
            <a:r>
              <a:rPr lang="en-US" sz="1800" dirty="0" err="1">
                <a:effectLst/>
                <a:latin typeface="Times New Roman" panose="02020603050405020304" pitchFamily="18" charset="0"/>
                <a:ea typeface="Times New Roman" panose="02020603050405020304" pitchFamily="18" charset="0"/>
              </a:rPr>
              <a:t>Bila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sudah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disimpan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sistem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mmeberi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notifikasi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kepada</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user </a:t>
            </a:r>
            <a:r>
              <a:rPr lang="en-US" sz="1800" dirty="0" err="1">
                <a:effectLst/>
                <a:latin typeface="Times New Roman" panose="02020603050405020304" pitchFamily="18" charset="0"/>
                <a:ea typeface="Times New Roman" panose="02020603050405020304" pitchFamily="18" charset="0"/>
              </a:rPr>
              <a:t>terkait</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tersimpan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jika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tidak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maka</a:t>
            </a:r>
            <a:r>
              <a:rPr lang="en-US" sz="1800" dirty="0">
                <a:effectLst/>
                <a:latin typeface="Times New Roman" panose="02020603050405020304" pitchFamily="18" charset="0"/>
                <a:ea typeface="Times New Roman" panose="02020603050405020304" pitchFamily="18" charset="0"/>
              </a:rPr>
              <a:t> proses </a:t>
            </a:r>
            <a:r>
              <a:rPr lang="en-US" sz="1800" dirty="0" err="1">
                <a:effectLst/>
                <a:latin typeface="Times New Roman" panose="02020603050405020304" pitchFamily="18" charset="0"/>
                <a:ea typeface="Times New Roman" panose="02020603050405020304" pitchFamily="18" charset="0"/>
              </a:rPr>
              <a:t>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kembali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dalam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tampilan</a:t>
            </a:r>
            <a:r>
              <a:rPr lang="en-US" sz="1800" dirty="0">
                <a:effectLst/>
                <a:latin typeface="Times New Roman" panose="02020603050405020304" pitchFamily="18" charset="0"/>
                <a:ea typeface="Times New Roman" panose="02020603050405020304" pitchFamily="18" charset="0"/>
              </a:rPr>
              <a:t>. Jika </a:t>
            </a:r>
            <a:r>
              <a:rPr lang="en-US" sz="1800" dirty="0" err="1">
                <a:effectLst/>
                <a:latin typeface="Times New Roman" panose="02020603050405020304" pitchFamily="18" charset="0"/>
                <a:ea typeface="Times New Roman" panose="02020603050405020304" pitchFamily="18" charset="0"/>
              </a:rPr>
              <a:t>berhasil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maka</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user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perlu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menekan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tombol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oke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untuk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melanjutkan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tahapa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melihat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hasil</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transaksi</a:t>
            </a:r>
            <a:r>
              <a:rPr lang="en-US" sz="1800" dirty="0">
                <a:effectLst/>
                <a:latin typeface="Times New Roman" panose="02020603050405020304" pitchFamily="18" charset="0"/>
                <a:ea typeface="Times New Roman" panose="02020603050405020304" pitchFamily="18" charset="0"/>
              </a:rPr>
              <a:t>. </a:t>
            </a:r>
            <a:endParaRPr lang="en-ID" dirty="0"/>
          </a:p>
        </p:txBody>
      </p:sp>
      <p:sp>
        <p:nvSpPr>
          <p:cNvPr id="12" name="Arrow: Right 11">
            <a:extLst>
              <a:ext uri="{FF2B5EF4-FFF2-40B4-BE49-F238E27FC236}">
                <a16:creationId xmlns:a16="http://schemas.microsoft.com/office/drawing/2014/main" id="{4DD70C2B-BF40-FCA1-3C9F-E583FFE31B18}"/>
              </a:ext>
            </a:extLst>
          </p:cNvPr>
          <p:cNvSpPr/>
          <p:nvPr/>
        </p:nvSpPr>
        <p:spPr>
          <a:xfrm>
            <a:off x="6652727" y="3554465"/>
            <a:ext cx="456726"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09945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6F1A3DC-7B4F-B6CA-C8AB-6FBD2E219A85}"/>
              </a:ext>
            </a:extLst>
          </p:cNvPr>
          <p:cNvGrpSpPr/>
          <p:nvPr/>
        </p:nvGrpSpPr>
        <p:grpSpPr>
          <a:xfrm>
            <a:off x="1730829" y="618853"/>
            <a:ext cx="6248400" cy="2396629"/>
            <a:chOff x="0" y="0"/>
            <a:chExt cx="6248400" cy="2396629"/>
          </a:xfrm>
        </p:grpSpPr>
        <p:pic>
          <p:nvPicPr>
            <p:cNvPr id="5" name="Picture 4" descr="Graphical user interface, application&#10;&#10;Description automatically generated">
              <a:extLst>
                <a:ext uri="{FF2B5EF4-FFF2-40B4-BE49-F238E27FC236}">
                  <a16:creationId xmlns:a16="http://schemas.microsoft.com/office/drawing/2014/main" id="{3B7251BF-F8F2-451C-8F14-5A4FC7DBBB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248400" cy="2062480"/>
            </a:xfrm>
            <a:prstGeom prst="rect">
              <a:avLst/>
            </a:prstGeom>
          </p:spPr>
        </p:pic>
        <p:sp>
          <p:nvSpPr>
            <p:cNvPr id="6" name="Text Box 47">
              <a:extLst>
                <a:ext uri="{FF2B5EF4-FFF2-40B4-BE49-F238E27FC236}">
                  <a16:creationId xmlns:a16="http://schemas.microsoft.com/office/drawing/2014/main" id="{236D181B-B30E-9BBE-F433-EA4F1B1083BF}"/>
                </a:ext>
              </a:extLst>
            </p:cNvPr>
            <p:cNvSpPr txBox="1"/>
            <p:nvPr/>
          </p:nvSpPr>
          <p:spPr>
            <a:xfrm>
              <a:off x="0" y="2119630"/>
              <a:ext cx="6248400"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b="1" i="0" dirty="0">
                  <a:solidFill>
                    <a:srgbClr val="1F497D"/>
                  </a:solidFill>
                  <a:effectLst/>
                  <a:latin typeface="Times New Roman" panose="02020603050405020304" pitchFamily="18" charset="0"/>
                  <a:ea typeface="Times New Roman" panose="02020603050405020304" pitchFamily="18" charset="0"/>
                </a:rPr>
                <a:t>Gambar 3. 10</a:t>
              </a:r>
              <a:r>
                <a:rPr lang="en-US" b="1" i="0" dirty="0">
                  <a:solidFill>
                    <a:srgbClr val="1F497D"/>
                  </a:solidFill>
                  <a:effectLst/>
                  <a:latin typeface="Times New Roman" panose="02020603050405020304" pitchFamily="18" charset="0"/>
                  <a:ea typeface="Times New Roman" panose="02020603050405020304" pitchFamily="18" charset="0"/>
                </a:rPr>
                <a:t> Hasil </a:t>
              </a:r>
              <a:r>
                <a:rPr lang="en-US" b="1" i="0" dirty="0" err="1">
                  <a:solidFill>
                    <a:srgbClr val="1F497D"/>
                  </a:solidFill>
                  <a:effectLst/>
                  <a:latin typeface="Times New Roman" panose="02020603050405020304" pitchFamily="18" charset="0"/>
                  <a:ea typeface="Times New Roman" panose="02020603050405020304" pitchFamily="18" charset="0"/>
                </a:rPr>
                <a:t>Peminjaman</a:t>
              </a:r>
              <a:r>
                <a:rPr lang="en-US" b="1" i="0" dirty="0">
                  <a:solidFill>
                    <a:srgbClr val="1F497D"/>
                  </a:solidFill>
                  <a:effectLst/>
                  <a:latin typeface="Times New Roman" panose="02020603050405020304" pitchFamily="18" charset="0"/>
                  <a:ea typeface="Times New Roman" panose="02020603050405020304" pitchFamily="18" charset="0"/>
                </a:rPr>
                <a:t> </a:t>
              </a:r>
              <a:r>
                <a:rPr lang="en-US" b="1" i="0" dirty="0" err="1">
                  <a:solidFill>
                    <a:srgbClr val="1F497D"/>
                  </a:solidFill>
                  <a:effectLst/>
                  <a:latin typeface="Times New Roman" panose="02020603050405020304" pitchFamily="18" charset="0"/>
                  <a:ea typeface="Times New Roman" panose="02020603050405020304" pitchFamily="18" charset="0"/>
                </a:rPr>
                <a:t>Buku</a:t>
              </a:r>
              <a:endParaRPr lang="en-ID" sz="1100" i="1" dirty="0">
                <a:solidFill>
                  <a:srgbClr val="1F497D"/>
                </a:solidFill>
                <a:effectLst/>
                <a:latin typeface="Times New Roman" panose="02020603050405020304" pitchFamily="18" charset="0"/>
                <a:ea typeface="Times New Roman" panose="02020603050405020304" pitchFamily="18" charset="0"/>
              </a:endParaRPr>
            </a:p>
          </p:txBody>
        </p:sp>
      </p:grpSp>
      <p:grpSp>
        <p:nvGrpSpPr>
          <p:cNvPr id="7" name="Group 6">
            <a:extLst>
              <a:ext uri="{FF2B5EF4-FFF2-40B4-BE49-F238E27FC236}">
                <a16:creationId xmlns:a16="http://schemas.microsoft.com/office/drawing/2014/main" id="{95E3D48F-1E94-165A-87A2-11F92AF502C0}"/>
              </a:ext>
            </a:extLst>
          </p:cNvPr>
          <p:cNvGrpSpPr/>
          <p:nvPr/>
        </p:nvGrpSpPr>
        <p:grpSpPr>
          <a:xfrm>
            <a:off x="1824135" y="3344306"/>
            <a:ext cx="6248400" cy="2200712"/>
            <a:chOff x="0" y="0"/>
            <a:chExt cx="6248400" cy="2200712"/>
          </a:xfrm>
        </p:grpSpPr>
        <p:pic>
          <p:nvPicPr>
            <p:cNvPr id="8" name="Picture 7" descr="Graphical user interface, text, application&#10;&#10;Description automatically generated">
              <a:extLst>
                <a:ext uri="{FF2B5EF4-FFF2-40B4-BE49-F238E27FC236}">
                  <a16:creationId xmlns:a16="http://schemas.microsoft.com/office/drawing/2014/main" id="{CAA9B25F-8F96-3B6A-7182-8F7152FAE3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248400" cy="1835785"/>
            </a:xfrm>
            <a:prstGeom prst="rect">
              <a:avLst/>
            </a:prstGeom>
          </p:spPr>
        </p:pic>
        <p:sp>
          <p:nvSpPr>
            <p:cNvPr id="9" name="Text Box 50">
              <a:extLst>
                <a:ext uri="{FF2B5EF4-FFF2-40B4-BE49-F238E27FC236}">
                  <a16:creationId xmlns:a16="http://schemas.microsoft.com/office/drawing/2014/main" id="{69DEF861-2E53-115A-D27A-3468FE6582BE}"/>
                </a:ext>
              </a:extLst>
            </p:cNvPr>
            <p:cNvSpPr txBox="1"/>
            <p:nvPr/>
          </p:nvSpPr>
          <p:spPr>
            <a:xfrm>
              <a:off x="0" y="1892935"/>
              <a:ext cx="6248400" cy="307777"/>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sz="2000" b="1" i="0" dirty="0">
                  <a:solidFill>
                    <a:srgbClr val="1F497D"/>
                  </a:solidFill>
                  <a:effectLst/>
                  <a:latin typeface="Times New Roman" panose="02020603050405020304" pitchFamily="18" charset="0"/>
                  <a:ea typeface="Times New Roman" panose="02020603050405020304" pitchFamily="18" charset="0"/>
                </a:rPr>
                <a:t>Gambar 3. 11</a:t>
              </a:r>
              <a:r>
                <a:rPr lang="en-US" sz="2000" b="1" i="0" dirty="0">
                  <a:solidFill>
                    <a:srgbClr val="1F497D"/>
                  </a:solidFill>
                  <a:effectLst/>
                  <a:latin typeface="Times New Roman" panose="02020603050405020304" pitchFamily="18" charset="0"/>
                  <a:ea typeface="Times New Roman" panose="02020603050405020304" pitchFamily="18" charset="0"/>
                </a:rPr>
                <a:t> Hasil </a:t>
              </a:r>
              <a:r>
                <a:rPr lang="en-US" sz="2000" b="1" i="0" dirty="0" err="1">
                  <a:solidFill>
                    <a:srgbClr val="1F497D"/>
                  </a:solidFill>
                  <a:effectLst/>
                  <a:latin typeface="Times New Roman" panose="02020603050405020304" pitchFamily="18" charset="0"/>
                  <a:ea typeface="Times New Roman" panose="02020603050405020304" pitchFamily="18" charset="0"/>
                </a:rPr>
                <a:t>Pencarian</a:t>
              </a:r>
              <a:r>
                <a:rPr lang="en-US" sz="2000" b="1" i="0" dirty="0">
                  <a:solidFill>
                    <a:srgbClr val="1F497D"/>
                  </a:solidFill>
                  <a:effectLst/>
                  <a:latin typeface="Times New Roman" panose="02020603050405020304" pitchFamily="18" charset="0"/>
                  <a:ea typeface="Times New Roman" panose="02020603050405020304" pitchFamily="18" charset="0"/>
                </a:rPr>
                <a:t> </a:t>
              </a:r>
              <a:r>
                <a:rPr lang="en-US" sz="2000" b="1" i="0" dirty="0" err="1">
                  <a:solidFill>
                    <a:srgbClr val="1F497D"/>
                  </a:solidFill>
                  <a:effectLst/>
                  <a:latin typeface="Times New Roman" panose="02020603050405020304" pitchFamily="18" charset="0"/>
                  <a:ea typeface="Times New Roman" panose="02020603050405020304" pitchFamily="18" charset="0"/>
                </a:rPr>
                <a:t>Buku</a:t>
              </a:r>
              <a:endParaRPr lang="en-ID" sz="1200" i="1" dirty="0">
                <a:solidFill>
                  <a:srgbClr val="1F497D"/>
                </a:solidFill>
                <a:effectLst/>
                <a:latin typeface="Times New Roman" panose="02020603050405020304" pitchFamily="18" charset="0"/>
                <a:ea typeface="Times New Roman" panose="02020603050405020304" pitchFamily="18" charset="0"/>
              </a:endParaRPr>
            </a:p>
          </p:txBody>
        </p:sp>
      </p:grpSp>
      <p:sp>
        <p:nvSpPr>
          <p:cNvPr id="11" name="TextBox 10">
            <a:extLst>
              <a:ext uri="{FF2B5EF4-FFF2-40B4-BE49-F238E27FC236}">
                <a16:creationId xmlns:a16="http://schemas.microsoft.com/office/drawing/2014/main" id="{0D29681B-E8BE-816C-0183-9A74C78A9A79}"/>
              </a:ext>
            </a:extLst>
          </p:cNvPr>
          <p:cNvSpPr txBox="1"/>
          <p:nvPr/>
        </p:nvSpPr>
        <p:spPr>
          <a:xfrm>
            <a:off x="7910027" y="803405"/>
            <a:ext cx="3902528" cy="1754326"/>
          </a:xfrm>
          <a:prstGeom prst="rect">
            <a:avLst/>
          </a:prstGeom>
          <a:noFill/>
        </p:spPr>
        <p:txBody>
          <a:bodyPr wrap="square">
            <a:spAutoFit/>
          </a:bodyPr>
          <a:lstStyle/>
          <a:p>
            <a:pPr marL="457200" algn="just"/>
            <a:r>
              <a:rPr lang="en-US" sz="1800" dirty="0" err="1">
                <a:effectLst/>
                <a:latin typeface="Times New Roman" panose="02020603050405020304" pitchFamily="18" charset="0"/>
                <a:ea typeface="Times New Roman" panose="02020603050405020304" pitchFamily="18" charset="0"/>
              </a:rPr>
              <a:t>Setelah</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user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mengisi</a:t>
            </a:r>
            <a:r>
              <a:rPr lang="en-US" sz="1800" dirty="0">
                <a:effectLst/>
                <a:latin typeface="Times New Roman" panose="02020603050405020304" pitchFamily="18" charset="0"/>
                <a:ea typeface="Times New Roman" panose="02020603050405020304" pitchFamily="18" charset="0"/>
              </a:rPr>
              <a:t> form data </a:t>
            </a:r>
            <a:r>
              <a:rPr lang="en-US" sz="1800" dirty="0" err="1">
                <a:effectLst/>
                <a:latin typeface="Times New Roman" panose="02020603050405020304" pitchFamily="18" charset="0"/>
                <a:ea typeface="Times New Roman" panose="02020603050405020304" pitchFamily="18" charset="0"/>
              </a:rPr>
              <a:t>tambah</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transaksi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maka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tampilan</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buku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menampilkan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hasil</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output </a:t>
            </a:r>
            <a:r>
              <a:rPr lang="en-US" sz="1800" dirty="0">
                <a:effectLst/>
                <a:latin typeface="Times New Roman" panose="02020603050405020304" pitchFamily="18" charset="0"/>
                <a:ea typeface="Times New Roman" panose="02020603050405020304" pitchFamily="18" charset="0"/>
              </a:rPr>
              <a:t>form </a:t>
            </a:r>
            <a:r>
              <a:rPr lang="en-US" sz="1800" dirty="0" err="1">
                <a:effectLst/>
                <a:latin typeface="Times New Roman" panose="02020603050405020304" pitchFamily="18" charset="0"/>
                <a:ea typeface="Times New Roman" panose="02020603050405020304" pitchFamily="18" charset="0"/>
              </a:rPr>
              <a:t>tersebut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dalam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tampilan</a:t>
            </a:r>
            <a:r>
              <a:rPr lang="en-US" sz="1800" dirty="0">
                <a:effectLst/>
                <a:latin typeface="Times New Roman" panose="02020603050405020304" pitchFamily="18" charset="0"/>
                <a:ea typeface="Times New Roman" panose="02020603050405020304" pitchFamily="18" charset="0"/>
              </a:rPr>
              <a:t> data </a:t>
            </a:r>
            <a:r>
              <a:rPr lang="en-US" sz="1800" dirty="0" err="1">
                <a:effectLst/>
                <a:latin typeface="Times New Roman" panose="02020603050405020304" pitchFamily="18" charset="0"/>
                <a:ea typeface="Times New Roman" panose="02020603050405020304" pitchFamily="18" charset="0"/>
              </a:rPr>
              <a:t>buku</a:t>
            </a:r>
            <a:r>
              <a:rPr lang="en-US" sz="1800" dirty="0">
                <a:effectLst/>
                <a:latin typeface="Times New Roman" panose="02020603050405020304" pitchFamily="18" charset="0"/>
                <a:ea typeface="Times New Roman" panose="02020603050405020304" pitchFamily="18" charset="0"/>
              </a:rPr>
              <a:t>.</a:t>
            </a:r>
            <a:endParaRPr lang="en-ID"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35F893A-0658-5D9A-90A6-D9B4628FA3EF}"/>
              </a:ext>
            </a:extLst>
          </p:cNvPr>
          <p:cNvSpPr txBox="1"/>
          <p:nvPr/>
        </p:nvSpPr>
        <p:spPr>
          <a:xfrm>
            <a:off x="7689785" y="3606281"/>
            <a:ext cx="4343012" cy="2031325"/>
          </a:xfrm>
          <a:prstGeom prst="rect">
            <a:avLst/>
          </a:prstGeom>
          <a:noFill/>
        </p:spPr>
        <p:txBody>
          <a:bodyPr wrap="square">
            <a:spAutoFit/>
          </a:bodyPr>
          <a:lstStyle/>
          <a:p>
            <a:pPr marL="457200" algn="just"/>
            <a:r>
              <a:rPr lang="en-US" sz="1800" dirty="0">
                <a:effectLst/>
                <a:latin typeface="Times New Roman" panose="02020603050405020304" pitchFamily="18" charset="0"/>
                <a:ea typeface="Times New Roman" panose="02020603050405020304" pitchFamily="18" charset="0"/>
              </a:rPr>
              <a:t>Adapun juga </a:t>
            </a:r>
            <a:r>
              <a:rPr lang="en-US" sz="1800" dirty="0" err="1">
                <a:effectLst/>
                <a:latin typeface="Times New Roman" panose="02020603050405020304" pitchFamily="18" charset="0"/>
                <a:ea typeface="Times New Roman" panose="02020603050405020304" pitchFamily="18" charset="0"/>
              </a:rPr>
              <a:t>hasil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penerapan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pencarian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buku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dimana</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user </a:t>
            </a:r>
            <a:r>
              <a:rPr lang="en-US" sz="1800" dirty="0" err="1">
                <a:effectLst/>
                <a:latin typeface="Times New Roman" panose="02020603050405020304" pitchFamily="18" charset="0"/>
                <a:ea typeface="Times New Roman" panose="02020603050405020304" pitchFamily="18" charset="0"/>
              </a:rPr>
              <a:t>dapat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melihat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tampilan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hasil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buku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pencarian</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dicari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dengan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menginputkan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judul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buku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melalui</a:t>
            </a:r>
            <a:r>
              <a:rPr lang="en-US" sz="1800" dirty="0">
                <a:effectLst/>
                <a:latin typeface="Times New Roman" panose="02020603050405020304" pitchFamily="18" charset="0"/>
                <a:ea typeface="Times New Roman" panose="02020603050405020304" pitchFamily="18" charset="0"/>
              </a:rPr>
              <a:t> button </a:t>
            </a:r>
            <a:r>
              <a:rPr lang="en-US" sz="1800" i="1" dirty="0">
                <a:effectLst/>
                <a:latin typeface="Times New Roman" panose="02020603050405020304" pitchFamily="18" charset="0"/>
                <a:ea typeface="Times New Roman" panose="02020603050405020304" pitchFamily="18" charset="0"/>
              </a:rPr>
              <a:t>search</a:t>
            </a:r>
            <a:r>
              <a:rPr lang="en-US" sz="1800" dirty="0">
                <a:effectLst/>
                <a:latin typeface="Times New Roman" panose="02020603050405020304" pitchFamily="18" charset="0"/>
                <a:ea typeface="Times New Roman" panose="02020603050405020304" pitchFamily="18" charset="0"/>
              </a:rPr>
              <a:t>.</a:t>
            </a:r>
            <a:endParaRPr lang="en-ID" sz="16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D" dirty="0"/>
          </a:p>
        </p:txBody>
      </p:sp>
    </p:spTree>
    <p:extLst>
      <p:ext uri="{BB962C8B-B14F-4D97-AF65-F5344CB8AC3E}">
        <p14:creationId xmlns:p14="http://schemas.microsoft.com/office/powerpoint/2010/main" val="131792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9D98-FA9E-05A5-4255-CB83164DE483}"/>
              </a:ext>
            </a:extLst>
          </p:cNvPr>
          <p:cNvSpPr>
            <a:spLocks noGrp="1"/>
          </p:cNvSpPr>
          <p:nvPr>
            <p:ph type="title"/>
          </p:nvPr>
        </p:nvSpPr>
        <p:spPr/>
        <p:txBody>
          <a:bodyPr/>
          <a:lstStyle/>
          <a:p>
            <a:r>
              <a:rPr lang="en-US" dirty="0"/>
              <a:t>KESIMPULAN DAN SARAN</a:t>
            </a:r>
            <a:endParaRPr lang="en-ID" dirty="0"/>
          </a:p>
        </p:txBody>
      </p:sp>
      <p:sp>
        <p:nvSpPr>
          <p:cNvPr id="5" name="TextBox 4">
            <a:extLst>
              <a:ext uri="{FF2B5EF4-FFF2-40B4-BE49-F238E27FC236}">
                <a16:creationId xmlns:a16="http://schemas.microsoft.com/office/drawing/2014/main" id="{F04A1A3A-BBB2-51BC-9326-13358E28A85E}"/>
              </a:ext>
            </a:extLst>
          </p:cNvPr>
          <p:cNvSpPr txBox="1"/>
          <p:nvPr/>
        </p:nvSpPr>
        <p:spPr>
          <a:xfrm>
            <a:off x="653142" y="1148797"/>
            <a:ext cx="10599575" cy="4678204"/>
          </a:xfrm>
          <a:prstGeom prst="rect">
            <a:avLst/>
          </a:prstGeom>
          <a:solidFill>
            <a:schemeClr val="tx2">
              <a:lumMod val="20000"/>
              <a:lumOff val="80000"/>
            </a:schemeClr>
          </a:solidFill>
        </p:spPr>
        <p:txBody>
          <a:bodyPr wrap="square">
            <a:spAutoFit/>
          </a:bodyPr>
          <a:lstStyle/>
          <a:p>
            <a:pPr lvl="1">
              <a:buSzPts val="1200"/>
              <a:tabLst>
                <a:tab pos="749935" algn="l"/>
              </a:tabLst>
            </a:pPr>
            <a:r>
              <a:rPr lang="id-ID" b="1" kern="0" spc="-10" dirty="0">
                <a:effectLst/>
                <a:latin typeface="Times New Roman" panose="02020603050405020304" pitchFamily="18" charset="0"/>
                <a:ea typeface="Times New Roman" panose="02020603050405020304" pitchFamily="18" charset="0"/>
              </a:rPr>
              <a:t>Kesimpula</a:t>
            </a:r>
            <a:r>
              <a:rPr lang="en-US" b="1" kern="0" spc="-10" dirty="0">
                <a:latin typeface="Times New Roman" panose="02020603050405020304" pitchFamily="18" charset="0"/>
                <a:ea typeface="Times New Roman" panose="02020603050405020304" pitchFamily="18" charset="0"/>
              </a:rPr>
              <a:t>an</a:t>
            </a:r>
            <a:br>
              <a:rPr lang="id-ID" b="1" dirty="0">
                <a:effectLst/>
                <a:latin typeface="Times New Roman" panose="02020603050405020304" pitchFamily="18" charset="0"/>
                <a:ea typeface="Times New Roman" panose="02020603050405020304" pitchFamily="18" charset="0"/>
              </a:rPr>
            </a:br>
            <a:r>
              <a:rPr lang="id-ID" sz="160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Berdasarkan hasil penelitian dan pembahasan </a:t>
            </a:r>
            <a:r>
              <a:rPr lang="en-US" dirty="0" err="1">
                <a:effectLst/>
                <a:latin typeface="Times New Roman" panose="02020603050405020304" pitchFamily="18" charset="0"/>
                <a:ea typeface="Times New Roman" panose="02020603050405020304" pitchFamily="18" charset="0"/>
              </a:rPr>
              <a:t>aplikasi</a:t>
            </a:r>
            <a:r>
              <a:rPr lang="en-US" dirty="0">
                <a:effectLst/>
                <a:latin typeface="Times New Roman" panose="02020603050405020304" pitchFamily="18" charset="0"/>
                <a:ea typeface="Times New Roman" panose="02020603050405020304" pitchFamily="18" charset="0"/>
              </a:rPr>
              <a:t> p</a:t>
            </a:r>
            <a:r>
              <a:rPr lang="id-ID" dirty="0">
                <a:effectLst/>
                <a:latin typeface="Times New Roman" panose="02020603050405020304" pitchFamily="18" charset="0"/>
                <a:ea typeface="Times New Roman" panose="02020603050405020304" pitchFamily="18" charset="0"/>
              </a:rPr>
              <a:t>erpustakaan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berbasis</a:t>
            </a:r>
            <a:r>
              <a:rPr lang="en-US" dirty="0">
                <a:effectLst/>
                <a:latin typeface="Times New Roman" panose="02020603050405020304" pitchFamily="18" charset="0"/>
                <a:ea typeface="Times New Roman" panose="02020603050405020304" pitchFamily="18" charset="0"/>
              </a:rPr>
              <a:t> website</a:t>
            </a:r>
            <a:r>
              <a:rPr lang="id-ID" dirty="0">
                <a:effectLst/>
                <a:latin typeface="Times New Roman" panose="02020603050405020304" pitchFamily="18" charset="0"/>
                <a:ea typeface="Times New Roman" panose="02020603050405020304" pitchFamily="18" charset="0"/>
              </a:rPr>
              <a:t>, sistem ini dapat </a:t>
            </a:r>
            <a:r>
              <a:rPr lang="en-US"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disimpulkan bahwa: </a:t>
            </a:r>
            <a:endParaRPr lang="en-ID" sz="1600" dirty="0">
              <a:effectLst/>
              <a:latin typeface="Times New Roman" panose="02020603050405020304" pitchFamily="18" charset="0"/>
              <a:ea typeface="Times New Roman" panose="02020603050405020304" pitchFamily="18" charset="0"/>
            </a:endParaRPr>
          </a:p>
          <a:p>
            <a:pPr marL="749935" algn="just">
              <a:tabLst>
                <a:tab pos="978535" algn="l"/>
              </a:tabLst>
            </a:pPr>
            <a:r>
              <a:rPr lang="id-ID" dirty="0">
                <a:effectLst/>
                <a:latin typeface="Times New Roman" panose="02020603050405020304" pitchFamily="18" charset="0"/>
                <a:ea typeface="Times New Roman" panose="02020603050405020304" pitchFamily="18" charset="0"/>
              </a:rPr>
              <a:t>a. Dengan adanya penggunaan sistem komputerisasi maka pengolahan data dapat dilakukan dengan cepat dan mudah. </a:t>
            </a:r>
            <a:endParaRPr lang="en-ID" sz="1600" dirty="0">
              <a:effectLst/>
              <a:latin typeface="Times New Roman" panose="02020603050405020304" pitchFamily="18" charset="0"/>
              <a:ea typeface="Times New Roman" panose="02020603050405020304" pitchFamily="18" charset="0"/>
            </a:endParaRPr>
          </a:p>
          <a:p>
            <a:pPr marL="749935" algn="just">
              <a:tabLst>
                <a:tab pos="978535" algn="l"/>
              </a:tabLst>
            </a:pPr>
            <a:r>
              <a:rPr lang="id-ID" dirty="0">
                <a:effectLst/>
                <a:latin typeface="Times New Roman" panose="02020603050405020304" pitchFamily="18" charset="0"/>
                <a:ea typeface="Times New Roman" panose="02020603050405020304" pitchFamily="18" charset="0"/>
              </a:rPr>
              <a:t>b. Bahwa dengan sistem informasi pengolahan data perpustakaan, yang mengulas tentang pengolahan data pengunjung, data anggota, data buku, transaksi peminjaman, pengembalian dan denda maka petugas perpustakaan akan dapat kemudahan lebih cepat dan lebih efisien dalam hal waktu dan tenaga. </a:t>
            </a:r>
            <a:endParaRPr lang="en-ID" sz="1600" dirty="0">
              <a:effectLst/>
              <a:latin typeface="Times New Roman" panose="02020603050405020304" pitchFamily="18" charset="0"/>
              <a:ea typeface="Times New Roman" panose="02020603050405020304" pitchFamily="18" charset="0"/>
            </a:endParaRPr>
          </a:p>
          <a:p>
            <a:pPr marL="749935" algn="just">
              <a:tabLst>
                <a:tab pos="978535" algn="l"/>
              </a:tabLst>
            </a:pPr>
            <a:r>
              <a:rPr lang="id-ID" dirty="0">
                <a:effectLst/>
                <a:latin typeface="Times New Roman" panose="02020603050405020304" pitchFamily="18" charset="0"/>
                <a:ea typeface="Times New Roman" panose="02020603050405020304" pitchFamily="18" charset="0"/>
              </a:rPr>
              <a:t>c. Dengan menggunakan sistem komputerisasi dapat mengurangi kesalahan laporan pengolahan dibandingkan dengan sistem manual yang sebelumnya diterapkan dalam perpustakaan.</a:t>
            </a:r>
            <a:endParaRPr lang="en-ID" sz="1600" dirty="0">
              <a:effectLst/>
              <a:latin typeface="Times New Roman" panose="02020603050405020304" pitchFamily="18" charset="0"/>
              <a:ea typeface="Times New Roman" panose="02020603050405020304" pitchFamily="18" charset="0"/>
            </a:endParaRPr>
          </a:p>
          <a:p>
            <a:pPr marR="294005" lvl="1" algn="just">
              <a:spcAft>
                <a:spcPts val="0"/>
              </a:spcAft>
              <a:buSzPts val="1200"/>
              <a:tabLst>
                <a:tab pos="749935" algn="l"/>
              </a:tabLst>
            </a:pPr>
            <a:r>
              <a:rPr lang="en-US" b="1" kern="0" spc="-10" dirty="0">
                <a:effectLst/>
                <a:latin typeface="Times New Roman" panose="02020603050405020304" pitchFamily="18" charset="0"/>
                <a:ea typeface="Times New Roman" panose="02020603050405020304" pitchFamily="18" charset="0"/>
              </a:rPr>
              <a:t>S</a:t>
            </a:r>
            <a:r>
              <a:rPr lang="id-ID" b="1" kern="0" spc="-10" dirty="0">
                <a:effectLst/>
                <a:latin typeface="Times New Roman" panose="02020603050405020304" pitchFamily="18" charset="0"/>
                <a:ea typeface="Times New Roman" panose="02020603050405020304" pitchFamily="18" charset="0"/>
              </a:rPr>
              <a:t>aran</a:t>
            </a:r>
            <a:endParaRPr lang="en-ID" b="1" kern="0" spc="-10" dirty="0">
              <a:effectLst/>
              <a:latin typeface="Times New Roman" panose="02020603050405020304" pitchFamily="18" charset="0"/>
              <a:ea typeface="Times New Roman" panose="02020603050405020304" pitchFamily="18" charset="0"/>
            </a:endParaRPr>
          </a:p>
          <a:p>
            <a:pPr marL="749935" algn="just">
              <a:spcAft>
                <a:spcPts val="0"/>
              </a:spcAft>
              <a:tabLst>
                <a:tab pos="749935" algn="l"/>
              </a:tabLst>
            </a:pPr>
            <a:r>
              <a:rPr lang="en-US" b="0" kern="0" dirty="0" err="1">
                <a:effectLst/>
                <a:latin typeface="Times New Roman" panose="02020603050405020304" pitchFamily="18" charset="0"/>
                <a:ea typeface="Times New Roman" panose="02020603050405020304" pitchFamily="18" charset="0"/>
              </a:rPr>
              <a:t>Melalui</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hasil</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penelitian</a:t>
            </a:r>
            <a:r>
              <a:rPr lang="en-US" b="0" kern="0" dirty="0">
                <a:effectLst/>
                <a:latin typeface="Times New Roman" panose="02020603050405020304" pitchFamily="18" charset="0"/>
                <a:ea typeface="Times New Roman" panose="02020603050405020304" pitchFamily="18" charset="0"/>
              </a:rPr>
              <a:t>, saran yang </a:t>
            </a:r>
            <a:r>
              <a:rPr lang="en-US" b="0" kern="0" dirty="0" err="1">
                <a:effectLst/>
                <a:latin typeface="Times New Roman" panose="02020603050405020304" pitchFamily="18" charset="0"/>
                <a:ea typeface="Times New Roman" panose="02020603050405020304" pitchFamily="18" charset="0"/>
              </a:rPr>
              <a:t>diberikan</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diantaranya</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sebagai</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berikut</a:t>
            </a:r>
            <a:r>
              <a:rPr lang="en-US" b="0" kern="0" dirty="0">
                <a:effectLst/>
                <a:latin typeface="Times New Roman" panose="02020603050405020304" pitchFamily="18" charset="0"/>
                <a:ea typeface="Times New Roman" panose="02020603050405020304" pitchFamily="18" charset="0"/>
              </a:rPr>
              <a:t> :</a:t>
            </a:r>
          </a:p>
          <a:p>
            <a:pPr marL="1092835" indent="-342900" algn="just">
              <a:spcAft>
                <a:spcPts val="0"/>
              </a:spcAft>
              <a:buAutoNum type="alphaLcPeriod"/>
              <a:tabLst>
                <a:tab pos="749935" algn="l"/>
              </a:tabLst>
            </a:pPr>
            <a:r>
              <a:rPr lang="en-US" b="0" kern="0" dirty="0" err="1">
                <a:effectLst/>
                <a:latin typeface="Times New Roman" panose="02020603050405020304" pitchFamily="18" charset="0"/>
                <a:ea typeface="Times New Roman" panose="02020603050405020304" pitchFamily="18" charset="0"/>
              </a:rPr>
              <a:t>Penambahan</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fitur</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seperti</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pembuatan</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hak</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akses</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untuk</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anggota</a:t>
            </a:r>
            <a:r>
              <a:rPr lang="en-US" b="0" kern="0" dirty="0">
                <a:effectLst/>
                <a:latin typeface="Times New Roman" panose="02020603050405020304" pitchFamily="18" charset="0"/>
                <a:ea typeface="Times New Roman" panose="02020603050405020304" pitchFamily="18" charset="0"/>
              </a:rPr>
              <a:t> </a:t>
            </a:r>
            <a:r>
              <a:rPr lang="en-US" b="0" kern="0" dirty="0" err="1">
                <a:effectLst/>
                <a:latin typeface="Times New Roman" panose="02020603050405020304" pitchFamily="18" charset="0"/>
                <a:ea typeface="Times New Roman" panose="02020603050405020304" pitchFamily="18" charset="0"/>
              </a:rPr>
              <a:t>atau</a:t>
            </a:r>
            <a:r>
              <a:rPr lang="en-US" b="0" kern="0" dirty="0">
                <a:effectLst/>
                <a:latin typeface="Times New Roman" panose="02020603050405020304" pitchFamily="18" charset="0"/>
                <a:ea typeface="Times New Roman" panose="02020603050405020304" pitchFamily="18" charset="0"/>
              </a:rPr>
              <a:t> member </a:t>
            </a:r>
            <a:r>
              <a:rPr lang="en-US" b="0" kern="0" dirty="0" err="1">
                <a:effectLst/>
                <a:latin typeface="Times New Roman" panose="02020603050405020304" pitchFamily="18" charset="0"/>
                <a:ea typeface="Times New Roman" panose="02020603050405020304" pitchFamily="18" charset="0"/>
              </a:rPr>
              <a:t>perpustakaan</a:t>
            </a:r>
            <a:r>
              <a:rPr lang="en-US" b="0" kern="0" dirty="0">
                <a:effectLst/>
                <a:latin typeface="Times New Roman" panose="02020603050405020304" pitchFamily="18" charset="0"/>
                <a:ea typeface="Times New Roman" panose="02020603050405020304" pitchFamily="18" charset="0"/>
              </a:rPr>
              <a:t>.</a:t>
            </a:r>
          </a:p>
          <a:p>
            <a:pPr marL="1092835" indent="-342900" algn="just">
              <a:spcAft>
                <a:spcPts val="0"/>
              </a:spcAft>
              <a:buAutoNum type="alphaLcPeriod"/>
              <a:tabLst>
                <a:tab pos="749935" algn="l"/>
              </a:tabLst>
            </a:pPr>
            <a:r>
              <a:rPr lang="en-US" dirty="0" err="1">
                <a:effectLst/>
                <a:latin typeface="Times New Roman" panose="02020603050405020304" pitchFamily="18" charset="0"/>
                <a:ea typeface="Times New Roman" panose="02020603050405020304" pitchFamily="18" charset="0"/>
              </a:rPr>
              <a:t>Penambahan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itur</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lainnya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seperti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menampilkan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koleksi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rPr>
              <a:t> digital </a:t>
            </a:r>
            <a:r>
              <a:rPr lang="en-US" dirty="0" err="1">
                <a:effectLst/>
                <a:latin typeface="Times New Roman" panose="02020603050405020304" pitchFamily="18" charset="0"/>
                <a:ea typeface="Times New Roman" panose="02020603050405020304" pitchFamily="18" charset="0"/>
              </a:rPr>
              <a:t>dengan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gambar</a:t>
            </a:r>
            <a:r>
              <a:rPr lang="en-US" dirty="0">
                <a:effectLst/>
                <a:latin typeface="Times New Roman" panose="02020603050405020304" pitchFamily="18" charset="0"/>
                <a:ea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rPr>
              <a:t>isi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karya</a:t>
            </a:r>
            <a:r>
              <a:rPr lang="en-US" dirty="0">
                <a:effectLst/>
                <a:latin typeface="Times New Roman" panose="02020603050405020304" pitchFamily="18" charset="0"/>
                <a:ea typeface="Times New Roman" panose="02020603050405020304" pitchFamily="18" charset="0"/>
              </a:rPr>
              <a:t>.</a:t>
            </a:r>
            <a:endParaRPr lang="en-ID" b="1" kern="0" dirty="0">
              <a:effectLst/>
              <a:latin typeface="Times New Roman" panose="02020603050405020304" pitchFamily="18" charset="0"/>
              <a:ea typeface="Times New Roman" panose="02020603050405020304" pitchFamily="18" charset="0"/>
            </a:endParaRPr>
          </a:p>
          <a:p>
            <a:pPr lvl="0" algn="just">
              <a:spcAft>
                <a:spcPts val="0"/>
              </a:spcAft>
              <a:tabLst>
                <a:tab pos="749935" algn="l"/>
                <a:tab pos="5941060" algn="l"/>
              </a:tabLst>
            </a:pPr>
            <a:endParaRPr lang="en-ID" b="1" kern="0" dirty="0">
              <a:effectLst/>
              <a:latin typeface="Times New Roman" panose="02020603050405020304" pitchFamily="18" charset="0"/>
              <a:ea typeface="Times New Roman" panose="02020603050405020304" pitchFamily="18" charset="0"/>
            </a:endParaRPr>
          </a:p>
          <a:p>
            <a:pPr algn="just"/>
            <a:endParaRPr lang="en-ID" sz="2800" dirty="0"/>
          </a:p>
        </p:txBody>
      </p:sp>
    </p:spTree>
    <p:extLst>
      <p:ext uri="{BB962C8B-B14F-4D97-AF65-F5344CB8AC3E}">
        <p14:creationId xmlns:p14="http://schemas.microsoft.com/office/powerpoint/2010/main" val="395600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bg1"/>
                </a:solidFill>
                <a:latin typeface="Times New Roman" panose="02020603050405020304" pitchFamily="18" charset="0"/>
                <a:cs typeface="Times New Roman" panose="02020603050405020304" pitchFamily="18" charset="0"/>
              </a:rPr>
              <a:t>TERIMAKASIH</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62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PENDAHULUAN</a:t>
            </a:r>
          </a:p>
        </p:txBody>
      </p:sp>
      <p:sp>
        <p:nvSpPr>
          <p:cNvPr id="5" name="Text Placeholder 4">
            <a:extLst>
              <a:ext uri="{FF2B5EF4-FFF2-40B4-BE49-F238E27FC236}">
                <a16:creationId xmlns:a16="http://schemas.microsoft.com/office/drawing/2014/main" id="{3F6C606D-0490-459C-9416-A7F961C617DB}"/>
              </a:ext>
            </a:extLst>
          </p:cNvPr>
          <p:cNvSpPr>
            <a:spLocks noGrp="1"/>
          </p:cNvSpPr>
          <p:nvPr>
            <p:ph type="body" sz="quarter" idx="10"/>
          </p:nvPr>
        </p:nvSpPr>
        <p:spPr>
          <a:xfrm>
            <a:off x="1213757" y="1589088"/>
            <a:ext cx="10262896" cy="4230397"/>
          </a:xfrm>
          <a:solidFill>
            <a:schemeClr val="tx2">
              <a:lumMod val="20000"/>
              <a:lumOff val="80000"/>
            </a:schemeClr>
          </a:solidFill>
        </p:spPr>
        <p:txBody>
          <a:bodyPr/>
          <a:lstStyle/>
          <a:p>
            <a:pPr marL="520700" marR="238760" indent="457200" algn="just">
              <a:spcAft>
                <a:spcPts val="0"/>
              </a:spcAft>
            </a:pPr>
            <a:r>
              <a:rPr lang="en-US" sz="1600" spc="-5" dirty="0" err="1">
                <a:effectLst/>
                <a:latin typeface="Times New Roman" panose="02020603050405020304" pitchFamily="18" charset="0"/>
                <a:ea typeface="Times New Roman" panose="02020603050405020304" pitchFamily="18" charset="0"/>
              </a:rPr>
              <a:t>Perkembangan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teknologi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semakin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meningkat</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seiring</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dengan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kebutuhan</a:t>
            </a:r>
            <a:r>
              <a:rPr lang="en-US" sz="1600" spc="-5" dirty="0">
                <a:effectLst/>
                <a:latin typeface="Times New Roman" panose="02020603050405020304" pitchFamily="18" charset="0"/>
                <a:ea typeface="Times New Roman" panose="02020603050405020304" pitchFamily="18" charset="0"/>
              </a:rPr>
              <a:t> media </a:t>
            </a:r>
            <a:r>
              <a:rPr lang="en-US" sz="1600" spc="-5" dirty="0" err="1">
                <a:effectLst/>
                <a:latin typeface="Times New Roman" panose="02020603050405020304" pitchFamily="18" charset="0"/>
                <a:ea typeface="Times New Roman" panose="02020603050405020304" pitchFamily="18" charset="0"/>
              </a:rPr>
              <a:t>informasi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terhadap</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penggunaannya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mulai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berkembang</a:t>
            </a:r>
            <a:r>
              <a:rPr lang="en-US" sz="1600" spc="-5" dirty="0">
                <a:effectLst/>
                <a:latin typeface="Times New Roman" panose="02020603050405020304" pitchFamily="18" charset="0"/>
                <a:ea typeface="Times New Roman" panose="02020603050405020304" pitchFamily="18" charset="0"/>
              </a:rPr>
              <a:t> yang </a:t>
            </a:r>
            <a:r>
              <a:rPr lang="en-US" sz="1600" spc="-5" dirty="0" err="1">
                <a:effectLst/>
                <a:latin typeface="Times New Roman" panose="02020603050405020304" pitchFamily="18" charset="0"/>
                <a:ea typeface="Times New Roman" panose="02020603050405020304" pitchFamily="18" charset="0"/>
              </a:rPr>
              <a:t>tersandingkan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dengan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teknologi</a:t>
            </a:r>
            <a:r>
              <a:rPr lang="en-US" sz="1600" spc="-5" dirty="0">
                <a:effectLst/>
                <a:latin typeface="Times New Roman" panose="02020603050405020304" pitchFamily="18" charset="0"/>
                <a:ea typeface="Times New Roman" panose="02020603050405020304" pitchFamily="18" charset="0"/>
              </a:rPr>
              <a:t> dan </a:t>
            </a:r>
            <a:r>
              <a:rPr lang="en-US" sz="1600" spc="-5" dirty="0" err="1">
                <a:effectLst/>
                <a:latin typeface="Times New Roman" panose="02020603050405020304" pitchFamily="18" charset="0"/>
                <a:ea typeface="Times New Roman" panose="02020603050405020304" pitchFamily="18" charset="0"/>
              </a:rPr>
              <a:t>kebutuhan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informasi</a:t>
            </a:r>
            <a:r>
              <a:rPr lang="en-US" sz="1600" spc="-5" dirty="0">
                <a:effectLst/>
                <a:latin typeface="Times New Roman" panose="02020603050405020304" pitchFamily="18" charset="0"/>
                <a:ea typeface="Times New Roman" panose="02020603050405020304" pitchFamily="18" charset="0"/>
              </a:rPr>
              <a:t>. Internet </a:t>
            </a:r>
            <a:r>
              <a:rPr lang="en-US" sz="1600" spc="-5" dirty="0" err="1">
                <a:effectLst/>
                <a:latin typeface="Times New Roman" panose="02020603050405020304" pitchFamily="18" charset="0"/>
                <a:ea typeface="Times New Roman" panose="02020603050405020304" pitchFamily="18" charset="0"/>
              </a:rPr>
              <a:t>telah</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menjadi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kebutuhan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sehari-hari</a:t>
            </a:r>
            <a:r>
              <a:rPr lang="en-US" sz="1600" spc="-5" dirty="0">
                <a:effectLst/>
                <a:latin typeface="Times New Roman" panose="02020603050405020304" pitchFamily="18" charset="0"/>
                <a:ea typeface="Times New Roman" panose="02020603050405020304" pitchFamily="18" charset="0"/>
              </a:rPr>
              <a:t> pada dunia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Salah </a:t>
            </a:r>
            <a:r>
              <a:rPr lang="en-US" sz="1600" spc="-5" dirty="0" err="1">
                <a:effectLst/>
                <a:latin typeface="Times New Roman" panose="02020603050405020304" pitchFamily="18" charset="0"/>
                <a:ea typeface="Times New Roman" panose="02020603050405020304" pitchFamily="18" charset="0"/>
              </a:rPr>
              <a:t>satu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contoh</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nya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seperti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mulai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mengaplikasikan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kegiatan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operasional</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digital </a:t>
            </a:r>
            <a:r>
              <a:rPr lang="en-US" sz="1600" spc="-5" dirty="0" err="1">
                <a:effectLst/>
                <a:latin typeface="Times New Roman" panose="02020603050405020304" pitchFamily="18" charset="0"/>
                <a:ea typeface="Times New Roman" panose="02020603050405020304" pitchFamily="18" charset="0"/>
              </a:rPr>
              <a:t>berbasis</a:t>
            </a:r>
            <a:r>
              <a:rPr lang="en-US" sz="1600" spc="-5" dirty="0">
                <a:effectLst/>
                <a:latin typeface="Times New Roman" panose="02020603050405020304" pitchFamily="18" charset="0"/>
                <a:ea typeface="Times New Roman" panose="02020603050405020304" pitchFamily="18" charset="0"/>
              </a:rPr>
              <a:t> website.</a:t>
            </a:r>
          </a:p>
          <a:p>
            <a:pPr marL="520700" marR="238760" indent="457200" algn="just">
              <a:spcAft>
                <a:spcPts val="0"/>
              </a:spcAft>
            </a:pPr>
            <a:r>
              <a:rPr lang="en-US" sz="1600" spc="-5" dirty="0" err="1">
                <a:effectLst/>
                <a:latin typeface="Times New Roman" panose="02020603050405020304" pitchFamily="18" charset="0"/>
                <a:ea typeface="Times New Roman" panose="02020603050405020304" pitchFamily="18" charset="0"/>
              </a:rPr>
              <a:t>Masalah</a:t>
            </a:r>
            <a:r>
              <a:rPr lang="en-US" sz="1600" spc="-5" dirty="0">
                <a:effectLst/>
                <a:latin typeface="Times New Roman" panose="02020603050405020304" pitchFamily="18" charset="0"/>
                <a:ea typeface="Times New Roman" panose="02020603050405020304" pitchFamily="18" charset="0"/>
              </a:rPr>
              <a:t> yang </a:t>
            </a:r>
            <a:r>
              <a:rPr lang="en-US" sz="1600" spc="-5" dirty="0" err="1">
                <a:effectLst/>
                <a:latin typeface="Times New Roman" panose="02020603050405020304" pitchFamily="18" charset="0"/>
                <a:ea typeface="Times New Roman" panose="02020603050405020304" pitchFamily="18" charset="0"/>
              </a:rPr>
              <a:t>sering</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terjadi</a:t>
            </a:r>
            <a:r>
              <a:rPr lang="en-US" sz="1600" spc="-5" dirty="0">
                <a:effectLst/>
                <a:latin typeface="Times New Roman" panose="02020603050405020304" pitchFamily="18" charset="0"/>
                <a:ea typeface="Times New Roman" panose="02020603050405020304" pitchFamily="18" charset="0"/>
              </a:rPr>
              <a:t> pada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diantaranya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kesulitan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dalam</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mencari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buku</a:t>
            </a:r>
            <a:r>
              <a:rPr lang="en-US" sz="1600" spc="-5" dirty="0">
                <a:effectLst/>
                <a:latin typeface="Times New Roman" panose="02020603050405020304" pitchFamily="18" charset="0"/>
                <a:ea typeface="Times New Roman" panose="02020603050405020304" pitchFamily="18" charset="0"/>
              </a:rPr>
              <a:t>, dan </a:t>
            </a:r>
            <a:r>
              <a:rPr lang="en-US" sz="1600" spc="-5" dirty="0" err="1">
                <a:effectLst/>
                <a:latin typeface="Times New Roman" panose="02020603050405020304" pitchFamily="18" charset="0"/>
                <a:ea typeface="Times New Roman" panose="02020603050405020304" pitchFamily="18" charset="0"/>
              </a:rPr>
              <a:t>kehilangan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buku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dikarenakan</a:t>
            </a:r>
            <a:r>
              <a:rPr lang="en-US" sz="1600" spc="-5" dirty="0">
                <a:effectLst/>
                <a:latin typeface="Times New Roman" panose="02020603050405020304" pitchFamily="18" charset="0"/>
                <a:ea typeface="Times New Roman" panose="02020603050405020304" pitchFamily="18" charset="0"/>
              </a:rPr>
              <a:t> data </a:t>
            </a:r>
            <a:r>
              <a:rPr lang="en-US" sz="1600" spc="-5" dirty="0" err="1">
                <a:effectLst/>
                <a:latin typeface="Times New Roman" panose="02020603050405020304" pitchFamily="18" charset="0"/>
                <a:ea typeface="Times New Roman" panose="02020603050405020304" pitchFamily="18" charset="0"/>
              </a:rPr>
              <a:t>pencatatan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transaksi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peminjaman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tidak</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dikelola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dengan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baik</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Selain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itu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pendataan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anggota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dan </a:t>
            </a:r>
            <a:r>
              <a:rPr lang="en-US" sz="1600" spc="-5" dirty="0" err="1">
                <a:effectLst/>
                <a:latin typeface="Times New Roman" panose="02020603050405020304" pitchFamily="18" charset="0"/>
                <a:ea typeface="Times New Roman" panose="02020603050405020304" pitchFamily="18" charset="0"/>
              </a:rPr>
              <a:t>pengelolaan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peminjaman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serta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pengembalian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buku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masih</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dilakukan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secara</a:t>
            </a:r>
            <a:r>
              <a:rPr lang="en-US" sz="1600" spc="-5" dirty="0">
                <a:effectLst/>
                <a:latin typeface="Times New Roman" panose="02020603050405020304" pitchFamily="18" charset="0"/>
                <a:ea typeface="Times New Roman" panose="02020603050405020304" pitchFamily="18" charset="0"/>
              </a:rPr>
              <a:t> manual </a:t>
            </a:r>
            <a:r>
              <a:rPr lang="en-US" sz="1600" spc="-5" dirty="0" err="1">
                <a:effectLst/>
                <a:latin typeface="Times New Roman" panose="02020603050405020304" pitchFamily="18" charset="0"/>
                <a:ea typeface="Times New Roman" panose="02020603050405020304" pitchFamily="18" charset="0"/>
              </a:rPr>
              <a:t>atau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dituliskan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dalam</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buku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Pengunjung</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juga, </a:t>
            </a:r>
            <a:r>
              <a:rPr lang="en-US" sz="1600" spc="-5" dirty="0" err="1">
                <a:effectLst/>
                <a:latin typeface="Times New Roman" panose="02020603050405020304" pitchFamily="18" charset="0"/>
                <a:ea typeface="Times New Roman" panose="02020603050405020304" pitchFamily="18" charset="0"/>
              </a:rPr>
              <a:t>perlu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melalukan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antrian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akibat</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operasi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layanan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dilakukan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secara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sistem</a:t>
            </a:r>
            <a:r>
              <a:rPr lang="en-US" sz="1600" spc="-5" dirty="0">
                <a:effectLst/>
                <a:latin typeface="Times New Roman" panose="02020603050405020304" pitchFamily="18" charset="0"/>
                <a:ea typeface="Times New Roman" panose="02020603050405020304" pitchFamily="18" charset="0"/>
              </a:rPr>
              <a:t> manual, </a:t>
            </a:r>
            <a:r>
              <a:rPr lang="en-US" sz="1600" spc="-5" dirty="0" err="1">
                <a:effectLst/>
                <a:latin typeface="Times New Roman" panose="02020603050405020304" pitchFamily="18" charset="0"/>
                <a:ea typeface="Times New Roman" panose="02020603050405020304" pitchFamily="18" charset="0"/>
              </a:rPr>
              <a:t>sehingga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pengunjung</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menunggu</a:t>
            </a:r>
            <a:r>
              <a:rPr lang="en-US" sz="1600" spc="-5" dirty="0">
                <a:effectLst/>
                <a:latin typeface="Times New Roman" panose="02020603050405020304" pitchFamily="18" charset="0"/>
                <a:ea typeface="Times New Roman" panose="02020603050405020304" pitchFamily="18" charset="0"/>
              </a:rPr>
              <a:t> lama </a:t>
            </a:r>
            <a:r>
              <a:rPr lang="en-US" sz="1600" spc="-5" dirty="0" err="1">
                <a:effectLst/>
                <a:latin typeface="Times New Roman" panose="02020603050405020304" pitchFamily="18" charset="0"/>
                <a:ea typeface="Times New Roman" panose="02020603050405020304" pitchFamily="18" charset="0"/>
              </a:rPr>
              <a:t>untuk</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mendapatkan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giliran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transaksi</a:t>
            </a:r>
            <a:r>
              <a:rPr lang="en-US" sz="1600" spc="-5" dirty="0">
                <a:effectLst/>
                <a:latin typeface="Times New Roman" panose="02020603050405020304" pitchFamily="18" charset="0"/>
                <a:ea typeface="Times New Roman" panose="02020603050405020304" pitchFamily="18" charset="0"/>
              </a:rPr>
              <a:t>.</a:t>
            </a:r>
            <a:endParaRPr lang="en-ID" sz="1600" dirty="0">
              <a:latin typeface="Times New Roman" panose="02020603050405020304" pitchFamily="18" charset="0"/>
              <a:ea typeface="Times New Roman" panose="02020603050405020304" pitchFamily="18" charset="0"/>
            </a:endParaRPr>
          </a:p>
          <a:p>
            <a:pPr marL="520700" marR="238760" indent="457200" algn="just">
              <a:spcAft>
                <a:spcPts val="0"/>
              </a:spcAft>
            </a:pPr>
            <a:r>
              <a:rPr lang="en-US" sz="1600" spc="-5" dirty="0" err="1">
                <a:effectLst/>
                <a:latin typeface="Times New Roman" panose="02020603050405020304" pitchFamily="18" charset="0"/>
                <a:ea typeface="Times New Roman" panose="02020603050405020304" pitchFamily="18" charset="0"/>
              </a:rPr>
              <a:t>Berdasarkan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permasalahan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diatas</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diperlukannya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perancangan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aplikasi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digital </a:t>
            </a:r>
            <a:r>
              <a:rPr lang="en-US" sz="1600" spc="-5" dirty="0" err="1">
                <a:effectLst/>
                <a:latin typeface="Times New Roman" panose="02020603050405020304" pitchFamily="18" charset="0"/>
                <a:ea typeface="Times New Roman" panose="02020603050405020304" pitchFamily="18" charset="0"/>
              </a:rPr>
              <a:t>berbasis</a:t>
            </a:r>
            <a:r>
              <a:rPr lang="en-US" sz="1600" spc="-5" dirty="0">
                <a:effectLst/>
                <a:latin typeface="Times New Roman" panose="02020603050405020304" pitchFamily="18" charset="0"/>
                <a:ea typeface="Times New Roman" panose="02020603050405020304" pitchFamily="18" charset="0"/>
              </a:rPr>
              <a:t> website </a:t>
            </a:r>
            <a:r>
              <a:rPr lang="en-US" sz="1600" spc="-5" dirty="0" err="1">
                <a:effectLst/>
                <a:latin typeface="Times New Roman" panose="02020603050405020304" pitchFamily="18" charset="0"/>
                <a:ea typeface="Times New Roman" panose="02020603050405020304" pitchFamily="18" charset="0"/>
              </a:rPr>
              <a:t>sebagai</a:t>
            </a:r>
            <a:r>
              <a:rPr lang="en-US" sz="1600" spc="-5" dirty="0">
                <a:effectLst/>
                <a:latin typeface="Times New Roman" panose="02020603050405020304" pitchFamily="18" charset="0"/>
                <a:ea typeface="Times New Roman" panose="02020603050405020304" pitchFamily="18" charset="0"/>
              </a:rPr>
              <a:t> media </a:t>
            </a:r>
            <a:r>
              <a:rPr lang="en-US" sz="1600" spc="-5" dirty="0" err="1">
                <a:effectLst/>
                <a:latin typeface="Times New Roman" panose="02020603050405020304" pitchFamily="18" charset="0"/>
                <a:ea typeface="Times New Roman" panose="02020603050405020304" pitchFamily="18" charset="0"/>
              </a:rPr>
              <a:t>informasi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Sehinga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pengerjaan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kegiatan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operasi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menjadi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lebih</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cepat</a:t>
            </a:r>
            <a:r>
              <a:rPr lang="en-US" sz="1600" spc="-5" dirty="0">
                <a:effectLst/>
                <a:latin typeface="Times New Roman" panose="02020603050405020304" pitchFamily="18" charset="0"/>
                <a:ea typeface="Times New Roman" panose="02020603050405020304" pitchFamily="18" charset="0"/>
              </a:rPr>
              <a:t> dan </a:t>
            </a:r>
            <a:r>
              <a:rPr lang="en-US" sz="1600" spc="-5" dirty="0" err="1">
                <a:effectLst/>
                <a:latin typeface="Times New Roman" panose="02020603050405020304" pitchFamily="18" charset="0"/>
                <a:ea typeface="Times New Roman" panose="02020603050405020304" pitchFamily="18" charset="0"/>
              </a:rPr>
              <a:t>meminimalisit</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terjadinya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hambatan</a:t>
            </a:r>
            <a:r>
              <a:rPr lang="en-US" sz="1600" spc="-5" dirty="0">
                <a:effectLst/>
                <a:latin typeface="Times New Roman" panose="02020603050405020304" pitchFamily="18" charset="0"/>
                <a:ea typeface="Times New Roman" panose="02020603050405020304" pitchFamily="18" charset="0"/>
              </a:rPr>
              <a:t> dan </a:t>
            </a:r>
            <a:r>
              <a:rPr lang="en-US" sz="1600" spc="-5" dirty="0" err="1">
                <a:effectLst/>
                <a:latin typeface="Times New Roman" panose="02020603050405020304" pitchFamily="18" charset="0"/>
                <a:ea typeface="Times New Roman" panose="02020603050405020304" pitchFamily="18" charset="0"/>
              </a:rPr>
              <a:t>kesulian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mencari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buku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peminjaman</a:t>
            </a:r>
            <a:r>
              <a:rPr lang="en-US" sz="1600" spc="-5" dirty="0">
                <a:effectLst/>
                <a:latin typeface="Times New Roman" panose="02020603050405020304" pitchFamily="18" charset="0"/>
                <a:ea typeface="Times New Roman" panose="02020603050405020304" pitchFamily="18" charset="0"/>
              </a:rPr>
              <a:t> dan </a:t>
            </a:r>
            <a:r>
              <a:rPr lang="en-US" sz="1600" spc="-5" dirty="0" err="1">
                <a:effectLst/>
                <a:latin typeface="Times New Roman" panose="02020603050405020304" pitchFamily="18" charset="0"/>
                <a:ea typeface="Times New Roman" panose="02020603050405020304" pitchFamily="18" charset="0"/>
              </a:rPr>
              <a:t>pengembalian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buku</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serta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pendataan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anggota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Adanya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perancangan</a:t>
            </a:r>
            <a:r>
              <a:rPr lang="en-US" sz="1600" spc="-5" dirty="0">
                <a:effectLst/>
                <a:latin typeface="Times New Roman" panose="02020603050405020304" pitchFamily="18" charset="0"/>
                <a:ea typeface="Times New Roman" panose="02020603050405020304" pitchFamily="18" charset="0"/>
              </a:rPr>
              <a:t> website, </a:t>
            </a:r>
            <a:r>
              <a:rPr lang="en-US" sz="1600" spc="-5" dirty="0" err="1">
                <a:effectLst/>
                <a:latin typeface="Times New Roman" panose="02020603050405020304" pitchFamily="18" charset="0"/>
                <a:ea typeface="Times New Roman" panose="02020603050405020304" pitchFamily="18" charset="0"/>
              </a:rPr>
              <a:t>koleksi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perpustakaan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dapat</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ditampilkan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melalui</a:t>
            </a:r>
            <a:r>
              <a:rPr lang="en-US" sz="1600" spc="-5" dirty="0">
                <a:effectLst/>
                <a:latin typeface="Times New Roman" panose="02020603050405020304" pitchFamily="18" charset="0"/>
                <a:ea typeface="Times New Roman" panose="02020603050405020304" pitchFamily="18" charset="0"/>
              </a:rPr>
              <a:t> website </a:t>
            </a:r>
            <a:r>
              <a:rPr lang="en-US" sz="1600" spc="-5" dirty="0" err="1">
                <a:effectLst/>
                <a:latin typeface="Times New Roman" panose="02020603050405020304" pitchFamily="18" charset="0"/>
                <a:ea typeface="Times New Roman" panose="02020603050405020304" pitchFamily="18" charset="0"/>
              </a:rPr>
              <a:t>terlebih</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dahulu</a:t>
            </a:r>
            <a:r>
              <a:rPr lang="en-US" sz="1600" spc="-5" dirty="0">
                <a:effectLst/>
                <a:latin typeface="Times New Roman" panose="02020603050405020304" pitchFamily="18" charset="0"/>
                <a:ea typeface="Times New Roman" panose="02020603050405020304" pitchFamily="18" charset="0"/>
              </a:rPr>
              <a:t> dan </a:t>
            </a:r>
            <a:r>
              <a:rPr lang="en-US" sz="1600" spc="-5" dirty="0" err="1">
                <a:effectLst/>
                <a:latin typeface="Times New Roman" panose="02020603050405020304" pitchFamily="18" charset="0"/>
                <a:ea typeface="Times New Roman" panose="02020603050405020304" pitchFamily="18" charset="0"/>
              </a:rPr>
              <a:t>diubah</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dalam</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bentuk</a:t>
            </a:r>
            <a:r>
              <a:rPr lang="en-US" sz="1600" spc="-5" dirty="0">
                <a:effectLst/>
                <a:latin typeface="Times New Roman" panose="02020603050405020304" pitchFamily="18" charset="0"/>
                <a:ea typeface="Times New Roman" panose="02020603050405020304" pitchFamily="18" charset="0"/>
              </a:rPr>
              <a:t> digital. Kumpulan digital </a:t>
            </a:r>
            <a:r>
              <a:rPr lang="en-US" sz="1600" spc="-5" dirty="0" err="1">
                <a:effectLst/>
                <a:latin typeface="Times New Roman" panose="02020603050405020304" pitchFamily="18" charset="0"/>
                <a:ea typeface="Times New Roman" panose="02020603050405020304" pitchFamily="18" charset="0"/>
              </a:rPr>
              <a:t>berupa</a:t>
            </a:r>
            <a:r>
              <a:rPr lang="en-US" sz="1600" spc="-5" dirty="0">
                <a:effectLst/>
                <a:latin typeface="Times New Roman" panose="02020603050405020304" pitchFamily="18" charset="0"/>
                <a:ea typeface="Times New Roman" panose="02020603050405020304" pitchFamily="18" charset="0"/>
              </a:rPr>
              <a:t> media </a:t>
            </a:r>
            <a:r>
              <a:rPr lang="en-US" sz="1600" spc="-5" dirty="0" err="1">
                <a:effectLst/>
                <a:latin typeface="Times New Roman" panose="02020603050405020304" pitchFamily="18" charset="0"/>
                <a:ea typeface="Times New Roman" panose="02020603050405020304" pitchFamily="18" charset="0"/>
              </a:rPr>
              <a:t>teks</a:t>
            </a:r>
            <a:r>
              <a:rPr lang="en-US" sz="1600" spc="-5" dirty="0">
                <a:effectLst/>
                <a:latin typeface="Times New Roman" panose="02020603050405020304" pitchFamily="18" charset="0"/>
                <a:ea typeface="Times New Roman" panose="02020603050405020304" pitchFamily="18" charset="0"/>
              </a:rPr>
              <a:t>, dan tulisan yang </a:t>
            </a:r>
            <a:r>
              <a:rPr lang="en-US" sz="1600" spc="-5" dirty="0" err="1">
                <a:effectLst/>
                <a:latin typeface="Times New Roman" panose="02020603050405020304" pitchFamily="18" charset="0"/>
                <a:ea typeface="Times New Roman" panose="02020603050405020304" pitchFamily="18" charset="0"/>
              </a:rPr>
              <a:t>dikendalikan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melalui</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komputer</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atau</a:t>
            </a:r>
            <a:r>
              <a:rPr lang="en-US" sz="1600" spc="-5" dirty="0">
                <a:effectLst/>
                <a:latin typeface="Times New Roman" panose="02020603050405020304" pitchFamily="18" charset="0"/>
                <a:ea typeface="Times New Roman" panose="02020603050405020304" pitchFamily="18" charset="0"/>
              </a:rPr>
              <a:t> layer </a:t>
            </a:r>
            <a:r>
              <a:rPr lang="en-US" sz="1600" spc="-5" dirty="0" err="1">
                <a:effectLst/>
                <a:latin typeface="Times New Roman" panose="02020603050405020304" pitchFamily="18" charset="0"/>
                <a:ea typeface="Times New Roman" panose="02020603050405020304" pitchFamily="18" charset="0"/>
              </a:rPr>
              <a:t>elektronik</a:t>
            </a:r>
            <a:r>
              <a:rPr lang="en-US" sz="1600" spc="-5" dirty="0">
                <a:effectLst/>
                <a:latin typeface="Times New Roman" panose="02020603050405020304" pitchFamily="18" charset="0"/>
                <a:ea typeface="Times New Roman" panose="02020603050405020304" pitchFamily="18" charset="0"/>
              </a:rPr>
              <a:t> agar </a:t>
            </a:r>
            <a:r>
              <a:rPr lang="en-US" sz="1600" spc="-5" dirty="0" err="1">
                <a:effectLst/>
                <a:latin typeface="Times New Roman" panose="02020603050405020304" pitchFamily="18" charset="0"/>
                <a:ea typeface="Times New Roman" panose="02020603050405020304" pitchFamily="18" charset="0"/>
              </a:rPr>
              <a:t>tidak</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dilakukan</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secara</a:t>
            </a:r>
            <a:r>
              <a:rPr lang="en-US" sz="1600" spc="-5" dirty="0">
                <a:effectLst/>
                <a:latin typeface="Times New Roman" panose="02020603050405020304" pitchFamily="18" charset="0"/>
                <a:ea typeface="Times New Roman" panose="02020603050405020304" pitchFamily="18" charset="0"/>
              </a:rPr>
              <a:t> manual. </a:t>
            </a:r>
            <a:r>
              <a:rPr lang="en-US" sz="1600" spc="-5" dirty="0" err="1">
                <a:effectLst/>
                <a:latin typeface="Times New Roman" panose="02020603050405020304" pitchFamily="18" charset="0"/>
                <a:ea typeface="Times New Roman" panose="02020603050405020304" pitchFamily="18" charset="0"/>
              </a:rPr>
              <a:t>Sehingga</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pengunjung</a:t>
            </a:r>
            <a:r>
              <a:rPr lang="en-US" sz="1600" spc="-5" dirty="0">
                <a:effectLst/>
                <a:latin typeface="Times New Roman" panose="02020603050405020304" pitchFamily="18" charset="0"/>
                <a:ea typeface="Times New Roman" panose="02020603050405020304" pitchFamily="18" charset="0"/>
              </a:rPr>
              <a:t> yang </a:t>
            </a:r>
            <a:r>
              <a:rPr lang="en-US" sz="1600" spc="-5" dirty="0" err="1">
                <a:effectLst/>
                <a:latin typeface="Times New Roman" panose="02020603050405020304" pitchFamily="18" charset="0"/>
                <a:ea typeface="Times New Roman" panose="02020603050405020304" pitchFamily="18" charset="0"/>
              </a:rPr>
              <a:t>menunggu</a:t>
            </a:r>
            <a:r>
              <a:rPr lang="en-US" sz="1600" spc="-5" dirty="0">
                <a:effectLst/>
                <a:latin typeface="Times New Roman" panose="02020603050405020304" pitchFamily="18" charset="0"/>
                <a:ea typeface="Times New Roman" panose="02020603050405020304" pitchFamily="18" charset="0"/>
              </a:rPr>
              <a:t> lama </a:t>
            </a:r>
            <a:r>
              <a:rPr lang="en-US" sz="1600" spc="-5" dirty="0" err="1">
                <a:effectLst/>
                <a:latin typeface="Times New Roman" panose="02020603050405020304" pitchFamily="18" charset="0"/>
                <a:ea typeface="Times New Roman" panose="02020603050405020304" pitchFamily="18" charset="0"/>
              </a:rPr>
              <a:t>dapat</a:t>
            </a:r>
            <a:r>
              <a:rPr lang="en-US" sz="1600" spc="-5" dirty="0">
                <a:effectLst/>
                <a:latin typeface="Times New Roman" panose="02020603050405020304" pitchFamily="18" charset="0"/>
                <a:ea typeface="Times New Roman" panose="02020603050405020304" pitchFamily="18" charset="0"/>
              </a:rPr>
              <a:t> </a:t>
            </a:r>
            <a:r>
              <a:rPr lang="en-US" sz="1600" spc="-5" dirty="0" err="1">
                <a:effectLst/>
                <a:latin typeface="Times New Roman" panose="02020603050405020304" pitchFamily="18" charset="0"/>
                <a:ea typeface="Times New Roman" panose="02020603050405020304" pitchFamily="18" charset="0"/>
              </a:rPr>
              <a:t>diminimalisir</a:t>
            </a:r>
            <a:r>
              <a:rPr lang="en-US" sz="1600" spc="-5" dirty="0">
                <a:effectLst/>
                <a:latin typeface="Times New Roman" panose="02020603050405020304" pitchFamily="18" charset="0"/>
                <a:ea typeface="Times New Roman" panose="02020603050405020304" pitchFamily="18" charset="0"/>
              </a:rPr>
              <a:t>.</a:t>
            </a:r>
            <a:endParaRPr lang="en-ID" sz="1600" dirty="0"/>
          </a:p>
        </p:txBody>
      </p:sp>
    </p:spTree>
    <p:extLst>
      <p:ext uri="{BB962C8B-B14F-4D97-AF65-F5344CB8AC3E}">
        <p14:creationId xmlns:p14="http://schemas.microsoft.com/office/powerpoint/2010/main" val="7639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52500" y="1955799"/>
            <a:ext cx="10350500" cy="4140201"/>
          </a:xfrm>
          <a:solidFill>
            <a:schemeClr val="tx2">
              <a:lumMod val="20000"/>
              <a:lumOff val="80000"/>
            </a:schemeClr>
          </a:solidFill>
        </p:spPr>
        <p:txBody>
          <a:bodyPr/>
          <a:lstStyle/>
          <a:p>
            <a:pPr lvl="0" algn="just">
              <a:buSzPts val="1200"/>
              <a:tabLst>
                <a:tab pos="5213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RUMUSAN MASALAH</a:t>
            </a:r>
          </a:p>
          <a:p>
            <a:pPr marL="742950" lvl="1" indent="-285750" algn="just">
              <a:buSzPts val="1200"/>
              <a:buFont typeface="Times New Roman" panose="02020603050405020304" pitchFamily="18" charset="0"/>
              <a:buAutoNum type="arabicPeriod"/>
              <a:tabLst>
                <a:tab pos="749935" algn="l"/>
              </a:tabLs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Apa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pengertian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website?</a:t>
            </a:r>
            <a:endParaRPr lang="en-ID"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200"/>
              <a:buFont typeface="Times New Roman" panose="02020603050405020304" pitchFamily="18" charset="0"/>
              <a:buAutoNum type="arabicPeriod"/>
              <a:tabLst>
                <a:tab pos="749935" algn="l"/>
              </a:tabLst>
            </a:pPr>
            <a:r>
              <a:rPr lang="id-ID" sz="2000" dirty="0">
                <a:effectLst/>
                <a:latin typeface="Times New Roman" panose="02020603050405020304" pitchFamily="18" charset="0"/>
                <a:ea typeface="Times New Roman" panose="02020603050405020304" pitchFamily="18" charset="0"/>
                <a:cs typeface="Times New Roman" panose="02020603050405020304" pitchFamily="18" charset="0"/>
              </a:rPr>
              <a:t>Bagaimana</a:t>
            </a:r>
            <a:r>
              <a:rPr lang="id-ID"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err="1">
                <a:effectLst/>
                <a:latin typeface="Times New Roman" panose="02020603050405020304" pitchFamily="18" charset="0"/>
                <a:ea typeface="Times New Roman" panose="02020603050405020304" pitchFamily="18" charset="0"/>
                <a:cs typeface="Times New Roman" panose="02020603050405020304" pitchFamily="18" charset="0"/>
              </a:rPr>
              <a:t>cara</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2000" dirty="0">
                <a:effectLst/>
                <a:latin typeface="Times New Roman" panose="02020603050405020304" pitchFamily="18" charset="0"/>
                <a:ea typeface="Times New Roman" panose="02020603050405020304" pitchFamily="18" charset="0"/>
                <a:cs typeface="Times New Roman" panose="02020603050405020304" pitchFamily="18" charset="0"/>
              </a:rPr>
              <a:t>merancang</a:t>
            </a:r>
            <a:r>
              <a:rPr lang="id-ID"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aplikasi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perpustakaan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digital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berbasis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website</a:t>
            </a:r>
            <a:r>
              <a:rPr lang="id-ID"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200"/>
              <a:buFont typeface="Times New Roman" panose="02020603050405020304" pitchFamily="18" charset="0"/>
              <a:buAutoNum type="arabicPeriod"/>
              <a:tabLst>
                <a:tab pos="749935"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just">
              <a:buSzPts val="1200"/>
              <a:buNone/>
              <a:tabLst>
                <a:tab pos="749935" algn="l"/>
              </a:tabLst>
            </a:pPr>
            <a:endParaRPr lang="en-ID"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SzPts val="1200"/>
              <a:tabLst>
                <a:tab pos="521335" algn="l"/>
              </a:tabLst>
            </a:pPr>
            <a:r>
              <a:rPr lang="en-ID" sz="2000" b="1" dirty="0">
                <a:effectLst/>
                <a:latin typeface="Times New Roman" panose="02020603050405020304" pitchFamily="18" charset="0"/>
                <a:ea typeface="Times New Roman" panose="02020603050405020304" pitchFamily="18" charset="0"/>
                <a:cs typeface="Times New Roman" panose="02020603050405020304" pitchFamily="18" charset="0"/>
              </a:rPr>
              <a:t>TUJUAN  PEMBAHASAN</a:t>
            </a:r>
          </a:p>
          <a:p>
            <a:pPr marL="742950" lvl="1" indent="-285750" algn="just">
              <a:buSzPts val="1200"/>
              <a:buFont typeface="Times New Roman" panose="02020603050405020304" pitchFamily="18" charset="0"/>
              <a:buAutoNum type="arabicPeriod"/>
              <a:tabLst>
                <a:tab pos="749935" algn="l"/>
              </a:tabLst>
            </a:pPr>
            <a:r>
              <a:rPr lang="id-ID" sz="2000" dirty="0">
                <a:effectLst/>
                <a:latin typeface="Times New Roman" panose="02020603050405020304" pitchFamily="18" charset="0"/>
                <a:ea typeface="Times New Roman" panose="02020603050405020304" pitchFamily="18" charset="0"/>
                <a:cs typeface="Times New Roman" panose="02020603050405020304" pitchFamily="18" charset="0"/>
              </a:rPr>
              <a:t>Untuk</a:t>
            </a:r>
            <a:r>
              <a:rPr lang="id-ID" sz="20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mengetahui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pengertia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website.</a:t>
            </a:r>
            <a:endParaRPr lang="en-ID"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buSzPts val="1200"/>
              <a:buFont typeface="Times New Roman" panose="02020603050405020304" pitchFamily="18" charset="0"/>
              <a:buAutoNum type="arabicPeriod"/>
              <a:tabLst>
                <a:tab pos="749935" algn="l"/>
              </a:tabLst>
            </a:pPr>
            <a:r>
              <a:rPr lang="id-ID" sz="2000" dirty="0">
                <a:effectLst/>
                <a:latin typeface="Times New Roman" panose="02020603050405020304" pitchFamily="18" charset="0"/>
                <a:ea typeface="Times New Roman" panose="02020603050405020304" pitchFamily="18" charset="0"/>
                <a:cs typeface="Times New Roman" panose="02020603050405020304" pitchFamily="18" charset="0"/>
              </a:rPr>
              <a:t>Untuk</a:t>
            </a:r>
            <a:r>
              <a:rPr lang="id-ID"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cs typeface="Times New Roman" panose="02020603050405020304" pitchFamily="18" charset="0"/>
              </a:rPr>
              <a:t>memahami</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cs typeface="Times New Roman" panose="02020603050405020304" pitchFamily="18" charset="0"/>
              </a:rPr>
              <a:t>cara</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pe</a:t>
            </a:r>
            <a:r>
              <a:rPr lang="id-ID" sz="2000" dirty="0">
                <a:effectLst/>
                <a:latin typeface="Times New Roman" panose="02020603050405020304" pitchFamily="18" charset="0"/>
                <a:ea typeface="Times New Roman" panose="02020603050405020304" pitchFamily="18" charset="0"/>
                <a:cs typeface="Times New Roman" panose="02020603050405020304" pitchFamily="18" charset="0"/>
              </a:rPr>
              <a:t>rancang</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an </a:t>
            </a:r>
            <a:r>
              <a:rPr lang="en-US" sz="2000" spc="-5" dirty="0" err="1">
                <a:effectLst/>
                <a:latin typeface="Times New Roman" panose="02020603050405020304" pitchFamily="18" charset="0"/>
                <a:ea typeface="Times New Roman" panose="02020603050405020304" pitchFamily="18" charset="0"/>
                <a:cs typeface="Times New Roman" panose="02020603050405020304" pitchFamily="18" charset="0"/>
              </a:rPr>
              <a:t>aplikasi</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5" dirty="0" err="1">
                <a:effectLst/>
                <a:latin typeface="Times New Roman" panose="02020603050405020304" pitchFamily="18" charset="0"/>
                <a:ea typeface="Times New Roman" panose="02020603050405020304" pitchFamily="18" charset="0"/>
                <a:cs typeface="Times New Roman" panose="02020603050405020304" pitchFamily="18" charset="0"/>
              </a:rPr>
              <a:t>perpustakaan</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digital </a:t>
            </a:r>
            <a:r>
              <a:rPr lang="en-US" sz="2000" spc="-5" dirty="0" err="1">
                <a:effectLst/>
                <a:latin typeface="Times New Roman" panose="02020603050405020304" pitchFamily="18" charset="0"/>
                <a:ea typeface="Times New Roman" panose="02020603050405020304" pitchFamily="18" charset="0"/>
                <a:cs typeface="Times New Roman" panose="02020603050405020304" pitchFamily="18" charset="0"/>
              </a:rPr>
              <a:t>berbasis</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media </a:t>
            </a:r>
            <a:r>
              <a:rPr lang="en-US" sz="2000" spc="-5" dirty="0" err="1">
                <a:effectLst/>
                <a:latin typeface="Times New Roman" panose="02020603050405020304" pitchFamily="18" charset="0"/>
                <a:ea typeface="Times New Roman" panose="02020603050405020304" pitchFamily="18" charset="0"/>
                <a:cs typeface="Times New Roman" panose="02020603050405020304" pitchFamily="18" charset="0"/>
              </a:rPr>
              <a:t>informasi</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SzPts val="1200"/>
              <a:tabLst>
                <a:tab pos="782955" algn="l"/>
              </a:tabLst>
            </a:pPr>
            <a:endParaRPr lang="en-ID"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SzPts val="1200"/>
              <a:tabLst>
                <a:tab pos="521335" algn="l"/>
              </a:tabLst>
            </a:pPr>
            <a:endParaRPr lang="en-ID"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66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5 Perpustakaan Umum di Surabaya - Surabaya Liputan6.com">
            <a:extLst>
              <a:ext uri="{FF2B5EF4-FFF2-40B4-BE49-F238E27FC236}">
                <a16:creationId xmlns:a16="http://schemas.microsoft.com/office/drawing/2014/main" id="{A80F1F8B-9F3E-3634-7FB6-2DBBBF8B10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959" y="1714500"/>
            <a:ext cx="2009192" cy="1506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2AF9A8-F64B-7F80-9657-A339577C15EF}"/>
              </a:ext>
            </a:extLst>
          </p:cNvPr>
          <p:cNvSpPr txBox="1"/>
          <p:nvPr/>
        </p:nvSpPr>
        <p:spPr>
          <a:xfrm>
            <a:off x="4067121" y="1602811"/>
            <a:ext cx="8006691" cy="1754326"/>
          </a:xfrm>
          <a:prstGeom prst="rect">
            <a:avLst/>
          </a:prstGeom>
          <a:solidFill>
            <a:schemeClr val="tx2">
              <a:lumMod val="20000"/>
              <a:lumOff val="80000"/>
            </a:schemeClr>
          </a:solidFill>
        </p:spPr>
        <p:txBody>
          <a:bodyPr wrap="square">
            <a:spAutoFit/>
          </a:bodyPr>
          <a:lstStyle/>
          <a:p>
            <a:pPr algn="just"/>
            <a:r>
              <a:rPr lang="id-ID" sz="1800" dirty="0">
                <a:effectLst/>
                <a:latin typeface="Times New Roman" panose="02020603050405020304" pitchFamily="18" charset="0"/>
                <a:ea typeface="Times New Roman" panose="02020603050405020304" pitchFamily="18" charset="0"/>
              </a:rPr>
              <a:t>Sistem informasi perpustakaan yaitu suatu sistem di dalam suatu organisasi pelayanan publik yang mempertemukan kebutuhan pengolahan transaksi peminjaman, pengembalian dan perpanjangan buku dan pembuatan laporan harian, bulanan ataupun tahunan guna mendukung operasi, bersifat manajerial dan kegiatan dari suatu organisasi dan menyediakan pihak luar tertentu dengan laporan-laporan yang diperlukan</a:t>
            </a:r>
            <a:endParaRPr lang="en-ID" dirty="0"/>
          </a:p>
        </p:txBody>
      </p:sp>
      <p:sp>
        <p:nvSpPr>
          <p:cNvPr id="6" name="Arrow: Right 5">
            <a:extLst>
              <a:ext uri="{FF2B5EF4-FFF2-40B4-BE49-F238E27FC236}">
                <a16:creationId xmlns:a16="http://schemas.microsoft.com/office/drawing/2014/main" id="{1A7F6C5F-A8AC-499C-F03C-58A309A9C8CF}"/>
              </a:ext>
            </a:extLst>
          </p:cNvPr>
          <p:cNvSpPr/>
          <p:nvPr/>
        </p:nvSpPr>
        <p:spPr>
          <a:xfrm>
            <a:off x="2999932" y="2245530"/>
            <a:ext cx="978408"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Picture 8" descr="A picture containing text, electronics, display&#10;&#10;Description automatically generated">
            <a:extLst>
              <a:ext uri="{FF2B5EF4-FFF2-40B4-BE49-F238E27FC236}">
                <a16:creationId xmlns:a16="http://schemas.microsoft.com/office/drawing/2014/main" id="{D17C4880-7123-A275-26EF-590C417631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959" y="3805683"/>
            <a:ext cx="2009192" cy="1341136"/>
          </a:xfrm>
          <a:prstGeom prst="rect">
            <a:avLst/>
          </a:prstGeom>
        </p:spPr>
      </p:pic>
      <p:sp>
        <p:nvSpPr>
          <p:cNvPr id="10" name="Arrow: Right 9">
            <a:extLst>
              <a:ext uri="{FF2B5EF4-FFF2-40B4-BE49-F238E27FC236}">
                <a16:creationId xmlns:a16="http://schemas.microsoft.com/office/drawing/2014/main" id="{30FCE115-4D79-EF60-22A5-2F5E002FEAC2}"/>
              </a:ext>
            </a:extLst>
          </p:cNvPr>
          <p:cNvSpPr/>
          <p:nvPr/>
        </p:nvSpPr>
        <p:spPr>
          <a:xfrm>
            <a:off x="2999932" y="4233935"/>
            <a:ext cx="978408"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63A9039C-3B07-B08C-6B9A-9DA04FABCF7A}"/>
              </a:ext>
            </a:extLst>
          </p:cNvPr>
          <p:cNvSpPr txBox="1"/>
          <p:nvPr/>
        </p:nvSpPr>
        <p:spPr>
          <a:xfrm>
            <a:off x="4067121" y="4014586"/>
            <a:ext cx="8006690" cy="923330"/>
          </a:xfrm>
          <a:prstGeom prst="rect">
            <a:avLst/>
          </a:prstGeom>
          <a:solidFill>
            <a:schemeClr val="tx2">
              <a:lumMod val="20000"/>
              <a:lumOff val="80000"/>
            </a:schemeClr>
          </a:solidFill>
        </p:spPr>
        <p:txBody>
          <a:bodyPr wrap="square">
            <a:spAutoFit/>
          </a:bodyPr>
          <a:lstStyle/>
          <a:p>
            <a:pPr algn="just"/>
            <a:r>
              <a:rPr lang="id-ID" sz="1800" dirty="0">
                <a:effectLst/>
                <a:latin typeface="Times New Roman" panose="02020603050405020304" pitchFamily="18" charset="0"/>
                <a:ea typeface="Times New Roman" panose="02020603050405020304" pitchFamily="18" charset="0"/>
              </a:rPr>
              <a:t>Situs web atau bisa disebut website adalah suatu halaman web yang saling berhubungan yang umumnya berada pada peladen yang sama berisikan kumpulan informasi yang disediakan secara perorangan, kelompok, atau organisasi</a:t>
            </a:r>
            <a:r>
              <a:rPr lang="id-ID" sz="1800" b="1" dirty="0">
                <a:effectLst/>
                <a:latin typeface="Times New Roman" panose="02020603050405020304" pitchFamily="18" charset="0"/>
                <a:ea typeface="Times New Roman" panose="02020603050405020304" pitchFamily="18" charset="0"/>
              </a:rPr>
              <a:t> </a:t>
            </a:r>
            <a:endParaRPr lang="en-ID" dirty="0"/>
          </a:p>
        </p:txBody>
      </p:sp>
    </p:spTree>
    <p:extLst>
      <p:ext uri="{BB962C8B-B14F-4D97-AF65-F5344CB8AC3E}">
        <p14:creationId xmlns:p14="http://schemas.microsoft.com/office/powerpoint/2010/main" val="84107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A3CC-20F7-12B9-08D4-68F9ED743A4D}"/>
              </a:ext>
            </a:extLst>
          </p:cNvPr>
          <p:cNvSpPr>
            <a:spLocks noGrp="1"/>
          </p:cNvSpPr>
          <p:nvPr>
            <p:ph type="title"/>
          </p:nvPr>
        </p:nvSpPr>
        <p:spPr/>
        <p:txBody>
          <a:bodyPr/>
          <a:lstStyle/>
          <a:p>
            <a:r>
              <a:rPr lang="en-US" dirty="0"/>
              <a:t>ANALISIS MASALAH</a:t>
            </a:r>
            <a:endParaRPr lang="en-ID" dirty="0"/>
          </a:p>
        </p:txBody>
      </p:sp>
      <p:sp>
        <p:nvSpPr>
          <p:cNvPr id="7" name="TextBox 6">
            <a:extLst>
              <a:ext uri="{FF2B5EF4-FFF2-40B4-BE49-F238E27FC236}">
                <a16:creationId xmlns:a16="http://schemas.microsoft.com/office/drawing/2014/main" id="{2193FDD9-8A6A-2945-FECB-864FE7F7420A}"/>
              </a:ext>
            </a:extLst>
          </p:cNvPr>
          <p:cNvSpPr txBox="1"/>
          <p:nvPr/>
        </p:nvSpPr>
        <p:spPr>
          <a:xfrm>
            <a:off x="120390" y="1406920"/>
            <a:ext cx="6655060" cy="5755422"/>
          </a:xfrm>
          <a:prstGeom prst="rect">
            <a:avLst/>
          </a:prstGeom>
          <a:noFill/>
        </p:spPr>
        <p:txBody>
          <a:bodyPr wrap="square">
            <a:spAutoFit/>
          </a:bodyPr>
          <a:lstStyle/>
          <a:p>
            <a:pPr marL="1143000" lvl="2" indent="-228600" algn="just">
              <a:buSzPts val="1200"/>
              <a:buFont typeface="Times New Roman" panose="02020603050405020304" pitchFamily="18" charset="0"/>
              <a:buAutoNum type="arabicPeriod"/>
              <a:tabLst>
                <a:tab pos="521335" algn="l"/>
              </a:tabLst>
            </a:pPr>
            <a:r>
              <a:rPr lang="en-US" sz="1600" b="1" kern="0" spc="-5" dirty="0" err="1">
                <a:effectLst/>
                <a:latin typeface="Times New Roman" panose="02020603050405020304" pitchFamily="18" charset="0"/>
                <a:ea typeface="Times New Roman" panose="02020603050405020304" pitchFamily="18" charset="0"/>
              </a:rPr>
              <a:t>Hirarki</a:t>
            </a:r>
            <a:r>
              <a:rPr lang="en-US" sz="1600" b="1" kern="0" spc="-5" dirty="0">
                <a:effectLst/>
                <a:latin typeface="Times New Roman" panose="02020603050405020304" pitchFamily="18" charset="0"/>
                <a:ea typeface="Times New Roman" panose="02020603050405020304" pitchFamily="18" charset="0"/>
              </a:rPr>
              <a:t> </a:t>
            </a:r>
            <a:r>
              <a:rPr lang="en-US" sz="1600" b="1" kern="0" spc="-5" dirty="0" err="1">
                <a:effectLst/>
                <a:latin typeface="Times New Roman" panose="02020603050405020304" pitchFamily="18" charset="0"/>
                <a:ea typeface="Times New Roman" panose="02020603050405020304" pitchFamily="18" charset="0"/>
              </a:rPr>
              <a:t>Tugas</a:t>
            </a:r>
            <a:endParaRPr lang="en-ID" sz="1600" b="1" kern="0" dirty="0">
              <a:effectLst/>
              <a:latin typeface="Times New Roman" panose="02020603050405020304" pitchFamily="18" charset="0"/>
              <a:ea typeface="Times New Roman" panose="02020603050405020304" pitchFamily="18" charset="0"/>
            </a:endParaRPr>
          </a:p>
          <a:p>
            <a:pPr marL="978535" algn="just">
              <a:tabLst>
                <a:tab pos="521335" algn="l"/>
              </a:tabLst>
            </a:pPr>
            <a:r>
              <a:rPr lang="en-US" sz="1600" b="0" kern="0" spc="-5" dirty="0" err="1">
                <a:effectLst/>
                <a:latin typeface="Times New Roman" panose="02020603050405020304" pitchFamily="18" charset="0"/>
                <a:ea typeface="Times New Roman" panose="02020603050405020304" pitchFamily="18" charset="0"/>
              </a:rPr>
              <a:t>Tugas</a:t>
            </a:r>
            <a:r>
              <a:rPr lang="en-US" sz="1600" b="0" kern="0" spc="-5" dirty="0">
                <a:effectLst/>
                <a:latin typeface="Times New Roman" panose="02020603050405020304" pitchFamily="18" charset="0"/>
                <a:ea typeface="Times New Roman" panose="02020603050405020304" pitchFamily="18" charset="0"/>
              </a:rPr>
              <a:t> : </a:t>
            </a:r>
            <a:r>
              <a:rPr lang="en-US" sz="1600" b="0" kern="0" spc="-5" dirty="0" err="1">
                <a:effectLst/>
                <a:latin typeface="Times New Roman" panose="02020603050405020304" pitchFamily="18" charset="0"/>
                <a:ea typeface="Times New Roman" panose="02020603050405020304" pitchFamily="18" charset="0"/>
              </a:rPr>
              <a:t>Peminjaman</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Buku</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Melalui</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Aplikasi</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Perpustakaan</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Berbasis</a:t>
            </a:r>
            <a:r>
              <a:rPr lang="en-US" sz="1600" b="0" kern="0" spc="-5" dirty="0">
                <a:effectLst/>
                <a:latin typeface="Times New Roman" panose="02020603050405020304" pitchFamily="18" charset="0"/>
                <a:ea typeface="Times New Roman" panose="02020603050405020304" pitchFamily="18" charset="0"/>
              </a:rPr>
              <a:t> Website</a:t>
            </a:r>
            <a:endParaRPr lang="en-ID" sz="1600" b="1" kern="0" dirty="0">
              <a:effectLst/>
              <a:latin typeface="Times New Roman" panose="02020603050405020304" pitchFamily="18" charset="0"/>
              <a:ea typeface="Times New Roman" panose="02020603050405020304" pitchFamily="18" charset="0"/>
            </a:endParaRPr>
          </a:p>
          <a:p>
            <a:pPr marL="978535" algn="just">
              <a:tabLst>
                <a:tab pos="521335" algn="l"/>
              </a:tabLst>
            </a:pPr>
            <a:r>
              <a:rPr lang="en-US" sz="1600" b="0" kern="0" spc="-5"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Both"/>
              <a:tabLst>
                <a:tab pos="521335" algn="l"/>
              </a:tabLst>
            </a:pPr>
            <a:r>
              <a:rPr lang="en-US" sz="1600" b="1" kern="0" spc="-5" dirty="0">
                <a:effectLst/>
                <a:latin typeface="Times New Roman" panose="02020603050405020304" pitchFamily="18" charset="0"/>
                <a:ea typeface="Times New Roman" panose="02020603050405020304" pitchFamily="18" charset="0"/>
              </a:rPr>
              <a:t>User </a:t>
            </a:r>
            <a:r>
              <a:rPr lang="en-US" sz="1600" b="1" kern="0" spc="-5" dirty="0" err="1">
                <a:effectLst/>
                <a:latin typeface="Times New Roman" panose="02020603050405020304" pitchFamily="18" charset="0"/>
                <a:ea typeface="Times New Roman" panose="02020603050405020304" pitchFamily="18" charset="0"/>
              </a:rPr>
              <a:t>melakukan</a:t>
            </a:r>
            <a:r>
              <a:rPr lang="en-US" sz="1600" b="1" kern="0" spc="-5" dirty="0">
                <a:effectLst/>
                <a:latin typeface="Times New Roman" panose="02020603050405020304" pitchFamily="18" charset="0"/>
                <a:ea typeface="Times New Roman" panose="02020603050405020304" pitchFamily="18" charset="0"/>
              </a:rPr>
              <a:t> </a:t>
            </a:r>
            <a:r>
              <a:rPr lang="en-US" sz="1600" b="1" kern="0" spc="-5" dirty="0" err="1">
                <a:effectLst/>
                <a:latin typeface="Times New Roman" panose="02020603050405020304" pitchFamily="18" charset="0"/>
                <a:ea typeface="Times New Roman" panose="02020603050405020304" pitchFamily="18" charset="0"/>
              </a:rPr>
              <a:t>peminjaman</a:t>
            </a:r>
            <a:r>
              <a:rPr lang="en-US" sz="1600" b="1" kern="0" spc="-5" dirty="0">
                <a:effectLst/>
                <a:latin typeface="Times New Roman" panose="02020603050405020304" pitchFamily="18" charset="0"/>
                <a:ea typeface="Times New Roman" panose="02020603050405020304" pitchFamily="18" charset="0"/>
              </a:rPr>
              <a:t> </a:t>
            </a:r>
            <a:r>
              <a:rPr lang="en-US" sz="1600" b="1" kern="0" spc="-5"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Both"/>
              <a:tabLst>
                <a:tab pos="521335" algn="l"/>
              </a:tabLst>
            </a:pPr>
            <a:r>
              <a:rPr lang="en-US" sz="1600" b="1" kern="0" spc="-5" dirty="0">
                <a:effectLst/>
                <a:latin typeface="Times New Roman" panose="02020603050405020304" pitchFamily="18" charset="0"/>
                <a:ea typeface="Times New Roman" panose="02020603050405020304" pitchFamily="18" charset="0"/>
              </a:rPr>
              <a:t>User </a:t>
            </a:r>
            <a:r>
              <a:rPr lang="en-US" sz="1600" b="1" kern="0" spc="-5" dirty="0" err="1">
                <a:effectLst/>
                <a:latin typeface="Times New Roman" panose="02020603050405020304" pitchFamily="18" charset="0"/>
                <a:ea typeface="Times New Roman" panose="02020603050405020304" pitchFamily="18" charset="0"/>
              </a:rPr>
              <a:t>masuk</a:t>
            </a:r>
            <a:r>
              <a:rPr lang="en-US" sz="1600" b="1" kern="0" spc="-5" dirty="0">
                <a:effectLst/>
                <a:latin typeface="Times New Roman" panose="02020603050405020304" pitchFamily="18" charset="0"/>
                <a:ea typeface="Times New Roman" panose="02020603050405020304" pitchFamily="18" charset="0"/>
              </a:rPr>
              <a:t> pada </a:t>
            </a:r>
            <a:r>
              <a:rPr lang="en-US" sz="1600" b="1" kern="0" spc="-5" dirty="0" err="1">
                <a:effectLst/>
                <a:latin typeface="Times New Roman" panose="02020603050405020304" pitchFamily="18" charset="0"/>
                <a:ea typeface="Times New Roman" panose="02020603050405020304" pitchFamily="18" charset="0"/>
              </a:rPr>
              <a:t>tampilan</a:t>
            </a:r>
            <a:r>
              <a:rPr lang="en-US" sz="1600" b="1" kern="0" spc="-5" dirty="0">
                <a:effectLst/>
                <a:latin typeface="Times New Roman" panose="02020603050405020304" pitchFamily="18" charset="0"/>
                <a:ea typeface="Times New Roman" panose="02020603050405020304" pitchFamily="18" charset="0"/>
              </a:rPr>
              <a:t> login</a:t>
            </a:r>
            <a:endParaRPr lang="en-ID" sz="1600" b="1" kern="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tabLst>
                <a:tab pos="521335" algn="l"/>
              </a:tabLst>
            </a:pPr>
            <a:r>
              <a:rPr lang="en-US" sz="1600" b="0" kern="0" spc="-5" dirty="0">
                <a:effectLst/>
                <a:latin typeface="Times New Roman" panose="02020603050405020304" pitchFamily="18" charset="0"/>
                <a:ea typeface="Times New Roman" panose="02020603050405020304" pitchFamily="18" charset="0"/>
              </a:rPr>
              <a:t>User </a:t>
            </a:r>
            <a:r>
              <a:rPr lang="en-US" sz="1600" b="0" kern="0" spc="-5" dirty="0" err="1">
                <a:effectLst/>
                <a:latin typeface="Times New Roman" panose="02020603050405020304" pitchFamily="18" charset="0"/>
                <a:ea typeface="Times New Roman" panose="02020603050405020304" pitchFamily="18" charset="0"/>
              </a:rPr>
              <a:t>mengsi</a:t>
            </a:r>
            <a:r>
              <a:rPr lang="en-US" sz="1600" b="0" kern="0" spc="-5" dirty="0">
                <a:effectLst/>
                <a:latin typeface="Times New Roman" panose="02020603050405020304" pitchFamily="18" charset="0"/>
                <a:ea typeface="Times New Roman" panose="02020603050405020304" pitchFamily="18" charset="0"/>
              </a:rPr>
              <a:t> username yang </a:t>
            </a:r>
            <a:r>
              <a:rPr lang="en-US" sz="1600" b="0" kern="0" spc="-5" dirty="0" err="1">
                <a:effectLst/>
                <a:latin typeface="Times New Roman" panose="02020603050405020304" pitchFamily="18" charset="0"/>
                <a:ea typeface="Times New Roman" panose="02020603050405020304" pitchFamily="18" charset="0"/>
              </a:rPr>
              <a:t>telah</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regist</a:t>
            </a:r>
            <a:r>
              <a:rPr lang="en-US" sz="1600" b="0" kern="0" spc="-5" dirty="0">
                <a:effectLst/>
                <a:latin typeface="Times New Roman" panose="02020603050405020304" pitchFamily="18" charset="0"/>
                <a:ea typeface="Times New Roman" panose="02020603050405020304" pitchFamily="18" charset="0"/>
              </a:rPr>
              <a:t> dan </a:t>
            </a:r>
            <a:r>
              <a:rPr lang="en-US" sz="1600" b="0" kern="0" spc="-5" dirty="0" err="1">
                <a:effectLst/>
                <a:latin typeface="Times New Roman" panose="02020603050405020304" pitchFamily="18" charset="0"/>
                <a:ea typeface="Times New Roman" panose="02020603050405020304" pitchFamily="18" charset="0"/>
              </a:rPr>
              <a:t>verifikasi</a:t>
            </a:r>
            <a:r>
              <a:rPr lang="en-US" sz="1600" b="0" kern="0" spc="-5" dirty="0">
                <a:effectLst/>
                <a:latin typeface="Times New Roman" panose="02020603050405020304" pitchFamily="18" charset="0"/>
                <a:ea typeface="Times New Roman" panose="02020603050405020304" pitchFamily="18" charset="0"/>
              </a:rPr>
              <a:t> </a:t>
            </a:r>
            <a:r>
              <a:rPr lang="en-US" sz="1600" b="0" i="1" kern="0" spc="-5" dirty="0">
                <a:effectLst/>
                <a:latin typeface="Times New Roman" panose="02020603050405020304" pitchFamily="18" charset="0"/>
                <a:ea typeface="Times New Roman" panose="02020603050405020304" pitchFamily="18" charset="0"/>
              </a:rPr>
              <a:t>email</a:t>
            </a:r>
            <a:r>
              <a:rPr lang="en-US" sz="1600" b="0" kern="0" spc="-5" dirty="0">
                <a:effectLst/>
                <a:latin typeface="Times New Roman" panose="02020603050405020304" pitchFamily="18" charset="0"/>
                <a:ea typeface="Times New Roman" panose="02020603050405020304" pitchFamily="18" charset="0"/>
              </a:rPr>
              <a:t>.</a:t>
            </a:r>
            <a:endParaRPr lang="en-ID" sz="1600" b="1" kern="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tabLst>
                <a:tab pos="521335" algn="l"/>
              </a:tabLst>
            </a:pPr>
            <a:r>
              <a:rPr lang="en-US" sz="1600" b="0" kern="0" spc="-5" dirty="0">
                <a:effectLst/>
                <a:latin typeface="Times New Roman" panose="02020603050405020304" pitchFamily="18" charset="0"/>
                <a:ea typeface="Times New Roman" panose="02020603050405020304" pitchFamily="18" charset="0"/>
              </a:rPr>
              <a:t>User password yang </a:t>
            </a:r>
            <a:r>
              <a:rPr lang="en-US" sz="1600" b="0" kern="0" spc="-5" dirty="0" err="1">
                <a:effectLst/>
                <a:latin typeface="Times New Roman" panose="02020603050405020304" pitchFamily="18" charset="0"/>
                <a:ea typeface="Times New Roman" panose="02020603050405020304" pitchFamily="18" charset="0"/>
              </a:rPr>
              <a:t>telah</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regist</a:t>
            </a:r>
            <a:r>
              <a:rPr lang="en-US" sz="1600" b="0" kern="0" spc="-5" dirty="0">
                <a:effectLst/>
                <a:latin typeface="Times New Roman" panose="02020603050405020304" pitchFamily="18" charset="0"/>
                <a:ea typeface="Times New Roman" panose="02020603050405020304" pitchFamily="18" charset="0"/>
              </a:rPr>
              <a:t> dan </a:t>
            </a:r>
            <a:r>
              <a:rPr lang="en-US" sz="1600" b="0" kern="0" spc="-5" dirty="0" err="1">
                <a:effectLst/>
                <a:latin typeface="Times New Roman" panose="02020603050405020304" pitchFamily="18" charset="0"/>
                <a:ea typeface="Times New Roman" panose="02020603050405020304" pitchFamily="18" charset="0"/>
              </a:rPr>
              <a:t>verifikasi</a:t>
            </a:r>
            <a:r>
              <a:rPr lang="en-US" sz="1600" b="0" kern="0" spc="-5" dirty="0">
                <a:effectLst/>
                <a:latin typeface="Times New Roman" panose="02020603050405020304" pitchFamily="18" charset="0"/>
                <a:ea typeface="Times New Roman" panose="02020603050405020304" pitchFamily="18" charset="0"/>
              </a:rPr>
              <a:t> </a:t>
            </a:r>
            <a:r>
              <a:rPr lang="en-US" sz="1600" b="0" i="1" kern="0" spc="-5" dirty="0">
                <a:effectLst/>
                <a:latin typeface="Times New Roman" panose="02020603050405020304" pitchFamily="18" charset="0"/>
                <a:ea typeface="Times New Roman" panose="02020603050405020304" pitchFamily="18" charset="0"/>
              </a:rPr>
              <a:t>email</a:t>
            </a:r>
            <a:r>
              <a:rPr lang="en-US" sz="1600" b="0" kern="0" spc="-5" dirty="0">
                <a:effectLst/>
                <a:latin typeface="Times New Roman" panose="02020603050405020304" pitchFamily="18" charset="0"/>
                <a:ea typeface="Times New Roman" panose="02020603050405020304" pitchFamily="18" charset="0"/>
              </a:rPr>
              <a:t>.</a:t>
            </a:r>
            <a:endParaRPr lang="en-ID" sz="1600" b="1" kern="0" dirty="0">
              <a:effectLst/>
              <a:latin typeface="Times New Roman" panose="02020603050405020304" pitchFamily="18" charset="0"/>
              <a:ea typeface="Times New Roman" panose="02020603050405020304" pitchFamily="18" charset="0"/>
            </a:endParaRPr>
          </a:p>
          <a:p>
            <a:pPr marL="742950" lvl="1" indent="-285750" algn="just">
              <a:buFont typeface="+mj-lt"/>
              <a:buAutoNum type="arabicPeriod"/>
              <a:tabLst>
                <a:tab pos="521335" algn="l"/>
              </a:tabLst>
            </a:pPr>
            <a:r>
              <a:rPr lang="en-US" sz="1600" b="0" kern="0" spc="-5" dirty="0">
                <a:effectLst/>
                <a:latin typeface="Times New Roman" panose="02020603050405020304" pitchFamily="18" charset="0"/>
                <a:ea typeface="Times New Roman" panose="02020603050405020304" pitchFamily="18" charset="0"/>
              </a:rPr>
              <a:t>User </a:t>
            </a:r>
            <a:r>
              <a:rPr lang="en-US" sz="1600" b="0" kern="0" spc="-5" dirty="0" err="1">
                <a:effectLst/>
                <a:latin typeface="Times New Roman" panose="02020603050405020304" pitchFamily="18" charset="0"/>
                <a:ea typeface="Times New Roman" panose="02020603050405020304" pitchFamily="18" charset="0"/>
              </a:rPr>
              <a:t>menekan</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tombol</a:t>
            </a:r>
            <a:r>
              <a:rPr lang="en-US" sz="1600" b="0" kern="0" spc="-5" dirty="0">
                <a:effectLst/>
                <a:latin typeface="Times New Roman" panose="02020603050405020304" pitchFamily="18" charset="0"/>
                <a:ea typeface="Times New Roman" panose="02020603050405020304" pitchFamily="18" charset="0"/>
              </a:rPr>
              <a:t> login</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Both"/>
              <a:tabLst>
                <a:tab pos="521335" algn="l"/>
              </a:tabLst>
            </a:pPr>
            <a:r>
              <a:rPr lang="en-US" sz="1600" b="1" kern="0" spc="-5" dirty="0">
                <a:effectLst/>
                <a:latin typeface="Times New Roman" panose="02020603050405020304" pitchFamily="18" charset="0"/>
                <a:ea typeface="Times New Roman" panose="02020603050405020304" pitchFamily="18" charset="0"/>
              </a:rPr>
              <a:t>User </a:t>
            </a:r>
            <a:r>
              <a:rPr lang="en-US" sz="1600" b="1" kern="0" spc="-5" dirty="0" err="1">
                <a:effectLst/>
                <a:latin typeface="Times New Roman" panose="02020603050405020304" pitchFamily="18" charset="0"/>
                <a:ea typeface="Times New Roman" panose="02020603050405020304" pitchFamily="18" charset="0"/>
              </a:rPr>
              <a:t>masuk</a:t>
            </a:r>
            <a:r>
              <a:rPr lang="en-US" sz="1600" b="1" kern="0" spc="-5" dirty="0">
                <a:effectLst/>
                <a:latin typeface="Times New Roman" panose="02020603050405020304" pitchFamily="18" charset="0"/>
                <a:ea typeface="Times New Roman" panose="02020603050405020304" pitchFamily="18" charset="0"/>
              </a:rPr>
              <a:t> pada </a:t>
            </a:r>
            <a:r>
              <a:rPr lang="en-US" sz="1600" b="1" kern="0" spc="-5" dirty="0" err="1">
                <a:effectLst/>
                <a:latin typeface="Times New Roman" panose="02020603050405020304" pitchFamily="18" charset="0"/>
                <a:ea typeface="Times New Roman" panose="02020603050405020304" pitchFamily="18" charset="0"/>
              </a:rPr>
              <a:t>tampilan</a:t>
            </a:r>
            <a:r>
              <a:rPr lang="en-US" sz="1600" b="1" kern="0" spc="-5" dirty="0">
                <a:effectLst/>
                <a:latin typeface="Times New Roman" panose="02020603050405020304" pitchFamily="18" charset="0"/>
                <a:ea typeface="Times New Roman" panose="02020603050405020304" pitchFamily="18" charset="0"/>
              </a:rPr>
              <a:t> </a:t>
            </a:r>
            <a:r>
              <a:rPr lang="en-US" sz="1600" b="1" kern="0" spc="-5" dirty="0" err="1">
                <a:effectLst/>
                <a:latin typeface="Times New Roman" panose="02020603050405020304" pitchFamily="18" charset="0"/>
                <a:ea typeface="Times New Roman" panose="02020603050405020304" pitchFamily="18" charset="0"/>
              </a:rPr>
              <a:t>aplikasi</a:t>
            </a:r>
            <a:r>
              <a:rPr lang="en-US" sz="1600" b="1" kern="0" spc="-5" dirty="0">
                <a:effectLst/>
                <a:latin typeface="Times New Roman" panose="02020603050405020304" pitchFamily="18" charset="0"/>
                <a:ea typeface="Times New Roman" panose="02020603050405020304" pitchFamily="18" charset="0"/>
              </a:rPr>
              <a:t> </a:t>
            </a:r>
            <a:r>
              <a:rPr lang="en-US" sz="1600" b="1" kern="0" spc="-5" dirty="0" err="1">
                <a:effectLst/>
                <a:latin typeface="Times New Roman" panose="02020603050405020304" pitchFamily="18" charset="0"/>
                <a:ea typeface="Times New Roman" panose="02020603050405020304" pitchFamily="18" charset="0"/>
              </a:rPr>
              <a:t>perpustakaan</a:t>
            </a:r>
            <a:r>
              <a:rPr lang="en-US" sz="1600" b="1" kern="0" spc="-5" dirty="0">
                <a:effectLst/>
                <a:latin typeface="Times New Roman" panose="02020603050405020304" pitchFamily="18" charset="0"/>
                <a:ea typeface="Times New Roman" panose="02020603050405020304" pitchFamily="18" charset="0"/>
              </a:rPr>
              <a:t> </a:t>
            </a:r>
            <a:r>
              <a:rPr lang="en-US" sz="1600" b="1" kern="0" spc="-5" dirty="0" err="1">
                <a:effectLst/>
                <a:latin typeface="Times New Roman" panose="02020603050405020304" pitchFamily="18" charset="0"/>
                <a:ea typeface="Times New Roman" panose="02020603050405020304" pitchFamily="18" charset="0"/>
              </a:rPr>
              <a:t>berbasis</a:t>
            </a:r>
            <a:r>
              <a:rPr lang="en-US" sz="1600" b="1" kern="0" spc="-5" dirty="0">
                <a:effectLst/>
                <a:latin typeface="Times New Roman" panose="02020603050405020304" pitchFamily="18" charset="0"/>
                <a:ea typeface="Times New Roman" panose="02020603050405020304" pitchFamily="18" charset="0"/>
              </a:rPr>
              <a:t> website</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spc="-5" dirty="0">
                <a:effectLst/>
                <a:latin typeface="Times New Roman" panose="02020603050405020304" pitchFamily="18" charset="0"/>
                <a:ea typeface="Times New Roman" panose="02020603050405020304" pitchFamily="18" charset="0"/>
              </a:rPr>
              <a:t>2.1 User </a:t>
            </a:r>
            <a:r>
              <a:rPr lang="en-US" sz="1600" b="0" kern="0" spc="-5" dirty="0" err="1">
                <a:effectLst/>
                <a:latin typeface="Times New Roman" panose="02020603050405020304" pitchFamily="18" charset="0"/>
                <a:ea typeface="Times New Roman" panose="02020603050405020304" pitchFamily="18" charset="0"/>
              </a:rPr>
              <a:t>mengisi</a:t>
            </a:r>
            <a:r>
              <a:rPr lang="en-US" sz="1600" b="0" kern="0" spc="-5" dirty="0">
                <a:effectLst/>
                <a:latin typeface="Times New Roman" panose="02020603050405020304" pitchFamily="18" charset="0"/>
                <a:ea typeface="Times New Roman" panose="02020603050405020304" pitchFamily="18" charset="0"/>
              </a:rPr>
              <a:t> form data </a:t>
            </a:r>
            <a:r>
              <a:rPr lang="en-US" sz="1600" b="0" kern="0" spc="-5" dirty="0" err="1">
                <a:effectLst/>
                <a:latin typeface="Times New Roman" panose="02020603050405020304" pitchFamily="18" charset="0"/>
                <a:ea typeface="Times New Roman" panose="02020603050405020304" pitchFamily="18" charset="0"/>
              </a:rPr>
              <a:t>anggota</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perpustakaan</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spc="-5" dirty="0">
                <a:effectLst/>
                <a:latin typeface="Times New Roman" panose="02020603050405020304" pitchFamily="18" charset="0"/>
                <a:ea typeface="Times New Roman" panose="02020603050405020304" pitchFamily="18" charset="0"/>
              </a:rPr>
              <a:t>2.2 User </a:t>
            </a:r>
            <a:r>
              <a:rPr lang="en-US" sz="1600" b="0" kern="0" spc="-5" dirty="0" err="1">
                <a:effectLst/>
                <a:latin typeface="Times New Roman" panose="02020603050405020304" pitchFamily="18" charset="0"/>
                <a:ea typeface="Times New Roman" panose="02020603050405020304" pitchFamily="18" charset="0"/>
              </a:rPr>
              <a:t>menekan</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tombol</a:t>
            </a:r>
            <a:r>
              <a:rPr lang="en-US" sz="1600" b="0" kern="0" spc="-5" dirty="0">
                <a:effectLst/>
                <a:latin typeface="Times New Roman" panose="02020603050405020304" pitchFamily="18" charset="0"/>
                <a:ea typeface="Times New Roman" panose="02020603050405020304" pitchFamily="18" charset="0"/>
              </a:rPr>
              <a:t> daftar</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spc="-5" dirty="0">
                <a:effectLst/>
                <a:latin typeface="Times New Roman" panose="02020603050405020304" pitchFamily="18" charset="0"/>
                <a:ea typeface="Times New Roman" panose="02020603050405020304" pitchFamily="18" charset="0"/>
              </a:rPr>
              <a:t>2.3 User </a:t>
            </a:r>
            <a:r>
              <a:rPr lang="en-US" sz="1600" b="0" kern="0" spc="-5" dirty="0" err="1">
                <a:effectLst/>
                <a:latin typeface="Times New Roman" panose="02020603050405020304" pitchFamily="18" charset="0"/>
                <a:ea typeface="Times New Roman" panose="02020603050405020304" pitchFamily="18" charset="0"/>
              </a:rPr>
              <a:t>menekan</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tombol</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peminjaman</a:t>
            </a:r>
            <a:r>
              <a:rPr lang="en-US" sz="1600" b="0" kern="0" spc="-5" dirty="0">
                <a:effectLst/>
                <a:latin typeface="Times New Roman" panose="02020603050405020304" pitchFamily="18" charset="0"/>
                <a:ea typeface="Times New Roman" panose="02020603050405020304" pitchFamily="18" charset="0"/>
              </a:rPr>
              <a:t> </a:t>
            </a:r>
            <a:r>
              <a:rPr lang="en-US" sz="1600" b="0" kern="0" spc="-5"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Both"/>
              <a:tabLst>
                <a:tab pos="521335" algn="l"/>
              </a:tabLst>
            </a:pPr>
            <a:r>
              <a:rPr lang="en-US" sz="1600" b="1" kern="0" dirty="0">
                <a:effectLst/>
                <a:latin typeface="Times New Roman" panose="02020603050405020304" pitchFamily="18" charset="0"/>
                <a:ea typeface="Times New Roman" panose="02020603050405020304" pitchFamily="18" charset="0"/>
              </a:rPr>
              <a:t>User </a:t>
            </a:r>
            <a:r>
              <a:rPr lang="en-US" sz="1600" b="1" kern="0" dirty="0" err="1">
                <a:effectLst/>
                <a:latin typeface="Times New Roman" panose="02020603050405020304" pitchFamily="18" charset="0"/>
                <a:ea typeface="Times New Roman" panose="02020603050405020304" pitchFamily="18" charset="0"/>
              </a:rPr>
              <a:t>masuk</a:t>
            </a:r>
            <a:r>
              <a:rPr lang="en-US" sz="1600" b="1" kern="0" dirty="0">
                <a:effectLst/>
                <a:latin typeface="Times New Roman" panose="02020603050405020304" pitchFamily="18" charset="0"/>
                <a:ea typeface="Times New Roman" panose="02020603050405020304" pitchFamily="18" charset="0"/>
              </a:rPr>
              <a:t> pada </a:t>
            </a:r>
            <a:r>
              <a:rPr lang="en-US" sz="1600" b="1" kern="0" dirty="0" err="1">
                <a:effectLst/>
                <a:latin typeface="Times New Roman" panose="02020603050405020304" pitchFamily="18" charset="0"/>
                <a:ea typeface="Times New Roman" panose="02020603050405020304" pitchFamily="18" charset="0"/>
              </a:rPr>
              <a:t>tampilan</a:t>
            </a:r>
            <a:r>
              <a:rPr lang="en-US" sz="1600" b="1" kern="0" dirty="0">
                <a:effectLst/>
                <a:latin typeface="Times New Roman" panose="02020603050405020304" pitchFamily="18" charset="0"/>
                <a:ea typeface="Times New Roman" panose="02020603050405020304" pitchFamily="18" charset="0"/>
              </a:rPr>
              <a:t> </a:t>
            </a:r>
            <a:r>
              <a:rPr lang="en-US" sz="1600" b="1" kern="0" dirty="0" err="1">
                <a:effectLst/>
                <a:latin typeface="Times New Roman" panose="02020603050405020304" pitchFamily="18" charset="0"/>
                <a:ea typeface="Times New Roman" panose="02020603050405020304" pitchFamily="18" charset="0"/>
              </a:rPr>
              <a:t>peminjaman</a:t>
            </a:r>
            <a:r>
              <a:rPr lang="en-US" sz="1600" b="1" kern="0" dirty="0">
                <a:effectLst/>
                <a:latin typeface="Times New Roman" panose="02020603050405020304" pitchFamily="18" charset="0"/>
                <a:ea typeface="Times New Roman" panose="02020603050405020304" pitchFamily="18" charset="0"/>
              </a:rPr>
              <a:t> </a:t>
            </a:r>
            <a:r>
              <a:rPr lang="en-US" sz="1600" b="1"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dirty="0">
                <a:effectLst/>
                <a:latin typeface="Times New Roman" panose="02020603050405020304" pitchFamily="18" charset="0"/>
                <a:ea typeface="Times New Roman" panose="02020603050405020304" pitchFamily="18" charset="0"/>
              </a:rPr>
              <a:t>3.1 User </a:t>
            </a: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tombol</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Both"/>
              <a:tabLst>
                <a:tab pos="521335" algn="l"/>
              </a:tabLst>
            </a:pPr>
            <a:r>
              <a:rPr lang="en-US" sz="1600" b="1" kern="0" dirty="0">
                <a:effectLst/>
                <a:latin typeface="Times New Roman" panose="02020603050405020304" pitchFamily="18" charset="0"/>
                <a:ea typeface="Times New Roman" panose="02020603050405020304" pitchFamily="18" charset="0"/>
              </a:rPr>
              <a:t>User </a:t>
            </a:r>
            <a:r>
              <a:rPr lang="en-US" sz="1600" b="1" kern="0" dirty="0" err="1">
                <a:effectLst/>
                <a:latin typeface="Times New Roman" panose="02020603050405020304" pitchFamily="18" charset="0"/>
                <a:ea typeface="Times New Roman" panose="02020603050405020304" pitchFamily="18" charset="0"/>
              </a:rPr>
              <a:t>masuk</a:t>
            </a:r>
            <a:r>
              <a:rPr lang="en-US" sz="1600" b="1" kern="0" dirty="0">
                <a:effectLst/>
                <a:latin typeface="Times New Roman" panose="02020603050405020304" pitchFamily="18" charset="0"/>
                <a:ea typeface="Times New Roman" panose="02020603050405020304" pitchFamily="18" charset="0"/>
              </a:rPr>
              <a:t> pada </a:t>
            </a:r>
            <a:r>
              <a:rPr lang="en-US" sz="1600" b="1" kern="0" dirty="0" err="1">
                <a:effectLst/>
                <a:latin typeface="Times New Roman" panose="02020603050405020304" pitchFamily="18" charset="0"/>
                <a:ea typeface="Times New Roman" panose="02020603050405020304" pitchFamily="18" charset="0"/>
              </a:rPr>
              <a:t>tampilan</a:t>
            </a:r>
            <a:r>
              <a:rPr lang="en-US" sz="1600" b="1" kern="0" dirty="0">
                <a:effectLst/>
                <a:latin typeface="Times New Roman" panose="02020603050405020304" pitchFamily="18" charset="0"/>
                <a:ea typeface="Times New Roman" panose="02020603050405020304" pitchFamily="18" charset="0"/>
              </a:rPr>
              <a:t> </a:t>
            </a:r>
            <a:r>
              <a:rPr lang="en-US" sz="1600" b="1" kern="0" dirty="0" err="1">
                <a:effectLst/>
                <a:latin typeface="Times New Roman" panose="02020603050405020304" pitchFamily="18" charset="0"/>
                <a:ea typeface="Times New Roman" panose="02020603050405020304" pitchFamily="18" charset="0"/>
              </a:rPr>
              <a:t>tambah</a:t>
            </a:r>
            <a:r>
              <a:rPr lang="en-US" sz="1600" b="1" kern="0" dirty="0">
                <a:effectLst/>
                <a:latin typeface="Times New Roman" panose="02020603050405020304" pitchFamily="18" charset="0"/>
                <a:ea typeface="Times New Roman" panose="02020603050405020304" pitchFamily="18" charset="0"/>
              </a:rPr>
              <a:t> data </a:t>
            </a:r>
            <a:r>
              <a:rPr lang="en-US" sz="1600" b="1" kern="0" dirty="0" err="1">
                <a:effectLst/>
                <a:latin typeface="Times New Roman" panose="02020603050405020304" pitchFamily="18" charset="0"/>
                <a:ea typeface="Times New Roman" panose="02020603050405020304" pitchFamily="18" charset="0"/>
              </a:rPr>
              <a:t>transaksi</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dirty="0">
                <a:effectLst/>
                <a:latin typeface="Times New Roman" panose="02020603050405020304" pitchFamily="18" charset="0"/>
                <a:ea typeface="Times New Roman" panose="02020603050405020304" pitchFamily="18" charset="0"/>
              </a:rPr>
              <a:t>4.1 User </a:t>
            </a:r>
            <a:r>
              <a:rPr lang="en-US" sz="1600" b="0" kern="0" dirty="0" err="1">
                <a:effectLst/>
                <a:latin typeface="Times New Roman" panose="02020603050405020304" pitchFamily="18" charset="0"/>
                <a:ea typeface="Times New Roman" panose="02020603050405020304" pitchFamily="18" charset="0"/>
              </a:rPr>
              <a:t>mengisi</a:t>
            </a:r>
            <a:r>
              <a:rPr lang="en-US" sz="1600" b="0" kern="0" dirty="0">
                <a:effectLst/>
                <a:latin typeface="Times New Roman" panose="02020603050405020304" pitchFamily="18" charset="0"/>
                <a:ea typeface="Times New Roman" panose="02020603050405020304" pitchFamily="18" charset="0"/>
              </a:rPr>
              <a:t> form data </a:t>
            </a:r>
            <a:r>
              <a:rPr lang="en-US" sz="1600" b="0" kern="0" dirty="0" err="1">
                <a:effectLst/>
                <a:latin typeface="Times New Roman" panose="02020603050405020304" pitchFamily="18" charset="0"/>
                <a:ea typeface="Times New Roman" panose="02020603050405020304" pitchFamily="18" charset="0"/>
              </a:rPr>
              <a:t>tambah</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transaksi</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dirty="0">
                <a:effectLst/>
                <a:latin typeface="Times New Roman" panose="02020603050405020304" pitchFamily="18" charset="0"/>
                <a:ea typeface="Times New Roman" panose="02020603050405020304" pitchFamily="18" charset="0"/>
              </a:rPr>
              <a:t>4.2 User </a:t>
            </a: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tombol</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tambah</a:t>
            </a:r>
            <a:r>
              <a:rPr lang="en-US" sz="1600" b="0" kern="0" dirty="0">
                <a:effectLst/>
                <a:latin typeface="Times New Roman" panose="02020603050405020304" pitchFamily="18" charset="0"/>
                <a:ea typeface="Times New Roman" panose="02020603050405020304" pitchFamily="18" charset="0"/>
              </a:rPr>
              <a:t> data</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dirty="0">
                <a:effectLst/>
                <a:latin typeface="Times New Roman" panose="02020603050405020304" pitchFamily="18" charset="0"/>
                <a:ea typeface="Times New Roman" panose="02020603050405020304" pitchFamily="18" charset="0"/>
              </a:rPr>
              <a:t>4.3 User </a:t>
            </a: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tombol</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oke</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melalui</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notifikasi</a:t>
            </a:r>
            <a:r>
              <a:rPr lang="en-US" sz="1600" b="1"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Both"/>
              <a:tabLst>
                <a:tab pos="521335" algn="l"/>
              </a:tabLst>
            </a:pPr>
            <a:r>
              <a:rPr lang="en-US" sz="1600" b="1" kern="0" dirty="0">
                <a:effectLst/>
                <a:latin typeface="Times New Roman" panose="02020603050405020304" pitchFamily="18" charset="0"/>
                <a:ea typeface="Times New Roman" panose="02020603050405020304" pitchFamily="18" charset="0"/>
              </a:rPr>
              <a:t>User </a:t>
            </a:r>
            <a:r>
              <a:rPr lang="en-US" sz="1600" b="1" kern="0" dirty="0" err="1">
                <a:effectLst/>
                <a:latin typeface="Times New Roman" panose="02020603050405020304" pitchFamily="18" charset="0"/>
                <a:ea typeface="Times New Roman" panose="02020603050405020304" pitchFamily="18" charset="0"/>
              </a:rPr>
              <a:t>masuk</a:t>
            </a:r>
            <a:r>
              <a:rPr lang="en-US" sz="1600" b="1" kern="0" dirty="0">
                <a:effectLst/>
                <a:latin typeface="Times New Roman" panose="02020603050405020304" pitchFamily="18" charset="0"/>
                <a:ea typeface="Times New Roman" panose="02020603050405020304" pitchFamily="18" charset="0"/>
              </a:rPr>
              <a:t> pada </a:t>
            </a:r>
            <a:r>
              <a:rPr lang="en-US" sz="1600" b="1" kern="0" dirty="0" err="1">
                <a:effectLst/>
                <a:latin typeface="Times New Roman" panose="02020603050405020304" pitchFamily="18" charset="0"/>
                <a:ea typeface="Times New Roman" panose="02020603050405020304" pitchFamily="18" charset="0"/>
              </a:rPr>
              <a:t>tampilan</a:t>
            </a:r>
            <a:r>
              <a:rPr lang="en-US" sz="1600" b="1" kern="0" dirty="0">
                <a:effectLst/>
                <a:latin typeface="Times New Roman" panose="02020603050405020304" pitchFamily="18" charset="0"/>
                <a:ea typeface="Times New Roman" panose="02020603050405020304" pitchFamily="18" charset="0"/>
              </a:rPr>
              <a:t> data </a:t>
            </a:r>
            <a:r>
              <a:rPr lang="en-US" sz="1600" b="1"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dirty="0">
                <a:effectLst/>
                <a:latin typeface="Times New Roman" panose="02020603050405020304" pitchFamily="18" charset="0"/>
                <a:ea typeface="Times New Roman" panose="02020603050405020304" pitchFamily="18" charset="0"/>
              </a:rPr>
              <a:t>5.1 User </a:t>
            </a:r>
            <a:r>
              <a:rPr lang="en-US" sz="1600" b="0" kern="0" dirty="0" err="1">
                <a:effectLst/>
                <a:latin typeface="Times New Roman" panose="02020603050405020304" pitchFamily="18" charset="0"/>
                <a:ea typeface="Times New Roman" panose="02020603050405020304" pitchFamily="18" charset="0"/>
              </a:rPr>
              <a:t>bisa</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melihat</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informasi</a:t>
            </a:r>
            <a:r>
              <a:rPr lang="en-US" sz="1600" b="0" kern="0" dirty="0">
                <a:effectLst/>
                <a:latin typeface="Times New Roman" panose="02020603050405020304" pitchFamily="18" charset="0"/>
                <a:ea typeface="Times New Roman" panose="02020603050405020304" pitchFamily="18" charset="0"/>
              </a:rPr>
              <a:t> data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1"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endParaRPr lang="en-ID" sz="1600" b="1" kern="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6A19358B-78CA-3528-56D7-5F7C78BF844E}"/>
              </a:ext>
            </a:extLst>
          </p:cNvPr>
          <p:cNvSpPr txBox="1"/>
          <p:nvPr/>
        </p:nvSpPr>
        <p:spPr>
          <a:xfrm>
            <a:off x="5794309" y="1720840"/>
            <a:ext cx="6092113" cy="3416320"/>
          </a:xfrm>
          <a:prstGeom prst="rect">
            <a:avLst/>
          </a:prstGeom>
          <a:noFill/>
        </p:spPr>
        <p:txBody>
          <a:bodyPr wrap="square">
            <a:spAutoFit/>
          </a:bodyPr>
          <a:lstStyle/>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Plan 0 	: </a:t>
            </a:r>
            <a:r>
              <a:rPr lang="en-US" sz="1800" b="0" kern="0" dirty="0" err="1">
                <a:effectLst/>
                <a:latin typeface="Times New Roman" panose="02020603050405020304" pitchFamily="18" charset="0"/>
                <a:ea typeface="Times New Roman" panose="02020603050405020304" pitchFamily="18" charset="0"/>
              </a:rPr>
              <a:t>Lakukan</a:t>
            </a:r>
            <a:r>
              <a:rPr lang="en-US" sz="1800" b="0" kern="0" dirty="0">
                <a:effectLst/>
                <a:latin typeface="Times New Roman" panose="02020603050405020304" pitchFamily="18" charset="0"/>
                <a:ea typeface="Times New Roman" panose="02020603050405020304" pitchFamily="18" charset="0"/>
              </a:rPr>
              <a:t> step 1, </a:t>
            </a:r>
            <a:r>
              <a:rPr lang="en-US" sz="1800" b="0" kern="0" dirty="0" err="1">
                <a:effectLst/>
                <a:latin typeface="Times New Roman" panose="02020603050405020304" pitchFamily="18" charset="0"/>
                <a:ea typeface="Times New Roman" panose="02020603050405020304" pitchFamily="18" charset="0"/>
              </a:rPr>
              <a:t>jika</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sudah</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registrasi</a:t>
            </a:r>
            <a:r>
              <a:rPr lang="en-US" sz="1800" b="0" kern="0" dirty="0">
                <a:effectLst/>
                <a:latin typeface="Times New Roman" panose="02020603050405020304" pitchFamily="18" charset="0"/>
                <a:ea typeface="Times New Roman" panose="02020603050405020304" pitchFamily="18" charset="0"/>
              </a:rPr>
              <a:t> dan </a:t>
            </a:r>
            <a:r>
              <a:rPr lang="en-US" sz="1800" b="0" kern="0" dirty="0" err="1">
                <a:effectLst/>
                <a:latin typeface="Times New Roman" panose="02020603050405020304" pitchFamily="18" charset="0"/>
                <a:ea typeface="Times New Roman" panose="02020603050405020304" pitchFamily="18" charset="0"/>
              </a:rPr>
              <a:t>verifikasi</a:t>
            </a:r>
            <a:r>
              <a:rPr lang="en-US" sz="1800" b="0" kern="0" dirty="0">
                <a:effectLst/>
                <a:latin typeface="Times New Roman" panose="02020603050405020304" pitchFamily="18" charset="0"/>
                <a:ea typeface="Times New Roman" panose="02020603050405020304" pitchFamily="18" charset="0"/>
              </a:rPr>
              <a:t> </a:t>
            </a:r>
            <a:r>
              <a:rPr lang="en-US" sz="1800" b="0" i="1" kern="0" dirty="0">
                <a:effectLst/>
                <a:latin typeface="Times New Roman" panose="02020603050405020304" pitchFamily="18" charset="0"/>
                <a:ea typeface="Times New Roman" panose="02020603050405020304" pitchFamily="18" charset="0"/>
              </a:rPr>
              <a:t>email</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Lanjut</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ke</a:t>
            </a:r>
            <a:r>
              <a:rPr lang="en-US" sz="1800" b="0" kern="0" dirty="0">
                <a:effectLst/>
                <a:latin typeface="Times New Roman" panose="02020603050405020304" pitchFamily="18" charset="0"/>
                <a:ea typeface="Times New Roman" panose="02020603050405020304" pitchFamily="18" charset="0"/>
              </a:rPr>
              <a:t> step 2 (</a:t>
            </a:r>
            <a:r>
              <a:rPr lang="en-US" sz="1800" b="0" kern="0" dirty="0" err="1">
                <a:effectLst/>
                <a:latin typeface="Times New Roman" panose="02020603050405020304" pitchFamily="18" charset="0"/>
                <a:ea typeface="Times New Roman" panose="02020603050405020304" pitchFamily="18" charset="0"/>
              </a:rPr>
              <a:t>tampilan</a:t>
            </a:r>
            <a:r>
              <a:rPr lang="en-US" sz="1800" b="0" kern="0" dirty="0">
                <a:effectLst/>
                <a:latin typeface="Times New Roman" panose="02020603050405020304" pitchFamily="18" charset="0"/>
                <a:ea typeface="Times New Roman" panose="02020603050405020304" pitchFamily="18" charset="0"/>
              </a:rPr>
              <a:t> login). </a:t>
            </a:r>
            <a:r>
              <a:rPr lang="en-US" sz="1800" b="0" kern="0" dirty="0" err="1">
                <a:effectLst/>
                <a:latin typeface="Times New Roman" panose="02020603050405020304" pitchFamily="18" charset="0"/>
                <a:ea typeface="Times New Roman" panose="02020603050405020304" pitchFamily="18" charset="0"/>
              </a:rPr>
              <a:t>Kemudian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lanjut</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ke</a:t>
            </a:r>
            <a:r>
              <a:rPr lang="en-US" sz="1800" b="0" kern="0" dirty="0">
                <a:effectLst/>
                <a:latin typeface="Times New Roman" panose="02020603050405020304" pitchFamily="18" charset="0"/>
                <a:ea typeface="Times New Roman" panose="02020603050405020304" pitchFamily="18" charset="0"/>
              </a:rPr>
              <a:t> step 3.</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Plan 1	: </a:t>
            </a:r>
            <a:r>
              <a:rPr lang="en-US" sz="1800" b="0" kern="0" dirty="0" err="1">
                <a:effectLst/>
                <a:latin typeface="Times New Roman" panose="02020603050405020304" pitchFamily="18" charset="0"/>
                <a:ea typeface="Times New Roman" panose="02020603050405020304" pitchFamily="18" charset="0"/>
              </a:rPr>
              <a:t>Lakukan</a:t>
            </a:r>
            <a:r>
              <a:rPr lang="en-US" sz="1800" b="0" kern="0" dirty="0">
                <a:effectLst/>
                <a:latin typeface="Times New Roman" panose="02020603050405020304" pitchFamily="18" charset="0"/>
                <a:ea typeface="Times New Roman" panose="02020603050405020304" pitchFamily="18" charset="0"/>
              </a:rPr>
              <a:t> step 1.1 - 1.2 - 1.3 </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Plan 2 	: </a:t>
            </a:r>
            <a:r>
              <a:rPr lang="en-US" sz="1800" b="0" kern="0" dirty="0" err="1">
                <a:effectLst/>
                <a:latin typeface="Times New Roman" panose="02020603050405020304" pitchFamily="18" charset="0"/>
                <a:ea typeface="Times New Roman" panose="02020603050405020304" pitchFamily="18" charset="0"/>
              </a:rPr>
              <a:t>Lakukan</a:t>
            </a:r>
            <a:r>
              <a:rPr lang="en-US" sz="1800" b="0" kern="0" dirty="0">
                <a:effectLst/>
                <a:latin typeface="Times New Roman" panose="02020603050405020304" pitchFamily="18" charset="0"/>
                <a:ea typeface="Times New Roman" panose="02020603050405020304" pitchFamily="18" charset="0"/>
              </a:rPr>
              <a:t> step 2.1 - 2.1 - 2.3 </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Plan 3 	: </a:t>
            </a:r>
            <a:r>
              <a:rPr lang="en-US" sz="1800" b="0" kern="0" dirty="0" err="1">
                <a:effectLst/>
                <a:latin typeface="Times New Roman" panose="02020603050405020304" pitchFamily="18" charset="0"/>
                <a:ea typeface="Times New Roman" panose="02020603050405020304" pitchFamily="18" charset="0"/>
              </a:rPr>
              <a:t>Lakukan</a:t>
            </a:r>
            <a:r>
              <a:rPr lang="en-US" sz="1800" b="0" kern="0" dirty="0">
                <a:effectLst/>
                <a:latin typeface="Times New Roman" panose="02020603050405020304" pitchFamily="18" charset="0"/>
                <a:ea typeface="Times New Roman" panose="02020603050405020304" pitchFamily="18" charset="0"/>
              </a:rPr>
              <a:t> step 3.1 </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Plan 4	: </a:t>
            </a:r>
            <a:r>
              <a:rPr lang="en-US" sz="1800" b="0" kern="0" dirty="0" err="1">
                <a:effectLst/>
                <a:latin typeface="Times New Roman" panose="02020603050405020304" pitchFamily="18" charset="0"/>
                <a:ea typeface="Times New Roman" panose="02020603050405020304" pitchFamily="18" charset="0"/>
              </a:rPr>
              <a:t>Lakukan</a:t>
            </a:r>
            <a:r>
              <a:rPr lang="en-US" sz="1800" b="0" kern="0" dirty="0">
                <a:effectLst/>
                <a:latin typeface="Times New Roman" panose="02020603050405020304" pitchFamily="18" charset="0"/>
                <a:ea typeface="Times New Roman" panose="02020603050405020304" pitchFamily="18" charset="0"/>
              </a:rPr>
              <a:t> step 4.1 - 4.2 - 4.3</a:t>
            </a:r>
            <a:endParaRPr lang="en-ID" sz="1800" b="1" kern="0" dirty="0">
              <a:effectLst/>
              <a:latin typeface="Times New Roman" panose="02020603050405020304" pitchFamily="18" charset="0"/>
              <a:ea typeface="Times New Roman" panose="02020603050405020304" pitchFamily="18" charset="0"/>
            </a:endParaRPr>
          </a:p>
          <a:p>
            <a:pPr marL="1828800" indent="-621665" algn="just">
              <a:tabLst>
                <a:tab pos="521335" algn="l"/>
              </a:tabLst>
            </a:pPr>
            <a:r>
              <a:rPr lang="en-US" sz="1800" b="0" kern="0" dirty="0">
                <a:effectLst/>
                <a:latin typeface="Times New Roman" panose="02020603050405020304" pitchFamily="18" charset="0"/>
                <a:ea typeface="Times New Roman" panose="02020603050405020304" pitchFamily="18" charset="0"/>
              </a:rPr>
              <a:t>Plan 5 	: </a:t>
            </a:r>
            <a:r>
              <a:rPr lang="en-US" sz="1800" b="0" kern="0" dirty="0" err="1">
                <a:effectLst/>
                <a:latin typeface="Times New Roman" panose="02020603050405020304" pitchFamily="18" charset="0"/>
                <a:ea typeface="Times New Roman" panose="02020603050405020304" pitchFamily="18" charset="0"/>
              </a:rPr>
              <a:t>Lakukan</a:t>
            </a:r>
            <a:r>
              <a:rPr lang="en-US" sz="1800" b="0" kern="0" dirty="0">
                <a:effectLst/>
                <a:latin typeface="Times New Roman" panose="02020603050405020304" pitchFamily="18" charset="0"/>
                <a:ea typeface="Times New Roman" panose="02020603050405020304" pitchFamily="18" charset="0"/>
              </a:rPr>
              <a:t> step 5.1 </a:t>
            </a:r>
            <a:r>
              <a:rPr lang="en-US" sz="1800" b="0" kern="0" dirty="0" err="1">
                <a:effectLst/>
                <a:latin typeface="Times New Roman" panose="02020603050405020304" pitchFamily="18" charset="0"/>
                <a:ea typeface="Times New Roman" panose="02020603050405020304" pitchFamily="18" charset="0"/>
              </a:rPr>
              <a:t>berdasarkan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keinginan</a:t>
            </a:r>
            <a:r>
              <a:rPr lang="en-US" sz="1800" b="0" kern="0" dirty="0">
                <a:effectLst/>
                <a:latin typeface="Times New Roman" panose="02020603050405020304" pitchFamily="18" charset="0"/>
                <a:ea typeface="Times New Roman" panose="02020603050405020304" pitchFamily="18" charset="0"/>
              </a:rPr>
              <a:t> </a:t>
            </a:r>
            <a:r>
              <a:rPr lang="en-US" sz="1800" b="0" i="1" kern="0" dirty="0">
                <a:effectLst/>
                <a:latin typeface="Times New Roman" panose="02020603050405020304" pitchFamily="18" charset="0"/>
                <a:ea typeface="Times New Roman" panose="02020603050405020304" pitchFamily="18" charset="0"/>
              </a:rPr>
              <a:t>user </a:t>
            </a:r>
            <a:r>
              <a:rPr lang="en-US" sz="1800" b="0" kern="0" dirty="0" err="1">
                <a:effectLst/>
                <a:latin typeface="Times New Roman" panose="02020603050405020304" pitchFamily="18" charset="0"/>
                <a:ea typeface="Times New Roman" panose="02020603050405020304" pitchFamily="18" charset="0"/>
              </a:rPr>
              <a:t>apabila</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ingin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melihat</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tampilan</a:t>
            </a:r>
            <a:r>
              <a:rPr lang="en-US" sz="1800" b="0" kern="0" dirty="0">
                <a:effectLst/>
                <a:latin typeface="Times New Roman" panose="02020603050405020304" pitchFamily="18" charset="0"/>
                <a:ea typeface="Times New Roman" panose="02020603050405020304" pitchFamily="18" charset="0"/>
              </a:rPr>
              <a:t> data </a:t>
            </a:r>
            <a:r>
              <a:rPr lang="en-US" sz="1800" b="0" kern="0" dirty="0" err="1">
                <a:effectLst/>
                <a:latin typeface="Times New Roman" panose="02020603050405020304" pitchFamily="18" charset="0"/>
                <a:ea typeface="Times New Roman" panose="02020603050405020304" pitchFamily="18" charset="0"/>
              </a:rPr>
              <a:t>buku</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peminjaman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perpustakaan</a:t>
            </a:r>
            <a:endParaRPr lang="en-ID" sz="1800" b="1" kern="0" dirty="0">
              <a:effectLst/>
              <a:latin typeface="Times New Roman" panose="02020603050405020304" pitchFamily="18" charset="0"/>
              <a:ea typeface="Times New Roman" panose="02020603050405020304" pitchFamily="18" charset="0"/>
            </a:endParaRPr>
          </a:p>
        </p:txBody>
      </p:sp>
      <p:cxnSp>
        <p:nvCxnSpPr>
          <p:cNvPr id="11" name="Straight Connector 10">
            <a:extLst>
              <a:ext uri="{FF2B5EF4-FFF2-40B4-BE49-F238E27FC236}">
                <a16:creationId xmlns:a16="http://schemas.microsoft.com/office/drawing/2014/main" id="{205705B6-637F-5073-4560-FFFEFF8071A3}"/>
              </a:ext>
            </a:extLst>
          </p:cNvPr>
          <p:cNvCxnSpPr/>
          <p:nvPr/>
        </p:nvCxnSpPr>
        <p:spPr>
          <a:xfrm>
            <a:off x="6867331" y="1754155"/>
            <a:ext cx="0" cy="51038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58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76F03E-F302-89EA-A96B-FD293556BB9C}"/>
              </a:ext>
            </a:extLst>
          </p:cNvPr>
          <p:cNvSpPr txBox="1"/>
          <p:nvPr/>
        </p:nvSpPr>
        <p:spPr>
          <a:xfrm>
            <a:off x="1583872" y="643804"/>
            <a:ext cx="9696838" cy="6124754"/>
          </a:xfrm>
          <a:prstGeom prst="rect">
            <a:avLst/>
          </a:prstGeom>
          <a:noFill/>
        </p:spPr>
        <p:txBody>
          <a:bodyPr wrap="square">
            <a:spAutoFit/>
          </a:bodyPr>
          <a:lstStyle/>
          <a:p>
            <a:pPr lvl="2" algn="just">
              <a:buSzPts val="1200"/>
              <a:tabLst>
                <a:tab pos="521335" algn="l"/>
              </a:tabLst>
            </a:pPr>
            <a:r>
              <a:rPr lang="en-US" sz="1600" b="1" kern="0" dirty="0">
                <a:effectLst/>
                <a:latin typeface="Times New Roman" panose="02020603050405020304" pitchFamily="18" charset="0"/>
                <a:ea typeface="Times New Roman" panose="02020603050405020304" pitchFamily="18" charset="0"/>
              </a:rPr>
              <a:t>2. </a:t>
            </a:r>
            <a:r>
              <a:rPr lang="en-US" sz="1600" b="1" kern="0" dirty="0" err="1">
                <a:effectLst/>
                <a:latin typeface="Times New Roman" panose="02020603050405020304" pitchFamily="18" charset="0"/>
                <a:ea typeface="Times New Roman" panose="02020603050405020304" pitchFamily="18" charset="0"/>
              </a:rPr>
              <a:t>Rancangan</a:t>
            </a:r>
            <a:r>
              <a:rPr lang="en-US" sz="1600" b="1" kern="0" dirty="0">
                <a:effectLst/>
                <a:latin typeface="Times New Roman" panose="02020603050405020304" pitchFamily="18" charset="0"/>
                <a:ea typeface="Times New Roman" panose="02020603050405020304" pitchFamily="18" charset="0"/>
              </a:rPr>
              <a:t> </a:t>
            </a:r>
            <a:r>
              <a:rPr lang="en-US" sz="1600" b="1" kern="0" dirty="0" err="1">
                <a:effectLst/>
                <a:latin typeface="Times New Roman" panose="02020603050405020304" pitchFamily="18" charset="0"/>
                <a:ea typeface="Times New Roman" panose="02020603050405020304" pitchFamily="18" charset="0"/>
              </a:rPr>
              <a:t>Taksonomi</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eriod"/>
              <a:tabLst>
                <a:tab pos="521335" algn="l"/>
              </a:tabLst>
            </a:pPr>
            <a:r>
              <a:rPr lang="en-US" sz="1600" b="0" kern="0" dirty="0">
                <a:effectLst/>
                <a:latin typeface="Times New Roman" panose="02020603050405020304" pitchFamily="18" charset="0"/>
                <a:ea typeface="Times New Roman" panose="02020603050405020304" pitchFamily="18" charset="0"/>
              </a:rPr>
              <a:t>Login pada </a:t>
            </a:r>
            <a:r>
              <a:rPr lang="en-US" sz="1600" b="0" kern="0" dirty="0" err="1">
                <a:effectLst/>
                <a:latin typeface="Times New Roman" panose="02020603050405020304" pitchFamily="18" charset="0"/>
                <a:ea typeface="Times New Roman" panose="02020603050405020304" pitchFamily="18" charset="0"/>
              </a:rPr>
              <a:t>aplikasi</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perpustakaan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berbasis</a:t>
            </a:r>
            <a:r>
              <a:rPr lang="en-US" sz="1600" b="0" kern="0" dirty="0">
                <a:effectLst/>
                <a:latin typeface="Times New Roman" panose="02020603050405020304" pitchFamily="18" charset="0"/>
                <a:ea typeface="Times New Roman" panose="02020603050405020304" pitchFamily="18" charset="0"/>
              </a:rPr>
              <a:t> website</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Mengisi</a:t>
            </a:r>
            <a:r>
              <a:rPr lang="en-US" sz="1600" b="0" kern="0" dirty="0">
                <a:effectLst/>
                <a:latin typeface="Times New Roman" panose="02020603050405020304" pitchFamily="18" charset="0"/>
                <a:ea typeface="Times New Roman" panose="02020603050405020304" pitchFamily="18" charset="0"/>
              </a:rPr>
              <a:t> username				yang </a:t>
            </a:r>
            <a:r>
              <a:rPr lang="en-US" sz="1600" b="0" kern="0" dirty="0" err="1">
                <a:effectLst/>
                <a:latin typeface="Times New Roman" panose="02020603050405020304" pitchFamily="18" charset="0"/>
                <a:ea typeface="Times New Roman" panose="02020603050405020304" pitchFamily="18" charset="0"/>
              </a:rPr>
              <a:t>telah</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regist</a:t>
            </a:r>
            <a:r>
              <a:rPr lang="en-US" sz="1600" b="0" kern="0" dirty="0">
                <a:effectLst/>
                <a:latin typeface="Times New Roman" panose="02020603050405020304" pitchFamily="18" charset="0"/>
                <a:ea typeface="Times New Roman" panose="02020603050405020304" pitchFamily="18" charset="0"/>
              </a:rPr>
              <a:t> dan </a:t>
            </a:r>
            <a:r>
              <a:rPr lang="en-US" sz="1600" b="0" kern="0" dirty="0" err="1">
                <a:effectLst/>
                <a:latin typeface="Times New Roman" panose="02020603050405020304" pitchFamily="18" charset="0"/>
                <a:ea typeface="Times New Roman" panose="02020603050405020304" pitchFamily="18" charset="0"/>
              </a:rPr>
              <a:t>verifikasi</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Mengisi</a:t>
            </a:r>
            <a:r>
              <a:rPr lang="en-US" sz="1600" b="0" kern="0" dirty="0">
                <a:effectLst/>
                <a:latin typeface="Times New Roman" panose="02020603050405020304" pitchFamily="18" charset="0"/>
                <a:ea typeface="Times New Roman" panose="02020603050405020304" pitchFamily="18" charset="0"/>
              </a:rPr>
              <a:t> password				yang </a:t>
            </a:r>
            <a:r>
              <a:rPr lang="en-US" sz="1600" b="0" kern="0" dirty="0" err="1">
                <a:effectLst/>
                <a:latin typeface="Times New Roman" panose="02020603050405020304" pitchFamily="18" charset="0"/>
                <a:ea typeface="Times New Roman" panose="02020603050405020304" pitchFamily="18" charset="0"/>
              </a:rPr>
              <a:t>telah</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regist</a:t>
            </a:r>
            <a:r>
              <a:rPr lang="en-US" sz="1600" b="0" kern="0" dirty="0">
                <a:effectLst/>
                <a:latin typeface="Times New Roman" panose="02020603050405020304" pitchFamily="18" charset="0"/>
                <a:ea typeface="Times New Roman" panose="02020603050405020304" pitchFamily="18" charset="0"/>
              </a:rPr>
              <a:t> dan </a:t>
            </a:r>
            <a:r>
              <a:rPr lang="en-US" sz="1600" b="0" kern="0" dirty="0" err="1">
                <a:effectLst/>
                <a:latin typeface="Times New Roman" panose="02020603050405020304" pitchFamily="18" charset="0"/>
                <a:ea typeface="Times New Roman" panose="02020603050405020304" pitchFamily="18" charset="0"/>
              </a:rPr>
              <a:t>verifikasi</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tombol</a:t>
            </a:r>
            <a:r>
              <a:rPr lang="en-US" sz="1600" b="0" kern="0" dirty="0">
                <a:effectLst/>
                <a:latin typeface="Times New Roman" panose="02020603050405020304" pitchFamily="18" charset="0"/>
                <a:ea typeface="Times New Roman" panose="02020603050405020304" pitchFamily="18" charset="0"/>
              </a:rPr>
              <a:t>					login</a:t>
            </a:r>
            <a:endParaRPr lang="en-ID" sz="1600" b="1" kern="0" dirty="0">
              <a:effectLst/>
              <a:latin typeface="Times New Roman" panose="02020603050405020304" pitchFamily="18" charset="0"/>
              <a:ea typeface="Times New Roman" panose="02020603050405020304" pitchFamily="18" charset="0"/>
            </a:endParaRPr>
          </a:p>
          <a:p>
            <a:pPr marL="978535" algn="just">
              <a:tabLst>
                <a:tab pos="521335" algn="l"/>
              </a:tabLst>
            </a:pP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eriod"/>
              <a:tabLst>
                <a:tab pos="521335" algn="l"/>
              </a:tabLst>
            </a:pPr>
            <a:r>
              <a:rPr lang="en-US" sz="1600" b="0" kern="0" dirty="0" err="1">
                <a:effectLst/>
                <a:latin typeface="Times New Roman" panose="02020603050405020304" pitchFamily="18" charset="0"/>
                <a:ea typeface="Times New Roman" panose="02020603050405020304" pitchFamily="18" charset="0"/>
              </a:rPr>
              <a:t>Tampilan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aplikasi</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perpustakaan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berbasis</a:t>
            </a:r>
            <a:r>
              <a:rPr lang="en-US" sz="1600" b="0" kern="0" dirty="0">
                <a:effectLst/>
                <a:latin typeface="Times New Roman" panose="02020603050405020304" pitchFamily="18" charset="0"/>
                <a:ea typeface="Times New Roman" panose="02020603050405020304" pitchFamily="18" charset="0"/>
              </a:rPr>
              <a:t> website</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Mengisi</a:t>
            </a:r>
            <a:r>
              <a:rPr lang="en-US" sz="1600" b="0" kern="0" dirty="0">
                <a:effectLst/>
                <a:latin typeface="Times New Roman" panose="02020603050405020304" pitchFamily="18" charset="0"/>
                <a:ea typeface="Times New Roman" panose="02020603050405020304" pitchFamily="18" charset="0"/>
              </a:rPr>
              <a:t> form data				</a:t>
            </a:r>
            <a:r>
              <a:rPr lang="en-US" sz="1600" b="0" kern="0" dirty="0" err="1">
                <a:effectLst/>
                <a:latin typeface="Times New Roman" panose="02020603050405020304" pitchFamily="18" charset="0"/>
                <a:ea typeface="Times New Roman" panose="02020603050405020304" pitchFamily="18" charset="0"/>
              </a:rPr>
              <a:t>anggota</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perpustakaan</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tomol</a:t>
            </a:r>
            <a:r>
              <a:rPr lang="en-US" sz="1600" b="0" kern="0" dirty="0">
                <a:effectLst/>
                <a:latin typeface="Times New Roman" panose="02020603050405020304" pitchFamily="18" charset="0"/>
                <a:ea typeface="Times New Roman" panose="02020603050405020304" pitchFamily="18" charset="0"/>
              </a:rPr>
              <a:t> 					daftar</a:t>
            </a:r>
            <a:endParaRPr lang="en-ID" sz="1600" b="1" kern="0" dirty="0">
              <a:effectLst/>
              <a:latin typeface="Times New Roman" panose="02020603050405020304" pitchFamily="18" charset="0"/>
              <a:ea typeface="Times New Roman" panose="02020603050405020304" pitchFamily="18" charset="0"/>
            </a:endParaRPr>
          </a:p>
          <a:p>
            <a:pPr marL="978535" algn="just">
              <a:tabLst>
                <a:tab pos="521335" algn="l"/>
              </a:tabLst>
            </a:pP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eriod"/>
              <a:tabLst>
                <a:tab pos="521335" algn="l"/>
              </a:tabLst>
            </a:pPr>
            <a:r>
              <a:rPr lang="en-US" sz="1600" b="0" kern="0" dirty="0" err="1">
                <a:effectLst/>
                <a:latin typeface="Times New Roman" panose="02020603050405020304" pitchFamily="18" charset="0"/>
                <a:ea typeface="Times New Roman" panose="02020603050405020304" pitchFamily="18" charset="0"/>
              </a:rPr>
              <a:t>Tampilan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tombol</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eriod"/>
              <a:tabLst>
                <a:tab pos="521335" algn="l"/>
              </a:tabLst>
            </a:pPr>
            <a:r>
              <a:rPr lang="en-US" sz="1600" b="0" kern="0" dirty="0" err="1">
                <a:effectLst/>
                <a:latin typeface="Times New Roman" panose="02020603050405020304" pitchFamily="18" charset="0"/>
                <a:ea typeface="Times New Roman" panose="02020603050405020304" pitchFamily="18" charset="0"/>
              </a:rPr>
              <a:t>Tampilan</a:t>
            </a:r>
            <a:r>
              <a:rPr lang="en-US" sz="1600" b="0" kern="0" dirty="0">
                <a:effectLst/>
                <a:latin typeface="Times New Roman" panose="02020603050405020304" pitchFamily="18" charset="0"/>
                <a:ea typeface="Times New Roman" panose="02020603050405020304" pitchFamily="18" charset="0"/>
              </a:rPr>
              <a:t> data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Mengisi</a:t>
            </a:r>
            <a:r>
              <a:rPr lang="en-US" sz="1600" b="0" kern="0" dirty="0">
                <a:effectLst/>
                <a:latin typeface="Times New Roman" panose="02020603050405020304" pitchFamily="18" charset="0"/>
                <a:ea typeface="Times New Roman" panose="02020603050405020304" pitchFamily="18" charset="0"/>
              </a:rPr>
              <a:t> form data				data </a:t>
            </a:r>
            <a:r>
              <a:rPr lang="en-US" sz="1600" b="0" kern="0" dirty="0" err="1">
                <a:effectLst/>
                <a:latin typeface="Times New Roman" panose="02020603050405020304" pitchFamily="18" charset="0"/>
                <a:ea typeface="Times New Roman" panose="02020603050405020304" pitchFamily="18" charset="0"/>
              </a:rPr>
              <a:t>tambah</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tombol</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tambah</a:t>
            </a:r>
            <a:r>
              <a:rPr lang="en-US" sz="1600" b="0" kern="0" dirty="0">
                <a:effectLst/>
                <a:latin typeface="Times New Roman" panose="02020603050405020304" pitchFamily="18" charset="0"/>
                <a:ea typeface="Times New Roman" panose="02020603050405020304" pitchFamily="18" charset="0"/>
              </a:rPr>
              <a:t> data</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Menekan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tombol</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oke</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melalui</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notifikasi</a:t>
            </a:r>
            <a:endParaRPr lang="en-ID" sz="1600" b="1" kern="0" dirty="0">
              <a:effectLst/>
              <a:latin typeface="Times New Roman" panose="02020603050405020304" pitchFamily="18" charset="0"/>
              <a:ea typeface="Times New Roman" panose="02020603050405020304" pitchFamily="18" charset="0"/>
            </a:endParaRPr>
          </a:p>
          <a:p>
            <a:pPr marL="978535" algn="just">
              <a:tabLst>
                <a:tab pos="521335" algn="l"/>
              </a:tabLst>
            </a:pP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eriod"/>
              <a:tabLst>
                <a:tab pos="521335" algn="l"/>
              </a:tabLst>
            </a:pPr>
            <a:r>
              <a:rPr lang="en-US" sz="1600" b="0" kern="0" dirty="0" err="1">
                <a:effectLst/>
                <a:latin typeface="Times New Roman" panose="02020603050405020304" pitchFamily="18" charset="0"/>
                <a:ea typeface="Times New Roman" panose="02020603050405020304" pitchFamily="18" charset="0"/>
              </a:rPr>
              <a:t>Tampilan</a:t>
            </a:r>
            <a:r>
              <a:rPr lang="en-US" sz="1600" b="0" kern="0" dirty="0">
                <a:effectLst/>
                <a:latin typeface="Times New Roman" panose="02020603050405020304" pitchFamily="18" charset="0"/>
                <a:ea typeface="Times New Roman" panose="02020603050405020304" pitchFamily="18" charset="0"/>
              </a:rPr>
              <a:t> data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521335" algn="l"/>
              </a:tabLst>
            </a:pPr>
            <a:r>
              <a:rPr lang="en-US" sz="1600" b="0" kern="0" dirty="0" err="1">
                <a:effectLst/>
                <a:latin typeface="Times New Roman" panose="02020603050405020304" pitchFamily="18" charset="0"/>
                <a:ea typeface="Times New Roman" panose="02020603050405020304" pitchFamily="18" charset="0"/>
              </a:rPr>
              <a:t>Tampilan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tempat</a:t>
            </a:r>
            <a:r>
              <a:rPr lang="en-US" sz="1600" b="0" kern="0" dirty="0">
                <a:effectLst/>
                <a:latin typeface="Times New Roman" panose="02020603050405020304" pitchFamily="18" charset="0"/>
                <a:ea typeface="Times New Roman" panose="02020603050405020304" pitchFamily="18" charset="0"/>
              </a:rPr>
              <a:t> data </a:t>
            </a:r>
            <a:r>
              <a:rPr lang="en-US" sz="1600" b="0" kern="0" dirty="0" err="1">
                <a:effectLst/>
                <a:latin typeface="Times New Roman" panose="02020603050405020304" pitchFamily="18" charset="0"/>
                <a:ea typeface="Times New Roman" panose="02020603050405020304" pitchFamily="18" charset="0"/>
              </a:rPr>
              <a:t>peminjaman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978535" algn="just">
              <a:tabLst>
                <a:tab pos="521335" algn="l"/>
              </a:tabLst>
            </a:pP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342900" lvl="0" indent="-342900" algn="just">
              <a:buFont typeface="+mj-lt"/>
              <a:buAutoNum type="alphaLcPeriod"/>
              <a:tabLst>
                <a:tab pos="521335" algn="l"/>
              </a:tabLst>
            </a:pPr>
            <a:r>
              <a:rPr lang="en-US" sz="1600" b="0" kern="0" dirty="0" err="1">
                <a:effectLst/>
                <a:latin typeface="Times New Roman" panose="02020603050405020304" pitchFamily="18" charset="0"/>
                <a:ea typeface="Times New Roman" panose="02020603050405020304" pitchFamily="18" charset="0"/>
              </a:rPr>
              <a:t>Tampilan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informasi</a:t>
            </a:r>
            <a:r>
              <a:rPr lang="en-US" sz="1600" b="0" kern="0" dirty="0">
                <a:effectLst/>
                <a:latin typeface="Times New Roman" panose="02020603050405020304" pitchFamily="18" charset="0"/>
                <a:ea typeface="Times New Roman" panose="02020603050405020304" pitchFamily="18" charset="0"/>
              </a:rPr>
              <a:t> data </a:t>
            </a:r>
            <a:r>
              <a:rPr lang="en-US" sz="1600" b="0" kern="0" dirty="0" err="1">
                <a:effectLst/>
                <a:latin typeface="Times New Roman" panose="02020603050405020304" pitchFamily="18" charset="0"/>
                <a:ea typeface="Times New Roman" panose="02020603050405020304" pitchFamily="18" charset="0"/>
              </a:rPr>
              <a:t>penyimpanan</a:t>
            </a:r>
            <a:r>
              <a:rPr lang="en-US" sz="1600" b="0" kern="0" dirty="0">
                <a:effectLst/>
                <a:latin typeface="Times New Roman" panose="02020603050405020304" pitchFamily="18" charset="0"/>
                <a:ea typeface="Times New Roman" panose="02020603050405020304" pitchFamily="18" charset="0"/>
              </a:rPr>
              <a:t> </a:t>
            </a:r>
            <a:r>
              <a:rPr lang="en-US" sz="1600" b="0" kern="0" dirty="0" err="1">
                <a:effectLst/>
                <a:latin typeface="Times New Roman" panose="02020603050405020304" pitchFamily="18" charset="0"/>
                <a:ea typeface="Times New Roman" panose="02020603050405020304" pitchFamily="18" charset="0"/>
              </a:rPr>
              <a:t>buku</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600" b="0" kern="0" dirty="0">
                <a:effectLst/>
                <a:latin typeface="Times New Roman" panose="02020603050405020304" pitchFamily="18" charset="0"/>
                <a:ea typeface="Times New Roman" panose="02020603050405020304" pitchFamily="18" charset="0"/>
              </a:rPr>
              <a:t> </a:t>
            </a:r>
            <a:endParaRPr lang="en-ID" sz="1600" b="1" kern="0" dirty="0">
              <a:effectLst/>
              <a:latin typeface="Times New Roman" panose="02020603050405020304" pitchFamily="18" charset="0"/>
              <a:ea typeface="Times New Roman" panose="02020603050405020304" pitchFamily="18" charset="0"/>
            </a:endParaRPr>
          </a:p>
          <a:p>
            <a:pPr marL="1207135" algn="just">
              <a:tabLst>
                <a:tab pos="521335" algn="l"/>
              </a:tabLst>
            </a:pPr>
            <a:endParaRPr lang="en-ID" sz="2400" dirty="0"/>
          </a:p>
        </p:txBody>
      </p:sp>
    </p:spTree>
    <p:extLst>
      <p:ext uri="{BB962C8B-B14F-4D97-AF65-F5344CB8AC3E}">
        <p14:creationId xmlns:p14="http://schemas.microsoft.com/office/powerpoint/2010/main" val="387786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7C47E7-DD0B-5C37-F5AB-75D305FDB4D5}"/>
              </a:ext>
            </a:extLst>
          </p:cNvPr>
          <p:cNvSpPr txBox="1"/>
          <p:nvPr/>
        </p:nvSpPr>
        <p:spPr>
          <a:xfrm>
            <a:off x="1" y="1059121"/>
            <a:ext cx="12192000" cy="2831544"/>
          </a:xfrm>
          <a:prstGeom prst="rect">
            <a:avLst/>
          </a:prstGeom>
          <a:noFill/>
        </p:spPr>
        <p:txBody>
          <a:bodyPr wrap="square">
            <a:spAutoFit/>
          </a:bodyPr>
          <a:lstStyle/>
          <a:p>
            <a:pPr marL="1207135" algn="just">
              <a:tabLst>
                <a:tab pos="521335" algn="l"/>
              </a:tabLst>
            </a:pPr>
            <a:r>
              <a:rPr lang="en-US" sz="1800" b="0" kern="0" dirty="0" err="1">
                <a:effectLst/>
                <a:latin typeface="Times New Roman" panose="02020603050405020304" pitchFamily="18" charset="0"/>
                <a:ea typeface="Times New Roman" panose="02020603050405020304" pitchFamily="18" charset="0"/>
              </a:rPr>
              <a:t>Peminjaman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buku</a:t>
            </a:r>
            <a:r>
              <a:rPr lang="en-US" sz="1800" b="0" kern="0" dirty="0">
                <a:effectLst/>
                <a:latin typeface="Times New Roman" panose="02020603050405020304" pitchFamily="18" charset="0"/>
                <a:ea typeface="Times New Roman" panose="02020603050405020304" pitchFamily="18" charset="0"/>
              </a:rPr>
              <a:t> AND</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/________</a:t>
            </a:r>
            <a:r>
              <a:rPr lang="en-US" sz="1800" b="0" kern="0" dirty="0" err="1">
                <a:effectLst/>
                <a:latin typeface="Times New Roman" panose="02020603050405020304" pitchFamily="18" charset="0"/>
                <a:ea typeface="Times New Roman" panose="02020603050405020304" pitchFamily="18" charset="0"/>
              </a:rPr>
              <a:t>Peminjaman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buku</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		/_______login			</a:t>
            </a:r>
            <a:r>
              <a:rPr lang="en-US" sz="1800" b="0" kern="0" dirty="0" err="1">
                <a:effectLst/>
                <a:latin typeface="Times New Roman" panose="02020603050405020304" pitchFamily="18" charset="0"/>
                <a:ea typeface="Times New Roman" panose="02020603050405020304" pitchFamily="18" charset="0"/>
              </a:rPr>
              <a:t>masukan</a:t>
            </a:r>
            <a:r>
              <a:rPr lang="en-US" sz="1800" b="0" kern="0" dirty="0">
                <a:effectLst/>
                <a:latin typeface="Times New Roman" panose="02020603050405020304" pitchFamily="18" charset="0"/>
                <a:ea typeface="Times New Roman" panose="02020603050405020304" pitchFamily="18" charset="0"/>
              </a:rPr>
              <a:t> username dan password</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		/_______</a:t>
            </a:r>
            <a:r>
              <a:rPr lang="en-US" sz="1800" b="0" kern="0" dirty="0" err="1">
                <a:effectLst/>
                <a:latin typeface="Times New Roman" panose="02020603050405020304" pitchFamily="18" charset="0"/>
                <a:ea typeface="Times New Roman" panose="02020603050405020304" pitchFamily="18" charset="0"/>
              </a:rPr>
              <a:t>klik</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tombol</a:t>
            </a:r>
            <a:r>
              <a:rPr lang="en-US" sz="1800" b="0" kern="0" dirty="0">
                <a:effectLst/>
                <a:latin typeface="Times New Roman" panose="02020603050405020304" pitchFamily="18" charset="0"/>
                <a:ea typeface="Times New Roman" panose="02020603050405020304" pitchFamily="18" charset="0"/>
              </a:rPr>
              <a:t> login		</a:t>
            </a:r>
            <a:r>
              <a:rPr lang="en-US" sz="1800" b="0" kern="0" dirty="0" err="1">
                <a:effectLst/>
                <a:latin typeface="Times New Roman" panose="02020603050405020304" pitchFamily="18" charset="0"/>
                <a:ea typeface="Times New Roman" panose="02020603050405020304" pitchFamily="18" charset="0"/>
              </a:rPr>
              <a:t>menampilkan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tampilan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aplikasi</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perpustakaan</a:t>
            </a:r>
            <a:r>
              <a:rPr lang="en-US" sz="1800" b="0" kern="0" dirty="0">
                <a:effectLst/>
                <a:latin typeface="Times New Roman" panose="02020603050405020304" pitchFamily="18" charset="0"/>
                <a:ea typeface="Times New Roman" panose="02020603050405020304" pitchFamily="18" charset="0"/>
              </a:rPr>
              <a:t> website</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/________Function OR</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		/_______</a:t>
            </a:r>
            <a:r>
              <a:rPr lang="en-US" sz="1800" b="0" kern="0" dirty="0" err="1">
                <a:effectLst/>
                <a:latin typeface="Times New Roman" panose="02020603050405020304" pitchFamily="18" charset="0"/>
                <a:ea typeface="Times New Roman" panose="02020603050405020304" pitchFamily="18" charset="0"/>
              </a:rPr>
              <a:t>mengisi</a:t>
            </a:r>
            <a:r>
              <a:rPr lang="en-US" sz="1800" b="0" kern="0" dirty="0">
                <a:effectLst/>
                <a:latin typeface="Times New Roman" panose="02020603050405020304" pitchFamily="18" charset="0"/>
                <a:ea typeface="Times New Roman" panose="02020603050405020304" pitchFamily="18" charset="0"/>
              </a:rPr>
              <a:t> form		</a:t>
            </a:r>
            <a:r>
              <a:rPr lang="en-US" sz="1800" b="0" kern="0" dirty="0" err="1">
                <a:effectLst/>
                <a:latin typeface="Times New Roman" panose="02020603050405020304" pitchFamily="18" charset="0"/>
                <a:ea typeface="Times New Roman" panose="02020603050405020304" pitchFamily="18" charset="0"/>
              </a:rPr>
              <a:t>masukan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buku</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nama</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tanggal</a:t>
            </a:r>
            <a:r>
              <a:rPr lang="en-US" sz="1800" b="0" kern="0" dirty="0">
                <a:effectLst/>
                <a:latin typeface="Times New Roman" panose="02020603050405020304" pitchFamily="18" charset="0"/>
                <a:ea typeface="Times New Roman" panose="02020603050405020304" pitchFamily="18" charset="0"/>
              </a:rPr>
              <a:t> </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pinjam</a:t>
            </a:r>
            <a:r>
              <a:rPr lang="en-US" sz="1800" b="0" kern="0" dirty="0">
                <a:effectLst/>
                <a:latin typeface="Times New Roman" panose="02020603050405020304" pitchFamily="18" charset="0"/>
                <a:ea typeface="Times New Roman" panose="02020603050405020304" pitchFamily="18" charset="0"/>
              </a:rPr>
              <a:t> dan </a:t>
            </a:r>
            <a:r>
              <a:rPr lang="en-US" sz="1800" b="0" kern="0" dirty="0" err="1">
                <a:effectLst/>
                <a:latin typeface="Times New Roman" panose="02020603050405020304" pitchFamily="18" charset="0"/>
                <a:ea typeface="Times New Roman" panose="02020603050405020304" pitchFamily="18" charset="0"/>
              </a:rPr>
              <a:t>tanggal</a:t>
            </a:r>
            <a:r>
              <a:rPr lang="en-US" sz="1800" b="0" kern="0" dirty="0">
                <a:effectLst/>
                <a:latin typeface="Times New Roman" panose="02020603050405020304" pitchFamily="18" charset="0"/>
                <a:ea typeface="Times New Roman" panose="02020603050405020304" pitchFamily="18" charset="0"/>
              </a:rPr>
              <a:t> Kembali</a:t>
            </a:r>
            <a:endParaRPr lang="en-ID" sz="1800" b="1" kern="0" dirty="0">
              <a:effectLst/>
              <a:latin typeface="Times New Roman" panose="02020603050405020304" pitchFamily="18" charset="0"/>
              <a:ea typeface="Times New Roman" panose="02020603050405020304" pitchFamily="18" charset="0"/>
            </a:endParaRPr>
          </a:p>
          <a:p>
            <a:pPr marL="1207135" algn="just">
              <a:tabLst>
                <a:tab pos="521335" algn="l"/>
              </a:tabLst>
            </a:pPr>
            <a:r>
              <a:rPr lang="en-US" sz="1800" b="0" kern="0" dirty="0">
                <a:effectLst/>
                <a:latin typeface="Times New Roman" panose="02020603050405020304" pitchFamily="18" charset="0"/>
                <a:ea typeface="Times New Roman" panose="02020603050405020304" pitchFamily="18" charset="0"/>
              </a:rPr>
              <a:t>		/_______</a:t>
            </a:r>
            <a:r>
              <a:rPr lang="en-US" sz="1800" b="0" kern="0" dirty="0" err="1">
                <a:effectLst/>
                <a:latin typeface="Times New Roman" panose="02020603050405020304" pitchFamily="18" charset="0"/>
                <a:ea typeface="Times New Roman" panose="02020603050405020304" pitchFamily="18" charset="0"/>
              </a:rPr>
              <a:t>klik</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tombol</a:t>
            </a:r>
            <a:r>
              <a:rPr lang="en-US" sz="1800" b="0" kern="0" dirty="0">
                <a:effectLst/>
                <a:latin typeface="Times New Roman" panose="02020603050405020304" pitchFamily="18" charset="0"/>
                <a:ea typeface="Times New Roman" panose="02020603050405020304" pitchFamily="18" charset="0"/>
              </a:rPr>
              <a:t> daftar		</a:t>
            </a:r>
            <a:r>
              <a:rPr lang="en-US" sz="1800" b="0" kern="0" dirty="0" err="1">
                <a:effectLst/>
                <a:latin typeface="Times New Roman" panose="02020603050405020304" pitchFamily="18" charset="0"/>
                <a:ea typeface="Times New Roman" panose="02020603050405020304" pitchFamily="18" charset="0"/>
              </a:rPr>
              <a:t>menampilkan</a:t>
            </a:r>
            <a:r>
              <a:rPr lang="en-US" sz="1800" b="0" kern="0" dirty="0">
                <a:effectLst/>
                <a:latin typeface="Times New Roman" panose="02020603050405020304" pitchFamily="18" charset="0"/>
                <a:ea typeface="Times New Roman" panose="02020603050405020304" pitchFamily="18" charset="0"/>
              </a:rPr>
              <a:t> </a:t>
            </a:r>
            <a:r>
              <a:rPr lang="en-US" sz="1800" b="0" kern="0" dirty="0" err="1">
                <a:effectLst/>
                <a:latin typeface="Times New Roman" panose="02020603050405020304" pitchFamily="18" charset="0"/>
                <a:ea typeface="Times New Roman" panose="02020603050405020304" pitchFamily="18" charset="0"/>
              </a:rPr>
              <a:t>notifikasi</a:t>
            </a:r>
            <a:endParaRPr lang="en-ID" sz="1800" b="1" kern="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		/_______</a:t>
            </a:r>
            <a:r>
              <a:rPr lang="en-US" sz="1600" b="1" dirty="0" err="1">
                <a:effectLst/>
                <a:latin typeface="Times New Roman" panose="02020603050405020304" pitchFamily="18" charset="0"/>
                <a:ea typeface="Times New Roman" panose="02020603050405020304" pitchFamily="18" charset="0"/>
              </a:rPr>
              <a:t>klik</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tombol</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oke</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tampilan</a:t>
            </a:r>
            <a:r>
              <a:rPr lang="en-US" sz="1600" b="1" dirty="0">
                <a:effectLst/>
                <a:latin typeface="Times New Roman" panose="02020603050405020304" pitchFamily="18" charset="0"/>
                <a:ea typeface="Times New Roman" panose="02020603050405020304" pitchFamily="18" charset="0"/>
              </a:rPr>
              <a:t> data </a:t>
            </a:r>
            <a:r>
              <a:rPr lang="en-US" sz="1600" b="1" dirty="0" err="1">
                <a:effectLst/>
                <a:latin typeface="Times New Roman" panose="02020603050405020304" pitchFamily="18" charset="0"/>
                <a:ea typeface="Times New Roman" panose="02020603050405020304" pitchFamily="18" charset="0"/>
              </a:rPr>
              <a:t>buku</a:t>
            </a:r>
            <a:r>
              <a:rPr lang="en-US" sz="1600" b="1"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peminjaman</a:t>
            </a:r>
            <a:endParaRPr lang="en-ID" dirty="0"/>
          </a:p>
        </p:txBody>
      </p:sp>
    </p:spTree>
    <p:extLst>
      <p:ext uri="{BB962C8B-B14F-4D97-AF65-F5344CB8AC3E}">
        <p14:creationId xmlns:p14="http://schemas.microsoft.com/office/powerpoint/2010/main" val="427029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BB9933-0925-1389-E1FD-2F71DFE66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239203"/>
            <a:ext cx="6248400" cy="4379595"/>
          </a:xfrm>
          <a:prstGeom prst="rect">
            <a:avLst/>
          </a:prstGeom>
        </p:spPr>
      </p:pic>
      <p:sp>
        <p:nvSpPr>
          <p:cNvPr id="7" name="TextBox 6">
            <a:extLst>
              <a:ext uri="{FF2B5EF4-FFF2-40B4-BE49-F238E27FC236}">
                <a16:creationId xmlns:a16="http://schemas.microsoft.com/office/drawing/2014/main" id="{7F7C0061-6E86-6E9E-F5F5-F10A2DC537D5}"/>
              </a:ext>
            </a:extLst>
          </p:cNvPr>
          <p:cNvSpPr txBox="1"/>
          <p:nvPr/>
        </p:nvSpPr>
        <p:spPr>
          <a:xfrm>
            <a:off x="2209023" y="734400"/>
            <a:ext cx="6097554" cy="369332"/>
          </a:xfrm>
          <a:prstGeom prst="rect">
            <a:avLst/>
          </a:prstGeom>
          <a:noFill/>
        </p:spPr>
        <p:txBody>
          <a:bodyPr wrap="square">
            <a:spAutoFit/>
          </a:bodyPr>
          <a:lstStyle/>
          <a:p>
            <a:pPr lvl="2" algn="just">
              <a:buSzPts val="1200"/>
              <a:tabLst>
                <a:tab pos="521335" algn="l"/>
              </a:tabLst>
            </a:pPr>
            <a:r>
              <a:rPr lang="en-US" sz="1800" b="1" kern="0" dirty="0">
                <a:effectLst/>
                <a:latin typeface="Times New Roman" panose="02020603050405020304" pitchFamily="18" charset="0"/>
                <a:ea typeface="Times New Roman" panose="02020603050405020304" pitchFamily="18" charset="0"/>
              </a:rPr>
              <a:t>3.</a:t>
            </a:r>
            <a:r>
              <a:rPr lang="en-US" sz="1800" b="1" i="1" kern="0" dirty="0">
                <a:effectLst/>
                <a:latin typeface="Times New Roman" panose="02020603050405020304" pitchFamily="18" charset="0"/>
                <a:ea typeface="Times New Roman" panose="02020603050405020304" pitchFamily="18" charset="0"/>
              </a:rPr>
              <a:t> Entity Relationship-Based</a:t>
            </a:r>
            <a:endParaRPr lang="en-ID"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322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4941E8-92C2-8C73-39D4-EAD6E23979BC}"/>
              </a:ext>
            </a:extLst>
          </p:cNvPr>
          <p:cNvGrpSpPr/>
          <p:nvPr/>
        </p:nvGrpSpPr>
        <p:grpSpPr>
          <a:xfrm>
            <a:off x="-1010816" y="1226014"/>
            <a:ext cx="7756850" cy="3637835"/>
            <a:chOff x="0" y="0"/>
            <a:chExt cx="6248400" cy="2344669"/>
          </a:xfrm>
        </p:grpSpPr>
        <p:sp>
          <p:nvSpPr>
            <p:cNvPr id="5" name="Text Box 6">
              <a:extLst>
                <a:ext uri="{FF2B5EF4-FFF2-40B4-BE49-F238E27FC236}">
                  <a16:creationId xmlns:a16="http://schemas.microsoft.com/office/drawing/2014/main" id="{72E6069C-A8EC-F87F-63B6-3CC9FDB1F292}"/>
                </a:ext>
              </a:extLst>
            </p:cNvPr>
            <p:cNvSpPr txBox="1"/>
            <p:nvPr/>
          </p:nvSpPr>
          <p:spPr>
            <a:xfrm>
              <a:off x="0" y="2146300"/>
              <a:ext cx="6248400" cy="19836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sz="2000" b="1" i="0" dirty="0">
                  <a:solidFill>
                    <a:srgbClr val="1F497D"/>
                  </a:solidFill>
                  <a:effectLst/>
                  <a:latin typeface="Times New Roman" panose="02020603050405020304" pitchFamily="18" charset="0"/>
                  <a:ea typeface="Times New Roman" panose="02020603050405020304" pitchFamily="18" charset="0"/>
                </a:rPr>
                <a:t>Gambar </a:t>
              </a:r>
              <a:r>
                <a:rPr lang="en-US" sz="2000" b="1" i="0" dirty="0">
                  <a:solidFill>
                    <a:srgbClr val="1F497D"/>
                  </a:solidFill>
                  <a:effectLst/>
                  <a:latin typeface="Times New Roman" panose="02020603050405020304" pitchFamily="18" charset="0"/>
                  <a:ea typeface="Times New Roman" panose="02020603050405020304" pitchFamily="18" charset="0"/>
                </a:rPr>
                <a:t>1 Desain UI Login dan </a:t>
              </a:r>
              <a:r>
                <a:rPr lang="en-US" sz="2000" b="1" i="0" dirty="0" err="1">
                  <a:solidFill>
                    <a:srgbClr val="1F497D"/>
                  </a:solidFill>
                  <a:effectLst/>
                  <a:latin typeface="Times New Roman" panose="02020603050405020304" pitchFamily="18" charset="0"/>
                  <a:ea typeface="Times New Roman" panose="02020603050405020304" pitchFamily="18" charset="0"/>
                </a:rPr>
                <a:t>Buat</a:t>
              </a:r>
              <a:r>
                <a:rPr lang="en-US" sz="2000" b="1" i="0" dirty="0">
                  <a:solidFill>
                    <a:srgbClr val="1F497D"/>
                  </a:solidFill>
                  <a:effectLst/>
                  <a:latin typeface="Times New Roman" panose="02020603050405020304" pitchFamily="18" charset="0"/>
                  <a:ea typeface="Times New Roman" panose="02020603050405020304" pitchFamily="18" charset="0"/>
                </a:rPr>
                <a:t> Akun</a:t>
              </a:r>
              <a:endParaRPr lang="en-ID" sz="1200" i="1" dirty="0">
                <a:solidFill>
                  <a:srgbClr val="1F497D"/>
                </a:solidFill>
                <a:effectLst/>
                <a:latin typeface="Times New Roman" panose="02020603050405020304" pitchFamily="18" charset="0"/>
                <a:ea typeface="Times New Roman" panose="02020603050405020304" pitchFamily="18" charset="0"/>
              </a:endParaRPr>
            </a:p>
          </p:txBody>
        </p:sp>
        <p:grpSp>
          <p:nvGrpSpPr>
            <p:cNvPr id="6" name="Group 5">
              <a:extLst>
                <a:ext uri="{FF2B5EF4-FFF2-40B4-BE49-F238E27FC236}">
                  <a16:creationId xmlns:a16="http://schemas.microsoft.com/office/drawing/2014/main" id="{0FD71719-4F73-9528-FB53-44C0D5CF49BB}"/>
                </a:ext>
              </a:extLst>
            </p:cNvPr>
            <p:cNvGrpSpPr/>
            <p:nvPr/>
          </p:nvGrpSpPr>
          <p:grpSpPr>
            <a:xfrm>
              <a:off x="1328286" y="0"/>
              <a:ext cx="3935094" cy="2105620"/>
              <a:chOff x="-17560" y="-38523"/>
              <a:chExt cx="3935996" cy="2107326"/>
            </a:xfrm>
          </p:grpSpPr>
          <p:pic>
            <p:nvPicPr>
              <p:cNvPr id="7" name="Picture 6" descr="Graphical user interface&#10;&#10;Description automatically generated">
                <a:extLst>
                  <a:ext uri="{FF2B5EF4-FFF2-40B4-BE49-F238E27FC236}">
                    <a16:creationId xmlns:a16="http://schemas.microsoft.com/office/drawing/2014/main" id="{7B4DD737-E29D-0281-ABD2-9443178562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738" t="7678" r="35610" b="13317"/>
              <a:stretch/>
            </p:blipFill>
            <p:spPr bwMode="auto">
              <a:xfrm>
                <a:off x="-17560" y="-21204"/>
                <a:ext cx="1789430" cy="2078990"/>
              </a:xfrm>
              <a:prstGeom prst="rect">
                <a:avLst/>
              </a:prstGeom>
              <a:ln>
                <a:noFill/>
              </a:ln>
              <a:extLst>
                <a:ext uri="{53640926-AAD7-44D8-BBD7-CCE9431645EC}">
                  <a14:shadowObscured xmlns:a14="http://schemas.microsoft.com/office/drawing/2010/main"/>
                </a:ext>
              </a:extLst>
            </p:spPr>
          </p:pic>
          <p:pic>
            <p:nvPicPr>
              <p:cNvPr id="8" name="Picture 7" descr="Graphical user interface, application&#10;&#10;Description automatically generated">
                <a:extLst>
                  <a:ext uri="{FF2B5EF4-FFF2-40B4-BE49-F238E27FC236}">
                    <a16:creationId xmlns:a16="http://schemas.microsoft.com/office/drawing/2014/main" id="{07EBFB3F-160B-D099-DCD8-34AE911C64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9430" y="-38523"/>
                <a:ext cx="2129006" cy="2107326"/>
              </a:xfrm>
              <a:prstGeom prst="rect">
                <a:avLst/>
              </a:prstGeom>
            </p:spPr>
          </p:pic>
        </p:grpSp>
      </p:grpSp>
      <p:grpSp>
        <p:nvGrpSpPr>
          <p:cNvPr id="9" name="Group 8">
            <a:extLst>
              <a:ext uri="{FF2B5EF4-FFF2-40B4-BE49-F238E27FC236}">
                <a16:creationId xmlns:a16="http://schemas.microsoft.com/office/drawing/2014/main" id="{23B43460-591F-8777-C89E-791796362C9F}"/>
              </a:ext>
            </a:extLst>
          </p:cNvPr>
          <p:cNvGrpSpPr/>
          <p:nvPr/>
        </p:nvGrpSpPr>
        <p:grpSpPr>
          <a:xfrm>
            <a:off x="4951444" y="1226014"/>
            <a:ext cx="8279366" cy="3620718"/>
            <a:chOff x="-485307" y="0"/>
            <a:chExt cx="4662805" cy="1657127"/>
          </a:xfrm>
        </p:grpSpPr>
        <p:grpSp>
          <p:nvGrpSpPr>
            <p:cNvPr id="10" name="Group 9">
              <a:extLst>
                <a:ext uri="{FF2B5EF4-FFF2-40B4-BE49-F238E27FC236}">
                  <a16:creationId xmlns:a16="http://schemas.microsoft.com/office/drawing/2014/main" id="{E080DD00-3B92-C702-447E-B1ACE54DDBF1}"/>
                </a:ext>
              </a:extLst>
            </p:cNvPr>
            <p:cNvGrpSpPr/>
            <p:nvPr/>
          </p:nvGrpSpPr>
          <p:grpSpPr>
            <a:xfrm>
              <a:off x="0" y="0"/>
              <a:ext cx="3499853" cy="1476575"/>
              <a:chOff x="0" y="0"/>
              <a:chExt cx="3499853" cy="1476575"/>
            </a:xfrm>
          </p:grpSpPr>
          <p:pic>
            <p:nvPicPr>
              <p:cNvPr id="12" name="Picture 11" descr="Application&#10;&#10;Description automatically generated with medium confidence">
                <a:extLst>
                  <a:ext uri="{FF2B5EF4-FFF2-40B4-BE49-F238E27FC236}">
                    <a16:creationId xmlns:a16="http://schemas.microsoft.com/office/drawing/2014/main" id="{70DEAB73-ECEC-E68A-0798-58D1AD298A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250"/>
                <a:ext cx="1833880" cy="1457325"/>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8012747B-2495-5549-4B78-91E0BF38F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2173" y="0"/>
                <a:ext cx="1757680" cy="1476375"/>
              </a:xfrm>
              <a:prstGeom prst="rect">
                <a:avLst/>
              </a:prstGeom>
            </p:spPr>
          </p:pic>
        </p:grpSp>
        <p:sp>
          <p:nvSpPr>
            <p:cNvPr id="11" name="Text Box 21">
              <a:extLst>
                <a:ext uri="{FF2B5EF4-FFF2-40B4-BE49-F238E27FC236}">
                  <a16:creationId xmlns:a16="http://schemas.microsoft.com/office/drawing/2014/main" id="{7E1101C1-5F83-4C8F-10AF-2E81A85FE8FC}"/>
                </a:ext>
              </a:extLst>
            </p:cNvPr>
            <p:cNvSpPr txBox="1"/>
            <p:nvPr/>
          </p:nvSpPr>
          <p:spPr>
            <a:xfrm>
              <a:off x="-485307" y="1530350"/>
              <a:ext cx="4662805" cy="126777"/>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id-ID" b="1" i="0" dirty="0">
                  <a:solidFill>
                    <a:srgbClr val="1F497D"/>
                  </a:solidFill>
                  <a:effectLst/>
                  <a:latin typeface="Times New Roman" panose="02020603050405020304" pitchFamily="18" charset="0"/>
                  <a:ea typeface="Times New Roman" panose="02020603050405020304" pitchFamily="18" charset="0"/>
                </a:rPr>
                <a:t>Gambar </a:t>
              </a:r>
              <a:r>
                <a:rPr lang="en-US" b="1" i="0" dirty="0">
                  <a:solidFill>
                    <a:srgbClr val="1F497D"/>
                  </a:solidFill>
                  <a:effectLst/>
                  <a:latin typeface="Times New Roman" panose="02020603050405020304" pitchFamily="18" charset="0"/>
                  <a:ea typeface="Times New Roman" panose="02020603050405020304" pitchFamily="18" charset="0"/>
                </a:rPr>
                <a:t> 2 Desain UI </a:t>
              </a:r>
              <a:r>
                <a:rPr lang="en-US" b="1" i="0" dirty="0" err="1">
                  <a:solidFill>
                    <a:srgbClr val="1F497D"/>
                  </a:solidFill>
                  <a:effectLst/>
                  <a:latin typeface="Times New Roman" panose="02020603050405020304" pitchFamily="18" charset="0"/>
                  <a:ea typeface="Times New Roman" panose="02020603050405020304" pitchFamily="18" charset="0"/>
                </a:rPr>
                <a:t>Verifikasi</a:t>
              </a:r>
              <a:r>
                <a:rPr lang="en-US" b="1" i="0" dirty="0">
                  <a:solidFill>
                    <a:srgbClr val="1F497D"/>
                  </a:solidFill>
                  <a:effectLst/>
                  <a:latin typeface="Times New Roman" panose="02020603050405020304" pitchFamily="18" charset="0"/>
                  <a:ea typeface="Times New Roman" panose="02020603050405020304" pitchFamily="18" charset="0"/>
                </a:rPr>
                <a:t> Login dan </a:t>
              </a:r>
              <a:r>
                <a:rPr lang="en-US" b="1" i="0" dirty="0" err="1">
                  <a:solidFill>
                    <a:srgbClr val="1F497D"/>
                  </a:solidFill>
                  <a:effectLst/>
                  <a:latin typeface="Times New Roman" panose="02020603050405020304" pitchFamily="18" charset="0"/>
                  <a:ea typeface="Times New Roman" panose="02020603050405020304" pitchFamily="18" charset="0"/>
                </a:rPr>
                <a:t>Lupa</a:t>
              </a:r>
              <a:r>
                <a:rPr lang="en-US" b="1" i="0" dirty="0">
                  <a:solidFill>
                    <a:srgbClr val="1F497D"/>
                  </a:solidFill>
                  <a:effectLst/>
                  <a:latin typeface="Times New Roman" panose="02020603050405020304" pitchFamily="18" charset="0"/>
                  <a:ea typeface="Times New Roman" panose="02020603050405020304" pitchFamily="18" charset="0"/>
                </a:rPr>
                <a:t> Password</a:t>
              </a:r>
              <a:endParaRPr lang="en-ID" sz="1100" i="1" dirty="0">
                <a:solidFill>
                  <a:srgbClr val="1F497D"/>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3262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1319</TotalTime>
  <Words>1129</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RANCANG BANGUN APLIKASI PERPUSTAKAAN DIGITAL BERBASIS WEBSITE </vt:lpstr>
      <vt:lpstr>PENDAHULUAN</vt:lpstr>
      <vt:lpstr>PowerPoint Presentation</vt:lpstr>
      <vt:lpstr>PowerPoint Presentation</vt:lpstr>
      <vt:lpstr>ANALISIS MASALAH</vt:lpstr>
      <vt:lpstr>PowerPoint Presentation</vt:lpstr>
      <vt:lpstr>PowerPoint Presentation</vt:lpstr>
      <vt:lpstr>PowerPoint Presentation</vt:lpstr>
      <vt:lpstr>PowerPoint Presentation</vt:lpstr>
      <vt:lpstr>PowerPoint Presentation</vt:lpstr>
      <vt:lpstr>PowerPoint Presentation</vt:lpstr>
      <vt:lpstr>Implementasi</vt:lpstr>
      <vt:lpstr>PowerPoint Presentation</vt:lpstr>
      <vt:lpstr>KESIMPULAN DAN SARAN</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Riyandi Fitrah</cp:lastModifiedBy>
  <cp:revision>32</cp:revision>
  <dcterms:created xsi:type="dcterms:W3CDTF">2019-07-18T04:15:30Z</dcterms:created>
  <dcterms:modified xsi:type="dcterms:W3CDTF">2022-12-24T22:30:24Z</dcterms:modified>
</cp:coreProperties>
</file>