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MwCcVTIWM+eTDVd51QCN1n35g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381FDA-5F36-4E83-AB15-48AC163B9400}">
  <a:tblStyle styleId="{67381FDA-5F36-4E83-AB15-48AC163B940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penSans-regular.fntdata"/><Relationship Id="rId21" Type="http://schemas.openxmlformats.org/officeDocument/2006/relationships/slide" Target="slides/slide16.xml"/><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slide" Target="/ppt/slides/slide8.xml"/><Relationship Id="rId5" Type="http://schemas.openxmlformats.org/officeDocument/2006/relationships/image" Target="../media/image10.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FAKULTAS TEKNIK DAN ILMU KOMPUTER" id="84" name="Google Shape;84;p1"/>
          <p:cNvPicPr preferRelativeResize="0"/>
          <p:nvPr/>
        </p:nvPicPr>
        <p:blipFill rotWithShape="1">
          <a:blip r:embed="rId3">
            <a:alphaModFix/>
          </a:blip>
          <a:srcRect b="0" l="0" r="0" t="0"/>
          <a:stretch/>
        </p:blipFill>
        <p:spPr>
          <a:xfrm flipH="1">
            <a:off x="-5954" y="-27113"/>
            <a:ext cx="12217157" cy="6872388"/>
          </a:xfrm>
          <a:prstGeom prst="rect">
            <a:avLst/>
          </a:prstGeom>
          <a:noFill/>
          <a:ln>
            <a:noFill/>
          </a:ln>
        </p:spPr>
      </p:pic>
      <p:sp>
        <p:nvSpPr>
          <p:cNvPr id="85" name="Google Shape;85;p1"/>
          <p:cNvSpPr txBox="1"/>
          <p:nvPr>
            <p:ph type="title"/>
          </p:nvPr>
        </p:nvSpPr>
        <p:spPr>
          <a:xfrm>
            <a:off x="2204642" y="321616"/>
            <a:ext cx="3980692" cy="4275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0C0C"/>
              </a:buClr>
              <a:buSzPts val="1440"/>
              <a:buFont typeface="Times New Roman"/>
              <a:buNone/>
            </a:pPr>
            <a:r>
              <a:rPr b="1" i="1" lang="en-ID" sz="1440" u="sng">
                <a:solidFill>
                  <a:srgbClr val="0C0C0C"/>
                </a:solidFill>
                <a:latin typeface="Times New Roman"/>
                <a:ea typeface="Times New Roman"/>
                <a:cs typeface="Times New Roman"/>
                <a:sym typeface="Times New Roman"/>
              </a:rPr>
              <a:t>FAKULTAS TEKNIK DAN ILMU KOMPUTER</a:t>
            </a:r>
            <a:endParaRPr b="1" i="1" sz="1440" u="sng">
              <a:solidFill>
                <a:srgbClr val="0C0C0C"/>
              </a:solidFill>
              <a:latin typeface="Times New Roman"/>
              <a:ea typeface="Times New Roman"/>
              <a:cs typeface="Times New Roman"/>
              <a:sym typeface="Times New Roman"/>
            </a:endParaRPr>
          </a:p>
        </p:txBody>
      </p:sp>
      <p:sp>
        <p:nvSpPr>
          <p:cNvPr id="86" name="Google Shape;86;p1"/>
          <p:cNvSpPr/>
          <p:nvPr/>
        </p:nvSpPr>
        <p:spPr>
          <a:xfrm>
            <a:off x="1098331" y="1525407"/>
            <a:ext cx="4165860" cy="2108321"/>
          </a:xfrm>
          <a:prstGeom prst="foldedCorner">
            <a:avLst>
              <a:gd fmla="val 28000" name="adj"/>
            </a:avLst>
          </a:prstGeom>
          <a:solidFill>
            <a:srgbClr val="0C0C0C">
              <a:alpha val="6784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ID" sz="3200">
                <a:solidFill>
                  <a:schemeClr val="lt1"/>
                </a:solidFill>
                <a:latin typeface="Times New Roman"/>
                <a:ea typeface="Times New Roman"/>
                <a:cs typeface="Times New Roman"/>
                <a:sym typeface="Times New Roman"/>
              </a:rPr>
              <a:t>HUFFMAN </a:t>
            </a:r>
            <a:endParaRPr/>
          </a:p>
          <a:p>
            <a:pPr indent="0" lvl="0" marL="0" marR="0" rtl="0" algn="l">
              <a:spcBef>
                <a:spcPts val="0"/>
              </a:spcBef>
              <a:spcAft>
                <a:spcPts val="0"/>
              </a:spcAft>
              <a:buNone/>
            </a:pPr>
            <a:r>
              <a:rPr lang="en-ID" sz="3200">
                <a:solidFill>
                  <a:schemeClr val="lt1"/>
                </a:solidFill>
                <a:latin typeface="Times New Roman"/>
                <a:ea typeface="Times New Roman"/>
                <a:cs typeface="Times New Roman"/>
                <a:sym typeface="Times New Roman"/>
              </a:rPr>
              <a:t>		GREEDY</a:t>
            </a:r>
            <a:endParaRPr b="1" sz="3200">
              <a:solidFill>
                <a:schemeClr val="lt1"/>
              </a:solidFill>
              <a:latin typeface="Times New Roman"/>
              <a:ea typeface="Times New Roman"/>
              <a:cs typeface="Times New Roman"/>
              <a:sym typeface="Times New Roman"/>
            </a:endParaRPr>
          </a:p>
        </p:txBody>
      </p:sp>
      <p:grpSp>
        <p:nvGrpSpPr>
          <p:cNvPr id="87" name="Google Shape;87;p1"/>
          <p:cNvGrpSpPr/>
          <p:nvPr/>
        </p:nvGrpSpPr>
        <p:grpSpPr>
          <a:xfrm>
            <a:off x="-79036" y="-13449"/>
            <a:ext cx="12508547" cy="6941350"/>
            <a:chOff x="-79036" y="-13449"/>
            <a:chExt cx="12508547" cy="6941350"/>
          </a:xfrm>
        </p:grpSpPr>
        <p:sp>
          <p:nvSpPr>
            <p:cNvPr id="88" name="Google Shape;88;p1"/>
            <p:cNvSpPr/>
            <p:nvPr/>
          </p:nvSpPr>
          <p:spPr>
            <a:xfrm flipH="1">
              <a:off x="0" y="3739018"/>
              <a:ext cx="12192000" cy="3118982"/>
            </a:xfrm>
            <a:prstGeom prst="rtTriangl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1"/>
            <p:cNvSpPr/>
            <p:nvPr/>
          </p:nvSpPr>
          <p:spPr>
            <a:xfrm flipH="1" rot="-858877">
              <a:off x="-180674" y="4587388"/>
              <a:ext cx="12493516" cy="746675"/>
            </a:xfrm>
            <a:custGeom>
              <a:rect b="b" l="l" r="r" t="t"/>
              <a:pathLst>
                <a:path extrusionOk="0" h="724295" w="11106767">
                  <a:moveTo>
                    <a:pt x="0" y="695245"/>
                  </a:moveTo>
                  <a:lnTo>
                    <a:pt x="2488398" y="0"/>
                  </a:lnTo>
                  <a:lnTo>
                    <a:pt x="11106767" y="724295"/>
                  </a:lnTo>
                  <a:lnTo>
                    <a:pt x="0" y="695245"/>
                  </a:lnTo>
                  <a:close/>
                </a:path>
              </a:pathLst>
            </a:cu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1"/>
            <p:cNvSpPr/>
            <p:nvPr/>
          </p:nvSpPr>
          <p:spPr>
            <a:xfrm rot="-5400000">
              <a:off x="8887571" y="425086"/>
              <a:ext cx="3735181" cy="2912088"/>
            </a:xfrm>
            <a:prstGeom prst="rtTriangle">
              <a:avLst/>
            </a:prstGeom>
            <a:solidFill>
              <a:srgbClr val="333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1"/>
            <p:cNvSpPr/>
            <p:nvPr/>
          </p:nvSpPr>
          <p:spPr>
            <a:xfrm flipH="1" rot="-5400000">
              <a:off x="8924350" y="427579"/>
              <a:ext cx="3735181" cy="2853126"/>
            </a:xfrm>
            <a:prstGeom prst="rtTriangle">
              <a:avLst/>
            </a:prstGeom>
            <a:solidFill>
              <a:srgbClr val="00B0F0">
                <a:alpha val="2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1"/>
            <p:cNvSpPr/>
            <p:nvPr/>
          </p:nvSpPr>
          <p:spPr>
            <a:xfrm>
              <a:off x="0" y="2355890"/>
              <a:ext cx="8407443" cy="2746331"/>
            </a:xfrm>
            <a:prstGeom prst="diagStripe">
              <a:avLst>
                <a:gd fmla="val 48871" name="adj"/>
              </a:avLst>
            </a:prstGeom>
            <a:gradFill>
              <a:gsLst>
                <a:gs pos="0">
                  <a:srgbClr val="FFFFFF">
                    <a:alpha val="0"/>
                  </a:srgbClr>
                </a:gs>
                <a:gs pos="61000">
                  <a:srgbClr val="FFFFFF">
                    <a:alpha val="0"/>
                  </a:srgbClr>
                </a:gs>
                <a:gs pos="100000">
                  <a:srgbClr val="F2F2F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
            <p:cNvSpPr/>
            <p:nvPr/>
          </p:nvSpPr>
          <p:spPr>
            <a:xfrm>
              <a:off x="-19998" y="4010898"/>
              <a:ext cx="8607462" cy="2917003"/>
            </a:xfrm>
            <a:prstGeom prst="diagStripe">
              <a:avLst>
                <a:gd fmla="val 48871" name="adj"/>
              </a:avLst>
            </a:prstGeom>
            <a:gradFill>
              <a:gsLst>
                <a:gs pos="0">
                  <a:srgbClr val="FFFFFF">
                    <a:alpha val="0"/>
                  </a:srgbClr>
                </a:gs>
                <a:gs pos="86000">
                  <a:srgbClr val="F2F2F2"/>
                </a:gs>
                <a:gs pos="100000">
                  <a:srgbClr val="F2F2F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94" name="Google Shape;94;p1"/>
            <p:cNvGrpSpPr/>
            <p:nvPr/>
          </p:nvGrpSpPr>
          <p:grpSpPr>
            <a:xfrm>
              <a:off x="6600398" y="4902851"/>
              <a:ext cx="5829114" cy="1559038"/>
              <a:chOff x="6600398" y="4902851"/>
              <a:chExt cx="5829114" cy="1559038"/>
            </a:xfrm>
          </p:grpSpPr>
          <p:grpSp>
            <p:nvGrpSpPr>
              <p:cNvPr id="95" name="Google Shape;95;p1"/>
              <p:cNvGrpSpPr/>
              <p:nvPr/>
            </p:nvGrpSpPr>
            <p:grpSpPr>
              <a:xfrm>
                <a:off x="8932228" y="5503043"/>
                <a:ext cx="1333384" cy="958846"/>
                <a:chOff x="8932228" y="5503043"/>
                <a:chExt cx="1333384" cy="958846"/>
              </a:xfrm>
            </p:grpSpPr>
            <p:sp>
              <p:nvSpPr>
                <p:cNvPr id="96" name="Google Shape;96;p1">
                  <a:hlinkClick action="ppaction://hlinksldjump" r:id="rId4"/>
                </p:cNvPr>
                <p:cNvSpPr/>
                <p:nvPr/>
              </p:nvSpPr>
              <p:spPr>
                <a:xfrm>
                  <a:off x="9299117" y="5503043"/>
                  <a:ext cx="720000" cy="7200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D" sz="2400">
                      <a:solidFill>
                        <a:schemeClr val="lt1"/>
                      </a:solidFill>
                      <a:latin typeface="Calibri"/>
                      <a:ea typeface="Calibri"/>
                      <a:cs typeface="Calibri"/>
                      <a:sym typeface="Calibri"/>
                    </a:rPr>
                    <a:t>26</a:t>
                  </a:r>
                  <a:endParaRPr b="1" sz="3600">
                    <a:solidFill>
                      <a:schemeClr val="lt1"/>
                    </a:solidFill>
                    <a:latin typeface="Calibri"/>
                    <a:ea typeface="Calibri"/>
                    <a:cs typeface="Calibri"/>
                    <a:sym typeface="Calibri"/>
                  </a:endParaRPr>
                </a:p>
              </p:txBody>
            </p:sp>
            <p:sp>
              <p:nvSpPr>
                <p:cNvPr id="97" name="Google Shape;97;p1"/>
                <p:cNvSpPr txBox="1"/>
                <p:nvPr/>
              </p:nvSpPr>
              <p:spPr>
                <a:xfrm>
                  <a:off x="8932228" y="6154112"/>
                  <a:ext cx="133338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400">
                      <a:solidFill>
                        <a:srgbClr val="D8D8D8"/>
                      </a:solidFill>
                      <a:latin typeface="Times New Roman"/>
                      <a:ea typeface="Times New Roman"/>
                      <a:cs typeface="Times New Roman"/>
                      <a:sym typeface="Times New Roman"/>
                    </a:rPr>
                    <a:t>KELOMPOK</a:t>
                  </a:r>
                  <a:endParaRPr b="1" sz="1400">
                    <a:solidFill>
                      <a:srgbClr val="D8D8D8"/>
                    </a:solidFill>
                    <a:latin typeface="Times New Roman"/>
                    <a:ea typeface="Times New Roman"/>
                    <a:cs typeface="Times New Roman"/>
                    <a:sym typeface="Times New Roman"/>
                  </a:endParaRPr>
                </a:p>
              </p:txBody>
            </p:sp>
          </p:grpSp>
          <p:sp>
            <p:nvSpPr>
              <p:cNvPr id="98" name="Google Shape;98;p1"/>
              <p:cNvSpPr txBox="1"/>
              <p:nvPr/>
            </p:nvSpPr>
            <p:spPr>
              <a:xfrm>
                <a:off x="6600398" y="4902851"/>
                <a:ext cx="58291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D" sz="2800">
                    <a:solidFill>
                      <a:srgbClr val="8DA9DB"/>
                    </a:solidFill>
                    <a:latin typeface="Times New Roman"/>
                    <a:ea typeface="Times New Roman"/>
                    <a:cs typeface="Times New Roman"/>
                    <a:sym typeface="Times New Roman"/>
                  </a:rPr>
                  <a:t>PRODI</a:t>
                </a:r>
                <a:r>
                  <a:rPr b="1" lang="en-ID" sz="2800">
                    <a:solidFill>
                      <a:srgbClr val="C00000"/>
                    </a:solidFill>
                    <a:latin typeface="Times New Roman"/>
                    <a:ea typeface="Times New Roman"/>
                    <a:cs typeface="Times New Roman"/>
                    <a:sym typeface="Times New Roman"/>
                  </a:rPr>
                  <a:t> </a:t>
                </a:r>
                <a:r>
                  <a:rPr b="1" lang="en-ID" sz="2800">
                    <a:solidFill>
                      <a:schemeClr val="lt1"/>
                    </a:solidFill>
                    <a:latin typeface="Times New Roman"/>
                    <a:ea typeface="Times New Roman"/>
                    <a:cs typeface="Times New Roman"/>
                    <a:sym typeface="Times New Roman"/>
                  </a:rPr>
                  <a:t>TEKNIK INFORMATIKA</a:t>
                </a:r>
                <a:endParaRPr/>
              </a:p>
            </p:txBody>
          </p:sp>
        </p:grpSp>
      </p:grpSp>
      <p:sp>
        <p:nvSpPr>
          <p:cNvPr id="99" name="Google Shape;99;p1"/>
          <p:cNvSpPr txBox="1"/>
          <p:nvPr/>
        </p:nvSpPr>
        <p:spPr>
          <a:xfrm>
            <a:off x="-3563618" y="6491978"/>
            <a:ext cx="3980692" cy="42753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2"/>
              </a:buClr>
              <a:buSzPts val="1600"/>
              <a:buFont typeface="Times New Roman"/>
              <a:buNone/>
            </a:pPr>
            <a:r>
              <a:rPr b="1" i="1" lang="en-ID" sz="1600" u="none">
                <a:solidFill>
                  <a:schemeClr val="accent2"/>
                </a:solidFill>
                <a:latin typeface="Times New Roman"/>
                <a:ea typeface="Times New Roman"/>
                <a:cs typeface="Times New Roman"/>
                <a:sym typeface="Times New Roman"/>
              </a:rPr>
              <a:t>DESAIN DAN ANALISIS ALGORITMA</a:t>
            </a:r>
            <a:endParaRPr b="1" i="1" sz="1600" u="none">
              <a:solidFill>
                <a:schemeClr val="accent2"/>
              </a:solidFill>
              <a:latin typeface="Times New Roman"/>
              <a:ea typeface="Times New Roman"/>
              <a:cs typeface="Times New Roman"/>
              <a:sym typeface="Times New Roman"/>
            </a:endParaRPr>
          </a:p>
        </p:txBody>
      </p:sp>
      <p:pic>
        <p:nvPicPr>
          <p:cNvPr id="100" name="Google Shape;100;p1"/>
          <p:cNvPicPr preferRelativeResize="0"/>
          <p:nvPr/>
        </p:nvPicPr>
        <p:blipFill rotWithShape="1">
          <a:blip r:embed="rId5">
            <a:alphaModFix/>
          </a:blip>
          <a:srcRect b="0" l="0" r="0" t="0"/>
          <a:stretch/>
        </p:blipFill>
        <p:spPr>
          <a:xfrm>
            <a:off x="-185939" y="-141658"/>
            <a:ext cx="1383260" cy="1383260"/>
          </a:xfrm>
          <a:prstGeom prst="rect">
            <a:avLst/>
          </a:prstGeom>
          <a:noFill/>
          <a:ln>
            <a:noFill/>
          </a:ln>
        </p:spPr>
      </p:pic>
      <p:pic>
        <p:nvPicPr>
          <p:cNvPr id="101" name="Google Shape;101;p1"/>
          <p:cNvPicPr preferRelativeResize="0"/>
          <p:nvPr/>
        </p:nvPicPr>
        <p:blipFill rotWithShape="1">
          <a:blip r:embed="rId6">
            <a:alphaModFix/>
          </a:blip>
          <a:srcRect b="0" l="0" r="0" t="0"/>
          <a:stretch/>
        </p:blipFill>
        <p:spPr>
          <a:xfrm>
            <a:off x="1098331" y="221827"/>
            <a:ext cx="1092266" cy="6826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3000"/>
                                        <p:tgtEl>
                                          <p:spTgt spid="86"/>
                                        </p:tgtEl>
                                      </p:cBhvr>
                                    </p:animEffect>
                                  </p:childTnLst>
                                </p:cTn>
                              </p:par>
                              <p:par>
                                <p:cTn fill="hold" nodeType="withEffect" presetClass="entr" presetID="2" presetSubtype="2">
                                  <p:stCondLst>
                                    <p:cond delay="250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0"/>
                                        <p:tgtEl>
                                          <p:spTgt spid="9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cxnSp>
        <p:nvCxnSpPr>
          <p:cNvPr id="364" name="Google Shape;364;p10"/>
          <p:cNvCxnSpPr/>
          <p:nvPr/>
        </p:nvCxnSpPr>
        <p:spPr>
          <a:xfrm>
            <a:off x="384315" y="715617"/>
            <a:ext cx="2880000" cy="0"/>
          </a:xfrm>
          <a:prstGeom prst="straightConnector1">
            <a:avLst/>
          </a:prstGeom>
          <a:noFill/>
          <a:ln cap="flat" cmpd="sng" w="38100">
            <a:solidFill>
              <a:schemeClr val="accent2"/>
            </a:solidFill>
            <a:prstDash val="solid"/>
            <a:miter lim="800000"/>
            <a:headEnd len="sm" w="sm" type="none"/>
            <a:tailEnd len="sm" w="sm" type="none"/>
          </a:ln>
        </p:spPr>
      </p:cxnSp>
      <p:cxnSp>
        <p:nvCxnSpPr>
          <p:cNvPr id="365" name="Google Shape;365;p10"/>
          <p:cNvCxnSpPr/>
          <p:nvPr/>
        </p:nvCxnSpPr>
        <p:spPr>
          <a:xfrm>
            <a:off x="3246781"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366" name="Google Shape;366;p10"/>
          <p:cNvCxnSpPr/>
          <p:nvPr/>
        </p:nvCxnSpPr>
        <p:spPr>
          <a:xfrm>
            <a:off x="9011478"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367" name="Google Shape;367;p10"/>
          <p:cNvCxnSpPr/>
          <p:nvPr/>
        </p:nvCxnSpPr>
        <p:spPr>
          <a:xfrm>
            <a:off x="6122501" y="715617"/>
            <a:ext cx="2880000" cy="0"/>
          </a:xfrm>
          <a:prstGeom prst="straightConnector1">
            <a:avLst/>
          </a:prstGeom>
          <a:noFill/>
          <a:ln cap="flat" cmpd="sng" w="38100">
            <a:solidFill>
              <a:schemeClr val="accent2"/>
            </a:solidFill>
            <a:prstDash val="solid"/>
            <a:miter lim="800000"/>
            <a:headEnd len="sm" w="sm" type="none"/>
            <a:tailEnd len="sm" w="sm" type="none"/>
          </a:ln>
        </p:spPr>
      </p:cxnSp>
      <p:sp>
        <p:nvSpPr>
          <p:cNvPr id="368" name="Google Shape;368;p10"/>
          <p:cNvSpPr/>
          <p:nvPr/>
        </p:nvSpPr>
        <p:spPr>
          <a:xfrm>
            <a:off x="0" y="6632466"/>
            <a:ext cx="12224728" cy="25406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10"/>
          <p:cNvSpPr/>
          <p:nvPr/>
        </p:nvSpPr>
        <p:spPr>
          <a:xfrm>
            <a:off x="-1" y="6631786"/>
            <a:ext cx="12224728" cy="45719"/>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10"/>
          <p:cNvSpPr txBox="1"/>
          <p:nvPr/>
        </p:nvSpPr>
        <p:spPr>
          <a:xfrm>
            <a:off x="1170938" y="116316"/>
            <a:ext cx="990312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4000">
                <a:solidFill>
                  <a:srgbClr val="FF0000"/>
                </a:solidFill>
                <a:latin typeface="Aharoni"/>
                <a:ea typeface="Aharoni"/>
                <a:cs typeface="Aharoni"/>
                <a:sym typeface="Aharoni"/>
              </a:rPr>
              <a:t>PSEUDOCODE</a:t>
            </a:r>
            <a:endParaRPr/>
          </a:p>
        </p:txBody>
      </p:sp>
      <p:sp>
        <p:nvSpPr>
          <p:cNvPr id="371" name="Google Shape;371;p10"/>
          <p:cNvSpPr txBox="1"/>
          <p:nvPr/>
        </p:nvSpPr>
        <p:spPr>
          <a:xfrm>
            <a:off x="0" y="824202"/>
            <a:ext cx="8432759" cy="6124754"/>
          </a:xfrm>
          <a:prstGeom prst="rect">
            <a:avLst/>
          </a:prstGeom>
          <a:solidFill>
            <a:srgbClr val="FFC000">
              <a:alpha val="42745"/>
            </a:srgbClr>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Pseudocode</a:t>
            </a:r>
            <a:endParaRPr/>
          </a:p>
          <a:p>
            <a:pPr indent="0" lvl="0" marL="0" marR="0" rtl="0" algn="just">
              <a:spcBef>
                <a:spcPts val="0"/>
              </a:spcBef>
              <a:spcAft>
                <a:spcPts val="0"/>
              </a:spcAft>
              <a:buNone/>
            </a:pPr>
            <a:r>
              <a:rPr b="1" lang="en-ID" sz="1400">
                <a:solidFill>
                  <a:schemeClr val="dk1"/>
                </a:solidFill>
                <a:latin typeface="Times New Roman"/>
                <a:ea typeface="Times New Roman"/>
                <a:cs typeface="Times New Roman"/>
                <a:sym typeface="Times New Roman"/>
              </a:rPr>
              <a:t>Deskripsi</a:t>
            </a:r>
            <a:endParaRPr b="1"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kalimat Str;</a:t>
            </a:r>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panjangKalimat =0 int;</a:t>
            </a:r>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jumlahKalimat=1 int;</a:t>
            </a:r>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ID" sz="1400">
                <a:solidFill>
                  <a:schemeClr val="dk1"/>
                </a:solidFill>
                <a:latin typeface="Times New Roman"/>
                <a:ea typeface="Times New Roman"/>
                <a:cs typeface="Times New Roman"/>
                <a:sym typeface="Times New Roman"/>
              </a:rPr>
              <a:t>Deklarasi</a:t>
            </a:r>
            <a:endParaRPr b="1"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	MULAI</a:t>
            </a:r>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Readln(kalimat);</a:t>
            </a:r>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Read(panjangKalimat);</a:t>
            </a:r>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Read(jumlahKalimat);</a:t>
            </a:r>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Inisialisasi (nilai1, dan nilai2);</a:t>
            </a:r>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FOR (nilai1=0; nilai1&lt;panjangKalimat)</a:t>
            </a:r>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	nilai1++;</a:t>
            </a:r>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FOR (nilai2=0; nilai2&lt;panjangKalimat)</a:t>
            </a:r>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	nilai2++</a:t>
            </a:r>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	IF(Character[nilai1]!=‘ ‘)</a:t>
            </a:r>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	IF(nilai1!=nilai2&amp;&amp;(Character[nilai1]==Character[nilai2])</a:t>
            </a:r>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		jumlahHuruf++;</a:t>
            </a:r>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		Character[nilai2]=‘ ‘;</a:t>
            </a:r>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	IF(nilai1!=nilai2&amp;&amp;(Character[nilai1]==Character[nilai2])</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		nilai2==panjangKalimat-1;</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		Write(Character[nilai1]+ jumlahHuruf); </a:t>
            </a:r>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None/>
            </a:pPr>
            <a:r>
              <a:rPr lang="en-ID" sz="1400">
                <a:solidFill>
                  <a:schemeClr val="dk1"/>
                </a:solidFill>
                <a:latin typeface="Times New Roman"/>
                <a:ea typeface="Times New Roman"/>
                <a:cs typeface="Times New Roman"/>
                <a:sym typeface="Times New Roman"/>
              </a:rPr>
              <a:t>	SELESAI</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grpSp>
        <p:nvGrpSpPr>
          <p:cNvPr id="372" name="Google Shape;372;p10"/>
          <p:cNvGrpSpPr/>
          <p:nvPr/>
        </p:nvGrpSpPr>
        <p:grpSpPr>
          <a:xfrm>
            <a:off x="622010" y="4792070"/>
            <a:ext cx="322799" cy="1731132"/>
            <a:chOff x="848139" y="4505739"/>
            <a:chExt cx="322799" cy="1563757"/>
          </a:xfrm>
        </p:grpSpPr>
        <p:cxnSp>
          <p:nvCxnSpPr>
            <p:cNvPr id="373" name="Google Shape;373;p10"/>
            <p:cNvCxnSpPr/>
            <p:nvPr/>
          </p:nvCxnSpPr>
          <p:spPr>
            <a:xfrm rot="10800000">
              <a:off x="848139" y="4505739"/>
              <a:ext cx="322799" cy="0"/>
            </a:xfrm>
            <a:prstGeom prst="straightConnector1">
              <a:avLst/>
            </a:prstGeom>
            <a:noFill/>
            <a:ln cap="flat" cmpd="sng" w="12700">
              <a:solidFill>
                <a:schemeClr val="dk1"/>
              </a:solidFill>
              <a:prstDash val="solid"/>
              <a:miter lim="800000"/>
              <a:headEnd len="sm" w="sm" type="none"/>
              <a:tailEnd len="sm" w="sm" type="none"/>
            </a:ln>
          </p:spPr>
        </p:cxnSp>
        <p:cxnSp>
          <p:nvCxnSpPr>
            <p:cNvPr id="374" name="Google Shape;374;p10"/>
            <p:cNvCxnSpPr/>
            <p:nvPr/>
          </p:nvCxnSpPr>
          <p:spPr>
            <a:xfrm rot="10800000">
              <a:off x="848139" y="4505739"/>
              <a:ext cx="0" cy="1563757"/>
            </a:xfrm>
            <a:prstGeom prst="straightConnector1">
              <a:avLst/>
            </a:prstGeom>
            <a:noFill/>
            <a:ln cap="flat" cmpd="sng" w="12700">
              <a:solidFill>
                <a:schemeClr val="dk1"/>
              </a:solidFill>
              <a:prstDash val="solid"/>
              <a:miter lim="800000"/>
              <a:headEnd len="sm" w="sm" type="none"/>
              <a:tailEnd len="sm" w="sm" type="none"/>
            </a:ln>
          </p:spPr>
        </p:cxnSp>
        <p:cxnSp>
          <p:nvCxnSpPr>
            <p:cNvPr id="375" name="Google Shape;375;p10"/>
            <p:cNvCxnSpPr/>
            <p:nvPr/>
          </p:nvCxnSpPr>
          <p:spPr>
            <a:xfrm>
              <a:off x="848139" y="6069496"/>
              <a:ext cx="269800" cy="0"/>
            </a:xfrm>
            <a:prstGeom prst="straightConnector1">
              <a:avLst/>
            </a:prstGeom>
            <a:noFill/>
            <a:ln cap="flat" cmpd="sng" w="12700">
              <a:solidFill>
                <a:schemeClr val="dk1"/>
              </a:solidFill>
              <a:prstDash val="solid"/>
              <a:miter lim="800000"/>
              <a:headEnd len="sm" w="sm" type="none"/>
              <a:tailEnd len="med" w="med" type="triangle"/>
            </a:ln>
          </p:spPr>
        </p:cxnSp>
      </p:grpSp>
      <p:cxnSp>
        <p:nvCxnSpPr>
          <p:cNvPr id="376" name="Google Shape;376;p10"/>
          <p:cNvCxnSpPr/>
          <p:nvPr/>
        </p:nvCxnSpPr>
        <p:spPr>
          <a:xfrm rot="10800000">
            <a:off x="701188" y="5049078"/>
            <a:ext cx="322799" cy="0"/>
          </a:xfrm>
          <a:prstGeom prst="straightConnector1">
            <a:avLst/>
          </a:prstGeom>
          <a:noFill/>
          <a:ln cap="flat" cmpd="sng" w="19050">
            <a:solidFill>
              <a:schemeClr val="dk1"/>
            </a:solidFill>
            <a:prstDash val="solid"/>
            <a:miter lim="800000"/>
            <a:headEnd len="sm" w="sm" type="none"/>
            <a:tailEnd len="med" w="med" type="triangle"/>
          </a:ln>
        </p:spPr>
      </p:cxnSp>
      <p:cxnSp>
        <p:nvCxnSpPr>
          <p:cNvPr id="377" name="Google Shape;377;p10"/>
          <p:cNvCxnSpPr/>
          <p:nvPr/>
        </p:nvCxnSpPr>
        <p:spPr>
          <a:xfrm rot="10800000">
            <a:off x="699991" y="5684183"/>
            <a:ext cx="322799" cy="0"/>
          </a:xfrm>
          <a:prstGeom prst="straightConnector1">
            <a:avLst/>
          </a:prstGeom>
          <a:noFill/>
          <a:ln cap="flat" cmpd="sng" w="19050">
            <a:solidFill>
              <a:schemeClr val="dk1"/>
            </a:solidFill>
            <a:prstDash val="solid"/>
            <a:miter lim="800000"/>
            <a:headEnd len="sm" w="sm" type="none"/>
            <a:tailEnd len="med" w="med" type="triangle"/>
          </a:ln>
        </p:spPr>
      </p:cxnSp>
      <p:pic>
        <p:nvPicPr>
          <p:cNvPr descr="Online Video Presentasi unduh gratis - PowerPoint animasi Presentasi  Microsoft PowerPoint Animasi Komputer - menunjuk gambar png" id="378" name="Google Shape;378;p10"/>
          <p:cNvPicPr preferRelativeResize="0"/>
          <p:nvPr/>
        </p:nvPicPr>
        <p:blipFill rotWithShape="1">
          <a:blip r:embed="rId3">
            <a:alphaModFix/>
          </a:blip>
          <a:srcRect b="0" l="0" r="0" t="0"/>
          <a:stretch/>
        </p:blipFill>
        <p:spPr>
          <a:xfrm flipH="1">
            <a:off x="8422395" y="2414298"/>
            <a:ext cx="2476500" cy="361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anim calcmode="lin" valueType="num">
                                      <p:cBhvr additive="base">
                                        <p:cTn dur="1000"/>
                                        <p:tgtEl>
                                          <p:spTgt spid="37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cxnSp>
        <p:nvCxnSpPr>
          <p:cNvPr id="383" name="Google Shape;383;p11"/>
          <p:cNvCxnSpPr/>
          <p:nvPr/>
        </p:nvCxnSpPr>
        <p:spPr>
          <a:xfrm>
            <a:off x="384315" y="715617"/>
            <a:ext cx="2880000" cy="0"/>
          </a:xfrm>
          <a:prstGeom prst="straightConnector1">
            <a:avLst/>
          </a:prstGeom>
          <a:noFill/>
          <a:ln cap="flat" cmpd="sng" w="38100">
            <a:solidFill>
              <a:schemeClr val="accent2"/>
            </a:solidFill>
            <a:prstDash val="solid"/>
            <a:miter lim="800000"/>
            <a:headEnd len="sm" w="sm" type="none"/>
            <a:tailEnd len="sm" w="sm" type="none"/>
          </a:ln>
        </p:spPr>
      </p:cxnSp>
      <p:cxnSp>
        <p:nvCxnSpPr>
          <p:cNvPr id="384" name="Google Shape;384;p11"/>
          <p:cNvCxnSpPr/>
          <p:nvPr/>
        </p:nvCxnSpPr>
        <p:spPr>
          <a:xfrm>
            <a:off x="3246781"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385" name="Google Shape;385;p11"/>
          <p:cNvCxnSpPr/>
          <p:nvPr/>
        </p:nvCxnSpPr>
        <p:spPr>
          <a:xfrm>
            <a:off x="9011478"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386" name="Google Shape;386;p11"/>
          <p:cNvCxnSpPr/>
          <p:nvPr/>
        </p:nvCxnSpPr>
        <p:spPr>
          <a:xfrm>
            <a:off x="6122501" y="715617"/>
            <a:ext cx="2880000" cy="0"/>
          </a:xfrm>
          <a:prstGeom prst="straightConnector1">
            <a:avLst/>
          </a:prstGeom>
          <a:noFill/>
          <a:ln cap="flat" cmpd="sng" w="38100">
            <a:solidFill>
              <a:schemeClr val="accent2"/>
            </a:solidFill>
            <a:prstDash val="solid"/>
            <a:miter lim="800000"/>
            <a:headEnd len="sm" w="sm" type="none"/>
            <a:tailEnd len="sm" w="sm" type="none"/>
          </a:ln>
        </p:spPr>
      </p:cxnSp>
      <p:sp>
        <p:nvSpPr>
          <p:cNvPr id="387" name="Google Shape;387;p11"/>
          <p:cNvSpPr/>
          <p:nvPr/>
        </p:nvSpPr>
        <p:spPr>
          <a:xfrm>
            <a:off x="0" y="6632466"/>
            <a:ext cx="12224728" cy="25406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 name="Google Shape;388;p11"/>
          <p:cNvSpPr/>
          <p:nvPr/>
        </p:nvSpPr>
        <p:spPr>
          <a:xfrm>
            <a:off x="-1" y="6631786"/>
            <a:ext cx="12224728" cy="45719"/>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9" name="Google Shape;389;p11"/>
          <p:cNvSpPr txBox="1"/>
          <p:nvPr/>
        </p:nvSpPr>
        <p:spPr>
          <a:xfrm>
            <a:off x="1170938" y="116316"/>
            <a:ext cx="990312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4000">
                <a:solidFill>
                  <a:srgbClr val="FF0000"/>
                </a:solidFill>
                <a:latin typeface="Aharoni"/>
                <a:ea typeface="Aharoni"/>
                <a:cs typeface="Aharoni"/>
                <a:sym typeface="Aharoni"/>
              </a:rPr>
              <a:t>KODINGAN JAVA</a:t>
            </a:r>
            <a:endParaRPr/>
          </a:p>
        </p:txBody>
      </p:sp>
      <p:pic>
        <p:nvPicPr>
          <p:cNvPr id="390" name="Google Shape;390;p11"/>
          <p:cNvPicPr preferRelativeResize="0"/>
          <p:nvPr/>
        </p:nvPicPr>
        <p:blipFill rotWithShape="1">
          <a:blip r:embed="rId3">
            <a:alphaModFix/>
          </a:blip>
          <a:srcRect b="0" l="11435" r="0" t="11280"/>
          <a:stretch/>
        </p:blipFill>
        <p:spPr>
          <a:xfrm>
            <a:off x="1066801" y="895514"/>
            <a:ext cx="10058399" cy="566495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anim calcmode="lin" valueType="num">
                                      <p:cBhvr additive="base">
                                        <p:cTn dur="1000"/>
                                        <p:tgtEl>
                                          <p:spTgt spid="38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cxnSp>
        <p:nvCxnSpPr>
          <p:cNvPr id="395" name="Google Shape;395;p12"/>
          <p:cNvCxnSpPr/>
          <p:nvPr/>
        </p:nvCxnSpPr>
        <p:spPr>
          <a:xfrm>
            <a:off x="384315" y="715617"/>
            <a:ext cx="2880000" cy="0"/>
          </a:xfrm>
          <a:prstGeom prst="straightConnector1">
            <a:avLst/>
          </a:prstGeom>
          <a:noFill/>
          <a:ln cap="flat" cmpd="sng" w="38100">
            <a:solidFill>
              <a:schemeClr val="accent2"/>
            </a:solidFill>
            <a:prstDash val="solid"/>
            <a:miter lim="800000"/>
            <a:headEnd len="sm" w="sm" type="none"/>
            <a:tailEnd len="sm" w="sm" type="none"/>
          </a:ln>
        </p:spPr>
      </p:cxnSp>
      <p:cxnSp>
        <p:nvCxnSpPr>
          <p:cNvPr id="396" name="Google Shape;396;p12"/>
          <p:cNvCxnSpPr/>
          <p:nvPr/>
        </p:nvCxnSpPr>
        <p:spPr>
          <a:xfrm>
            <a:off x="3246781"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397" name="Google Shape;397;p12"/>
          <p:cNvCxnSpPr/>
          <p:nvPr/>
        </p:nvCxnSpPr>
        <p:spPr>
          <a:xfrm>
            <a:off x="9011478"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398" name="Google Shape;398;p12"/>
          <p:cNvCxnSpPr/>
          <p:nvPr/>
        </p:nvCxnSpPr>
        <p:spPr>
          <a:xfrm>
            <a:off x="6122501" y="715617"/>
            <a:ext cx="2880000" cy="0"/>
          </a:xfrm>
          <a:prstGeom prst="straightConnector1">
            <a:avLst/>
          </a:prstGeom>
          <a:noFill/>
          <a:ln cap="flat" cmpd="sng" w="38100">
            <a:solidFill>
              <a:schemeClr val="accent2"/>
            </a:solidFill>
            <a:prstDash val="solid"/>
            <a:miter lim="800000"/>
            <a:headEnd len="sm" w="sm" type="none"/>
            <a:tailEnd len="sm" w="sm" type="none"/>
          </a:ln>
        </p:spPr>
      </p:cxnSp>
      <p:sp>
        <p:nvSpPr>
          <p:cNvPr id="399" name="Google Shape;399;p12"/>
          <p:cNvSpPr/>
          <p:nvPr/>
        </p:nvSpPr>
        <p:spPr>
          <a:xfrm>
            <a:off x="0" y="6632466"/>
            <a:ext cx="12224728" cy="25406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12"/>
          <p:cNvSpPr/>
          <p:nvPr/>
        </p:nvSpPr>
        <p:spPr>
          <a:xfrm>
            <a:off x="-1" y="6631786"/>
            <a:ext cx="12224728" cy="45719"/>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12"/>
          <p:cNvSpPr txBox="1"/>
          <p:nvPr/>
        </p:nvSpPr>
        <p:spPr>
          <a:xfrm>
            <a:off x="1170938" y="116316"/>
            <a:ext cx="990312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4000">
                <a:solidFill>
                  <a:srgbClr val="FF0000"/>
                </a:solidFill>
                <a:latin typeface="Aharoni"/>
                <a:ea typeface="Aharoni"/>
                <a:cs typeface="Aharoni"/>
                <a:sym typeface="Aharoni"/>
              </a:rPr>
              <a:t>KODINGAN JAVA</a:t>
            </a:r>
            <a:endParaRPr/>
          </a:p>
        </p:txBody>
      </p:sp>
      <p:pic>
        <p:nvPicPr>
          <p:cNvPr id="402" name="Google Shape;402;p12"/>
          <p:cNvPicPr preferRelativeResize="0"/>
          <p:nvPr/>
        </p:nvPicPr>
        <p:blipFill rotWithShape="1">
          <a:blip r:embed="rId3">
            <a:alphaModFix/>
          </a:blip>
          <a:srcRect b="0" l="11631" r="0" t="11082"/>
          <a:stretch/>
        </p:blipFill>
        <p:spPr>
          <a:xfrm>
            <a:off x="1107479" y="890937"/>
            <a:ext cx="10030040" cy="56741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01">
                                            <p:txEl>
                                              <p:pRg end="0" st="0"/>
                                            </p:txEl>
                                          </p:spTgt>
                                        </p:tgtEl>
                                        <p:attrNameLst>
                                          <p:attrName>style.visibility</p:attrName>
                                        </p:attrNameLst>
                                      </p:cBhvr>
                                      <p:to>
                                        <p:strVal val="visible"/>
                                      </p:to>
                                    </p:set>
                                    <p:anim calcmode="lin" valueType="num">
                                      <p:cBhvr additive="base">
                                        <p:cTn dur="1000"/>
                                        <p:tgtEl>
                                          <p:spTgt spid="40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cxnSp>
        <p:nvCxnSpPr>
          <p:cNvPr id="407" name="Google Shape;407;p13"/>
          <p:cNvCxnSpPr/>
          <p:nvPr/>
        </p:nvCxnSpPr>
        <p:spPr>
          <a:xfrm>
            <a:off x="384315" y="715617"/>
            <a:ext cx="2880000" cy="0"/>
          </a:xfrm>
          <a:prstGeom prst="straightConnector1">
            <a:avLst/>
          </a:prstGeom>
          <a:noFill/>
          <a:ln cap="flat" cmpd="sng" w="38100">
            <a:solidFill>
              <a:schemeClr val="accent2"/>
            </a:solidFill>
            <a:prstDash val="solid"/>
            <a:miter lim="800000"/>
            <a:headEnd len="sm" w="sm" type="none"/>
            <a:tailEnd len="sm" w="sm" type="none"/>
          </a:ln>
        </p:spPr>
      </p:cxnSp>
      <p:cxnSp>
        <p:nvCxnSpPr>
          <p:cNvPr id="408" name="Google Shape;408;p13"/>
          <p:cNvCxnSpPr/>
          <p:nvPr/>
        </p:nvCxnSpPr>
        <p:spPr>
          <a:xfrm>
            <a:off x="3246781"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409" name="Google Shape;409;p13"/>
          <p:cNvCxnSpPr/>
          <p:nvPr/>
        </p:nvCxnSpPr>
        <p:spPr>
          <a:xfrm>
            <a:off x="9011478"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410" name="Google Shape;410;p13"/>
          <p:cNvCxnSpPr/>
          <p:nvPr/>
        </p:nvCxnSpPr>
        <p:spPr>
          <a:xfrm>
            <a:off x="6122501" y="715617"/>
            <a:ext cx="2880000" cy="0"/>
          </a:xfrm>
          <a:prstGeom prst="straightConnector1">
            <a:avLst/>
          </a:prstGeom>
          <a:noFill/>
          <a:ln cap="flat" cmpd="sng" w="38100">
            <a:solidFill>
              <a:schemeClr val="accent2"/>
            </a:solidFill>
            <a:prstDash val="solid"/>
            <a:miter lim="800000"/>
            <a:headEnd len="sm" w="sm" type="none"/>
            <a:tailEnd len="sm" w="sm" type="none"/>
          </a:ln>
        </p:spPr>
      </p:cxnSp>
      <p:sp>
        <p:nvSpPr>
          <p:cNvPr id="411" name="Google Shape;411;p13"/>
          <p:cNvSpPr/>
          <p:nvPr/>
        </p:nvSpPr>
        <p:spPr>
          <a:xfrm>
            <a:off x="0" y="6632466"/>
            <a:ext cx="12224728" cy="25406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2" name="Google Shape;412;p13"/>
          <p:cNvSpPr/>
          <p:nvPr/>
        </p:nvSpPr>
        <p:spPr>
          <a:xfrm>
            <a:off x="-1" y="6631786"/>
            <a:ext cx="12224728" cy="45719"/>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3" name="Google Shape;413;p13"/>
          <p:cNvSpPr txBox="1"/>
          <p:nvPr/>
        </p:nvSpPr>
        <p:spPr>
          <a:xfrm>
            <a:off x="384315" y="116316"/>
            <a:ext cx="1095954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3200">
                <a:solidFill>
                  <a:srgbClr val="FF0000"/>
                </a:solidFill>
                <a:latin typeface="Aharoni"/>
                <a:ea typeface="Aharoni"/>
                <a:cs typeface="Aharoni"/>
                <a:sym typeface="Aharoni"/>
              </a:rPr>
              <a:t>CONTOH KASUS HUFFMAN GREEDY KOMPRESI TEKS</a:t>
            </a:r>
            <a:endParaRPr/>
          </a:p>
        </p:txBody>
      </p:sp>
      <p:sp>
        <p:nvSpPr>
          <p:cNvPr id="414" name="Google Shape;414;p13"/>
          <p:cNvSpPr txBox="1"/>
          <p:nvPr/>
        </p:nvSpPr>
        <p:spPr>
          <a:xfrm>
            <a:off x="225081" y="1016466"/>
            <a:ext cx="11666395" cy="369332"/>
          </a:xfrm>
          <a:prstGeom prst="rect">
            <a:avLst/>
          </a:prstGeom>
          <a:solidFill>
            <a:schemeClr val="accent2">
              <a:alpha val="53725"/>
            </a:schemeClr>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D" sz="1800">
                <a:solidFill>
                  <a:schemeClr val="dk1"/>
                </a:solidFill>
                <a:latin typeface="Times New Roman"/>
                <a:ea typeface="Times New Roman"/>
                <a:cs typeface="Times New Roman"/>
                <a:sym typeface="Times New Roman"/>
              </a:rPr>
              <a:t>Ada sebuah Message “AAAAAAAAAABBBBBBBBCCCDE”</a:t>
            </a:r>
            <a:endParaRPr sz="1800">
              <a:solidFill>
                <a:schemeClr val="dk1"/>
              </a:solidFill>
              <a:latin typeface="Times New Roman"/>
              <a:ea typeface="Times New Roman"/>
              <a:cs typeface="Times New Roman"/>
              <a:sym typeface="Times New Roman"/>
            </a:endParaRPr>
          </a:p>
        </p:txBody>
      </p:sp>
      <p:sp>
        <p:nvSpPr>
          <p:cNvPr id="415" name="Google Shape;415;p13"/>
          <p:cNvSpPr txBox="1"/>
          <p:nvPr/>
        </p:nvSpPr>
        <p:spPr>
          <a:xfrm>
            <a:off x="225081" y="1343324"/>
            <a:ext cx="36578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dk1"/>
                </a:solidFill>
                <a:latin typeface="Calibri"/>
                <a:ea typeface="Calibri"/>
                <a:cs typeface="Calibri"/>
                <a:sym typeface="Calibri"/>
              </a:rPr>
              <a:t>Lengt=23</a:t>
            </a:r>
            <a:endParaRPr sz="1800">
              <a:solidFill>
                <a:schemeClr val="dk1"/>
              </a:solidFill>
              <a:latin typeface="Calibri"/>
              <a:ea typeface="Calibri"/>
              <a:cs typeface="Calibri"/>
              <a:sym typeface="Calibri"/>
            </a:endParaRPr>
          </a:p>
        </p:txBody>
      </p:sp>
      <p:sp>
        <p:nvSpPr>
          <p:cNvPr id="416" name="Google Shape;416;p13"/>
          <p:cNvSpPr txBox="1"/>
          <p:nvPr/>
        </p:nvSpPr>
        <p:spPr>
          <a:xfrm>
            <a:off x="225081" y="1645822"/>
            <a:ext cx="46912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dk1"/>
                </a:solidFill>
                <a:latin typeface="Times New Roman"/>
                <a:ea typeface="Times New Roman"/>
                <a:cs typeface="Times New Roman"/>
                <a:sym typeface="Times New Roman"/>
              </a:rPr>
              <a:t>1. Mengelompokan tiap-tiap frekuensi karakter</a:t>
            </a:r>
            <a:endParaRPr sz="1800">
              <a:solidFill>
                <a:schemeClr val="dk1"/>
              </a:solidFill>
              <a:latin typeface="Times New Roman"/>
              <a:ea typeface="Times New Roman"/>
              <a:cs typeface="Times New Roman"/>
              <a:sym typeface="Times New Roman"/>
            </a:endParaRPr>
          </a:p>
        </p:txBody>
      </p:sp>
      <p:graphicFrame>
        <p:nvGraphicFramePr>
          <p:cNvPr id="417" name="Google Shape;417;p13"/>
          <p:cNvGraphicFramePr/>
          <p:nvPr/>
        </p:nvGraphicFramePr>
        <p:xfrm>
          <a:off x="384315" y="2425148"/>
          <a:ext cx="3000000" cy="3000000"/>
        </p:xfrm>
        <a:graphic>
          <a:graphicData uri="http://schemas.openxmlformats.org/drawingml/2006/table">
            <a:tbl>
              <a:tblPr bandRow="1" firstCol="1" firstRow="1">
                <a:noFill/>
                <a:tableStyleId>{67381FDA-5F36-4E83-AB15-48AC163B9400}</a:tableStyleId>
              </a:tblPr>
              <a:tblGrid>
                <a:gridCol w="2431375"/>
                <a:gridCol w="2432175"/>
              </a:tblGrid>
              <a:tr h="198950">
                <a:tc>
                  <a:txBody>
                    <a:bodyPr/>
                    <a:lstStyle/>
                    <a:p>
                      <a:pPr indent="0" lvl="0" marL="0" marR="0" rtl="0" algn="ctr">
                        <a:lnSpc>
                          <a:spcPct val="107000"/>
                        </a:lnSpc>
                        <a:spcBef>
                          <a:spcPts val="0"/>
                        </a:spcBef>
                        <a:spcAft>
                          <a:spcPts val="0"/>
                        </a:spcAft>
                        <a:buNone/>
                      </a:pPr>
                      <a:r>
                        <a:rPr lang="en-ID" sz="1800" u="none" cap="none" strike="noStrike"/>
                        <a:t>Character</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D" sz="1800" u="none" cap="none" strike="noStrike"/>
                        <a:t>Frekuensi</a:t>
                      </a:r>
                      <a:endParaRPr sz="1800" u="none" cap="none" strike="noStrike">
                        <a:latin typeface="Calibri"/>
                        <a:ea typeface="Calibri"/>
                        <a:cs typeface="Calibri"/>
                        <a:sym typeface="Calibri"/>
                      </a:endParaRPr>
                    </a:p>
                  </a:txBody>
                  <a:tcPr marT="0" marB="0" marR="68575" marL="68575"/>
                </a:tc>
              </a:tr>
              <a:tr h="314175">
                <a:tc>
                  <a:txBody>
                    <a:bodyPr/>
                    <a:lstStyle/>
                    <a:p>
                      <a:pPr indent="0" lvl="0" marL="0" marR="0" rtl="0" algn="l">
                        <a:lnSpc>
                          <a:spcPct val="107000"/>
                        </a:lnSpc>
                        <a:spcBef>
                          <a:spcPts val="0"/>
                        </a:spcBef>
                        <a:spcAft>
                          <a:spcPts val="0"/>
                        </a:spcAft>
                        <a:buNone/>
                      </a:pPr>
                      <a:r>
                        <a:rPr lang="en-ID" sz="1800" u="none" cap="none" strike="noStrike"/>
                        <a:t>A</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800" u="none" cap="none" strike="noStrike"/>
                        <a:t>10</a:t>
                      </a:r>
                      <a:endParaRPr sz="1800" u="none" cap="none" strike="noStrike">
                        <a:latin typeface="Calibri"/>
                        <a:ea typeface="Calibri"/>
                        <a:cs typeface="Calibri"/>
                        <a:sym typeface="Calibri"/>
                      </a:endParaRPr>
                    </a:p>
                  </a:txBody>
                  <a:tcPr marT="0" marB="0" marR="68575" marL="68575"/>
                </a:tc>
              </a:tr>
              <a:tr h="314175">
                <a:tc>
                  <a:txBody>
                    <a:bodyPr/>
                    <a:lstStyle/>
                    <a:p>
                      <a:pPr indent="0" lvl="0" marL="0" marR="0" rtl="0" algn="l">
                        <a:lnSpc>
                          <a:spcPct val="107000"/>
                        </a:lnSpc>
                        <a:spcBef>
                          <a:spcPts val="0"/>
                        </a:spcBef>
                        <a:spcAft>
                          <a:spcPts val="0"/>
                        </a:spcAft>
                        <a:buNone/>
                      </a:pPr>
                      <a:r>
                        <a:rPr lang="en-ID" sz="1800" u="none" cap="none" strike="noStrike"/>
                        <a:t>B</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800" u="none" cap="none" strike="noStrike"/>
                        <a:t>8</a:t>
                      </a:r>
                      <a:endParaRPr sz="1800" u="none" cap="none" strike="noStrike">
                        <a:latin typeface="Calibri"/>
                        <a:ea typeface="Calibri"/>
                        <a:cs typeface="Calibri"/>
                        <a:sym typeface="Calibri"/>
                      </a:endParaRPr>
                    </a:p>
                  </a:txBody>
                  <a:tcPr marT="0" marB="0" marR="68575" marL="68575"/>
                </a:tc>
              </a:tr>
              <a:tr h="314175">
                <a:tc>
                  <a:txBody>
                    <a:bodyPr/>
                    <a:lstStyle/>
                    <a:p>
                      <a:pPr indent="0" lvl="0" marL="0" marR="0" rtl="0" algn="l">
                        <a:lnSpc>
                          <a:spcPct val="107000"/>
                        </a:lnSpc>
                        <a:spcBef>
                          <a:spcPts val="0"/>
                        </a:spcBef>
                        <a:spcAft>
                          <a:spcPts val="0"/>
                        </a:spcAft>
                        <a:buNone/>
                      </a:pPr>
                      <a:r>
                        <a:rPr lang="en-ID" sz="1800" u="none" cap="none" strike="noStrike"/>
                        <a:t>C</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800" u="none" cap="none" strike="noStrike"/>
                        <a:t>3</a:t>
                      </a:r>
                      <a:endParaRPr sz="1800" u="none" cap="none" strike="noStrike">
                        <a:latin typeface="Calibri"/>
                        <a:ea typeface="Calibri"/>
                        <a:cs typeface="Calibri"/>
                        <a:sym typeface="Calibri"/>
                      </a:endParaRPr>
                    </a:p>
                  </a:txBody>
                  <a:tcPr marT="0" marB="0" marR="68575" marL="68575"/>
                </a:tc>
              </a:tr>
              <a:tr h="314175">
                <a:tc>
                  <a:txBody>
                    <a:bodyPr/>
                    <a:lstStyle/>
                    <a:p>
                      <a:pPr indent="0" lvl="0" marL="0" marR="0" rtl="0" algn="l">
                        <a:lnSpc>
                          <a:spcPct val="107000"/>
                        </a:lnSpc>
                        <a:spcBef>
                          <a:spcPts val="0"/>
                        </a:spcBef>
                        <a:spcAft>
                          <a:spcPts val="0"/>
                        </a:spcAft>
                        <a:buNone/>
                      </a:pPr>
                      <a:r>
                        <a:rPr lang="en-ID" sz="1800" u="none" cap="none" strike="noStrike"/>
                        <a:t>D</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800" u="none" cap="none" strike="noStrike"/>
                        <a:t>1</a:t>
                      </a:r>
                      <a:endParaRPr sz="1800" u="none" cap="none" strike="noStrike">
                        <a:latin typeface="Calibri"/>
                        <a:ea typeface="Calibri"/>
                        <a:cs typeface="Calibri"/>
                        <a:sym typeface="Calibri"/>
                      </a:endParaRPr>
                    </a:p>
                  </a:txBody>
                  <a:tcPr marT="0" marB="0" marR="68575" marL="68575"/>
                </a:tc>
              </a:tr>
              <a:tr h="314175">
                <a:tc>
                  <a:txBody>
                    <a:bodyPr/>
                    <a:lstStyle/>
                    <a:p>
                      <a:pPr indent="0" lvl="0" marL="0" marR="0" rtl="0" algn="l">
                        <a:lnSpc>
                          <a:spcPct val="107000"/>
                        </a:lnSpc>
                        <a:spcBef>
                          <a:spcPts val="0"/>
                        </a:spcBef>
                        <a:spcAft>
                          <a:spcPts val="0"/>
                        </a:spcAft>
                        <a:buNone/>
                      </a:pPr>
                      <a:r>
                        <a:rPr lang="en-ID" sz="1800" u="none" cap="none" strike="noStrike"/>
                        <a:t>E</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800" u="none" cap="none" strike="noStrike"/>
                        <a:t>1</a:t>
                      </a:r>
                      <a:endParaRPr sz="1800" u="none" cap="none" strike="noStrike">
                        <a:latin typeface="Calibri"/>
                        <a:ea typeface="Calibri"/>
                        <a:cs typeface="Calibri"/>
                        <a:sym typeface="Calibri"/>
                      </a:endParaRPr>
                    </a:p>
                  </a:txBody>
                  <a:tcPr marT="0" marB="0" marR="68575" marL="68575"/>
                </a:tc>
              </a:tr>
            </a:tbl>
          </a:graphicData>
        </a:graphic>
      </p:graphicFrame>
      <p:pic>
        <p:nvPicPr>
          <p:cNvPr descr="Online Video Presentasi unduh gratis - PowerPoint animasi Presentasi  Microsoft PowerPoint Animasi Komputer - menunjuk gambar png" id="418" name="Google Shape;418;p13"/>
          <p:cNvPicPr preferRelativeResize="0"/>
          <p:nvPr/>
        </p:nvPicPr>
        <p:blipFill rotWithShape="1">
          <a:blip r:embed="rId3">
            <a:alphaModFix/>
          </a:blip>
          <a:srcRect b="0" l="0" r="0" t="0"/>
          <a:stretch/>
        </p:blipFill>
        <p:spPr>
          <a:xfrm flipH="1">
            <a:off x="5864087" y="2222034"/>
            <a:ext cx="2476500" cy="361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anim calcmode="lin" valueType="num">
                                      <p:cBhvr additive="base">
                                        <p:cTn dur="1000"/>
                                        <p:tgtEl>
                                          <p:spTgt spid="41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cxnSp>
        <p:nvCxnSpPr>
          <p:cNvPr id="423" name="Google Shape;423;p14"/>
          <p:cNvCxnSpPr/>
          <p:nvPr/>
        </p:nvCxnSpPr>
        <p:spPr>
          <a:xfrm>
            <a:off x="384315" y="715617"/>
            <a:ext cx="2880000" cy="0"/>
          </a:xfrm>
          <a:prstGeom prst="straightConnector1">
            <a:avLst/>
          </a:prstGeom>
          <a:noFill/>
          <a:ln cap="flat" cmpd="sng" w="38100">
            <a:solidFill>
              <a:schemeClr val="accent2"/>
            </a:solidFill>
            <a:prstDash val="solid"/>
            <a:miter lim="800000"/>
            <a:headEnd len="sm" w="sm" type="none"/>
            <a:tailEnd len="sm" w="sm" type="none"/>
          </a:ln>
        </p:spPr>
      </p:cxnSp>
      <p:cxnSp>
        <p:nvCxnSpPr>
          <p:cNvPr id="424" name="Google Shape;424;p14"/>
          <p:cNvCxnSpPr/>
          <p:nvPr/>
        </p:nvCxnSpPr>
        <p:spPr>
          <a:xfrm>
            <a:off x="3246781"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425" name="Google Shape;425;p14"/>
          <p:cNvCxnSpPr/>
          <p:nvPr/>
        </p:nvCxnSpPr>
        <p:spPr>
          <a:xfrm>
            <a:off x="9011478"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426" name="Google Shape;426;p14"/>
          <p:cNvCxnSpPr/>
          <p:nvPr/>
        </p:nvCxnSpPr>
        <p:spPr>
          <a:xfrm>
            <a:off x="6122501" y="715617"/>
            <a:ext cx="2880000" cy="0"/>
          </a:xfrm>
          <a:prstGeom prst="straightConnector1">
            <a:avLst/>
          </a:prstGeom>
          <a:noFill/>
          <a:ln cap="flat" cmpd="sng" w="38100">
            <a:solidFill>
              <a:schemeClr val="accent2"/>
            </a:solidFill>
            <a:prstDash val="solid"/>
            <a:miter lim="800000"/>
            <a:headEnd len="sm" w="sm" type="none"/>
            <a:tailEnd len="sm" w="sm" type="none"/>
          </a:ln>
        </p:spPr>
      </p:cxnSp>
      <p:sp>
        <p:nvSpPr>
          <p:cNvPr id="427" name="Google Shape;427;p14"/>
          <p:cNvSpPr/>
          <p:nvPr/>
        </p:nvSpPr>
        <p:spPr>
          <a:xfrm>
            <a:off x="0" y="6632466"/>
            <a:ext cx="12224728" cy="25406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Google Shape;428;p14"/>
          <p:cNvSpPr/>
          <p:nvPr/>
        </p:nvSpPr>
        <p:spPr>
          <a:xfrm>
            <a:off x="-1" y="6631786"/>
            <a:ext cx="12224728" cy="45719"/>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9" name="Google Shape;429;p14"/>
          <p:cNvSpPr txBox="1"/>
          <p:nvPr/>
        </p:nvSpPr>
        <p:spPr>
          <a:xfrm>
            <a:off x="384315" y="116316"/>
            <a:ext cx="1095954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3200">
                <a:solidFill>
                  <a:srgbClr val="FF0000"/>
                </a:solidFill>
                <a:latin typeface="Aharoni"/>
                <a:ea typeface="Aharoni"/>
                <a:cs typeface="Aharoni"/>
                <a:sym typeface="Aharoni"/>
              </a:rPr>
              <a:t>CONTOH KASUS HUFFMAN GREEDY KOMPRESI TEKS</a:t>
            </a:r>
            <a:endParaRPr/>
          </a:p>
        </p:txBody>
      </p:sp>
      <p:sp>
        <p:nvSpPr>
          <p:cNvPr id="430" name="Google Shape;430;p14"/>
          <p:cNvSpPr txBox="1"/>
          <p:nvPr/>
        </p:nvSpPr>
        <p:spPr>
          <a:xfrm>
            <a:off x="225081" y="1016466"/>
            <a:ext cx="11666395" cy="369332"/>
          </a:xfrm>
          <a:prstGeom prst="rect">
            <a:avLst/>
          </a:prstGeom>
          <a:solidFill>
            <a:schemeClr val="accent2">
              <a:alpha val="53725"/>
            </a:schemeClr>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D" sz="1800">
                <a:solidFill>
                  <a:schemeClr val="dk1"/>
                </a:solidFill>
                <a:latin typeface="Times New Roman"/>
                <a:ea typeface="Times New Roman"/>
                <a:cs typeface="Times New Roman"/>
                <a:sym typeface="Times New Roman"/>
              </a:rPr>
              <a:t>Ada sebuah Message “AAAAAAAAAABBBBBBBBCCCDE”</a:t>
            </a:r>
            <a:endParaRPr sz="1800">
              <a:solidFill>
                <a:schemeClr val="dk1"/>
              </a:solidFill>
              <a:latin typeface="Times New Roman"/>
              <a:ea typeface="Times New Roman"/>
              <a:cs typeface="Times New Roman"/>
              <a:sym typeface="Times New Roman"/>
            </a:endParaRPr>
          </a:p>
        </p:txBody>
      </p:sp>
      <p:sp>
        <p:nvSpPr>
          <p:cNvPr id="431" name="Google Shape;431;p14"/>
          <p:cNvSpPr txBox="1"/>
          <p:nvPr/>
        </p:nvSpPr>
        <p:spPr>
          <a:xfrm>
            <a:off x="225081" y="1343324"/>
            <a:ext cx="36578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dk1"/>
                </a:solidFill>
                <a:latin typeface="Calibri"/>
                <a:ea typeface="Calibri"/>
                <a:cs typeface="Calibri"/>
                <a:sym typeface="Calibri"/>
              </a:rPr>
              <a:t>Lengt=23</a:t>
            </a:r>
            <a:endParaRPr sz="1800">
              <a:solidFill>
                <a:schemeClr val="dk1"/>
              </a:solidFill>
              <a:latin typeface="Calibri"/>
              <a:ea typeface="Calibri"/>
              <a:cs typeface="Calibri"/>
              <a:sym typeface="Calibri"/>
            </a:endParaRPr>
          </a:p>
        </p:txBody>
      </p:sp>
      <p:sp>
        <p:nvSpPr>
          <p:cNvPr id="432" name="Google Shape;432;p14"/>
          <p:cNvSpPr txBox="1"/>
          <p:nvPr/>
        </p:nvSpPr>
        <p:spPr>
          <a:xfrm>
            <a:off x="225081" y="1940370"/>
            <a:ext cx="31034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dk1"/>
                </a:solidFill>
                <a:latin typeface="Times New Roman"/>
                <a:ea typeface="Times New Roman"/>
                <a:cs typeface="Times New Roman"/>
                <a:sym typeface="Times New Roman"/>
              </a:rPr>
              <a:t>2. Membangun Pohon Huffman</a:t>
            </a:r>
            <a:endParaRPr sz="1800">
              <a:solidFill>
                <a:schemeClr val="dk1"/>
              </a:solidFill>
              <a:latin typeface="Times New Roman"/>
              <a:ea typeface="Times New Roman"/>
              <a:cs typeface="Times New Roman"/>
              <a:sym typeface="Times New Roman"/>
            </a:endParaRPr>
          </a:p>
        </p:txBody>
      </p:sp>
      <p:grpSp>
        <p:nvGrpSpPr>
          <p:cNvPr id="433" name="Google Shape;433;p14"/>
          <p:cNvGrpSpPr/>
          <p:nvPr/>
        </p:nvGrpSpPr>
        <p:grpSpPr>
          <a:xfrm>
            <a:off x="3672599" y="1707767"/>
            <a:ext cx="7779804" cy="4928908"/>
            <a:chOff x="846744" y="1057896"/>
            <a:chExt cx="7779804" cy="4928908"/>
          </a:xfrm>
        </p:grpSpPr>
        <p:grpSp>
          <p:nvGrpSpPr>
            <p:cNvPr id="434" name="Google Shape;434;p14"/>
            <p:cNvGrpSpPr/>
            <p:nvPr/>
          </p:nvGrpSpPr>
          <p:grpSpPr>
            <a:xfrm>
              <a:off x="846744" y="1057896"/>
              <a:ext cx="7779804" cy="4472248"/>
              <a:chOff x="846744" y="1057896"/>
              <a:chExt cx="7779804" cy="4472248"/>
            </a:xfrm>
          </p:grpSpPr>
          <p:sp>
            <p:nvSpPr>
              <p:cNvPr id="435" name="Google Shape;435;p14"/>
              <p:cNvSpPr/>
              <p:nvPr/>
            </p:nvSpPr>
            <p:spPr>
              <a:xfrm>
                <a:off x="5973322" y="4720464"/>
                <a:ext cx="719960" cy="71976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ID" sz="2200">
                    <a:solidFill>
                      <a:schemeClr val="lt1"/>
                    </a:solidFill>
                    <a:latin typeface="Calibri"/>
                    <a:ea typeface="Calibri"/>
                    <a:cs typeface="Calibri"/>
                    <a:sym typeface="Calibri"/>
                  </a:rPr>
                  <a:t>8</a:t>
                </a:r>
                <a:endParaRPr sz="1100">
                  <a:solidFill>
                    <a:schemeClr val="lt1"/>
                  </a:solidFill>
                  <a:latin typeface="Calibri"/>
                  <a:ea typeface="Calibri"/>
                  <a:cs typeface="Calibri"/>
                  <a:sym typeface="Calibri"/>
                </a:endParaRPr>
              </a:p>
            </p:txBody>
          </p:sp>
          <p:sp>
            <p:nvSpPr>
              <p:cNvPr id="436" name="Google Shape;436;p14"/>
              <p:cNvSpPr/>
              <p:nvPr/>
            </p:nvSpPr>
            <p:spPr>
              <a:xfrm>
                <a:off x="7906588" y="4720464"/>
                <a:ext cx="719960" cy="71976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ID" sz="2200">
                    <a:solidFill>
                      <a:schemeClr val="lt1"/>
                    </a:solidFill>
                    <a:latin typeface="Calibri"/>
                    <a:ea typeface="Calibri"/>
                    <a:cs typeface="Calibri"/>
                    <a:sym typeface="Calibri"/>
                  </a:rPr>
                  <a:t>10</a:t>
                </a:r>
                <a:endParaRPr sz="1100">
                  <a:solidFill>
                    <a:schemeClr val="lt1"/>
                  </a:solidFill>
                  <a:latin typeface="Calibri"/>
                  <a:ea typeface="Calibri"/>
                  <a:cs typeface="Calibri"/>
                  <a:sym typeface="Calibri"/>
                </a:endParaRPr>
              </a:p>
            </p:txBody>
          </p:sp>
          <p:sp>
            <p:nvSpPr>
              <p:cNvPr id="437" name="Google Shape;437;p14"/>
              <p:cNvSpPr/>
              <p:nvPr/>
            </p:nvSpPr>
            <p:spPr>
              <a:xfrm>
                <a:off x="6930112" y="2654835"/>
                <a:ext cx="719960" cy="71976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ID" sz="2200">
                    <a:solidFill>
                      <a:schemeClr val="lt1"/>
                    </a:solidFill>
                    <a:latin typeface="Calibri"/>
                    <a:ea typeface="Calibri"/>
                    <a:cs typeface="Calibri"/>
                    <a:sym typeface="Calibri"/>
                  </a:rPr>
                  <a:t>18</a:t>
                </a:r>
                <a:endParaRPr sz="1100">
                  <a:solidFill>
                    <a:schemeClr val="lt1"/>
                  </a:solidFill>
                  <a:latin typeface="Calibri"/>
                  <a:ea typeface="Calibri"/>
                  <a:cs typeface="Calibri"/>
                  <a:sym typeface="Calibri"/>
                </a:endParaRPr>
              </a:p>
            </p:txBody>
          </p:sp>
          <p:cxnSp>
            <p:nvCxnSpPr>
              <p:cNvPr id="438" name="Google Shape;438;p14"/>
              <p:cNvCxnSpPr>
                <a:stCxn id="437" idx="3"/>
                <a:endCxn id="435" idx="7"/>
              </p:cNvCxnSpPr>
              <p:nvPr/>
            </p:nvCxnSpPr>
            <p:spPr>
              <a:xfrm flipH="1">
                <a:off x="6587947" y="3269189"/>
                <a:ext cx="447600" cy="1556700"/>
              </a:xfrm>
              <a:prstGeom prst="straightConnector1">
                <a:avLst/>
              </a:prstGeom>
              <a:noFill/>
              <a:ln cap="flat" cmpd="sng" w="28575">
                <a:solidFill>
                  <a:schemeClr val="accent1"/>
                </a:solidFill>
                <a:prstDash val="solid"/>
                <a:miter lim="800000"/>
                <a:headEnd len="sm" w="sm" type="none"/>
                <a:tailEnd len="sm" w="sm" type="none"/>
              </a:ln>
            </p:spPr>
          </p:cxnSp>
          <p:cxnSp>
            <p:nvCxnSpPr>
              <p:cNvPr id="439" name="Google Shape;439;p14"/>
              <p:cNvCxnSpPr>
                <a:stCxn id="437" idx="5"/>
                <a:endCxn id="436" idx="1"/>
              </p:cNvCxnSpPr>
              <p:nvPr/>
            </p:nvCxnSpPr>
            <p:spPr>
              <a:xfrm>
                <a:off x="7544636" y="3269189"/>
                <a:ext cx="467400" cy="1556700"/>
              </a:xfrm>
              <a:prstGeom prst="straightConnector1">
                <a:avLst/>
              </a:prstGeom>
              <a:noFill/>
              <a:ln cap="flat" cmpd="sng" w="28575">
                <a:solidFill>
                  <a:schemeClr val="accent1"/>
                </a:solidFill>
                <a:prstDash val="solid"/>
                <a:miter lim="800000"/>
                <a:headEnd len="sm" w="sm" type="none"/>
                <a:tailEnd len="sm" w="sm" type="none"/>
              </a:ln>
            </p:spPr>
          </p:cxnSp>
          <p:sp>
            <p:nvSpPr>
              <p:cNvPr id="440" name="Google Shape;440;p14"/>
              <p:cNvSpPr/>
              <p:nvPr/>
            </p:nvSpPr>
            <p:spPr>
              <a:xfrm>
                <a:off x="846744" y="4810384"/>
                <a:ext cx="719960" cy="71976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ID" sz="2200">
                    <a:solidFill>
                      <a:schemeClr val="lt1"/>
                    </a:solidFill>
                    <a:latin typeface="Calibri"/>
                    <a:ea typeface="Calibri"/>
                    <a:cs typeface="Calibri"/>
                    <a:sym typeface="Calibri"/>
                  </a:rPr>
                  <a:t>1</a:t>
                </a:r>
                <a:endParaRPr sz="1100">
                  <a:solidFill>
                    <a:schemeClr val="lt1"/>
                  </a:solidFill>
                  <a:latin typeface="Calibri"/>
                  <a:ea typeface="Calibri"/>
                  <a:cs typeface="Calibri"/>
                  <a:sym typeface="Calibri"/>
                </a:endParaRPr>
              </a:p>
            </p:txBody>
          </p:sp>
          <p:sp>
            <p:nvSpPr>
              <p:cNvPr id="441" name="Google Shape;441;p14"/>
              <p:cNvSpPr/>
              <p:nvPr/>
            </p:nvSpPr>
            <p:spPr>
              <a:xfrm>
                <a:off x="2780010" y="4810384"/>
                <a:ext cx="719960" cy="71976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ID" sz="2200">
                    <a:solidFill>
                      <a:schemeClr val="lt1"/>
                    </a:solidFill>
                    <a:latin typeface="Calibri"/>
                    <a:ea typeface="Calibri"/>
                    <a:cs typeface="Calibri"/>
                    <a:sym typeface="Calibri"/>
                  </a:rPr>
                  <a:t>1</a:t>
                </a:r>
                <a:endParaRPr sz="1100">
                  <a:solidFill>
                    <a:schemeClr val="lt1"/>
                  </a:solidFill>
                  <a:latin typeface="Calibri"/>
                  <a:ea typeface="Calibri"/>
                  <a:cs typeface="Calibri"/>
                  <a:sym typeface="Calibri"/>
                </a:endParaRPr>
              </a:p>
            </p:txBody>
          </p:sp>
          <p:sp>
            <p:nvSpPr>
              <p:cNvPr id="442" name="Google Shape;442;p14"/>
              <p:cNvSpPr/>
              <p:nvPr/>
            </p:nvSpPr>
            <p:spPr>
              <a:xfrm>
                <a:off x="1819020" y="3910784"/>
                <a:ext cx="719960" cy="71976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ID" sz="2200">
                    <a:solidFill>
                      <a:schemeClr val="lt1"/>
                    </a:solidFill>
                    <a:latin typeface="Calibri"/>
                    <a:ea typeface="Calibri"/>
                    <a:cs typeface="Calibri"/>
                    <a:sym typeface="Calibri"/>
                  </a:rPr>
                  <a:t>2</a:t>
                </a:r>
                <a:endParaRPr sz="1100">
                  <a:solidFill>
                    <a:schemeClr val="lt1"/>
                  </a:solidFill>
                  <a:latin typeface="Calibri"/>
                  <a:ea typeface="Calibri"/>
                  <a:cs typeface="Calibri"/>
                  <a:sym typeface="Calibri"/>
                </a:endParaRPr>
              </a:p>
            </p:txBody>
          </p:sp>
          <p:cxnSp>
            <p:nvCxnSpPr>
              <p:cNvPr id="443" name="Google Shape;443;p14"/>
              <p:cNvCxnSpPr>
                <a:stCxn id="442" idx="3"/>
                <a:endCxn id="440" idx="7"/>
              </p:cNvCxnSpPr>
              <p:nvPr/>
            </p:nvCxnSpPr>
            <p:spPr>
              <a:xfrm flipH="1">
                <a:off x="1461256" y="4525138"/>
                <a:ext cx="463200" cy="390600"/>
              </a:xfrm>
              <a:prstGeom prst="straightConnector1">
                <a:avLst/>
              </a:prstGeom>
              <a:noFill/>
              <a:ln cap="flat" cmpd="sng" w="28575">
                <a:solidFill>
                  <a:schemeClr val="accent1"/>
                </a:solidFill>
                <a:prstDash val="solid"/>
                <a:miter lim="800000"/>
                <a:headEnd len="sm" w="sm" type="none"/>
                <a:tailEnd len="sm" w="sm" type="none"/>
              </a:ln>
            </p:spPr>
          </p:cxnSp>
          <p:cxnSp>
            <p:nvCxnSpPr>
              <p:cNvPr id="444" name="Google Shape;444;p14"/>
              <p:cNvCxnSpPr>
                <a:stCxn id="442" idx="5"/>
                <a:endCxn id="441" idx="1"/>
              </p:cNvCxnSpPr>
              <p:nvPr/>
            </p:nvCxnSpPr>
            <p:spPr>
              <a:xfrm>
                <a:off x="2433544" y="4525138"/>
                <a:ext cx="451800" cy="390600"/>
              </a:xfrm>
              <a:prstGeom prst="straightConnector1">
                <a:avLst/>
              </a:prstGeom>
              <a:noFill/>
              <a:ln cap="flat" cmpd="sng" w="28575">
                <a:solidFill>
                  <a:schemeClr val="accent1"/>
                </a:solidFill>
                <a:prstDash val="solid"/>
                <a:miter lim="800000"/>
                <a:headEnd len="sm" w="sm" type="none"/>
                <a:tailEnd len="sm" w="sm" type="none"/>
              </a:ln>
            </p:spPr>
          </p:cxnSp>
          <p:sp>
            <p:nvSpPr>
              <p:cNvPr id="445" name="Google Shape;445;p14"/>
              <p:cNvSpPr/>
              <p:nvPr/>
            </p:nvSpPr>
            <p:spPr>
              <a:xfrm>
                <a:off x="4541930" y="4810384"/>
                <a:ext cx="719960" cy="71976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ID" sz="2200">
                    <a:solidFill>
                      <a:schemeClr val="lt1"/>
                    </a:solidFill>
                    <a:latin typeface="Calibri"/>
                    <a:ea typeface="Calibri"/>
                    <a:cs typeface="Calibri"/>
                    <a:sym typeface="Calibri"/>
                  </a:rPr>
                  <a:t>3</a:t>
                </a:r>
                <a:endParaRPr sz="1100">
                  <a:solidFill>
                    <a:schemeClr val="lt1"/>
                  </a:solidFill>
                  <a:latin typeface="Calibri"/>
                  <a:ea typeface="Calibri"/>
                  <a:cs typeface="Calibri"/>
                  <a:sym typeface="Calibri"/>
                </a:endParaRPr>
              </a:p>
            </p:txBody>
          </p:sp>
          <p:sp>
            <p:nvSpPr>
              <p:cNvPr id="446" name="Google Shape;446;p14"/>
              <p:cNvSpPr/>
              <p:nvPr/>
            </p:nvSpPr>
            <p:spPr>
              <a:xfrm>
                <a:off x="3633336" y="2654835"/>
                <a:ext cx="719960" cy="71976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ID" sz="2200">
                    <a:solidFill>
                      <a:schemeClr val="lt1"/>
                    </a:solidFill>
                    <a:latin typeface="Calibri"/>
                    <a:ea typeface="Calibri"/>
                    <a:cs typeface="Calibri"/>
                    <a:sym typeface="Calibri"/>
                  </a:rPr>
                  <a:t>5</a:t>
                </a:r>
                <a:endParaRPr sz="1100">
                  <a:solidFill>
                    <a:schemeClr val="lt1"/>
                  </a:solidFill>
                  <a:latin typeface="Calibri"/>
                  <a:ea typeface="Calibri"/>
                  <a:cs typeface="Calibri"/>
                  <a:sym typeface="Calibri"/>
                </a:endParaRPr>
              </a:p>
            </p:txBody>
          </p:sp>
          <p:cxnSp>
            <p:nvCxnSpPr>
              <p:cNvPr id="447" name="Google Shape;447;p14"/>
              <p:cNvCxnSpPr>
                <a:stCxn id="446" idx="5"/>
                <a:endCxn id="445" idx="0"/>
              </p:cNvCxnSpPr>
              <p:nvPr/>
            </p:nvCxnSpPr>
            <p:spPr>
              <a:xfrm>
                <a:off x="4247860" y="3269189"/>
                <a:ext cx="654000" cy="1541100"/>
              </a:xfrm>
              <a:prstGeom prst="straightConnector1">
                <a:avLst/>
              </a:prstGeom>
              <a:noFill/>
              <a:ln cap="flat" cmpd="sng" w="28575">
                <a:solidFill>
                  <a:schemeClr val="accent1"/>
                </a:solidFill>
                <a:prstDash val="solid"/>
                <a:miter lim="800000"/>
                <a:headEnd len="sm" w="sm" type="none"/>
                <a:tailEnd len="sm" w="sm" type="none"/>
              </a:ln>
            </p:spPr>
          </p:cxnSp>
          <p:cxnSp>
            <p:nvCxnSpPr>
              <p:cNvPr id="448" name="Google Shape;448;p14"/>
              <p:cNvCxnSpPr>
                <a:stCxn id="446" idx="2"/>
                <a:endCxn id="442" idx="7"/>
              </p:cNvCxnSpPr>
              <p:nvPr/>
            </p:nvCxnSpPr>
            <p:spPr>
              <a:xfrm flipH="1">
                <a:off x="2433636" y="3014715"/>
                <a:ext cx="1199700" cy="1001400"/>
              </a:xfrm>
              <a:prstGeom prst="straightConnector1">
                <a:avLst/>
              </a:prstGeom>
              <a:noFill/>
              <a:ln cap="flat" cmpd="sng" w="28575">
                <a:solidFill>
                  <a:schemeClr val="accent1"/>
                </a:solidFill>
                <a:prstDash val="solid"/>
                <a:miter lim="800000"/>
                <a:headEnd len="sm" w="sm" type="none"/>
                <a:tailEnd len="sm" w="sm" type="none"/>
              </a:ln>
            </p:spPr>
          </p:cxnSp>
          <p:sp>
            <p:nvSpPr>
              <p:cNvPr id="449" name="Google Shape;449;p14"/>
              <p:cNvSpPr/>
              <p:nvPr/>
            </p:nvSpPr>
            <p:spPr>
              <a:xfrm>
                <a:off x="5253362" y="1057896"/>
                <a:ext cx="719960" cy="71976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lang="en-ID" sz="2200">
                    <a:solidFill>
                      <a:schemeClr val="lt1"/>
                    </a:solidFill>
                    <a:latin typeface="Calibri"/>
                    <a:ea typeface="Calibri"/>
                    <a:cs typeface="Calibri"/>
                    <a:sym typeface="Calibri"/>
                  </a:rPr>
                  <a:t>23</a:t>
                </a:r>
                <a:endParaRPr sz="1100">
                  <a:solidFill>
                    <a:schemeClr val="lt1"/>
                  </a:solidFill>
                  <a:latin typeface="Calibri"/>
                  <a:ea typeface="Calibri"/>
                  <a:cs typeface="Calibri"/>
                  <a:sym typeface="Calibri"/>
                </a:endParaRPr>
              </a:p>
            </p:txBody>
          </p:sp>
          <p:cxnSp>
            <p:nvCxnSpPr>
              <p:cNvPr id="450" name="Google Shape;450;p14"/>
              <p:cNvCxnSpPr>
                <a:stCxn id="449" idx="3"/>
                <a:endCxn id="446" idx="7"/>
              </p:cNvCxnSpPr>
              <p:nvPr/>
            </p:nvCxnSpPr>
            <p:spPr>
              <a:xfrm flipH="1">
                <a:off x="4247898" y="1672250"/>
                <a:ext cx="1110900" cy="1088100"/>
              </a:xfrm>
              <a:prstGeom prst="straightConnector1">
                <a:avLst/>
              </a:prstGeom>
              <a:noFill/>
              <a:ln cap="flat" cmpd="sng" w="28575">
                <a:solidFill>
                  <a:schemeClr val="accent1"/>
                </a:solidFill>
                <a:prstDash val="solid"/>
                <a:miter lim="800000"/>
                <a:headEnd len="sm" w="sm" type="none"/>
                <a:tailEnd len="sm" w="sm" type="none"/>
              </a:ln>
            </p:spPr>
          </p:cxnSp>
          <p:cxnSp>
            <p:nvCxnSpPr>
              <p:cNvPr id="451" name="Google Shape;451;p14"/>
              <p:cNvCxnSpPr>
                <a:stCxn id="449" idx="5"/>
                <a:endCxn id="437" idx="1"/>
              </p:cNvCxnSpPr>
              <p:nvPr/>
            </p:nvCxnSpPr>
            <p:spPr>
              <a:xfrm>
                <a:off x="5867886" y="1672250"/>
                <a:ext cx="1167600" cy="1088100"/>
              </a:xfrm>
              <a:prstGeom prst="straightConnector1">
                <a:avLst/>
              </a:prstGeom>
              <a:noFill/>
              <a:ln cap="flat" cmpd="sng" w="28575">
                <a:solidFill>
                  <a:schemeClr val="accent1"/>
                </a:solidFill>
                <a:prstDash val="solid"/>
                <a:miter lim="800000"/>
                <a:headEnd len="sm" w="sm" type="none"/>
                <a:tailEnd len="sm" w="sm" type="none"/>
              </a:ln>
            </p:spPr>
          </p:cxnSp>
        </p:grpSp>
        <p:sp>
          <p:nvSpPr>
            <p:cNvPr id="452" name="Google Shape;452;p14"/>
            <p:cNvSpPr txBox="1"/>
            <p:nvPr/>
          </p:nvSpPr>
          <p:spPr>
            <a:xfrm>
              <a:off x="846744" y="5617472"/>
              <a:ext cx="6145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Calibri"/>
                  <a:ea typeface="Calibri"/>
                  <a:cs typeface="Calibri"/>
                  <a:sym typeface="Calibri"/>
                </a:rPr>
                <a:t>E</a:t>
              </a:r>
              <a:endParaRPr b="1" sz="1800">
                <a:solidFill>
                  <a:schemeClr val="dk1"/>
                </a:solidFill>
                <a:latin typeface="Calibri"/>
                <a:ea typeface="Calibri"/>
                <a:cs typeface="Calibri"/>
                <a:sym typeface="Calibri"/>
              </a:endParaRPr>
            </a:p>
          </p:txBody>
        </p:sp>
        <p:sp>
          <p:nvSpPr>
            <p:cNvPr id="453" name="Google Shape;453;p14"/>
            <p:cNvSpPr txBox="1"/>
            <p:nvPr/>
          </p:nvSpPr>
          <p:spPr>
            <a:xfrm>
              <a:off x="2832728" y="5617472"/>
              <a:ext cx="6145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Calibri"/>
                  <a:ea typeface="Calibri"/>
                  <a:cs typeface="Calibri"/>
                  <a:sym typeface="Calibri"/>
                </a:rPr>
                <a:t>D</a:t>
              </a:r>
              <a:endParaRPr b="1" sz="1800">
                <a:solidFill>
                  <a:schemeClr val="dk1"/>
                </a:solidFill>
                <a:latin typeface="Calibri"/>
                <a:ea typeface="Calibri"/>
                <a:cs typeface="Calibri"/>
                <a:sym typeface="Calibri"/>
              </a:endParaRPr>
            </a:p>
          </p:txBody>
        </p:sp>
        <p:sp>
          <p:nvSpPr>
            <p:cNvPr id="454" name="Google Shape;454;p14"/>
            <p:cNvSpPr txBox="1"/>
            <p:nvPr/>
          </p:nvSpPr>
          <p:spPr>
            <a:xfrm>
              <a:off x="4594648" y="5617472"/>
              <a:ext cx="6145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Calibri"/>
                  <a:ea typeface="Calibri"/>
                  <a:cs typeface="Calibri"/>
                  <a:sym typeface="Calibri"/>
                </a:rPr>
                <a:t>C</a:t>
              </a:r>
              <a:endParaRPr b="1" sz="1800">
                <a:solidFill>
                  <a:schemeClr val="dk1"/>
                </a:solidFill>
                <a:latin typeface="Calibri"/>
                <a:ea typeface="Calibri"/>
                <a:cs typeface="Calibri"/>
                <a:sym typeface="Calibri"/>
              </a:endParaRPr>
            </a:p>
          </p:txBody>
        </p:sp>
        <p:sp>
          <p:nvSpPr>
            <p:cNvPr id="455" name="Google Shape;455;p14"/>
            <p:cNvSpPr txBox="1"/>
            <p:nvPr/>
          </p:nvSpPr>
          <p:spPr>
            <a:xfrm>
              <a:off x="6049306" y="5617472"/>
              <a:ext cx="6145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Calibri"/>
                  <a:ea typeface="Calibri"/>
                  <a:cs typeface="Calibri"/>
                  <a:sym typeface="Calibri"/>
                </a:rPr>
                <a:t>B</a:t>
              </a:r>
              <a:endParaRPr b="1" sz="1800">
                <a:solidFill>
                  <a:schemeClr val="dk1"/>
                </a:solidFill>
                <a:latin typeface="Calibri"/>
                <a:ea typeface="Calibri"/>
                <a:cs typeface="Calibri"/>
                <a:sym typeface="Calibri"/>
              </a:endParaRPr>
            </a:p>
          </p:txBody>
        </p:sp>
        <p:sp>
          <p:nvSpPr>
            <p:cNvPr id="456" name="Google Shape;456;p14"/>
            <p:cNvSpPr txBox="1"/>
            <p:nvPr/>
          </p:nvSpPr>
          <p:spPr>
            <a:xfrm>
              <a:off x="7959306" y="5530144"/>
              <a:ext cx="6145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Calibri"/>
                  <a:ea typeface="Calibri"/>
                  <a:cs typeface="Calibri"/>
                  <a:sym typeface="Calibri"/>
                </a:rPr>
                <a:t>A</a:t>
              </a:r>
              <a:endParaRPr b="1" sz="1800">
                <a:solidFill>
                  <a:schemeClr val="dk1"/>
                </a:solidFill>
                <a:latin typeface="Calibri"/>
                <a:ea typeface="Calibri"/>
                <a:cs typeface="Calibri"/>
                <a:sym typeface="Calibri"/>
              </a:endParaRPr>
            </a:p>
          </p:txBody>
        </p:sp>
        <p:sp>
          <p:nvSpPr>
            <p:cNvPr id="457" name="Google Shape;457;p14"/>
            <p:cNvSpPr txBox="1"/>
            <p:nvPr/>
          </p:nvSpPr>
          <p:spPr>
            <a:xfrm>
              <a:off x="1171701" y="4349381"/>
              <a:ext cx="6145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Calibri"/>
                  <a:ea typeface="Calibri"/>
                  <a:cs typeface="Calibri"/>
                  <a:sym typeface="Calibri"/>
                </a:rPr>
                <a:t>0</a:t>
              </a:r>
              <a:endParaRPr b="1" sz="1800">
                <a:solidFill>
                  <a:schemeClr val="dk1"/>
                </a:solidFill>
                <a:latin typeface="Calibri"/>
                <a:ea typeface="Calibri"/>
                <a:cs typeface="Calibri"/>
                <a:sym typeface="Calibri"/>
              </a:endParaRPr>
            </a:p>
          </p:txBody>
        </p:sp>
        <p:sp>
          <p:nvSpPr>
            <p:cNvPr id="458" name="Google Shape;458;p14"/>
            <p:cNvSpPr txBox="1"/>
            <p:nvPr/>
          </p:nvSpPr>
          <p:spPr>
            <a:xfrm>
              <a:off x="2437001" y="3287421"/>
              <a:ext cx="6145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Calibri"/>
                  <a:ea typeface="Calibri"/>
                  <a:cs typeface="Calibri"/>
                  <a:sym typeface="Calibri"/>
                </a:rPr>
                <a:t>0</a:t>
              </a:r>
              <a:endParaRPr b="1" sz="1800">
                <a:solidFill>
                  <a:schemeClr val="dk1"/>
                </a:solidFill>
                <a:latin typeface="Calibri"/>
                <a:ea typeface="Calibri"/>
                <a:cs typeface="Calibri"/>
                <a:sym typeface="Calibri"/>
              </a:endParaRPr>
            </a:p>
          </p:txBody>
        </p:sp>
        <p:sp>
          <p:nvSpPr>
            <p:cNvPr id="459" name="Google Shape;459;p14"/>
            <p:cNvSpPr txBox="1"/>
            <p:nvPr/>
          </p:nvSpPr>
          <p:spPr>
            <a:xfrm>
              <a:off x="4234668" y="1856032"/>
              <a:ext cx="6145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Calibri"/>
                  <a:ea typeface="Calibri"/>
                  <a:cs typeface="Calibri"/>
                  <a:sym typeface="Calibri"/>
                </a:rPr>
                <a:t>0</a:t>
              </a:r>
              <a:endParaRPr b="1" sz="1800">
                <a:solidFill>
                  <a:schemeClr val="dk1"/>
                </a:solidFill>
                <a:latin typeface="Calibri"/>
                <a:ea typeface="Calibri"/>
                <a:cs typeface="Calibri"/>
                <a:sym typeface="Calibri"/>
              </a:endParaRPr>
            </a:p>
          </p:txBody>
        </p:sp>
        <p:sp>
          <p:nvSpPr>
            <p:cNvPr id="460" name="Google Shape;460;p14"/>
            <p:cNvSpPr txBox="1"/>
            <p:nvPr/>
          </p:nvSpPr>
          <p:spPr>
            <a:xfrm>
              <a:off x="6280584" y="4039786"/>
              <a:ext cx="6145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Calibri"/>
                  <a:ea typeface="Calibri"/>
                  <a:cs typeface="Calibri"/>
                  <a:sym typeface="Calibri"/>
                </a:rPr>
                <a:t>0</a:t>
              </a:r>
              <a:endParaRPr b="1" sz="1800">
                <a:solidFill>
                  <a:schemeClr val="dk1"/>
                </a:solidFill>
                <a:latin typeface="Calibri"/>
                <a:ea typeface="Calibri"/>
                <a:cs typeface="Calibri"/>
                <a:sym typeface="Calibri"/>
              </a:endParaRPr>
            </a:p>
          </p:txBody>
        </p:sp>
        <p:sp>
          <p:nvSpPr>
            <p:cNvPr id="461" name="Google Shape;461;p14"/>
            <p:cNvSpPr txBox="1"/>
            <p:nvPr/>
          </p:nvSpPr>
          <p:spPr>
            <a:xfrm>
              <a:off x="2578184" y="4341428"/>
              <a:ext cx="6145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Calibri"/>
                  <a:ea typeface="Calibri"/>
                  <a:cs typeface="Calibri"/>
                  <a:sym typeface="Calibri"/>
                </a:rPr>
                <a:t>1</a:t>
              </a:r>
              <a:endParaRPr b="1" sz="1800">
                <a:solidFill>
                  <a:schemeClr val="dk1"/>
                </a:solidFill>
                <a:latin typeface="Calibri"/>
                <a:ea typeface="Calibri"/>
                <a:cs typeface="Calibri"/>
                <a:sym typeface="Calibri"/>
              </a:endParaRPr>
            </a:p>
          </p:txBody>
        </p:sp>
        <p:sp>
          <p:nvSpPr>
            <p:cNvPr id="462" name="Google Shape;462;p14"/>
            <p:cNvSpPr txBox="1"/>
            <p:nvPr/>
          </p:nvSpPr>
          <p:spPr>
            <a:xfrm>
              <a:off x="4638838" y="4070813"/>
              <a:ext cx="6145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Calibri"/>
                  <a:ea typeface="Calibri"/>
                  <a:cs typeface="Calibri"/>
                  <a:sym typeface="Calibri"/>
                </a:rPr>
                <a:t>1</a:t>
              </a:r>
              <a:endParaRPr b="1" sz="1800">
                <a:solidFill>
                  <a:schemeClr val="dk1"/>
                </a:solidFill>
                <a:latin typeface="Calibri"/>
                <a:ea typeface="Calibri"/>
                <a:cs typeface="Calibri"/>
                <a:sym typeface="Calibri"/>
              </a:endParaRPr>
            </a:p>
          </p:txBody>
        </p:sp>
        <p:sp>
          <p:nvSpPr>
            <p:cNvPr id="463" name="Google Shape;463;p14"/>
            <p:cNvSpPr txBox="1"/>
            <p:nvPr/>
          </p:nvSpPr>
          <p:spPr>
            <a:xfrm>
              <a:off x="7903481" y="4045916"/>
              <a:ext cx="6145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Calibri"/>
                  <a:ea typeface="Calibri"/>
                  <a:cs typeface="Calibri"/>
                  <a:sym typeface="Calibri"/>
                </a:rPr>
                <a:t>1</a:t>
              </a:r>
              <a:endParaRPr b="1" sz="1800">
                <a:solidFill>
                  <a:schemeClr val="dk1"/>
                </a:solidFill>
                <a:latin typeface="Calibri"/>
                <a:ea typeface="Calibri"/>
                <a:cs typeface="Calibri"/>
                <a:sym typeface="Calibri"/>
              </a:endParaRPr>
            </a:p>
          </p:txBody>
        </p:sp>
        <p:sp>
          <p:nvSpPr>
            <p:cNvPr id="464" name="Google Shape;464;p14"/>
            <p:cNvSpPr txBox="1"/>
            <p:nvPr/>
          </p:nvSpPr>
          <p:spPr>
            <a:xfrm>
              <a:off x="6176646" y="1872211"/>
              <a:ext cx="6145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Calibri"/>
                  <a:ea typeface="Calibri"/>
                  <a:cs typeface="Calibri"/>
                  <a:sym typeface="Calibri"/>
                </a:rPr>
                <a:t>1</a:t>
              </a:r>
              <a:endParaRPr b="1" sz="1800">
                <a:solidFill>
                  <a:schemeClr val="dk1"/>
                </a:solidFill>
                <a:latin typeface="Calibri"/>
                <a:ea typeface="Calibri"/>
                <a:cs typeface="Calibri"/>
                <a:sym typeface="Calibri"/>
              </a:endParaRPr>
            </a:p>
          </p:txBody>
        </p:sp>
      </p:grpSp>
      <p:sp>
        <p:nvSpPr>
          <p:cNvPr id="465" name="Google Shape;465;p14"/>
          <p:cNvSpPr txBox="1"/>
          <p:nvPr/>
        </p:nvSpPr>
        <p:spPr>
          <a:xfrm>
            <a:off x="9439823" y="1459868"/>
            <a:ext cx="2752177" cy="1384995"/>
          </a:xfrm>
          <a:prstGeom prst="rect">
            <a:avLst/>
          </a:prstGeom>
          <a:solidFill>
            <a:schemeClr val="accent2">
              <a:alpha val="60000"/>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D" sz="1400">
                <a:solidFill>
                  <a:srgbClr val="333333"/>
                </a:solidFill>
                <a:latin typeface="Times New Roman"/>
                <a:ea typeface="Times New Roman"/>
                <a:cs typeface="Times New Roman"/>
                <a:sym typeface="Times New Roman"/>
              </a:rPr>
              <a:t>NOTE</a:t>
            </a:r>
            <a:endParaRPr/>
          </a:p>
          <a:p>
            <a:pPr indent="0" lvl="0" marL="0" marR="0" rtl="0" algn="l">
              <a:spcBef>
                <a:spcPts val="0"/>
              </a:spcBef>
              <a:spcAft>
                <a:spcPts val="0"/>
              </a:spcAft>
              <a:buNone/>
            </a:pPr>
            <a:r>
              <a:rPr b="0" i="0" lang="en-ID" sz="1400">
                <a:solidFill>
                  <a:srgbClr val="333333"/>
                </a:solidFill>
                <a:latin typeface="Times New Roman"/>
                <a:ea typeface="Times New Roman"/>
                <a:cs typeface="Times New Roman"/>
                <a:sym typeface="Times New Roman"/>
              </a:rPr>
              <a:t>1. Dalam Pohon Huffman Greedy</a:t>
            </a:r>
            <a:endParaRPr/>
          </a:p>
          <a:p>
            <a:pPr indent="0" lvl="0" marL="0" marR="0" rtl="0" algn="l">
              <a:spcBef>
                <a:spcPts val="0"/>
              </a:spcBef>
              <a:spcAft>
                <a:spcPts val="0"/>
              </a:spcAft>
              <a:buNone/>
            </a:pPr>
            <a:r>
              <a:rPr lang="en-ID" sz="1400">
                <a:solidFill>
                  <a:srgbClr val="333333"/>
                </a:solidFill>
                <a:latin typeface="Times New Roman"/>
                <a:ea typeface="Times New Roman"/>
                <a:cs typeface="Times New Roman"/>
                <a:sym typeface="Times New Roman"/>
              </a:rPr>
              <a:t>Nilai kecil selalu berada di kiri</a:t>
            </a:r>
            <a:endParaRPr sz="1400">
              <a:solidFill>
                <a:srgbClr val="333333"/>
              </a:solidFill>
              <a:latin typeface="Times New Roman"/>
              <a:ea typeface="Times New Roman"/>
              <a:cs typeface="Times New Roman"/>
              <a:sym typeface="Times New Roman"/>
            </a:endParaRPr>
          </a:p>
          <a:p>
            <a:pPr indent="0" lvl="0" marL="0" marR="0" rtl="0" algn="l">
              <a:spcBef>
                <a:spcPts val="0"/>
              </a:spcBef>
              <a:spcAft>
                <a:spcPts val="0"/>
              </a:spcAft>
              <a:buNone/>
            </a:pPr>
            <a:r>
              <a:rPr lang="en-ID" sz="1400">
                <a:solidFill>
                  <a:srgbClr val="333333"/>
                </a:solidFill>
                <a:latin typeface="Times New Roman"/>
                <a:ea typeface="Times New Roman"/>
                <a:cs typeface="Times New Roman"/>
                <a:sym typeface="Times New Roman"/>
              </a:rPr>
              <a:t>Nilai besar selalu berada di kanan</a:t>
            </a:r>
            <a:endParaRPr sz="1400">
              <a:solidFill>
                <a:srgbClr val="333333"/>
              </a:solidFill>
              <a:latin typeface="Times New Roman"/>
              <a:ea typeface="Times New Roman"/>
              <a:cs typeface="Times New Roman"/>
              <a:sym typeface="Times New Roman"/>
            </a:endParaRPr>
          </a:p>
          <a:p>
            <a:pPr indent="0" lvl="0" marL="0" marR="0" rtl="0" algn="l">
              <a:spcBef>
                <a:spcPts val="0"/>
              </a:spcBef>
              <a:spcAft>
                <a:spcPts val="0"/>
              </a:spcAft>
              <a:buNone/>
            </a:pPr>
            <a:r>
              <a:rPr lang="en-ID" sz="1400">
                <a:solidFill>
                  <a:srgbClr val="333333"/>
                </a:solidFill>
                <a:latin typeface="Times New Roman"/>
                <a:ea typeface="Times New Roman"/>
                <a:cs typeface="Times New Roman"/>
                <a:sym typeface="Times New Roman"/>
              </a:rPr>
              <a:t>2.Angka 0 di setiap sisi cabang kiri</a:t>
            </a:r>
            <a:endParaRPr sz="1400">
              <a:solidFill>
                <a:srgbClr val="333333"/>
              </a:solidFill>
              <a:latin typeface="Times New Roman"/>
              <a:ea typeface="Times New Roman"/>
              <a:cs typeface="Times New Roman"/>
              <a:sym typeface="Times New Roman"/>
            </a:endParaRPr>
          </a:p>
          <a:p>
            <a:pPr indent="0" lvl="0" marL="0" marR="0" rtl="0" algn="l">
              <a:spcBef>
                <a:spcPts val="0"/>
              </a:spcBef>
              <a:spcAft>
                <a:spcPts val="0"/>
              </a:spcAft>
              <a:buNone/>
            </a:pPr>
            <a:r>
              <a:rPr lang="en-ID" sz="1400">
                <a:solidFill>
                  <a:srgbClr val="333333"/>
                </a:solidFill>
                <a:latin typeface="Times New Roman"/>
                <a:ea typeface="Times New Roman"/>
                <a:cs typeface="Times New Roman"/>
                <a:sym typeface="Times New Roman"/>
              </a:rPr>
              <a:t>Angka 1 di setiap sisi cabang kanan</a:t>
            </a:r>
            <a:endParaRPr sz="1400">
              <a:solidFill>
                <a:srgbClr val="333333"/>
              </a:solidFill>
              <a:latin typeface="Times New Roman"/>
              <a:ea typeface="Times New Roman"/>
              <a:cs typeface="Times New Roman"/>
              <a:sym typeface="Times New Roman"/>
            </a:endParaRPr>
          </a:p>
        </p:txBody>
      </p:sp>
      <p:graphicFrame>
        <p:nvGraphicFramePr>
          <p:cNvPr id="466" name="Google Shape;466;p14"/>
          <p:cNvGraphicFramePr/>
          <p:nvPr/>
        </p:nvGraphicFramePr>
        <p:xfrm>
          <a:off x="174606" y="2269443"/>
          <a:ext cx="3000000" cy="3000000"/>
        </p:xfrm>
        <a:graphic>
          <a:graphicData uri="http://schemas.openxmlformats.org/drawingml/2006/table">
            <a:tbl>
              <a:tblPr bandRow="1" firstCol="1" firstRow="1">
                <a:noFill/>
                <a:tableStyleId>{67381FDA-5F36-4E83-AB15-48AC163B9400}</a:tableStyleId>
              </a:tblPr>
              <a:tblGrid>
                <a:gridCol w="981475"/>
                <a:gridCol w="981775"/>
                <a:gridCol w="981775"/>
              </a:tblGrid>
              <a:tr h="351175">
                <a:tc>
                  <a:txBody>
                    <a:bodyPr/>
                    <a:lstStyle/>
                    <a:p>
                      <a:pPr indent="0" lvl="0" marL="0" marR="0" rtl="0" algn="ctr">
                        <a:lnSpc>
                          <a:spcPct val="107000"/>
                        </a:lnSpc>
                        <a:spcBef>
                          <a:spcPts val="0"/>
                        </a:spcBef>
                        <a:spcAft>
                          <a:spcPts val="0"/>
                        </a:spcAft>
                        <a:buNone/>
                      </a:pPr>
                      <a:r>
                        <a:rPr lang="en-ID" sz="1600" u="none" cap="none" strike="noStrike"/>
                        <a:t>Character</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D" sz="1600" u="none" cap="none" strike="noStrike"/>
                        <a:t>Frekuensi</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D" sz="1600" u="none" cap="none" strike="noStrike"/>
                        <a:t>Code</a:t>
                      </a:r>
                      <a:endParaRPr sz="1600" u="none" cap="none" strike="noStrike">
                        <a:latin typeface="Calibri"/>
                        <a:ea typeface="Calibri"/>
                        <a:cs typeface="Calibri"/>
                        <a:sym typeface="Calibri"/>
                      </a:endParaRPr>
                    </a:p>
                  </a:txBody>
                  <a:tcPr marT="0" marB="0" marR="68575" marL="68575">
                    <a:solidFill>
                      <a:schemeClr val="accent2"/>
                    </a:solidFill>
                  </a:tcPr>
                </a:tc>
              </a:tr>
              <a:tr h="351175">
                <a:tc>
                  <a:txBody>
                    <a:bodyPr/>
                    <a:lstStyle/>
                    <a:p>
                      <a:pPr indent="0" lvl="0" marL="0" marR="0" rtl="0" algn="ctr">
                        <a:lnSpc>
                          <a:spcPct val="107000"/>
                        </a:lnSpc>
                        <a:spcBef>
                          <a:spcPts val="0"/>
                        </a:spcBef>
                        <a:spcAft>
                          <a:spcPts val="0"/>
                        </a:spcAft>
                        <a:buNone/>
                      </a:pPr>
                      <a:r>
                        <a:rPr lang="en-ID" sz="1800" u="none" cap="none" strike="noStrike"/>
                        <a:t>A</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D" sz="1800" u="none" cap="none" strike="noStrike"/>
                        <a:t>10</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D" sz="1800" u="none" cap="none" strike="noStrike"/>
                        <a:t>11</a:t>
                      </a:r>
                      <a:endParaRPr sz="1800" u="none" cap="none" strike="noStrike">
                        <a:latin typeface="Calibri"/>
                        <a:ea typeface="Calibri"/>
                        <a:cs typeface="Calibri"/>
                        <a:sym typeface="Calibri"/>
                      </a:endParaRPr>
                    </a:p>
                  </a:txBody>
                  <a:tcPr marT="0" marB="0" marR="68575" marL="68575">
                    <a:solidFill>
                      <a:schemeClr val="accent2"/>
                    </a:solidFill>
                  </a:tcPr>
                </a:tc>
              </a:tr>
              <a:tr h="351175">
                <a:tc>
                  <a:txBody>
                    <a:bodyPr/>
                    <a:lstStyle/>
                    <a:p>
                      <a:pPr indent="0" lvl="0" marL="0" marR="0" rtl="0" algn="ctr">
                        <a:lnSpc>
                          <a:spcPct val="107000"/>
                        </a:lnSpc>
                        <a:spcBef>
                          <a:spcPts val="0"/>
                        </a:spcBef>
                        <a:spcAft>
                          <a:spcPts val="0"/>
                        </a:spcAft>
                        <a:buNone/>
                      </a:pPr>
                      <a:r>
                        <a:rPr lang="en-ID" sz="1800" u="none" cap="none" strike="noStrike"/>
                        <a:t>B</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D" sz="1800" u="none" cap="none" strike="noStrike"/>
                        <a:t>8</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D" sz="1800" u="none" cap="none" strike="noStrike"/>
                        <a:t>10</a:t>
                      </a:r>
                      <a:endParaRPr sz="1800" u="none" cap="none" strike="noStrike">
                        <a:latin typeface="Calibri"/>
                        <a:ea typeface="Calibri"/>
                        <a:cs typeface="Calibri"/>
                        <a:sym typeface="Calibri"/>
                      </a:endParaRPr>
                    </a:p>
                  </a:txBody>
                  <a:tcPr marT="0" marB="0" marR="68575" marL="68575">
                    <a:solidFill>
                      <a:schemeClr val="accent2"/>
                    </a:solidFill>
                  </a:tcPr>
                </a:tc>
              </a:tr>
              <a:tr h="351175">
                <a:tc>
                  <a:txBody>
                    <a:bodyPr/>
                    <a:lstStyle/>
                    <a:p>
                      <a:pPr indent="0" lvl="0" marL="0" marR="0" rtl="0" algn="ctr">
                        <a:lnSpc>
                          <a:spcPct val="107000"/>
                        </a:lnSpc>
                        <a:spcBef>
                          <a:spcPts val="0"/>
                        </a:spcBef>
                        <a:spcAft>
                          <a:spcPts val="0"/>
                        </a:spcAft>
                        <a:buNone/>
                      </a:pPr>
                      <a:r>
                        <a:rPr lang="en-ID" sz="1800" u="none" cap="none" strike="noStrike"/>
                        <a:t>C</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D" sz="1800" u="none" cap="none" strike="noStrike"/>
                        <a:t>3</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D" sz="1800" u="none" cap="none" strike="noStrike"/>
                        <a:t>01</a:t>
                      </a:r>
                      <a:endParaRPr sz="1800" u="none" cap="none" strike="noStrike">
                        <a:latin typeface="Calibri"/>
                        <a:ea typeface="Calibri"/>
                        <a:cs typeface="Calibri"/>
                        <a:sym typeface="Calibri"/>
                      </a:endParaRPr>
                    </a:p>
                  </a:txBody>
                  <a:tcPr marT="0" marB="0" marR="68575" marL="68575">
                    <a:solidFill>
                      <a:schemeClr val="accent2"/>
                    </a:solidFill>
                  </a:tcPr>
                </a:tc>
              </a:tr>
              <a:tr h="351175">
                <a:tc>
                  <a:txBody>
                    <a:bodyPr/>
                    <a:lstStyle/>
                    <a:p>
                      <a:pPr indent="0" lvl="0" marL="0" marR="0" rtl="0" algn="ctr">
                        <a:lnSpc>
                          <a:spcPct val="107000"/>
                        </a:lnSpc>
                        <a:spcBef>
                          <a:spcPts val="0"/>
                        </a:spcBef>
                        <a:spcAft>
                          <a:spcPts val="0"/>
                        </a:spcAft>
                        <a:buNone/>
                      </a:pPr>
                      <a:r>
                        <a:rPr lang="en-ID" sz="1800" u="none" cap="none" strike="noStrike"/>
                        <a:t>D</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D" sz="1800" u="none" cap="none" strike="noStrike"/>
                        <a:t>1</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D" sz="1800" u="none" cap="none" strike="noStrike"/>
                        <a:t>001</a:t>
                      </a:r>
                      <a:endParaRPr sz="1800" u="none" cap="none" strike="noStrike">
                        <a:latin typeface="Calibri"/>
                        <a:ea typeface="Calibri"/>
                        <a:cs typeface="Calibri"/>
                        <a:sym typeface="Calibri"/>
                      </a:endParaRPr>
                    </a:p>
                  </a:txBody>
                  <a:tcPr marT="0" marB="0" marR="68575" marL="68575">
                    <a:solidFill>
                      <a:schemeClr val="accent2"/>
                    </a:solidFill>
                  </a:tcPr>
                </a:tc>
              </a:tr>
              <a:tr h="351175">
                <a:tc>
                  <a:txBody>
                    <a:bodyPr/>
                    <a:lstStyle/>
                    <a:p>
                      <a:pPr indent="0" lvl="0" marL="0" marR="0" rtl="0" algn="ctr">
                        <a:lnSpc>
                          <a:spcPct val="107000"/>
                        </a:lnSpc>
                        <a:spcBef>
                          <a:spcPts val="0"/>
                        </a:spcBef>
                        <a:spcAft>
                          <a:spcPts val="0"/>
                        </a:spcAft>
                        <a:buNone/>
                      </a:pPr>
                      <a:r>
                        <a:rPr lang="en-ID" sz="1800" u="none" cap="none" strike="noStrike"/>
                        <a:t>E</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D" sz="1800" u="none" cap="none" strike="noStrike"/>
                        <a:t>1</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ID" sz="1800" u="none" cap="none" strike="noStrike"/>
                        <a:t>000</a:t>
                      </a:r>
                      <a:endParaRPr sz="1800" u="none" cap="none" strike="noStrike">
                        <a:latin typeface="Calibri"/>
                        <a:ea typeface="Calibri"/>
                        <a:cs typeface="Calibri"/>
                        <a:sym typeface="Calibri"/>
                      </a:endParaRPr>
                    </a:p>
                  </a:txBody>
                  <a:tcPr marT="0" marB="0" marR="68575" marL="68575">
                    <a:solidFill>
                      <a:schemeClr val="accent2"/>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29">
                                            <p:txEl>
                                              <p:pRg end="0" st="0"/>
                                            </p:txEl>
                                          </p:spTgt>
                                        </p:tgtEl>
                                        <p:attrNameLst>
                                          <p:attrName>style.visibility</p:attrName>
                                        </p:attrNameLst>
                                      </p:cBhvr>
                                      <p:to>
                                        <p:strVal val="visible"/>
                                      </p:to>
                                    </p:set>
                                    <p:anim calcmode="lin" valueType="num">
                                      <p:cBhvr additive="base">
                                        <p:cTn dur="1000"/>
                                        <p:tgtEl>
                                          <p:spTgt spid="42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5"/>
          <p:cNvSpPr txBox="1"/>
          <p:nvPr/>
        </p:nvSpPr>
        <p:spPr>
          <a:xfrm>
            <a:off x="2119991" y="4367806"/>
            <a:ext cx="4688855" cy="646331"/>
          </a:xfrm>
          <a:prstGeom prst="rect">
            <a:avLst/>
          </a:prstGeom>
          <a:solidFill>
            <a:srgbClr val="F4B08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dk1"/>
                </a:solidFill>
                <a:latin typeface="Calibri"/>
                <a:ea typeface="Calibri"/>
                <a:cs typeface="Calibri"/>
                <a:sym typeface="Calibri"/>
              </a:rPr>
              <a:t>Setekah Code yang sudah ditentukan kita dapat melakukan Encoding</a:t>
            </a:r>
            <a:endParaRPr sz="1800">
              <a:solidFill>
                <a:schemeClr val="dk1"/>
              </a:solidFill>
              <a:latin typeface="Calibri"/>
              <a:ea typeface="Calibri"/>
              <a:cs typeface="Calibri"/>
              <a:sym typeface="Calibri"/>
            </a:endParaRPr>
          </a:p>
        </p:txBody>
      </p:sp>
      <p:cxnSp>
        <p:nvCxnSpPr>
          <p:cNvPr id="472" name="Google Shape;472;p15"/>
          <p:cNvCxnSpPr/>
          <p:nvPr/>
        </p:nvCxnSpPr>
        <p:spPr>
          <a:xfrm>
            <a:off x="384315" y="715617"/>
            <a:ext cx="2880000" cy="0"/>
          </a:xfrm>
          <a:prstGeom prst="straightConnector1">
            <a:avLst/>
          </a:prstGeom>
          <a:noFill/>
          <a:ln cap="flat" cmpd="sng" w="38100">
            <a:solidFill>
              <a:schemeClr val="accent2"/>
            </a:solidFill>
            <a:prstDash val="solid"/>
            <a:miter lim="800000"/>
            <a:headEnd len="sm" w="sm" type="none"/>
            <a:tailEnd len="sm" w="sm" type="none"/>
          </a:ln>
        </p:spPr>
      </p:cxnSp>
      <p:cxnSp>
        <p:nvCxnSpPr>
          <p:cNvPr id="473" name="Google Shape;473;p15"/>
          <p:cNvCxnSpPr/>
          <p:nvPr/>
        </p:nvCxnSpPr>
        <p:spPr>
          <a:xfrm>
            <a:off x="3246781"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474" name="Google Shape;474;p15"/>
          <p:cNvCxnSpPr/>
          <p:nvPr/>
        </p:nvCxnSpPr>
        <p:spPr>
          <a:xfrm>
            <a:off x="9011478"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475" name="Google Shape;475;p15"/>
          <p:cNvCxnSpPr/>
          <p:nvPr/>
        </p:nvCxnSpPr>
        <p:spPr>
          <a:xfrm>
            <a:off x="6122501" y="715617"/>
            <a:ext cx="2880000" cy="0"/>
          </a:xfrm>
          <a:prstGeom prst="straightConnector1">
            <a:avLst/>
          </a:prstGeom>
          <a:noFill/>
          <a:ln cap="flat" cmpd="sng" w="38100">
            <a:solidFill>
              <a:schemeClr val="accent2"/>
            </a:solidFill>
            <a:prstDash val="solid"/>
            <a:miter lim="800000"/>
            <a:headEnd len="sm" w="sm" type="none"/>
            <a:tailEnd len="sm" w="sm" type="none"/>
          </a:ln>
        </p:spPr>
      </p:cxnSp>
      <p:sp>
        <p:nvSpPr>
          <p:cNvPr id="476" name="Google Shape;476;p15"/>
          <p:cNvSpPr/>
          <p:nvPr/>
        </p:nvSpPr>
        <p:spPr>
          <a:xfrm>
            <a:off x="0" y="6632466"/>
            <a:ext cx="12224728" cy="25406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7" name="Google Shape;477;p15"/>
          <p:cNvSpPr/>
          <p:nvPr/>
        </p:nvSpPr>
        <p:spPr>
          <a:xfrm>
            <a:off x="-1" y="6631786"/>
            <a:ext cx="12224728" cy="45719"/>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8" name="Google Shape;478;p15"/>
          <p:cNvSpPr txBox="1"/>
          <p:nvPr/>
        </p:nvSpPr>
        <p:spPr>
          <a:xfrm>
            <a:off x="384315" y="116316"/>
            <a:ext cx="1095954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3200">
                <a:solidFill>
                  <a:srgbClr val="FF0000"/>
                </a:solidFill>
                <a:latin typeface="Aharoni"/>
                <a:ea typeface="Aharoni"/>
                <a:cs typeface="Aharoni"/>
                <a:sym typeface="Aharoni"/>
              </a:rPr>
              <a:t>CONTOH KASUS HUFFMAN GREEDY KOMPRESI TEKS</a:t>
            </a:r>
            <a:endParaRPr/>
          </a:p>
        </p:txBody>
      </p:sp>
      <p:sp>
        <p:nvSpPr>
          <p:cNvPr id="479" name="Google Shape;479;p15"/>
          <p:cNvSpPr txBox="1"/>
          <p:nvPr/>
        </p:nvSpPr>
        <p:spPr>
          <a:xfrm>
            <a:off x="225081" y="1016466"/>
            <a:ext cx="11666395" cy="369332"/>
          </a:xfrm>
          <a:prstGeom prst="rect">
            <a:avLst/>
          </a:prstGeom>
          <a:solidFill>
            <a:schemeClr val="accent2">
              <a:alpha val="53725"/>
            </a:schemeClr>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D" sz="1800">
                <a:solidFill>
                  <a:schemeClr val="dk1"/>
                </a:solidFill>
                <a:latin typeface="Times New Roman"/>
                <a:ea typeface="Times New Roman"/>
                <a:cs typeface="Times New Roman"/>
                <a:sym typeface="Times New Roman"/>
              </a:rPr>
              <a:t>Ada sebuah Message “AAAAAAAAAABBBBBBBBCCCDE”</a:t>
            </a:r>
            <a:endParaRPr sz="1800">
              <a:solidFill>
                <a:schemeClr val="dk1"/>
              </a:solidFill>
              <a:latin typeface="Times New Roman"/>
              <a:ea typeface="Times New Roman"/>
              <a:cs typeface="Times New Roman"/>
              <a:sym typeface="Times New Roman"/>
            </a:endParaRPr>
          </a:p>
        </p:txBody>
      </p:sp>
      <p:sp>
        <p:nvSpPr>
          <p:cNvPr id="480" name="Google Shape;480;p15"/>
          <p:cNvSpPr txBox="1"/>
          <p:nvPr/>
        </p:nvSpPr>
        <p:spPr>
          <a:xfrm>
            <a:off x="225081" y="1343324"/>
            <a:ext cx="36578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dk1"/>
                </a:solidFill>
                <a:latin typeface="Calibri"/>
                <a:ea typeface="Calibri"/>
                <a:cs typeface="Calibri"/>
                <a:sym typeface="Calibri"/>
              </a:rPr>
              <a:t>Lengt=23</a:t>
            </a:r>
            <a:endParaRPr sz="1800">
              <a:solidFill>
                <a:schemeClr val="dk1"/>
              </a:solidFill>
              <a:latin typeface="Calibri"/>
              <a:ea typeface="Calibri"/>
              <a:cs typeface="Calibri"/>
              <a:sym typeface="Calibri"/>
            </a:endParaRPr>
          </a:p>
        </p:txBody>
      </p:sp>
      <p:sp>
        <p:nvSpPr>
          <p:cNvPr id="481" name="Google Shape;481;p15"/>
          <p:cNvSpPr txBox="1"/>
          <p:nvPr/>
        </p:nvSpPr>
        <p:spPr>
          <a:xfrm>
            <a:off x="185250" y="1806699"/>
            <a:ext cx="38301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dk1"/>
                </a:solidFill>
                <a:latin typeface="Times New Roman"/>
                <a:ea typeface="Times New Roman"/>
                <a:cs typeface="Times New Roman"/>
                <a:sym typeface="Times New Roman"/>
              </a:rPr>
              <a:t>3. Encoding dan pembangunan bit kode</a:t>
            </a:r>
            <a:endParaRPr sz="1800">
              <a:solidFill>
                <a:schemeClr val="dk1"/>
              </a:solidFill>
              <a:latin typeface="Times New Roman"/>
              <a:ea typeface="Times New Roman"/>
              <a:cs typeface="Times New Roman"/>
              <a:sym typeface="Times New Roman"/>
            </a:endParaRPr>
          </a:p>
        </p:txBody>
      </p:sp>
      <p:sp>
        <p:nvSpPr>
          <p:cNvPr id="482" name="Google Shape;482;p15"/>
          <p:cNvSpPr txBox="1"/>
          <p:nvPr/>
        </p:nvSpPr>
        <p:spPr>
          <a:xfrm>
            <a:off x="3668706" y="2213257"/>
            <a:ext cx="727716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800">
                <a:solidFill>
                  <a:schemeClr val="dk1"/>
                </a:solidFill>
                <a:latin typeface="Times New Roman"/>
                <a:ea typeface="Times New Roman"/>
                <a:cs typeface="Times New Roman"/>
                <a:sym typeface="Times New Roman"/>
              </a:rPr>
              <a:t>A A A A A A A A A A B B B B B B B B C C C D E</a:t>
            </a:r>
            <a:endParaRPr sz="1800">
              <a:solidFill>
                <a:schemeClr val="dk1"/>
              </a:solidFill>
              <a:latin typeface="Times New Roman"/>
              <a:ea typeface="Times New Roman"/>
              <a:cs typeface="Times New Roman"/>
              <a:sym typeface="Times New Roman"/>
            </a:endParaRPr>
          </a:p>
        </p:txBody>
      </p:sp>
      <p:sp>
        <p:nvSpPr>
          <p:cNvPr id="483" name="Google Shape;483;p15"/>
          <p:cNvSpPr txBox="1"/>
          <p:nvPr/>
        </p:nvSpPr>
        <p:spPr>
          <a:xfrm>
            <a:off x="4837044" y="3027157"/>
            <a:ext cx="424069"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cxnSp>
        <p:nvCxnSpPr>
          <p:cNvPr id="484" name="Google Shape;484;p15"/>
          <p:cNvCxnSpPr/>
          <p:nvPr/>
        </p:nvCxnSpPr>
        <p:spPr>
          <a:xfrm>
            <a:off x="5049079" y="2478157"/>
            <a:ext cx="0" cy="549000"/>
          </a:xfrm>
          <a:prstGeom prst="straightConnector1">
            <a:avLst/>
          </a:prstGeom>
          <a:noFill/>
          <a:ln cap="flat" cmpd="sng" w="19050">
            <a:solidFill>
              <a:schemeClr val="dk1"/>
            </a:solidFill>
            <a:prstDash val="solid"/>
            <a:miter lim="800000"/>
            <a:headEnd len="sm" w="sm" type="none"/>
            <a:tailEnd len="med" w="med" type="triangle"/>
          </a:ln>
        </p:spPr>
      </p:cxnSp>
      <p:sp>
        <p:nvSpPr>
          <p:cNvPr id="485" name="Google Shape;485;p15"/>
          <p:cNvSpPr txBox="1"/>
          <p:nvPr/>
        </p:nvSpPr>
        <p:spPr>
          <a:xfrm>
            <a:off x="5263147" y="3083190"/>
            <a:ext cx="5545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cxnSp>
        <p:nvCxnSpPr>
          <p:cNvPr id="486" name="Google Shape;486;p15"/>
          <p:cNvCxnSpPr/>
          <p:nvPr/>
        </p:nvCxnSpPr>
        <p:spPr>
          <a:xfrm>
            <a:off x="7020881" y="2423708"/>
            <a:ext cx="0" cy="603449"/>
          </a:xfrm>
          <a:prstGeom prst="straightConnector1">
            <a:avLst/>
          </a:prstGeom>
          <a:noFill/>
          <a:ln cap="flat" cmpd="sng" w="19050">
            <a:solidFill>
              <a:schemeClr val="dk1"/>
            </a:solidFill>
            <a:prstDash val="solid"/>
            <a:miter lim="800000"/>
            <a:headEnd len="sm" w="sm" type="none"/>
            <a:tailEnd len="med" w="med" type="triangle"/>
          </a:ln>
        </p:spPr>
      </p:cxnSp>
      <p:sp>
        <p:nvSpPr>
          <p:cNvPr id="487" name="Google Shape;487;p15"/>
          <p:cNvSpPr txBox="1"/>
          <p:nvPr/>
        </p:nvSpPr>
        <p:spPr>
          <a:xfrm>
            <a:off x="6808846" y="3027157"/>
            <a:ext cx="424069"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88" name="Google Shape;488;p15"/>
          <p:cNvSpPr txBox="1"/>
          <p:nvPr/>
        </p:nvSpPr>
        <p:spPr>
          <a:xfrm>
            <a:off x="7232915" y="3059668"/>
            <a:ext cx="5545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cxnSp>
        <p:nvCxnSpPr>
          <p:cNvPr id="489" name="Google Shape;489;p15"/>
          <p:cNvCxnSpPr>
            <a:endCxn id="490" idx="0"/>
          </p:cNvCxnSpPr>
          <p:nvPr/>
        </p:nvCxnSpPr>
        <p:spPr>
          <a:xfrm>
            <a:off x="8717159" y="2456171"/>
            <a:ext cx="0" cy="607200"/>
          </a:xfrm>
          <a:prstGeom prst="straightConnector1">
            <a:avLst/>
          </a:prstGeom>
          <a:noFill/>
          <a:ln cap="flat" cmpd="sng" w="19050">
            <a:solidFill>
              <a:schemeClr val="dk1"/>
            </a:solidFill>
            <a:prstDash val="solid"/>
            <a:miter lim="800000"/>
            <a:headEnd len="sm" w="sm" type="none"/>
            <a:tailEnd len="med" w="med" type="triangle"/>
          </a:ln>
        </p:spPr>
      </p:cxnSp>
      <p:sp>
        <p:nvSpPr>
          <p:cNvPr id="490" name="Google Shape;490;p15"/>
          <p:cNvSpPr txBox="1"/>
          <p:nvPr/>
        </p:nvSpPr>
        <p:spPr>
          <a:xfrm>
            <a:off x="8505124" y="3063371"/>
            <a:ext cx="424069"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800">
                <a:solidFill>
                  <a:schemeClr val="dk1"/>
                </a:solidFill>
                <a:latin typeface="Calibri"/>
                <a:ea typeface="Calibri"/>
                <a:cs typeface="Calibri"/>
                <a:sym typeface="Calibri"/>
              </a:rPr>
              <a:t>01</a:t>
            </a:r>
            <a:endParaRPr sz="1800">
              <a:solidFill>
                <a:schemeClr val="dk1"/>
              </a:solidFill>
              <a:latin typeface="Calibri"/>
              <a:ea typeface="Calibri"/>
              <a:cs typeface="Calibri"/>
              <a:sym typeface="Calibri"/>
            </a:endParaRPr>
          </a:p>
        </p:txBody>
      </p:sp>
      <p:sp>
        <p:nvSpPr>
          <p:cNvPr id="491" name="Google Shape;491;p15"/>
          <p:cNvSpPr txBox="1"/>
          <p:nvPr/>
        </p:nvSpPr>
        <p:spPr>
          <a:xfrm>
            <a:off x="8929192" y="3075039"/>
            <a:ext cx="5545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cxnSp>
        <p:nvCxnSpPr>
          <p:cNvPr id="492" name="Google Shape;492;p15"/>
          <p:cNvCxnSpPr>
            <a:endCxn id="493" idx="0"/>
          </p:cNvCxnSpPr>
          <p:nvPr/>
        </p:nvCxnSpPr>
        <p:spPr>
          <a:xfrm>
            <a:off x="9353154" y="2456089"/>
            <a:ext cx="218400" cy="603000"/>
          </a:xfrm>
          <a:prstGeom prst="straightConnector1">
            <a:avLst/>
          </a:prstGeom>
          <a:noFill/>
          <a:ln cap="flat" cmpd="sng" w="19050">
            <a:solidFill>
              <a:schemeClr val="dk1"/>
            </a:solidFill>
            <a:prstDash val="solid"/>
            <a:miter lim="800000"/>
            <a:headEnd len="sm" w="sm" type="none"/>
            <a:tailEnd len="med" w="med" type="triangle"/>
          </a:ln>
        </p:spPr>
      </p:cxnSp>
      <p:sp>
        <p:nvSpPr>
          <p:cNvPr id="493" name="Google Shape;493;p15"/>
          <p:cNvSpPr txBox="1"/>
          <p:nvPr/>
        </p:nvSpPr>
        <p:spPr>
          <a:xfrm>
            <a:off x="9284230" y="3059089"/>
            <a:ext cx="574649"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800">
                <a:solidFill>
                  <a:schemeClr val="dk1"/>
                </a:solidFill>
                <a:latin typeface="Calibri"/>
                <a:ea typeface="Calibri"/>
                <a:cs typeface="Calibri"/>
                <a:sym typeface="Calibri"/>
              </a:rPr>
              <a:t>001</a:t>
            </a:r>
            <a:endParaRPr sz="1800">
              <a:solidFill>
                <a:schemeClr val="dk1"/>
              </a:solidFill>
              <a:latin typeface="Calibri"/>
              <a:ea typeface="Calibri"/>
              <a:cs typeface="Calibri"/>
              <a:sym typeface="Calibri"/>
            </a:endParaRPr>
          </a:p>
        </p:txBody>
      </p:sp>
      <p:sp>
        <p:nvSpPr>
          <p:cNvPr id="494" name="Google Shape;494;p15"/>
          <p:cNvSpPr txBox="1"/>
          <p:nvPr/>
        </p:nvSpPr>
        <p:spPr>
          <a:xfrm>
            <a:off x="10019353" y="3083190"/>
            <a:ext cx="574649"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800">
                <a:solidFill>
                  <a:schemeClr val="dk1"/>
                </a:solidFill>
                <a:latin typeface="Calibri"/>
                <a:ea typeface="Calibri"/>
                <a:cs typeface="Calibri"/>
                <a:sym typeface="Calibri"/>
              </a:rPr>
              <a:t>000</a:t>
            </a:r>
            <a:endParaRPr sz="1800">
              <a:solidFill>
                <a:schemeClr val="dk1"/>
              </a:solidFill>
              <a:latin typeface="Calibri"/>
              <a:ea typeface="Calibri"/>
              <a:cs typeface="Calibri"/>
              <a:sym typeface="Calibri"/>
            </a:endParaRPr>
          </a:p>
        </p:txBody>
      </p:sp>
      <p:cxnSp>
        <p:nvCxnSpPr>
          <p:cNvPr id="495" name="Google Shape;495;p15"/>
          <p:cNvCxnSpPr>
            <a:endCxn id="494" idx="0"/>
          </p:cNvCxnSpPr>
          <p:nvPr/>
        </p:nvCxnSpPr>
        <p:spPr>
          <a:xfrm>
            <a:off x="9589078" y="2503890"/>
            <a:ext cx="717600" cy="579300"/>
          </a:xfrm>
          <a:prstGeom prst="straightConnector1">
            <a:avLst/>
          </a:prstGeom>
          <a:noFill/>
          <a:ln cap="flat" cmpd="sng" w="19050">
            <a:solidFill>
              <a:schemeClr val="dk1"/>
            </a:solidFill>
            <a:prstDash val="solid"/>
            <a:miter lim="800000"/>
            <a:headEnd len="sm" w="sm" type="none"/>
            <a:tailEnd len="med" w="med" type="triangle"/>
          </a:ln>
        </p:spPr>
      </p:cxnSp>
      <p:cxnSp>
        <p:nvCxnSpPr>
          <p:cNvPr id="496" name="Google Shape;496;p15"/>
          <p:cNvCxnSpPr>
            <a:stCxn id="471" idx="0"/>
          </p:cNvCxnSpPr>
          <p:nvPr/>
        </p:nvCxnSpPr>
        <p:spPr>
          <a:xfrm rot="-5400000">
            <a:off x="3714269" y="3173956"/>
            <a:ext cx="1944000" cy="443700"/>
          </a:xfrm>
          <a:prstGeom prst="bentConnector3">
            <a:avLst>
              <a:gd fmla="val 99766" name="adj1"/>
            </a:avLst>
          </a:prstGeom>
          <a:noFill/>
          <a:ln cap="flat" cmpd="sng" w="19050">
            <a:solidFill>
              <a:schemeClr val="dk1"/>
            </a:solidFill>
            <a:prstDash val="solid"/>
            <a:miter lim="800000"/>
            <a:headEnd len="sm" w="sm" type="none"/>
            <a:tailEnd len="med" w="med" type="triangle"/>
          </a:ln>
        </p:spPr>
      </p:cxnSp>
      <p:graphicFrame>
        <p:nvGraphicFramePr>
          <p:cNvPr id="497" name="Google Shape;497;p15"/>
          <p:cNvGraphicFramePr/>
          <p:nvPr/>
        </p:nvGraphicFramePr>
        <p:xfrm>
          <a:off x="161657" y="2133557"/>
          <a:ext cx="3000000" cy="3000000"/>
        </p:xfrm>
        <a:graphic>
          <a:graphicData uri="http://schemas.openxmlformats.org/drawingml/2006/table">
            <a:tbl>
              <a:tblPr bandRow="1" firstCol="1" firstRow="1">
                <a:noFill/>
                <a:tableStyleId>{67381FDA-5F36-4E83-AB15-48AC163B9400}</a:tableStyleId>
              </a:tblPr>
              <a:tblGrid>
                <a:gridCol w="1900075"/>
                <a:gridCol w="859375"/>
                <a:gridCol w="775350"/>
                <a:gridCol w="610500"/>
              </a:tblGrid>
              <a:tr h="200900">
                <a:tc>
                  <a:txBody>
                    <a:bodyPr/>
                    <a:lstStyle/>
                    <a:p>
                      <a:pPr indent="0" lvl="0" marL="0" marR="0" rtl="0" algn="l">
                        <a:lnSpc>
                          <a:spcPct val="107000"/>
                        </a:lnSpc>
                        <a:spcBef>
                          <a:spcPts val="0"/>
                        </a:spcBef>
                        <a:spcAft>
                          <a:spcPts val="0"/>
                        </a:spcAft>
                        <a:buNone/>
                      </a:pPr>
                      <a:r>
                        <a:rPr lang="en-ID" sz="1200" u="none" cap="none" strike="noStrike"/>
                        <a:t>Character</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200" u="none" cap="none" strike="noStrike"/>
                        <a:t>Frekuensi</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200" u="none" cap="none" strike="noStrike"/>
                        <a:t>Code</a:t>
                      </a:r>
                      <a:endParaRPr sz="1200" u="none" cap="none" strike="noStrike">
                        <a:latin typeface="Calibri"/>
                        <a:ea typeface="Calibri"/>
                        <a:cs typeface="Calibri"/>
                        <a:sym typeface="Calibri"/>
                      </a:endParaRPr>
                    </a:p>
                  </a:txBody>
                  <a:tcPr marT="0" marB="0" marR="68575" marL="68575">
                    <a:solidFill>
                      <a:srgbClr val="F4B081"/>
                    </a:solidFill>
                  </a:tcPr>
                </a:tc>
                <a:tc>
                  <a:txBody>
                    <a:bodyPr/>
                    <a:lstStyle/>
                    <a:p>
                      <a:pPr indent="0" lvl="0" marL="0" marR="0" rtl="0" algn="l">
                        <a:lnSpc>
                          <a:spcPct val="107000"/>
                        </a:lnSpc>
                        <a:spcBef>
                          <a:spcPts val="0"/>
                        </a:spcBef>
                        <a:spcAft>
                          <a:spcPts val="0"/>
                        </a:spcAft>
                        <a:buNone/>
                      </a:pPr>
                      <a:r>
                        <a:rPr lang="en-ID" sz="1200" u="none" cap="none" strike="noStrike"/>
                        <a:t> </a:t>
                      </a:r>
                      <a:endParaRPr sz="1200" u="none" cap="none" strike="noStrike">
                        <a:latin typeface="Calibri"/>
                        <a:ea typeface="Calibri"/>
                        <a:cs typeface="Calibri"/>
                        <a:sym typeface="Calibri"/>
                      </a:endParaRPr>
                    </a:p>
                  </a:txBody>
                  <a:tcPr marT="0" marB="0" marR="68575" marL="68575">
                    <a:solidFill>
                      <a:srgbClr val="F4B081"/>
                    </a:solidFill>
                  </a:tcPr>
                </a:tc>
              </a:tr>
              <a:tr h="411075">
                <a:tc>
                  <a:txBody>
                    <a:bodyPr/>
                    <a:lstStyle/>
                    <a:p>
                      <a:pPr indent="0" lvl="0" marL="0" marR="0" rtl="0" algn="l">
                        <a:lnSpc>
                          <a:spcPct val="107000"/>
                        </a:lnSpc>
                        <a:spcBef>
                          <a:spcPts val="0"/>
                        </a:spcBef>
                        <a:spcAft>
                          <a:spcPts val="0"/>
                        </a:spcAft>
                        <a:buNone/>
                      </a:pPr>
                      <a:r>
                        <a:rPr lang="en-ID" sz="1200" u="none" cap="none" strike="noStrike"/>
                        <a:t>A</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200" u="none" cap="none" strike="noStrike"/>
                        <a:t>10</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200" u="none" cap="none" strike="noStrike"/>
                        <a:t>11(2bit)</a:t>
                      </a:r>
                      <a:endParaRPr sz="1200" u="none" cap="none" strike="noStrike">
                        <a:latin typeface="Calibri"/>
                        <a:ea typeface="Calibri"/>
                        <a:cs typeface="Calibri"/>
                        <a:sym typeface="Calibri"/>
                      </a:endParaRPr>
                    </a:p>
                  </a:txBody>
                  <a:tcPr marT="0" marB="0" marR="68575" marL="68575">
                    <a:solidFill>
                      <a:srgbClr val="F4B081"/>
                    </a:solidFill>
                  </a:tcPr>
                </a:tc>
                <a:tc>
                  <a:txBody>
                    <a:bodyPr/>
                    <a:lstStyle/>
                    <a:p>
                      <a:pPr indent="0" lvl="0" marL="0" marR="0" rtl="0" algn="l">
                        <a:lnSpc>
                          <a:spcPct val="107000"/>
                        </a:lnSpc>
                        <a:spcBef>
                          <a:spcPts val="0"/>
                        </a:spcBef>
                        <a:spcAft>
                          <a:spcPts val="0"/>
                        </a:spcAft>
                        <a:buNone/>
                      </a:pPr>
                      <a:r>
                        <a:rPr lang="en-ID" sz="1200" u="none" cap="none" strike="noStrike"/>
                        <a:t>10*2=20</a:t>
                      </a:r>
                      <a:endParaRPr sz="1200" u="none" cap="none" strike="noStrike">
                        <a:latin typeface="Calibri"/>
                        <a:ea typeface="Calibri"/>
                        <a:cs typeface="Calibri"/>
                        <a:sym typeface="Calibri"/>
                      </a:endParaRPr>
                    </a:p>
                  </a:txBody>
                  <a:tcPr marT="0" marB="0" marR="68575" marL="68575">
                    <a:solidFill>
                      <a:srgbClr val="F4B081"/>
                    </a:solidFill>
                  </a:tcPr>
                </a:tc>
              </a:tr>
              <a:tr h="200900">
                <a:tc>
                  <a:txBody>
                    <a:bodyPr/>
                    <a:lstStyle/>
                    <a:p>
                      <a:pPr indent="0" lvl="0" marL="0" marR="0" rtl="0" algn="l">
                        <a:lnSpc>
                          <a:spcPct val="107000"/>
                        </a:lnSpc>
                        <a:spcBef>
                          <a:spcPts val="0"/>
                        </a:spcBef>
                        <a:spcAft>
                          <a:spcPts val="0"/>
                        </a:spcAft>
                        <a:buNone/>
                      </a:pPr>
                      <a:r>
                        <a:rPr lang="en-ID" sz="1200" u="none" cap="none" strike="noStrike"/>
                        <a:t>B</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200" u="none" cap="none" strike="noStrike"/>
                        <a:t>8</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200" u="none" cap="none" strike="noStrike"/>
                        <a:t>10(2bit)</a:t>
                      </a:r>
                      <a:endParaRPr sz="1200" u="none" cap="none" strike="noStrike">
                        <a:latin typeface="Calibri"/>
                        <a:ea typeface="Calibri"/>
                        <a:cs typeface="Calibri"/>
                        <a:sym typeface="Calibri"/>
                      </a:endParaRPr>
                    </a:p>
                  </a:txBody>
                  <a:tcPr marT="0" marB="0" marR="68575" marL="68575">
                    <a:solidFill>
                      <a:srgbClr val="F4B081"/>
                    </a:solidFill>
                  </a:tcPr>
                </a:tc>
                <a:tc>
                  <a:txBody>
                    <a:bodyPr/>
                    <a:lstStyle/>
                    <a:p>
                      <a:pPr indent="0" lvl="0" marL="0" marR="0" rtl="0" algn="l">
                        <a:lnSpc>
                          <a:spcPct val="107000"/>
                        </a:lnSpc>
                        <a:spcBef>
                          <a:spcPts val="0"/>
                        </a:spcBef>
                        <a:spcAft>
                          <a:spcPts val="0"/>
                        </a:spcAft>
                        <a:buNone/>
                      </a:pPr>
                      <a:r>
                        <a:rPr lang="en-ID" sz="1200" u="none" cap="none" strike="noStrike"/>
                        <a:t>8*2=16</a:t>
                      </a:r>
                      <a:endParaRPr sz="1200" u="none" cap="none" strike="noStrike">
                        <a:latin typeface="Calibri"/>
                        <a:ea typeface="Calibri"/>
                        <a:cs typeface="Calibri"/>
                        <a:sym typeface="Calibri"/>
                      </a:endParaRPr>
                    </a:p>
                  </a:txBody>
                  <a:tcPr marT="0" marB="0" marR="68575" marL="68575">
                    <a:solidFill>
                      <a:srgbClr val="F4B081"/>
                    </a:solidFill>
                  </a:tcPr>
                </a:tc>
              </a:tr>
              <a:tr h="200900">
                <a:tc>
                  <a:txBody>
                    <a:bodyPr/>
                    <a:lstStyle/>
                    <a:p>
                      <a:pPr indent="0" lvl="0" marL="0" marR="0" rtl="0" algn="l">
                        <a:lnSpc>
                          <a:spcPct val="107000"/>
                        </a:lnSpc>
                        <a:spcBef>
                          <a:spcPts val="0"/>
                        </a:spcBef>
                        <a:spcAft>
                          <a:spcPts val="0"/>
                        </a:spcAft>
                        <a:buNone/>
                      </a:pPr>
                      <a:r>
                        <a:rPr lang="en-ID" sz="1200" u="none" cap="none" strike="noStrike"/>
                        <a:t>C</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200" u="none" cap="none" strike="noStrike"/>
                        <a:t>3</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200" u="none" cap="none" strike="noStrike"/>
                        <a:t>01(2bit)</a:t>
                      </a:r>
                      <a:endParaRPr sz="1200" u="none" cap="none" strike="noStrike">
                        <a:latin typeface="Calibri"/>
                        <a:ea typeface="Calibri"/>
                        <a:cs typeface="Calibri"/>
                        <a:sym typeface="Calibri"/>
                      </a:endParaRPr>
                    </a:p>
                  </a:txBody>
                  <a:tcPr marT="0" marB="0" marR="68575" marL="68575">
                    <a:solidFill>
                      <a:srgbClr val="F4B081"/>
                    </a:solidFill>
                  </a:tcPr>
                </a:tc>
                <a:tc>
                  <a:txBody>
                    <a:bodyPr/>
                    <a:lstStyle/>
                    <a:p>
                      <a:pPr indent="0" lvl="0" marL="0" marR="0" rtl="0" algn="l">
                        <a:lnSpc>
                          <a:spcPct val="107000"/>
                        </a:lnSpc>
                        <a:spcBef>
                          <a:spcPts val="0"/>
                        </a:spcBef>
                        <a:spcAft>
                          <a:spcPts val="0"/>
                        </a:spcAft>
                        <a:buNone/>
                      </a:pPr>
                      <a:r>
                        <a:rPr lang="en-ID" sz="1200" u="none" cap="none" strike="noStrike"/>
                        <a:t>3*2=6</a:t>
                      </a:r>
                      <a:endParaRPr sz="1200" u="none" cap="none" strike="noStrike">
                        <a:latin typeface="Calibri"/>
                        <a:ea typeface="Calibri"/>
                        <a:cs typeface="Calibri"/>
                        <a:sym typeface="Calibri"/>
                      </a:endParaRPr>
                    </a:p>
                  </a:txBody>
                  <a:tcPr marT="0" marB="0" marR="68575" marL="68575">
                    <a:solidFill>
                      <a:srgbClr val="F4B081"/>
                    </a:solidFill>
                  </a:tcPr>
                </a:tc>
              </a:tr>
              <a:tr h="200900">
                <a:tc>
                  <a:txBody>
                    <a:bodyPr/>
                    <a:lstStyle/>
                    <a:p>
                      <a:pPr indent="0" lvl="0" marL="0" marR="0" rtl="0" algn="l">
                        <a:lnSpc>
                          <a:spcPct val="107000"/>
                        </a:lnSpc>
                        <a:spcBef>
                          <a:spcPts val="0"/>
                        </a:spcBef>
                        <a:spcAft>
                          <a:spcPts val="0"/>
                        </a:spcAft>
                        <a:buNone/>
                      </a:pPr>
                      <a:r>
                        <a:rPr lang="en-ID" sz="1200" u="none" cap="none" strike="noStrike"/>
                        <a:t>D</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200" u="none" cap="none" strike="noStrike"/>
                        <a:t>1</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200" u="none" cap="none" strike="noStrike"/>
                        <a:t>001(3bit)</a:t>
                      </a:r>
                      <a:endParaRPr sz="1200" u="none" cap="none" strike="noStrike">
                        <a:latin typeface="Calibri"/>
                        <a:ea typeface="Calibri"/>
                        <a:cs typeface="Calibri"/>
                        <a:sym typeface="Calibri"/>
                      </a:endParaRPr>
                    </a:p>
                  </a:txBody>
                  <a:tcPr marT="0" marB="0" marR="68575" marL="68575">
                    <a:solidFill>
                      <a:srgbClr val="F4B081"/>
                    </a:solidFill>
                  </a:tcPr>
                </a:tc>
                <a:tc>
                  <a:txBody>
                    <a:bodyPr/>
                    <a:lstStyle/>
                    <a:p>
                      <a:pPr indent="0" lvl="0" marL="0" marR="0" rtl="0" algn="l">
                        <a:lnSpc>
                          <a:spcPct val="107000"/>
                        </a:lnSpc>
                        <a:spcBef>
                          <a:spcPts val="0"/>
                        </a:spcBef>
                        <a:spcAft>
                          <a:spcPts val="0"/>
                        </a:spcAft>
                        <a:buNone/>
                      </a:pPr>
                      <a:r>
                        <a:rPr lang="en-ID" sz="1200" u="none" cap="none" strike="noStrike"/>
                        <a:t>1*3=3</a:t>
                      </a:r>
                      <a:endParaRPr sz="1200" u="none" cap="none" strike="noStrike">
                        <a:latin typeface="Calibri"/>
                        <a:ea typeface="Calibri"/>
                        <a:cs typeface="Calibri"/>
                        <a:sym typeface="Calibri"/>
                      </a:endParaRPr>
                    </a:p>
                  </a:txBody>
                  <a:tcPr marT="0" marB="0" marR="68575" marL="68575">
                    <a:solidFill>
                      <a:srgbClr val="F4B081"/>
                    </a:solidFill>
                  </a:tcPr>
                </a:tc>
              </a:tr>
              <a:tr h="200900">
                <a:tc>
                  <a:txBody>
                    <a:bodyPr/>
                    <a:lstStyle/>
                    <a:p>
                      <a:pPr indent="0" lvl="0" marL="0" marR="0" rtl="0" algn="l">
                        <a:lnSpc>
                          <a:spcPct val="107000"/>
                        </a:lnSpc>
                        <a:spcBef>
                          <a:spcPts val="0"/>
                        </a:spcBef>
                        <a:spcAft>
                          <a:spcPts val="0"/>
                        </a:spcAft>
                        <a:buNone/>
                      </a:pPr>
                      <a:r>
                        <a:rPr lang="en-ID" sz="1200" u="none" cap="none" strike="noStrike"/>
                        <a:t>E</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200" u="none" cap="none" strike="noStrike"/>
                        <a:t>1</a:t>
                      </a:r>
                      <a:endParaRPr sz="1200" u="none" cap="none" strike="noStrike">
                        <a:latin typeface="Calibri"/>
                        <a:ea typeface="Calibri"/>
                        <a:cs typeface="Calibri"/>
                        <a:sym typeface="Calibri"/>
                      </a:endParaRPr>
                    </a:p>
                  </a:txBody>
                  <a:tcPr marT="0" marB="0" marR="68575" marL="68575"/>
                </a:tc>
                <a:tc>
                  <a:txBody>
                    <a:bodyPr/>
                    <a:lstStyle/>
                    <a:p>
                      <a:pPr indent="0" lvl="0" marL="0" marR="0" rtl="0" algn="l">
                        <a:lnSpc>
                          <a:spcPct val="107000"/>
                        </a:lnSpc>
                        <a:spcBef>
                          <a:spcPts val="0"/>
                        </a:spcBef>
                        <a:spcAft>
                          <a:spcPts val="0"/>
                        </a:spcAft>
                        <a:buNone/>
                      </a:pPr>
                      <a:r>
                        <a:rPr lang="en-ID" sz="1200" u="none" cap="none" strike="noStrike"/>
                        <a:t>000(3bit)</a:t>
                      </a:r>
                      <a:endParaRPr sz="1200" u="none" cap="none" strike="noStrike">
                        <a:latin typeface="Calibri"/>
                        <a:ea typeface="Calibri"/>
                        <a:cs typeface="Calibri"/>
                        <a:sym typeface="Calibri"/>
                      </a:endParaRPr>
                    </a:p>
                  </a:txBody>
                  <a:tcPr marT="0" marB="0" marR="68575" marL="68575">
                    <a:solidFill>
                      <a:srgbClr val="F4B081"/>
                    </a:solidFill>
                  </a:tcPr>
                </a:tc>
                <a:tc>
                  <a:txBody>
                    <a:bodyPr/>
                    <a:lstStyle/>
                    <a:p>
                      <a:pPr indent="0" lvl="0" marL="0" marR="0" rtl="0" algn="l">
                        <a:lnSpc>
                          <a:spcPct val="107000"/>
                        </a:lnSpc>
                        <a:spcBef>
                          <a:spcPts val="0"/>
                        </a:spcBef>
                        <a:spcAft>
                          <a:spcPts val="0"/>
                        </a:spcAft>
                        <a:buNone/>
                      </a:pPr>
                      <a:r>
                        <a:rPr lang="en-ID" sz="1200" u="none" cap="none" strike="noStrike"/>
                        <a:t>1*3=3</a:t>
                      </a:r>
                      <a:endParaRPr sz="1200" u="none" cap="none" strike="noStrike">
                        <a:latin typeface="Calibri"/>
                        <a:ea typeface="Calibri"/>
                        <a:cs typeface="Calibri"/>
                        <a:sym typeface="Calibri"/>
                      </a:endParaRPr>
                    </a:p>
                  </a:txBody>
                  <a:tcPr marT="0" marB="0" marR="68575" marL="68575">
                    <a:solidFill>
                      <a:srgbClr val="F4B081"/>
                    </a:solidFill>
                  </a:tcPr>
                </a:tc>
              </a:tr>
              <a:tr h="621225">
                <a:tc>
                  <a:txBody>
                    <a:bodyPr/>
                    <a:lstStyle/>
                    <a:p>
                      <a:pPr indent="0" lvl="0" marL="0" marR="0" rtl="0" algn="l">
                        <a:lnSpc>
                          <a:spcPct val="107000"/>
                        </a:lnSpc>
                        <a:spcBef>
                          <a:spcPts val="0"/>
                        </a:spcBef>
                        <a:spcAft>
                          <a:spcPts val="0"/>
                        </a:spcAft>
                        <a:buNone/>
                      </a:pPr>
                      <a:r>
                        <a:rPr lang="en-ID" sz="1200" u="none" cap="none" strike="noStrike"/>
                        <a:t>Total Char= 5*8bit(ASCII standar bit)=40bit</a:t>
                      </a:r>
                      <a:endParaRPr sz="1200" u="none" cap="none" strike="noStrike">
                        <a:latin typeface="Calibri"/>
                        <a:ea typeface="Calibri"/>
                        <a:cs typeface="Calibri"/>
                        <a:sym typeface="Calibri"/>
                      </a:endParaRPr>
                    </a:p>
                  </a:txBody>
                  <a:tcPr marT="0" marB="0" marR="68575" marL="68575">
                    <a:solidFill>
                      <a:srgbClr val="FF0000"/>
                    </a:solidFill>
                  </a:tcPr>
                </a:tc>
                <a:tc>
                  <a:txBody>
                    <a:bodyPr/>
                    <a:lstStyle/>
                    <a:p>
                      <a:pPr indent="0" lvl="0" marL="0" marR="0" rtl="0" algn="l">
                        <a:lnSpc>
                          <a:spcPct val="107000"/>
                        </a:lnSpc>
                        <a:spcBef>
                          <a:spcPts val="0"/>
                        </a:spcBef>
                        <a:spcAft>
                          <a:spcPts val="0"/>
                        </a:spcAft>
                        <a:buNone/>
                      </a:pPr>
                      <a:r>
                        <a:rPr lang="en-ID" sz="1200" u="none" cap="none" strike="noStrike"/>
                        <a:t>Total Frekuensi=23</a:t>
                      </a:r>
                      <a:endParaRPr sz="1200" u="none" cap="none" strike="noStrike">
                        <a:latin typeface="Calibri"/>
                        <a:ea typeface="Calibri"/>
                        <a:cs typeface="Calibri"/>
                        <a:sym typeface="Calibri"/>
                      </a:endParaRPr>
                    </a:p>
                  </a:txBody>
                  <a:tcPr marT="0" marB="0" marR="68575" marL="68575">
                    <a:solidFill>
                      <a:srgbClr val="FF0000"/>
                    </a:solidFill>
                  </a:tcPr>
                </a:tc>
                <a:tc>
                  <a:txBody>
                    <a:bodyPr/>
                    <a:lstStyle/>
                    <a:p>
                      <a:pPr indent="0" lvl="0" marL="0" marR="0" rtl="0" algn="l">
                        <a:lnSpc>
                          <a:spcPct val="107000"/>
                        </a:lnSpc>
                        <a:spcBef>
                          <a:spcPts val="0"/>
                        </a:spcBef>
                        <a:spcAft>
                          <a:spcPts val="0"/>
                        </a:spcAft>
                        <a:buNone/>
                      </a:pPr>
                      <a:r>
                        <a:rPr lang="en-ID" sz="1200" u="none" cap="none" strike="noStrike"/>
                        <a:t>12bit</a:t>
                      </a:r>
                      <a:endParaRPr sz="1200" u="none" cap="none" strike="noStrike">
                        <a:latin typeface="Calibri"/>
                        <a:ea typeface="Calibri"/>
                        <a:cs typeface="Calibri"/>
                        <a:sym typeface="Calibri"/>
                      </a:endParaRPr>
                    </a:p>
                  </a:txBody>
                  <a:tcPr marT="0" marB="0" marR="68575" marL="68575">
                    <a:solidFill>
                      <a:srgbClr val="FF0000"/>
                    </a:solidFill>
                  </a:tcPr>
                </a:tc>
                <a:tc>
                  <a:txBody>
                    <a:bodyPr/>
                    <a:lstStyle/>
                    <a:p>
                      <a:pPr indent="0" lvl="0" marL="0" marR="0" rtl="0" algn="l">
                        <a:lnSpc>
                          <a:spcPct val="107000"/>
                        </a:lnSpc>
                        <a:spcBef>
                          <a:spcPts val="0"/>
                        </a:spcBef>
                        <a:spcAft>
                          <a:spcPts val="0"/>
                        </a:spcAft>
                        <a:buNone/>
                      </a:pPr>
                      <a:r>
                        <a:rPr lang="en-ID" sz="1200" u="none" cap="none" strike="noStrike"/>
                        <a:t>Total Bit=48bit</a:t>
                      </a:r>
                      <a:endParaRPr sz="1200" u="none" cap="none" strike="noStrike">
                        <a:latin typeface="Calibri"/>
                        <a:ea typeface="Calibri"/>
                        <a:cs typeface="Calibri"/>
                        <a:sym typeface="Calibri"/>
                      </a:endParaRPr>
                    </a:p>
                  </a:txBody>
                  <a:tcPr marT="0" marB="0" marR="68575" marL="68575">
                    <a:solidFill>
                      <a:srgbClr val="FF0000"/>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78">
                                            <p:txEl>
                                              <p:pRg end="0" st="0"/>
                                            </p:txEl>
                                          </p:spTgt>
                                        </p:tgtEl>
                                        <p:attrNameLst>
                                          <p:attrName>style.visibility</p:attrName>
                                        </p:attrNameLst>
                                      </p:cBhvr>
                                      <p:to>
                                        <p:strVal val="visible"/>
                                      </p:to>
                                    </p:set>
                                    <p:anim calcmode="lin" valueType="num">
                                      <p:cBhvr additive="base">
                                        <p:cTn dur="1000"/>
                                        <p:tgtEl>
                                          <p:spTgt spid="47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cxnSp>
        <p:nvCxnSpPr>
          <p:cNvPr id="502" name="Google Shape;502;p16"/>
          <p:cNvCxnSpPr/>
          <p:nvPr/>
        </p:nvCxnSpPr>
        <p:spPr>
          <a:xfrm>
            <a:off x="384315" y="715617"/>
            <a:ext cx="2880000" cy="0"/>
          </a:xfrm>
          <a:prstGeom prst="straightConnector1">
            <a:avLst/>
          </a:prstGeom>
          <a:noFill/>
          <a:ln cap="flat" cmpd="sng" w="38100">
            <a:solidFill>
              <a:schemeClr val="accent2"/>
            </a:solidFill>
            <a:prstDash val="solid"/>
            <a:miter lim="800000"/>
            <a:headEnd len="sm" w="sm" type="none"/>
            <a:tailEnd len="sm" w="sm" type="none"/>
          </a:ln>
        </p:spPr>
      </p:cxnSp>
      <p:cxnSp>
        <p:nvCxnSpPr>
          <p:cNvPr id="503" name="Google Shape;503;p16"/>
          <p:cNvCxnSpPr/>
          <p:nvPr/>
        </p:nvCxnSpPr>
        <p:spPr>
          <a:xfrm>
            <a:off x="3246781"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504" name="Google Shape;504;p16"/>
          <p:cNvCxnSpPr/>
          <p:nvPr/>
        </p:nvCxnSpPr>
        <p:spPr>
          <a:xfrm>
            <a:off x="9011478"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505" name="Google Shape;505;p16"/>
          <p:cNvCxnSpPr/>
          <p:nvPr/>
        </p:nvCxnSpPr>
        <p:spPr>
          <a:xfrm>
            <a:off x="6122501" y="715617"/>
            <a:ext cx="2880000" cy="0"/>
          </a:xfrm>
          <a:prstGeom prst="straightConnector1">
            <a:avLst/>
          </a:prstGeom>
          <a:noFill/>
          <a:ln cap="flat" cmpd="sng" w="38100">
            <a:solidFill>
              <a:schemeClr val="accent2"/>
            </a:solidFill>
            <a:prstDash val="solid"/>
            <a:miter lim="800000"/>
            <a:headEnd len="sm" w="sm" type="none"/>
            <a:tailEnd len="sm" w="sm" type="none"/>
          </a:ln>
        </p:spPr>
      </p:cxnSp>
      <p:sp>
        <p:nvSpPr>
          <p:cNvPr id="506" name="Google Shape;506;p16"/>
          <p:cNvSpPr/>
          <p:nvPr/>
        </p:nvSpPr>
        <p:spPr>
          <a:xfrm>
            <a:off x="0" y="6632466"/>
            <a:ext cx="12224728" cy="25406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7" name="Google Shape;507;p16"/>
          <p:cNvSpPr/>
          <p:nvPr/>
        </p:nvSpPr>
        <p:spPr>
          <a:xfrm>
            <a:off x="-1" y="6631786"/>
            <a:ext cx="12224728" cy="45719"/>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8" name="Google Shape;508;p16"/>
          <p:cNvSpPr txBox="1"/>
          <p:nvPr/>
        </p:nvSpPr>
        <p:spPr>
          <a:xfrm>
            <a:off x="1170938" y="116316"/>
            <a:ext cx="990312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4000">
                <a:solidFill>
                  <a:srgbClr val="FF0000"/>
                </a:solidFill>
                <a:latin typeface="Aharoni"/>
                <a:ea typeface="Aharoni"/>
                <a:cs typeface="Aharoni"/>
                <a:sym typeface="Aharoni"/>
              </a:rPr>
              <a:t>KESIMPULAN</a:t>
            </a:r>
            <a:endParaRPr/>
          </a:p>
        </p:txBody>
      </p:sp>
      <p:sp>
        <p:nvSpPr>
          <p:cNvPr id="509" name="Google Shape;509;p16"/>
          <p:cNvSpPr txBox="1"/>
          <p:nvPr/>
        </p:nvSpPr>
        <p:spPr>
          <a:xfrm>
            <a:off x="225081" y="853004"/>
            <a:ext cx="11666395" cy="4247317"/>
          </a:xfrm>
          <a:prstGeom prst="rect">
            <a:avLst/>
          </a:prstGeom>
          <a:solidFill>
            <a:schemeClr val="accent2">
              <a:alpha val="53725"/>
            </a:schemeClr>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D" sz="1800" u="none" strike="noStrike">
                <a:solidFill>
                  <a:srgbClr val="FF0000"/>
                </a:solidFill>
                <a:latin typeface="Times New Roman"/>
                <a:ea typeface="Times New Roman"/>
                <a:cs typeface="Times New Roman"/>
                <a:sym typeface="Times New Roman"/>
              </a:rPr>
              <a:t>	Algoritma greedy </a:t>
            </a:r>
            <a:r>
              <a:rPr b="0" i="0" lang="en-ID" sz="1800" u="none" strike="noStrike">
                <a:solidFill>
                  <a:schemeClr val="dk1"/>
                </a:solidFill>
                <a:latin typeface="Times New Roman"/>
                <a:ea typeface="Times New Roman"/>
                <a:cs typeface="Times New Roman"/>
                <a:sym typeface="Times New Roman"/>
              </a:rPr>
              <a:t>membantu algoritma Huffman dalam menentukan akar-akar yang akan digabungkan untuk membentuk akar dari pohon yang baru. </a:t>
            </a:r>
            <a:r>
              <a:rPr lang="en-ID" sz="1800">
                <a:solidFill>
                  <a:srgbClr val="FF0000"/>
                </a:solidFill>
                <a:latin typeface="Times New Roman"/>
                <a:ea typeface="Times New Roman"/>
                <a:cs typeface="Times New Roman"/>
                <a:sym typeface="Times New Roman"/>
              </a:rPr>
              <a:t>Algoritma greedy</a:t>
            </a:r>
            <a:r>
              <a:rPr lang="en-ID" sz="1800">
                <a:solidFill>
                  <a:schemeClr val="dk1"/>
                </a:solidFill>
                <a:latin typeface="Times New Roman"/>
                <a:ea typeface="Times New Roman"/>
                <a:cs typeface="Times New Roman"/>
                <a:sym typeface="Times New Roman"/>
              </a:rPr>
              <a:t> juga meminimumkan jumlah cost yang dibutuhkan untuk menggabungkan dua buah pohon pada akar dengan frekuensi.</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D" sz="1800">
                <a:solidFill>
                  <a:schemeClr val="dk1"/>
                </a:solidFill>
                <a:latin typeface="Times New Roman"/>
                <a:ea typeface="Times New Roman"/>
                <a:cs typeface="Times New Roman"/>
                <a:sym typeface="Times New Roman"/>
              </a:rPr>
              <a:t>	T</a:t>
            </a:r>
            <a:r>
              <a:rPr b="0" i="0" lang="en-ID" sz="1800" u="none" strike="noStrike">
                <a:solidFill>
                  <a:schemeClr val="dk1"/>
                </a:solidFill>
                <a:latin typeface="Times New Roman"/>
                <a:ea typeface="Times New Roman"/>
                <a:cs typeface="Times New Roman"/>
                <a:sym typeface="Times New Roman"/>
              </a:rPr>
              <a:t>eknik pengkodean simbol yang digunakan, </a:t>
            </a:r>
            <a:r>
              <a:rPr b="0" i="0" lang="en-ID" sz="1800" u="none" strike="noStrike">
                <a:solidFill>
                  <a:srgbClr val="FF0000"/>
                </a:solidFill>
                <a:latin typeface="Times New Roman"/>
                <a:ea typeface="Times New Roman"/>
                <a:cs typeface="Times New Roman"/>
                <a:sym typeface="Times New Roman"/>
              </a:rPr>
              <a:t>algoritma huffman </a:t>
            </a:r>
            <a:r>
              <a:rPr b="0" i="0" lang="en-ID" sz="1800" u="none" strike="noStrike">
                <a:solidFill>
                  <a:schemeClr val="dk1"/>
                </a:solidFill>
                <a:latin typeface="Times New Roman"/>
                <a:ea typeface="Times New Roman"/>
                <a:cs typeface="Times New Roman"/>
                <a:sym typeface="Times New Roman"/>
              </a:rPr>
              <a:t>menggunakan metode </a:t>
            </a:r>
            <a:r>
              <a:rPr b="0" i="1" lang="en-ID" sz="1800" u="none" strike="noStrike">
                <a:solidFill>
                  <a:schemeClr val="dk1"/>
                </a:solidFill>
                <a:latin typeface="Times New Roman"/>
                <a:ea typeface="Times New Roman"/>
                <a:cs typeface="Times New Roman"/>
                <a:sym typeface="Times New Roman"/>
              </a:rPr>
              <a:t>symbolwise</a:t>
            </a:r>
            <a:r>
              <a:rPr b="0" i="0" lang="en-ID" sz="1800" u="none" strike="noStrike">
                <a:solidFill>
                  <a:schemeClr val="dk1"/>
                </a:solidFill>
                <a:latin typeface="Times New Roman"/>
                <a:ea typeface="Times New Roman"/>
                <a:cs typeface="Times New Roman"/>
                <a:sym typeface="Times New Roman"/>
              </a:rPr>
              <a:t>. Metoda </a:t>
            </a:r>
            <a:r>
              <a:rPr b="0" i="1" lang="en-ID" sz="1800" u="none" strike="noStrike">
                <a:solidFill>
                  <a:schemeClr val="dk1"/>
                </a:solidFill>
                <a:latin typeface="Times New Roman"/>
                <a:ea typeface="Times New Roman"/>
                <a:cs typeface="Times New Roman"/>
                <a:sym typeface="Times New Roman"/>
              </a:rPr>
              <a:t>symbolwise </a:t>
            </a:r>
            <a:r>
              <a:rPr b="0" i="0" lang="en-ID" sz="1800" u="none" strike="noStrike">
                <a:solidFill>
                  <a:schemeClr val="dk1"/>
                </a:solidFill>
                <a:latin typeface="Times New Roman"/>
                <a:ea typeface="Times New Roman"/>
                <a:cs typeface="Times New Roman"/>
                <a:sym typeface="Times New Roman"/>
              </a:rPr>
              <a:t>adalah metode yang menghitung peluang kemunculan dari setiap simbol dalam satu waktu, dimana simbol yang lebih sering muncul diberi kode lebih pendek dibandingkan simbol yang jarang muncul.</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D" sz="1800">
                <a:solidFill>
                  <a:srgbClr val="FF0000"/>
                </a:solidFill>
                <a:latin typeface="Times New Roman"/>
                <a:ea typeface="Times New Roman"/>
                <a:cs typeface="Times New Roman"/>
                <a:sym typeface="Times New Roman"/>
              </a:rPr>
              <a:t>	A</a:t>
            </a:r>
            <a:r>
              <a:rPr b="0" i="0" lang="en-ID" sz="1800" u="none" strike="noStrike">
                <a:solidFill>
                  <a:srgbClr val="FF0000"/>
                </a:solidFill>
                <a:latin typeface="Times New Roman"/>
                <a:ea typeface="Times New Roman"/>
                <a:cs typeface="Times New Roman"/>
                <a:sym typeface="Times New Roman"/>
              </a:rPr>
              <a:t>lgoritma huffman </a:t>
            </a:r>
            <a:r>
              <a:rPr b="0" i="0" lang="en-ID" sz="1800" u="none" strike="noStrike">
                <a:solidFill>
                  <a:schemeClr val="dk1"/>
                </a:solidFill>
                <a:latin typeface="Times New Roman"/>
                <a:ea typeface="Times New Roman"/>
                <a:cs typeface="Times New Roman"/>
                <a:sym typeface="Times New Roman"/>
              </a:rPr>
              <a:t>termasuk kedalam algoritma yang menggunakan metode statik. Metoda statik adalah metode yang selalu menggunakan peta kode yang sama. Algoritm huffman dapat membantu kita untuk mengatasi masalah media penyimpanan dan kecepatan waktu pdaa saat transmisi data, maka dari itu tiap teks teks yang dikompressi dapat membantu kita untuk tidak terelalu memiliki penyimpanan yang besar</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08">
                                            <p:txEl>
                                              <p:pRg end="0" st="0"/>
                                            </p:txEl>
                                          </p:spTgt>
                                        </p:tgtEl>
                                        <p:attrNameLst>
                                          <p:attrName>style.visibility</p:attrName>
                                        </p:attrNameLst>
                                      </p:cBhvr>
                                      <p:to>
                                        <p:strVal val="visible"/>
                                      </p:to>
                                    </p:set>
                                    <p:anim calcmode="lin" valueType="num">
                                      <p:cBhvr additive="base">
                                        <p:cTn dur="1000"/>
                                        <p:tgtEl>
                                          <p:spTgt spid="50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p:nvPr/>
        </p:nvSpPr>
        <p:spPr>
          <a:xfrm>
            <a:off x="0" y="0"/>
            <a:ext cx="12192000" cy="6858000"/>
          </a:xfrm>
          <a:prstGeom prst="rect">
            <a:avLst/>
          </a:prstGeom>
          <a:gradFill>
            <a:gsLst>
              <a:gs pos="0">
                <a:srgbClr val="222A35"/>
              </a:gs>
              <a:gs pos="91000">
                <a:srgbClr val="222A35"/>
              </a:gs>
              <a:gs pos="100000">
                <a:srgbClr val="2C374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7" name="Google Shape;107;p2"/>
          <p:cNvCxnSpPr/>
          <p:nvPr/>
        </p:nvCxnSpPr>
        <p:spPr>
          <a:xfrm>
            <a:off x="828944" y="741867"/>
            <a:ext cx="0" cy="720000"/>
          </a:xfrm>
          <a:prstGeom prst="straightConnector1">
            <a:avLst/>
          </a:prstGeom>
          <a:noFill/>
          <a:ln cap="flat" cmpd="sng" w="38100">
            <a:solidFill>
              <a:schemeClr val="accent1"/>
            </a:solidFill>
            <a:prstDash val="solid"/>
            <a:miter lim="800000"/>
            <a:headEnd len="sm" w="sm" type="none"/>
            <a:tailEnd len="sm" w="sm" type="none"/>
          </a:ln>
        </p:spPr>
      </p:cxnSp>
      <p:cxnSp>
        <p:nvCxnSpPr>
          <p:cNvPr id="108" name="Google Shape;108;p2"/>
          <p:cNvCxnSpPr/>
          <p:nvPr/>
        </p:nvCxnSpPr>
        <p:spPr>
          <a:xfrm>
            <a:off x="828944" y="1438692"/>
            <a:ext cx="0" cy="720000"/>
          </a:xfrm>
          <a:prstGeom prst="straightConnector1">
            <a:avLst/>
          </a:prstGeom>
          <a:noFill/>
          <a:ln cap="flat" cmpd="sng" w="38100">
            <a:solidFill>
              <a:srgbClr val="FF0000"/>
            </a:solidFill>
            <a:prstDash val="solid"/>
            <a:miter lim="800000"/>
            <a:headEnd len="sm" w="sm" type="none"/>
            <a:tailEnd len="sm" w="sm" type="none"/>
          </a:ln>
        </p:spPr>
      </p:cxnSp>
      <p:cxnSp>
        <p:nvCxnSpPr>
          <p:cNvPr id="109" name="Google Shape;109;p2"/>
          <p:cNvCxnSpPr/>
          <p:nvPr/>
        </p:nvCxnSpPr>
        <p:spPr>
          <a:xfrm rot="10800000">
            <a:off x="1198597" y="397604"/>
            <a:ext cx="0" cy="720000"/>
          </a:xfrm>
          <a:prstGeom prst="straightConnector1">
            <a:avLst/>
          </a:prstGeom>
          <a:noFill/>
          <a:ln cap="flat" cmpd="sng" w="38100">
            <a:solidFill>
              <a:schemeClr val="accent1"/>
            </a:solidFill>
            <a:prstDash val="solid"/>
            <a:miter lim="800000"/>
            <a:headEnd len="sm" w="sm" type="none"/>
            <a:tailEnd len="sm" w="sm" type="none"/>
          </a:ln>
        </p:spPr>
      </p:cxnSp>
      <p:cxnSp>
        <p:nvCxnSpPr>
          <p:cNvPr id="110" name="Google Shape;110;p2"/>
          <p:cNvCxnSpPr/>
          <p:nvPr/>
        </p:nvCxnSpPr>
        <p:spPr>
          <a:xfrm rot="10800000">
            <a:off x="1188944" y="1785951"/>
            <a:ext cx="0" cy="720000"/>
          </a:xfrm>
          <a:prstGeom prst="straightConnector1">
            <a:avLst/>
          </a:prstGeom>
          <a:noFill/>
          <a:ln cap="flat" cmpd="sng" w="38100">
            <a:solidFill>
              <a:srgbClr val="FF0000"/>
            </a:solidFill>
            <a:prstDash val="solid"/>
            <a:miter lim="800000"/>
            <a:headEnd len="sm" w="sm" type="none"/>
            <a:tailEnd len="sm" w="sm" type="none"/>
          </a:ln>
        </p:spPr>
      </p:cxnSp>
      <p:cxnSp>
        <p:nvCxnSpPr>
          <p:cNvPr id="111" name="Google Shape;111;p2"/>
          <p:cNvCxnSpPr/>
          <p:nvPr/>
        </p:nvCxnSpPr>
        <p:spPr>
          <a:xfrm rot="10800000">
            <a:off x="1908944" y="387759"/>
            <a:ext cx="0" cy="720000"/>
          </a:xfrm>
          <a:prstGeom prst="straightConnector1">
            <a:avLst/>
          </a:prstGeom>
          <a:noFill/>
          <a:ln cap="flat" cmpd="sng" w="38100">
            <a:solidFill>
              <a:srgbClr val="FFC000"/>
            </a:solidFill>
            <a:prstDash val="solid"/>
            <a:miter lim="800000"/>
            <a:headEnd len="sm" w="sm" type="none"/>
            <a:tailEnd len="sm" w="sm" type="none"/>
          </a:ln>
        </p:spPr>
      </p:cxnSp>
      <p:cxnSp>
        <p:nvCxnSpPr>
          <p:cNvPr id="112" name="Google Shape;112;p2"/>
          <p:cNvCxnSpPr/>
          <p:nvPr/>
        </p:nvCxnSpPr>
        <p:spPr>
          <a:xfrm rot="10800000">
            <a:off x="2250759" y="754359"/>
            <a:ext cx="0" cy="720000"/>
          </a:xfrm>
          <a:prstGeom prst="straightConnector1">
            <a:avLst/>
          </a:prstGeom>
          <a:noFill/>
          <a:ln cap="flat" cmpd="sng" w="38100">
            <a:solidFill>
              <a:srgbClr val="FFC000"/>
            </a:solidFill>
            <a:prstDash val="solid"/>
            <a:miter lim="800000"/>
            <a:headEnd len="sm" w="sm" type="none"/>
            <a:tailEnd len="sm" w="sm" type="none"/>
          </a:ln>
        </p:spPr>
      </p:cxnSp>
      <p:cxnSp>
        <p:nvCxnSpPr>
          <p:cNvPr id="113" name="Google Shape;113;p2"/>
          <p:cNvCxnSpPr/>
          <p:nvPr/>
        </p:nvCxnSpPr>
        <p:spPr>
          <a:xfrm rot="10800000">
            <a:off x="2252615" y="1439742"/>
            <a:ext cx="0" cy="720000"/>
          </a:xfrm>
          <a:prstGeom prst="straightConnector1">
            <a:avLst/>
          </a:prstGeom>
          <a:noFill/>
          <a:ln cap="flat" cmpd="sng" w="38100">
            <a:solidFill>
              <a:schemeClr val="accent6"/>
            </a:solidFill>
            <a:prstDash val="solid"/>
            <a:miter lim="800000"/>
            <a:headEnd len="sm" w="sm" type="none"/>
            <a:tailEnd len="sm" w="sm" type="none"/>
          </a:ln>
        </p:spPr>
      </p:cxnSp>
      <p:cxnSp>
        <p:nvCxnSpPr>
          <p:cNvPr id="114" name="Google Shape;114;p2"/>
          <p:cNvCxnSpPr/>
          <p:nvPr/>
        </p:nvCxnSpPr>
        <p:spPr>
          <a:xfrm rot="10800000">
            <a:off x="1887040" y="1783413"/>
            <a:ext cx="0" cy="720000"/>
          </a:xfrm>
          <a:prstGeom prst="straightConnector1">
            <a:avLst/>
          </a:prstGeom>
          <a:noFill/>
          <a:ln cap="flat" cmpd="sng" w="38100">
            <a:solidFill>
              <a:schemeClr val="accent6"/>
            </a:solidFill>
            <a:prstDash val="solid"/>
            <a:miter lim="800000"/>
            <a:headEnd len="sm" w="sm" type="none"/>
            <a:tailEnd len="sm" w="sm" type="none"/>
          </a:ln>
        </p:spPr>
      </p:cxnSp>
      <p:sp>
        <p:nvSpPr>
          <p:cNvPr id="115" name="Google Shape;115;p2"/>
          <p:cNvSpPr/>
          <p:nvPr/>
        </p:nvSpPr>
        <p:spPr>
          <a:xfrm rot="10800000">
            <a:off x="5068344" y="-162425"/>
            <a:ext cx="2868343" cy="1127793"/>
          </a:xfrm>
          <a:prstGeom prst="flowChartExtract">
            <a:avLst/>
          </a:prstGeom>
          <a:noFill/>
          <a:ln cap="flat" cmpd="sng" w="381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2"/>
          <p:cNvSpPr/>
          <p:nvPr/>
        </p:nvSpPr>
        <p:spPr>
          <a:xfrm rot="-8100000">
            <a:off x="10883962" y="-215841"/>
            <a:ext cx="1640991" cy="1677774"/>
          </a:xfrm>
          <a:prstGeom prst="rect">
            <a:avLst/>
          </a:prstGeom>
          <a:noFill/>
          <a:ln cap="flat" cmpd="sng" w="28575">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2"/>
          <p:cNvSpPr/>
          <p:nvPr/>
        </p:nvSpPr>
        <p:spPr>
          <a:xfrm>
            <a:off x="8882743" y="5502462"/>
            <a:ext cx="2520000" cy="2520000"/>
          </a:xfrm>
          <a:prstGeom prst="diamond">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2"/>
          <p:cNvSpPr/>
          <p:nvPr/>
        </p:nvSpPr>
        <p:spPr>
          <a:xfrm>
            <a:off x="9242743" y="5862462"/>
            <a:ext cx="1800000" cy="1800000"/>
          </a:xfrm>
          <a:prstGeom prst="diamond">
            <a:avLst/>
          </a:prstGeom>
          <a:gradFill>
            <a:gsLst>
              <a:gs pos="0">
                <a:srgbClr val="222A35"/>
              </a:gs>
              <a:gs pos="91000">
                <a:srgbClr val="222A35"/>
              </a:gs>
              <a:gs pos="100000">
                <a:srgbClr val="2C374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Huffman Coding - Python Implementation and Demo - YouTube" id="119" name="Google Shape;119;p2"/>
          <p:cNvPicPr preferRelativeResize="0"/>
          <p:nvPr/>
        </p:nvPicPr>
        <p:blipFill rotWithShape="1">
          <a:blip r:embed="rId3">
            <a:alphaModFix/>
          </a:blip>
          <a:srcRect b="13938" l="0" r="0" t="13333"/>
          <a:stretch/>
        </p:blipFill>
        <p:spPr>
          <a:xfrm>
            <a:off x="1242199" y="5531646"/>
            <a:ext cx="2414606" cy="1317073"/>
          </a:xfrm>
          <a:prstGeom prst="rect">
            <a:avLst/>
          </a:prstGeom>
          <a:noFill/>
          <a:ln>
            <a:noFill/>
          </a:ln>
        </p:spPr>
      </p:pic>
      <p:pic>
        <p:nvPicPr>
          <p:cNvPr descr="Greedy Algorithm" id="120" name="Google Shape;120;p2"/>
          <p:cNvPicPr preferRelativeResize="0"/>
          <p:nvPr/>
        </p:nvPicPr>
        <p:blipFill rotWithShape="1">
          <a:blip r:embed="rId4">
            <a:alphaModFix/>
          </a:blip>
          <a:srcRect b="28042" l="-985" r="986" t="37942"/>
          <a:stretch/>
        </p:blipFill>
        <p:spPr>
          <a:xfrm>
            <a:off x="4209728" y="6046414"/>
            <a:ext cx="2868343" cy="818634"/>
          </a:xfrm>
          <a:prstGeom prst="rect">
            <a:avLst/>
          </a:prstGeom>
          <a:noFill/>
          <a:ln>
            <a:noFill/>
          </a:ln>
        </p:spPr>
      </p:pic>
      <p:sp>
        <p:nvSpPr>
          <p:cNvPr id="121" name="Google Shape;121;p2"/>
          <p:cNvSpPr/>
          <p:nvPr/>
        </p:nvSpPr>
        <p:spPr>
          <a:xfrm>
            <a:off x="10142743" y="95538"/>
            <a:ext cx="1260000" cy="1260000"/>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2" name="Google Shape;122;p2"/>
          <p:cNvCxnSpPr/>
          <p:nvPr/>
        </p:nvCxnSpPr>
        <p:spPr>
          <a:xfrm>
            <a:off x="1188943" y="905538"/>
            <a:ext cx="0" cy="1080000"/>
          </a:xfrm>
          <a:prstGeom prst="straightConnector1">
            <a:avLst/>
          </a:prstGeom>
          <a:noFill/>
          <a:ln cap="flat" cmpd="sng" w="38100">
            <a:solidFill>
              <a:srgbClr val="F2F2F2"/>
            </a:solidFill>
            <a:prstDash val="solid"/>
            <a:miter lim="800000"/>
            <a:headEnd len="sm" w="sm" type="none"/>
            <a:tailEnd len="sm" w="sm" type="none"/>
          </a:ln>
        </p:spPr>
      </p:cxnSp>
      <p:sp>
        <p:nvSpPr>
          <p:cNvPr id="123" name="Google Shape;123;p2"/>
          <p:cNvSpPr txBox="1"/>
          <p:nvPr/>
        </p:nvSpPr>
        <p:spPr>
          <a:xfrm>
            <a:off x="1217298" y="936080"/>
            <a:ext cx="717366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2800">
                <a:solidFill>
                  <a:schemeClr val="lt1"/>
                </a:solidFill>
                <a:latin typeface="Aharoni"/>
                <a:ea typeface="Aharoni"/>
                <a:cs typeface="Aharoni"/>
                <a:sym typeface="Aharoni"/>
              </a:rPr>
              <a:t>DESAIN DAN ANALISIS ALGORITMA</a:t>
            </a:r>
            <a:endParaRPr sz="2800">
              <a:solidFill>
                <a:schemeClr val="lt1"/>
              </a:solidFill>
              <a:latin typeface="Aharoni"/>
              <a:ea typeface="Aharoni"/>
              <a:cs typeface="Aharoni"/>
              <a:sym typeface="Aharoni"/>
            </a:endParaRPr>
          </a:p>
        </p:txBody>
      </p:sp>
      <p:sp>
        <p:nvSpPr>
          <p:cNvPr id="124" name="Google Shape;124;p2"/>
          <p:cNvSpPr txBox="1"/>
          <p:nvPr/>
        </p:nvSpPr>
        <p:spPr>
          <a:xfrm>
            <a:off x="1217298" y="1378218"/>
            <a:ext cx="717366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600">
                <a:solidFill>
                  <a:schemeClr val="lt1"/>
                </a:solidFill>
                <a:latin typeface="Times New Roman"/>
                <a:ea typeface="Times New Roman"/>
                <a:cs typeface="Times New Roman"/>
                <a:sym typeface="Times New Roman"/>
              </a:rPr>
              <a:t>Ruri Masuriah</a:t>
            </a:r>
            <a:endParaRPr sz="1600">
              <a:solidFill>
                <a:schemeClr val="lt1"/>
              </a:solidFill>
              <a:latin typeface="Times New Roman"/>
              <a:ea typeface="Times New Roman"/>
              <a:cs typeface="Times New Roman"/>
              <a:sym typeface="Times New Roman"/>
            </a:endParaRPr>
          </a:p>
        </p:txBody>
      </p:sp>
      <p:sp>
        <p:nvSpPr>
          <p:cNvPr id="125" name="Google Shape;125;p2"/>
          <p:cNvSpPr txBox="1"/>
          <p:nvPr/>
        </p:nvSpPr>
        <p:spPr>
          <a:xfrm>
            <a:off x="2509166" y="2274622"/>
            <a:ext cx="7173669" cy="2971967"/>
          </a:xfrm>
          <a:prstGeom prst="rect">
            <a:avLst/>
          </a:prstGeom>
          <a:noFill/>
          <a:ln>
            <a:noFill/>
          </a:ln>
        </p:spPr>
        <p:txBody>
          <a:bodyPr anchorCtr="0" anchor="ctr" bIns="45700" lIns="91425" spcFirstLastPara="1" rIns="91425" wrap="square" tIns="45700">
            <a:spAutoFit/>
          </a:bodyPr>
          <a:lstStyle/>
          <a:p>
            <a:pPr indent="0" lvl="0" marL="0" marR="0" rtl="0" algn="l">
              <a:lnSpc>
                <a:spcPct val="200000"/>
              </a:lnSpc>
              <a:spcBef>
                <a:spcPts val="0"/>
              </a:spcBef>
              <a:spcAft>
                <a:spcPts val="0"/>
              </a:spcAft>
              <a:buNone/>
            </a:pPr>
            <a:r>
              <a:rPr b="1" lang="en-ID" sz="1600">
                <a:solidFill>
                  <a:schemeClr val="lt1"/>
                </a:solidFill>
                <a:latin typeface="Times New Roman"/>
                <a:ea typeface="Times New Roman"/>
                <a:cs typeface="Times New Roman"/>
                <a:sym typeface="Times New Roman"/>
              </a:rPr>
              <a:t>NAMA ANGGOTA KELOMPOK 24:</a:t>
            </a:r>
            <a:endParaRPr/>
          </a:p>
          <a:p>
            <a:pPr indent="-342900" lvl="0" marL="342900" marR="0" rtl="0" algn="l">
              <a:lnSpc>
                <a:spcPct val="200000"/>
              </a:lnSpc>
              <a:spcBef>
                <a:spcPts val="0"/>
              </a:spcBef>
              <a:spcAft>
                <a:spcPts val="0"/>
              </a:spcAft>
              <a:buClr>
                <a:schemeClr val="lt1"/>
              </a:buClr>
              <a:buSzPts val="1600"/>
              <a:buFont typeface="Times New Roman"/>
              <a:buAutoNum type="arabicPeriod"/>
            </a:pPr>
            <a:r>
              <a:rPr b="1" lang="en-ID" sz="1600">
                <a:solidFill>
                  <a:schemeClr val="lt1"/>
                </a:solidFill>
                <a:latin typeface="Times New Roman"/>
                <a:ea typeface="Times New Roman"/>
                <a:cs typeface="Times New Roman"/>
                <a:sym typeface="Times New Roman"/>
              </a:rPr>
              <a:t>ARIEL KHOLID ISMAIL			(19416255201176)</a:t>
            </a:r>
            <a:endParaRPr/>
          </a:p>
          <a:p>
            <a:pPr indent="-342900" lvl="0" marL="342900" marR="0" rtl="0" algn="l">
              <a:lnSpc>
                <a:spcPct val="200000"/>
              </a:lnSpc>
              <a:spcBef>
                <a:spcPts val="0"/>
              </a:spcBef>
              <a:spcAft>
                <a:spcPts val="0"/>
              </a:spcAft>
              <a:buClr>
                <a:schemeClr val="lt1"/>
              </a:buClr>
              <a:buSzPts val="1600"/>
              <a:buFont typeface="Times New Roman"/>
              <a:buAutoNum type="arabicPeriod"/>
            </a:pPr>
            <a:r>
              <a:rPr b="1" lang="en-ID" sz="1600">
                <a:solidFill>
                  <a:schemeClr val="lt1"/>
                </a:solidFill>
                <a:latin typeface="Times New Roman"/>
                <a:ea typeface="Times New Roman"/>
                <a:cs typeface="Times New Roman"/>
                <a:sym typeface="Times New Roman"/>
              </a:rPr>
              <a:t>ERLITA SHOFIANTI			(19416255201205)</a:t>
            </a:r>
            <a:endParaRPr/>
          </a:p>
          <a:p>
            <a:pPr indent="-342900" lvl="0" marL="342900" marR="0" rtl="0" algn="l">
              <a:lnSpc>
                <a:spcPct val="200000"/>
              </a:lnSpc>
              <a:spcBef>
                <a:spcPts val="0"/>
              </a:spcBef>
              <a:spcAft>
                <a:spcPts val="0"/>
              </a:spcAft>
              <a:buClr>
                <a:schemeClr val="lt1"/>
              </a:buClr>
              <a:buSzPts val="1600"/>
              <a:buFont typeface="Times New Roman"/>
              <a:buAutoNum type="arabicPeriod"/>
            </a:pPr>
            <a:r>
              <a:rPr b="1" lang="en-ID" sz="1600">
                <a:solidFill>
                  <a:schemeClr val="lt1"/>
                </a:solidFill>
                <a:latin typeface="Times New Roman"/>
                <a:ea typeface="Times New Roman"/>
                <a:cs typeface="Times New Roman"/>
                <a:sym typeface="Times New Roman"/>
              </a:rPr>
              <a:t>MUHAMMAD FARHAN RIFA’I		(19416255201195)</a:t>
            </a:r>
            <a:endParaRPr/>
          </a:p>
          <a:p>
            <a:pPr indent="-342900" lvl="0" marL="342900" marR="0" rtl="0" algn="l">
              <a:lnSpc>
                <a:spcPct val="200000"/>
              </a:lnSpc>
              <a:spcBef>
                <a:spcPts val="0"/>
              </a:spcBef>
              <a:spcAft>
                <a:spcPts val="0"/>
              </a:spcAft>
              <a:buClr>
                <a:schemeClr val="lt1"/>
              </a:buClr>
              <a:buSzPts val="1600"/>
              <a:buFont typeface="Times New Roman"/>
              <a:buAutoNum type="arabicPeriod"/>
            </a:pPr>
            <a:r>
              <a:rPr b="1" lang="en-ID" sz="1600">
                <a:solidFill>
                  <a:schemeClr val="lt1"/>
                </a:solidFill>
                <a:latin typeface="Times New Roman"/>
                <a:ea typeface="Times New Roman"/>
                <a:cs typeface="Times New Roman"/>
                <a:sym typeface="Times New Roman"/>
              </a:rPr>
              <a:t>RIYANDI ADITYA FITRAH		(19416255201185)</a:t>
            </a:r>
            <a:endParaRPr/>
          </a:p>
          <a:p>
            <a:pPr indent="-342900" lvl="0" marL="342900" marR="0" rtl="0" algn="l">
              <a:lnSpc>
                <a:spcPct val="200000"/>
              </a:lnSpc>
              <a:spcBef>
                <a:spcPts val="0"/>
              </a:spcBef>
              <a:spcAft>
                <a:spcPts val="0"/>
              </a:spcAft>
              <a:buClr>
                <a:schemeClr val="lt1"/>
              </a:buClr>
              <a:buSzPts val="1600"/>
              <a:buFont typeface="Times New Roman"/>
              <a:buAutoNum type="arabicPeriod"/>
            </a:pPr>
            <a:r>
              <a:rPr b="1" lang="en-ID" sz="1600">
                <a:solidFill>
                  <a:schemeClr val="lt1"/>
                </a:solidFill>
                <a:latin typeface="Times New Roman"/>
                <a:ea typeface="Times New Roman"/>
                <a:cs typeface="Times New Roman"/>
                <a:sym typeface="Times New Roman"/>
              </a:rPr>
              <a:t>SHOFWAN UBADULAH			(19416255201171)</a:t>
            </a:r>
            <a:endParaRPr b="1" sz="16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p:nvPr/>
        </p:nvSpPr>
        <p:spPr>
          <a:xfrm>
            <a:off x="-2" y="4485733"/>
            <a:ext cx="12192002" cy="2363639"/>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3"/>
          <p:cNvSpPr/>
          <p:nvPr/>
        </p:nvSpPr>
        <p:spPr>
          <a:xfrm rot="-5400000">
            <a:off x="6130508" y="1702276"/>
            <a:ext cx="621101" cy="5566912"/>
          </a:xfrm>
          <a:prstGeom prst="round2SameRect">
            <a:avLst>
              <a:gd fmla="val 16667" name="adj1"/>
              <a:gd fmla="val 0" name="adj2"/>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3"/>
          <p:cNvSpPr/>
          <p:nvPr/>
        </p:nvSpPr>
        <p:spPr>
          <a:xfrm>
            <a:off x="-1" y="2311879"/>
            <a:ext cx="12192000" cy="222561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000">
              <a:solidFill>
                <a:schemeClr val="lt1"/>
              </a:solidFill>
              <a:latin typeface="Calibri"/>
              <a:ea typeface="Calibri"/>
              <a:cs typeface="Calibri"/>
              <a:sym typeface="Calibri"/>
            </a:endParaRPr>
          </a:p>
        </p:txBody>
      </p:sp>
      <p:sp>
        <p:nvSpPr>
          <p:cNvPr id="133" name="Google Shape;133;p3"/>
          <p:cNvSpPr/>
          <p:nvPr/>
        </p:nvSpPr>
        <p:spPr>
          <a:xfrm>
            <a:off x="-1" y="-1"/>
            <a:ext cx="12192002" cy="2363639"/>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3"/>
          <p:cNvSpPr/>
          <p:nvPr/>
        </p:nvSpPr>
        <p:spPr>
          <a:xfrm rot="5400000">
            <a:off x="1708030" y="582417"/>
            <a:ext cx="621101" cy="4037161"/>
          </a:xfrm>
          <a:prstGeom prst="round2SameRect">
            <a:avLst>
              <a:gd fmla="val 16667" name="adj1"/>
              <a:gd fmla="val 0" name="adj2"/>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3"/>
          <p:cNvSpPr/>
          <p:nvPr/>
        </p:nvSpPr>
        <p:spPr>
          <a:xfrm rot="-5400000">
            <a:off x="10403460" y="3174522"/>
            <a:ext cx="621101" cy="3001992"/>
          </a:xfrm>
          <a:prstGeom prst="round2SameRect">
            <a:avLst>
              <a:gd fmla="val 16667" name="adj1"/>
              <a:gd fmla="val 0" name="adj2"/>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3"/>
          <p:cNvSpPr txBox="1"/>
          <p:nvPr/>
        </p:nvSpPr>
        <p:spPr>
          <a:xfrm>
            <a:off x="1489496" y="3032314"/>
            <a:ext cx="990312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4000">
                <a:solidFill>
                  <a:srgbClr val="FF0000"/>
                </a:solidFill>
                <a:latin typeface="Aharoni"/>
                <a:ea typeface="Aharoni"/>
                <a:cs typeface="Aharoni"/>
                <a:sym typeface="Aharoni"/>
              </a:rPr>
              <a:t>HUFFMAN GREEDY</a:t>
            </a:r>
            <a:endParaRPr/>
          </a:p>
        </p:txBody>
      </p:sp>
      <p:sp>
        <p:nvSpPr>
          <p:cNvPr id="137" name="Google Shape;137;p3"/>
          <p:cNvSpPr/>
          <p:nvPr/>
        </p:nvSpPr>
        <p:spPr>
          <a:xfrm>
            <a:off x="-2" y="-465566"/>
            <a:ext cx="12192002" cy="2363639"/>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 calcmode="lin" valueType="num">
                                      <p:cBhvr additive="base">
                                        <p:cTn dur="1000"/>
                                        <p:tgtEl>
                                          <p:spTgt spid="136">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500"/>
                                        <p:tgtEl>
                                          <p:spTgt spid="13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par>
                                <p:cTn fill="hold" nodeType="withEffect" presetClass="entr" presetID="2" presetSubtype="4">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cxnSp>
        <p:nvCxnSpPr>
          <p:cNvPr id="142" name="Google Shape;142;p4"/>
          <p:cNvCxnSpPr/>
          <p:nvPr/>
        </p:nvCxnSpPr>
        <p:spPr>
          <a:xfrm>
            <a:off x="384315" y="715617"/>
            <a:ext cx="2880000" cy="0"/>
          </a:xfrm>
          <a:prstGeom prst="straightConnector1">
            <a:avLst/>
          </a:prstGeom>
          <a:noFill/>
          <a:ln cap="flat" cmpd="sng" w="38100">
            <a:solidFill>
              <a:schemeClr val="accent2"/>
            </a:solidFill>
            <a:prstDash val="solid"/>
            <a:miter lim="800000"/>
            <a:headEnd len="sm" w="sm" type="none"/>
            <a:tailEnd len="sm" w="sm" type="none"/>
          </a:ln>
        </p:spPr>
      </p:cxnSp>
      <p:cxnSp>
        <p:nvCxnSpPr>
          <p:cNvPr id="143" name="Google Shape;143;p4"/>
          <p:cNvCxnSpPr/>
          <p:nvPr/>
        </p:nvCxnSpPr>
        <p:spPr>
          <a:xfrm>
            <a:off x="3246781"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144" name="Google Shape;144;p4"/>
          <p:cNvCxnSpPr/>
          <p:nvPr/>
        </p:nvCxnSpPr>
        <p:spPr>
          <a:xfrm>
            <a:off x="9011478"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145" name="Google Shape;145;p4"/>
          <p:cNvCxnSpPr/>
          <p:nvPr/>
        </p:nvCxnSpPr>
        <p:spPr>
          <a:xfrm>
            <a:off x="6122501" y="715617"/>
            <a:ext cx="2880000" cy="0"/>
          </a:xfrm>
          <a:prstGeom prst="straightConnector1">
            <a:avLst/>
          </a:prstGeom>
          <a:noFill/>
          <a:ln cap="flat" cmpd="sng" w="38100">
            <a:solidFill>
              <a:schemeClr val="accent2"/>
            </a:solidFill>
            <a:prstDash val="solid"/>
            <a:miter lim="800000"/>
            <a:headEnd len="sm" w="sm" type="none"/>
            <a:tailEnd len="sm" w="sm" type="none"/>
          </a:ln>
        </p:spPr>
      </p:cxnSp>
      <p:pic>
        <p:nvPicPr>
          <p:cNvPr descr="David Huffman" id="146" name="Google Shape;146;p4"/>
          <p:cNvPicPr preferRelativeResize="0"/>
          <p:nvPr/>
        </p:nvPicPr>
        <p:blipFill rotWithShape="1">
          <a:blip r:embed="rId3">
            <a:alphaModFix/>
          </a:blip>
          <a:srcRect b="0" l="0" r="0" t="0"/>
          <a:stretch/>
        </p:blipFill>
        <p:spPr>
          <a:xfrm>
            <a:off x="5138738" y="2135904"/>
            <a:ext cx="1914525" cy="2458295"/>
          </a:xfrm>
          <a:prstGeom prst="rect">
            <a:avLst/>
          </a:prstGeom>
          <a:noFill/>
          <a:ln>
            <a:noFill/>
          </a:ln>
        </p:spPr>
      </p:pic>
      <p:sp>
        <p:nvSpPr>
          <p:cNvPr id="147" name="Google Shape;147;p4"/>
          <p:cNvSpPr txBox="1"/>
          <p:nvPr/>
        </p:nvSpPr>
        <p:spPr>
          <a:xfrm>
            <a:off x="4490239" y="4623802"/>
            <a:ext cx="32645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D" sz="1800">
                <a:solidFill>
                  <a:srgbClr val="222222"/>
                </a:solidFill>
                <a:latin typeface="Open Sans"/>
                <a:ea typeface="Open Sans"/>
                <a:cs typeface="Open Sans"/>
                <a:sym typeface="Open Sans"/>
              </a:rPr>
              <a:t>Professor</a:t>
            </a:r>
            <a:r>
              <a:rPr lang="en-ID" sz="1800">
                <a:solidFill>
                  <a:srgbClr val="222222"/>
                </a:solidFill>
                <a:latin typeface="Open Sans"/>
                <a:ea typeface="Open Sans"/>
                <a:cs typeface="Open Sans"/>
                <a:sym typeface="Open Sans"/>
              </a:rPr>
              <a:t> </a:t>
            </a:r>
            <a:r>
              <a:rPr b="1" i="0" lang="en-ID" sz="1800">
                <a:solidFill>
                  <a:srgbClr val="222222"/>
                </a:solidFill>
                <a:latin typeface="Open Sans"/>
                <a:ea typeface="Open Sans"/>
                <a:cs typeface="Open Sans"/>
                <a:sym typeface="Open Sans"/>
              </a:rPr>
              <a:t>David Huffman, Ph.D.</a:t>
            </a:r>
            <a:endParaRPr/>
          </a:p>
        </p:txBody>
      </p:sp>
      <p:grpSp>
        <p:nvGrpSpPr>
          <p:cNvPr id="148" name="Google Shape;148;p4"/>
          <p:cNvGrpSpPr/>
          <p:nvPr/>
        </p:nvGrpSpPr>
        <p:grpSpPr>
          <a:xfrm>
            <a:off x="170767" y="2946834"/>
            <a:ext cx="4804328" cy="1669197"/>
            <a:chOff x="170767" y="2946834"/>
            <a:chExt cx="4804328" cy="1669197"/>
          </a:xfrm>
        </p:grpSpPr>
        <p:sp>
          <p:nvSpPr>
            <p:cNvPr id="149" name="Google Shape;149;p4"/>
            <p:cNvSpPr/>
            <p:nvPr/>
          </p:nvSpPr>
          <p:spPr>
            <a:xfrm>
              <a:off x="220671" y="3240304"/>
              <a:ext cx="4590783" cy="1252329"/>
            </a:xfrm>
            <a:prstGeom prst="flowChartProcess">
              <a:avLst/>
            </a:prstGeom>
            <a:solidFill>
              <a:srgbClr val="996633">
                <a:alpha val="45882"/>
              </a:srgb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4"/>
            <p:cNvSpPr txBox="1"/>
            <p:nvPr/>
          </p:nvSpPr>
          <p:spPr>
            <a:xfrm>
              <a:off x="384311" y="3415702"/>
              <a:ext cx="4590783" cy="1200329"/>
            </a:xfrm>
            <a:prstGeom prst="rect">
              <a:avLst/>
            </a:prstGeom>
            <a:solidFill>
              <a:srgbClr val="996633">
                <a:alpha val="60000"/>
              </a:srgbClr>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0" lang="en-ID" sz="1800" u="none" strike="noStrike">
                  <a:solidFill>
                    <a:schemeClr val="dk1"/>
                  </a:solidFill>
                  <a:latin typeface="Times New Roman"/>
                  <a:ea typeface="Times New Roman"/>
                  <a:cs typeface="Times New Roman"/>
                  <a:sym typeface="Times New Roman"/>
                </a:rPr>
                <a:t>Algoritma Huffman menerapkan strategi greedy. Algoritma yang diterapkan pada kompresi disesuaikan berdasarkan jenis file yang akan dikompres.</a:t>
              </a:r>
              <a:endParaRPr sz="1800">
                <a:solidFill>
                  <a:schemeClr val="dk1"/>
                </a:solidFill>
                <a:latin typeface="Calibri"/>
                <a:ea typeface="Calibri"/>
                <a:cs typeface="Calibri"/>
                <a:sym typeface="Calibri"/>
              </a:endParaRPr>
            </a:p>
          </p:txBody>
        </p:sp>
        <p:sp>
          <p:nvSpPr>
            <p:cNvPr id="151" name="Google Shape;151;p4"/>
            <p:cNvSpPr/>
            <p:nvPr/>
          </p:nvSpPr>
          <p:spPr>
            <a:xfrm rot="8100000">
              <a:off x="245325" y="3021392"/>
              <a:ext cx="360000" cy="360000"/>
            </a:xfrm>
            <a:prstGeom prst="teardrop">
              <a:avLst>
                <a:gd fmla="val 100000" name="adj"/>
              </a:avLst>
            </a:prstGeom>
            <a:solidFill>
              <a:srgbClr val="333333"/>
            </a:solidFill>
            <a:ln>
              <a:noFill/>
            </a:ln>
            <a:effectLst>
              <a:outerShdw blurRad="184150" sx="110000" algn="ctr" dir="11520000" dist="241300" sy="110000">
                <a:srgbClr val="000000">
                  <a:alpha val="1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52" name="Google Shape;152;p4"/>
          <p:cNvGrpSpPr/>
          <p:nvPr/>
        </p:nvGrpSpPr>
        <p:grpSpPr>
          <a:xfrm>
            <a:off x="210929" y="761275"/>
            <a:ext cx="4804328" cy="2223194"/>
            <a:chOff x="170767" y="2946834"/>
            <a:chExt cx="4804328" cy="2223194"/>
          </a:xfrm>
        </p:grpSpPr>
        <p:sp>
          <p:nvSpPr>
            <p:cNvPr id="153" name="Google Shape;153;p4"/>
            <p:cNvSpPr/>
            <p:nvPr/>
          </p:nvSpPr>
          <p:spPr>
            <a:xfrm>
              <a:off x="220671" y="3240304"/>
              <a:ext cx="4590783" cy="1754326"/>
            </a:xfrm>
            <a:prstGeom prst="flowChartProcess">
              <a:avLst/>
            </a:prstGeom>
            <a:solidFill>
              <a:srgbClr val="996633">
                <a:alpha val="45882"/>
              </a:srgb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4"/>
            <p:cNvSpPr txBox="1"/>
            <p:nvPr/>
          </p:nvSpPr>
          <p:spPr>
            <a:xfrm>
              <a:off x="384311" y="3415702"/>
              <a:ext cx="4590783" cy="1754326"/>
            </a:xfrm>
            <a:prstGeom prst="rect">
              <a:avLst/>
            </a:prstGeom>
            <a:solidFill>
              <a:srgbClr val="996633">
                <a:alpha val="60000"/>
              </a:srgbClr>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D" sz="1800" u="none" strike="noStrike">
                  <a:solidFill>
                    <a:schemeClr val="dk1"/>
                  </a:solidFill>
                  <a:latin typeface="Times New Roman"/>
                  <a:ea typeface="Times New Roman"/>
                  <a:cs typeface="Times New Roman"/>
                  <a:sym typeface="Times New Roman"/>
                </a:rPr>
                <a:t>Algoritma Huffman, yang dibuat oleh seorang mahasiswa MIT bernama David Huffman pada tahun 1952, merupakan salah satu metode paling lama dan paling terkenal dalam kompresi teks, serta mengkompresi file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4"/>
            <p:cNvSpPr/>
            <p:nvPr/>
          </p:nvSpPr>
          <p:spPr>
            <a:xfrm rot="8100000">
              <a:off x="245325" y="3021392"/>
              <a:ext cx="360000" cy="360000"/>
            </a:xfrm>
            <a:prstGeom prst="teardrop">
              <a:avLst>
                <a:gd fmla="val 100000" name="adj"/>
              </a:avLst>
            </a:prstGeom>
            <a:solidFill>
              <a:srgbClr val="333333"/>
            </a:solidFill>
            <a:ln>
              <a:noFill/>
            </a:ln>
            <a:effectLst>
              <a:outerShdw blurRad="184150" sx="110000" algn="ctr" dir="11520000" dist="241300" sy="110000">
                <a:srgbClr val="000000">
                  <a:alpha val="1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56" name="Google Shape;156;p4"/>
          <p:cNvGrpSpPr/>
          <p:nvPr/>
        </p:nvGrpSpPr>
        <p:grpSpPr>
          <a:xfrm>
            <a:off x="7086681" y="1337619"/>
            <a:ext cx="4804328" cy="1669197"/>
            <a:chOff x="170767" y="2946834"/>
            <a:chExt cx="4804328" cy="1669197"/>
          </a:xfrm>
        </p:grpSpPr>
        <p:sp>
          <p:nvSpPr>
            <p:cNvPr id="157" name="Google Shape;157;p4"/>
            <p:cNvSpPr/>
            <p:nvPr/>
          </p:nvSpPr>
          <p:spPr>
            <a:xfrm>
              <a:off x="220671" y="3240304"/>
              <a:ext cx="4590783" cy="1285267"/>
            </a:xfrm>
            <a:prstGeom prst="flowChartProcess">
              <a:avLst/>
            </a:prstGeom>
            <a:solidFill>
              <a:srgbClr val="996633">
                <a:alpha val="45882"/>
              </a:srgb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4"/>
            <p:cNvSpPr txBox="1"/>
            <p:nvPr/>
          </p:nvSpPr>
          <p:spPr>
            <a:xfrm>
              <a:off x="384311" y="3415702"/>
              <a:ext cx="4590783" cy="1200329"/>
            </a:xfrm>
            <a:prstGeom prst="rect">
              <a:avLst/>
            </a:prstGeom>
            <a:solidFill>
              <a:srgbClr val="996633">
                <a:alpha val="60000"/>
              </a:srgbClr>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D" sz="1800">
                  <a:solidFill>
                    <a:schemeClr val="dk1"/>
                  </a:solidFill>
                  <a:latin typeface="Times New Roman"/>
                  <a:ea typeface="Times New Roman"/>
                  <a:cs typeface="Times New Roman"/>
                  <a:sym typeface="Times New Roman"/>
                </a:rPr>
                <a:t>Prinsip algoritma Huffman adalah karakter yang sering muncul di encoding dengan rangkaian bit yang pendek dan karakter yang jarang muncul di bit-encoding dengan seri lagi.</a:t>
              </a:r>
              <a:endParaRPr sz="1800">
                <a:solidFill>
                  <a:schemeClr val="dk1"/>
                </a:solidFill>
                <a:latin typeface="Times New Roman"/>
                <a:ea typeface="Times New Roman"/>
                <a:cs typeface="Times New Roman"/>
                <a:sym typeface="Times New Roman"/>
              </a:endParaRPr>
            </a:p>
          </p:txBody>
        </p:sp>
        <p:sp>
          <p:nvSpPr>
            <p:cNvPr id="159" name="Google Shape;159;p4"/>
            <p:cNvSpPr/>
            <p:nvPr/>
          </p:nvSpPr>
          <p:spPr>
            <a:xfrm rot="8100000">
              <a:off x="245325" y="3021392"/>
              <a:ext cx="360000" cy="360000"/>
            </a:xfrm>
            <a:prstGeom prst="teardrop">
              <a:avLst>
                <a:gd fmla="val 100000" name="adj"/>
              </a:avLst>
            </a:prstGeom>
            <a:solidFill>
              <a:srgbClr val="333333"/>
            </a:solidFill>
            <a:ln>
              <a:noFill/>
            </a:ln>
            <a:effectLst>
              <a:outerShdw blurRad="184150" sx="110000" algn="ctr" dir="11520000" dist="241300" sy="110000">
                <a:srgbClr val="000000">
                  <a:alpha val="1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0" name="Google Shape;160;p4"/>
          <p:cNvSpPr txBox="1"/>
          <p:nvPr/>
        </p:nvSpPr>
        <p:spPr>
          <a:xfrm>
            <a:off x="4093798" y="5005151"/>
            <a:ext cx="400440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D" sz="1600">
                <a:solidFill>
                  <a:srgbClr val="202122"/>
                </a:solidFill>
                <a:latin typeface="Open Sans"/>
                <a:ea typeface="Open Sans"/>
                <a:cs typeface="Open Sans"/>
                <a:sym typeface="Open Sans"/>
              </a:rPr>
              <a:t>(9 Agustus, 1925 – 7 Oktober,1999)</a:t>
            </a:r>
            <a:endParaRPr b="1" i="0" sz="1600">
              <a:solidFill>
                <a:srgbClr val="222222"/>
              </a:solidFill>
              <a:latin typeface="Open Sans"/>
              <a:ea typeface="Open Sans"/>
              <a:cs typeface="Open Sans"/>
              <a:sym typeface="Open Sans"/>
            </a:endParaRPr>
          </a:p>
        </p:txBody>
      </p:sp>
      <p:sp>
        <p:nvSpPr>
          <p:cNvPr id="161" name="Google Shape;161;p4"/>
          <p:cNvSpPr txBox="1"/>
          <p:nvPr/>
        </p:nvSpPr>
        <p:spPr>
          <a:xfrm>
            <a:off x="4093797" y="5261662"/>
            <a:ext cx="400440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D" sz="1600">
                <a:solidFill>
                  <a:srgbClr val="202122"/>
                </a:solidFill>
                <a:latin typeface="Open Sans"/>
                <a:ea typeface="Open Sans"/>
                <a:cs typeface="Open Sans"/>
                <a:sym typeface="Open Sans"/>
              </a:rPr>
              <a:t>Santa Cruz, California</a:t>
            </a:r>
            <a:endParaRPr b="1" i="0" sz="1600">
              <a:solidFill>
                <a:srgbClr val="222222"/>
              </a:solidFill>
              <a:latin typeface="Open Sans"/>
              <a:ea typeface="Open Sans"/>
              <a:cs typeface="Open Sans"/>
              <a:sym typeface="Open Sans"/>
            </a:endParaRPr>
          </a:p>
        </p:txBody>
      </p:sp>
      <p:sp>
        <p:nvSpPr>
          <p:cNvPr id="162" name="Google Shape;162;p4"/>
          <p:cNvSpPr/>
          <p:nvPr/>
        </p:nvSpPr>
        <p:spPr>
          <a:xfrm>
            <a:off x="0" y="6632466"/>
            <a:ext cx="12224728" cy="25406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4"/>
          <p:cNvSpPr/>
          <p:nvPr/>
        </p:nvSpPr>
        <p:spPr>
          <a:xfrm>
            <a:off x="-1" y="6631786"/>
            <a:ext cx="12224728" cy="45719"/>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64" name="Google Shape;164;p4"/>
          <p:cNvGrpSpPr/>
          <p:nvPr/>
        </p:nvGrpSpPr>
        <p:grpSpPr>
          <a:xfrm>
            <a:off x="7124346" y="2990613"/>
            <a:ext cx="4804328" cy="1669197"/>
            <a:chOff x="170767" y="2946834"/>
            <a:chExt cx="4804328" cy="1669197"/>
          </a:xfrm>
        </p:grpSpPr>
        <p:sp>
          <p:nvSpPr>
            <p:cNvPr id="165" name="Google Shape;165;p4"/>
            <p:cNvSpPr/>
            <p:nvPr/>
          </p:nvSpPr>
          <p:spPr>
            <a:xfrm>
              <a:off x="220671" y="3240304"/>
              <a:ext cx="4590783" cy="1252329"/>
            </a:xfrm>
            <a:prstGeom prst="flowChartProcess">
              <a:avLst/>
            </a:prstGeom>
            <a:solidFill>
              <a:srgbClr val="996633">
                <a:alpha val="45882"/>
              </a:srgb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4"/>
            <p:cNvSpPr txBox="1"/>
            <p:nvPr/>
          </p:nvSpPr>
          <p:spPr>
            <a:xfrm>
              <a:off x="384311" y="3415702"/>
              <a:ext cx="4590783" cy="1200329"/>
            </a:xfrm>
            <a:prstGeom prst="rect">
              <a:avLst/>
            </a:prstGeom>
            <a:solidFill>
              <a:srgbClr val="996633">
                <a:alpha val="60000"/>
              </a:srgbClr>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D" sz="1800" u="none" strike="noStrike">
                  <a:solidFill>
                    <a:schemeClr val="dk1"/>
                  </a:solidFill>
                  <a:latin typeface="Times New Roman"/>
                  <a:ea typeface="Times New Roman"/>
                  <a:cs typeface="Times New Roman"/>
                  <a:sym typeface="Times New Roman"/>
                </a:rPr>
                <a:t>Algoritma greedy membantu algoritma huffman</a:t>
              </a:r>
              <a:endParaRPr b="0" i="0" sz="1800" u="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ID" sz="1800" u="none" strike="noStrike">
                  <a:solidFill>
                    <a:schemeClr val="dk1"/>
                  </a:solidFill>
                  <a:latin typeface="Times New Roman"/>
                  <a:ea typeface="Times New Roman"/>
                  <a:cs typeface="Times New Roman"/>
                  <a:sym typeface="Times New Roman"/>
                </a:rPr>
                <a:t>dalam menentukan akar-akar yang akan digabungkan untuk membentuk akar dari pohon</a:t>
              </a:r>
              <a:endParaRPr b="0" i="0" sz="1800" u="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ID" sz="1800" u="none" strike="noStrike">
                  <a:solidFill>
                    <a:schemeClr val="dk1"/>
                  </a:solidFill>
                  <a:latin typeface="Times New Roman"/>
                  <a:ea typeface="Times New Roman"/>
                  <a:cs typeface="Times New Roman"/>
                  <a:sym typeface="Times New Roman"/>
                </a:rPr>
                <a:t>yang baru.</a:t>
              </a:r>
              <a:endParaRPr sz="1800">
                <a:solidFill>
                  <a:schemeClr val="dk1"/>
                </a:solidFill>
                <a:latin typeface="Calibri"/>
                <a:ea typeface="Calibri"/>
                <a:cs typeface="Calibri"/>
                <a:sym typeface="Calibri"/>
              </a:endParaRPr>
            </a:p>
          </p:txBody>
        </p:sp>
        <p:sp>
          <p:nvSpPr>
            <p:cNvPr id="167" name="Google Shape;167;p4"/>
            <p:cNvSpPr/>
            <p:nvPr/>
          </p:nvSpPr>
          <p:spPr>
            <a:xfrm rot="8100000">
              <a:off x="245325" y="3021392"/>
              <a:ext cx="360000" cy="360000"/>
            </a:xfrm>
            <a:prstGeom prst="teardrop">
              <a:avLst>
                <a:gd fmla="val 100000" name="adj"/>
              </a:avLst>
            </a:prstGeom>
            <a:solidFill>
              <a:srgbClr val="333333"/>
            </a:solidFill>
            <a:ln>
              <a:noFill/>
            </a:ln>
            <a:effectLst>
              <a:outerShdw blurRad="184150" sx="110000" algn="ctr" dir="11520000" dist="241300" sy="110000">
                <a:srgbClr val="000000">
                  <a:alpha val="1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8" name="Google Shape;168;p4"/>
          <p:cNvSpPr txBox="1"/>
          <p:nvPr/>
        </p:nvSpPr>
        <p:spPr>
          <a:xfrm>
            <a:off x="1170938" y="116316"/>
            <a:ext cx="990312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4000">
                <a:solidFill>
                  <a:srgbClr val="FF0000"/>
                </a:solidFill>
                <a:latin typeface="Aharoni"/>
                <a:ea typeface="Aharoni"/>
                <a:cs typeface="Aharoni"/>
                <a:sym typeface="Aharoni"/>
              </a:rPr>
              <a:t>SEJARAH HUFFMAN GREEDY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 calcmode="lin" valueType="num">
                                      <p:cBhvr additive="base">
                                        <p:cTn dur="1000"/>
                                        <p:tgtEl>
                                          <p:spTgt spid="16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5"/>
          <p:cNvSpPr/>
          <p:nvPr/>
        </p:nvSpPr>
        <p:spPr>
          <a:xfrm>
            <a:off x="66836" y="936746"/>
            <a:ext cx="7920111" cy="5013865"/>
          </a:xfrm>
          <a:prstGeom prst="rect">
            <a:avLst/>
          </a:prstGeom>
          <a:solidFill>
            <a:srgbClr val="FEE599">
              <a:alpha val="4784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4" name="Google Shape;174;p5"/>
          <p:cNvCxnSpPr/>
          <p:nvPr/>
        </p:nvCxnSpPr>
        <p:spPr>
          <a:xfrm>
            <a:off x="384315" y="715617"/>
            <a:ext cx="2880000" cy="0"/>
          </a:xfrm>
          <a:prstGeom prst="straightConnector1">
            <a:avLst/>
          </a:prstGeom>
          <a:noFill/>
          <a:ln cap="flat" cmpd="sng" w="38100">
            <a:solidFill>
              <a:schemeClr val="accent2"/>
            </a:solidFill>
            <a:prstDash val="solid"/>
            <a:miter lim="800000"/>
            <a:headEnd len="sm" w="sm" type="none"/>
            <a:tailEnd len="sm" w="sm" type="none"/>
          </a:ln>
        </p:spPr>
      </p:cxnSp>
      <p:cxnSp>
        <p:nvCxnSpPr>
          <p:cNvPr id="175" name="Google Shape;175;p5"/>
          <p:cNvCxnSpPr/>
          <p:nvPr/>
        </p:nvCxnSpPr>
        <p:spPr>
          <a:xfrm>
            <a:off x="3246781"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176" name="Google Shape;176;p5"/>
          <p:cNvCxnSpPr/>
          <p:nvPr/>
        </p:nvCxnSpPr>
        <p:spPr>
          <a:xfrm>
            <a:off x="9011478"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177" name="Google Shape;177;p5"/>
          <p:cNvCxnSpPr/>
          <p:nvPr/>
        </p:nvCxnSpPr>
        <p:spPr>
          <a:xfrm>
            <a:off x="6122501" y="715617"/>
            <a:ext cx="2880000" cy="0"/>
          </a:xfrm>
          <a:prstGeom prst="straightConnector1">
            <a:avLst/>
          </a:prstGeom>
          <a:noFill/>
          <a:ln cap="flat" cmpd="sng" w="38100">
            <a:solidFill>
              <a:schemeClr val="accent2"/>
            </a:solidFill>
            <a:prstDash val="solid"/>
            <a:miter lim="800000"/>
            <a:headEnd len="sm" w="sm" type="none"/>
            <a:tailEnd len="sm" w="sm" type="none"/>
          </a:ln>
        </p:spPr>
      </p:cxnSp>
      <p:sp>
        <p:nvSpPr>
          <p:cNvPr id="178" name="Google Shape;178;p5"/>
          <p:cNvSpPr/>
          <p:nvPr/>
        </p:nvSpPr>
        <p:spPr>
          <a:xfrm>
            <a:off x="0" y="6632466"/>
            <a:ext cx="12224728" cy="25406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5"/>
          <p:cNvSpPr/>
          <p:nvPr/>
        </p:nvSpPr>
        <p:spPr>
          <a:xfrm>
            <a:off x="-1" y="6631786"/>
            <a:ext cx="12224728" cy="45719"/>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5"/>
          <p:cNvSpPr txBox="1"/>
          <p:nvPr/>
        </p:nvSpPr>
        <p:spPr>
          <a:xfrm>
            <a:off x="1170938" y="116316"/>
            <a:ext cx="990312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4000">
                <a:solidFill>
                  <a:srgbClr val="FF0000"/>
                </a:solidFill>
                <a:latin typeface="Aharoni"/>
                <a:ea typeface="Aharoni"/>
                <a:cs typeface="Aharoni"/>
                <a:sym typeface="Aharoni"/>
              </a:rPr>
              <a:t>HUFFMAN GREEDY</a:t>
            </a:r>
            <a:endParaRPr/>
          </a:p>
        </p:txBody>
      </p:sp>
      <p:sp>
        <p:nvSpPr>
          <p:cNvPr id="181" name="Google Shape;181;p5"/>
          <p:cNvSpPr txBox="1"/>
          <p:nvPr/>
        </p:nvSpPr>
        <p:spPr>
          <a:xfrm>
            <a:off x="225083" y="1111348"/>
            <a:ext cx="8401351" cy="5078313"/>
          </a:xfrm>
          <a:prstGeom prst="rect">
            <a:avLst/>
          </a:prstGeom>
          <a:solidFill>
            <a:srgbClr val="FFC000">
              <a:alpha val="42745"/>
            </a:srgbClr>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0" lang="en-ID" sz="1800">
                <a:solidFill>
                  <a:srgbClr val="FF0000"/>
                </a:solidFill>
                <a:latin typeface="Times New Roman"/>
                <a:ea typeface="Times New Roman"/>
                <a:cs typeface="Times New Roman"/>
                <a:sym typeface="Times New Roman"/>
              </a:rPr>
              <a:t>	Huffman</a:t>
            </a:r>
            <a:r>
              <a:rPr i="0" lang="en-ID" sz="1800">
                <a:solidFill>
                  <a:schemeClr val="dk1"/>
                </a:solidFill>
                <a:latin typeface="Times New Roman"/>
                <a:ea typeface="Times New Roman"/>
                <a:cs typeface="Times New Roman"/>
                <a:sym typeface="Times New Roman"/>
              </a:rPr>
              <a:t> adalah salah satu algoritma kompresi.</a:t>
            </a:r>
            <a:r>
              <a:rPr i="0" lang="en-ID" sz="1800">
                <a:solidFill>
                  <a:srgbClr val="777777"/>
                </a:solidFill>
                <a:latin typeface="Times New Roman"/>
                <a:ea typeface="Times New Roman"/>
                <a:cs typeface="Times New Roman"/>
                <a:sym typeface="Times New Roman"/>
              </a:rPr>
              <a:t> </a:t>
            </a:r>
            <a:r>
              <a:rPr i="0" lang="en-ID" sz="1800" u="none" strike="noStrike">
                <a:solidFill>
                  <a:srgbClr val="FF0000"/>
                </a:solidFill>
                <a:latin typeface="Times New Roman"/>
                <a:ea typeface="Times New Roman"/>
                <a:cs typeface="Times New Roman"/>
                <a:sym typeface="Times New Roman"/>
              </a:rPr>
              <a:t>kompresi</a:t>
            </a:r>
            <a:r>
              <a:rPr i="0" lang="en-ID" sz="1800" u="none" strike="noStrike">
                <a:solidFill>
                  <a:schemeClr val="dk1"/>
                </a:solidFill>
                <a:latin typeface="Times New Roman"/>
                <a:ea typeface="Times New Roman"/>
                <a:cs typeface="Times New Roman"/>
                <a:sym typeface="Times New Roman"/>
              </a:rPr>
              <a:t> adalah pengubahan data yang berupa kumpulan karakter menjadi bentuk kode dengan tujuan untuk menghemat kebutuhan tempat penyimpanan dan waktu transmisi data. </a:t>
            </a:r>
            <a:r>
              <a:rPr i="0" lang="en-ID" sz="1800" u="none" strike="noStrike">
                <a:solidFill>
                  <a:srgbClr val="FF0000"/>
                </a:solidFill>
                <a:latin typeface="Times New Roman"/>
                <a:ea typeface="Times New Roman"/>
                <a:cs typeface="Times New Roman"/>
                <a:sym typeface="Times New Roman"/>
              </a:rPr>
              <a:t>Teks</a:t>
            </a:r>
            <a:r>
              <a:rPr i="0" lang="en-ID" sz="1800" u="none" strike="noStrike">
                <a:solidFill>
                  <a:schemeClr val="dk1"/>
                </a:solidFill>
                <a:latin typeface="Times New Roman"/>
                <a:ea typeface="Times New Roman"/>
                <a:cs typeface="Times New Roman"/>
                <a:sym typeface="Times New Roman"/>
              </a:rPr>
              <a:t> adalah kumpulan dari karakter – karakter atau </a:t>
            </a:r>
            <a:r>
              <a:rPr i="1" lang="en-ID" sz="1800" u="none" strike="noStrike">
                <a:solidFill>
                  <a:schemeClr val="dk1"/>
                </a:solidFill>
                <a:latin typeface="Times New Roman"/>
                <a:ea typeface="Times New Roman"/>
                <a:cs typeface="Times New Roman"/>
                <a:sym typeface="Times New Roman"/>
              </a:rPr>
              <a:t>string </a:t>
            </a:r>
            <a:r>
              <a:rPr i="0" lang="en-ID" sz="1800" u="none" strike="noStrike">
                <a:solidFill>
                  <a:schemeClr val="dk1"/>
                </a:solidFill>
                <a:latin typeface="Times New Roman"/>
                <a:ea typeface="Times New Roman"/>
                <a:cs typeface="Times New Roman"/>
                <a:sym typeface="Times New Roman"/>
              </a:rPr>
              <a:t>yang menjadi satu kesatun. </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0" lang="en-ID" sz="1800" u="none" strike="noStrike">
                <a:solidFill>
                  <a:schemeClr val="dk1"/>
                </a:solidFill>
                <a:latin typeface="Times New Roman"/>
                <a:ea typeface="Times New Roman"/>
                <a:cs typeface="Times New Roman"/>
                <a:sym typeface="Times New Roman"/>
              </a:rPr>
              <a:t>	Saat ini penyimpanan data yang memakan</a:t>
            </a:r>
            <a:r>
              <a:rPr lang="en-ID" sz="1800">
                <a:solidFill>
                  <a:schemeClr val="dk1"/>
                </a:solidFill>
                <a:latin typeface="Times New Roman"/>
                <a:ea typeface="Times New Roman"/>
                <a:cs typeface="Times New Roman"/>
                <a:sym typeface="Times New Roman"/>
              </a:rPr>
              <a:t> </a:t>
            </a:r>
            <a:r>
              <a:rPr i="0" lang="en-ID" sz="1800" u="none" strike="noStrike">
                <a:solidFill>
                  <a:schemeClr val="dk1"/>
                </a:solidFill>
                <a:latin typeface="Times New Roman"/>
                <a:ea typeface="Times New Roman"/>
                <a:cs typeface="Times New Roman"/>
                <a:sym typeface="Times New Roman"/>
              </a:rPr>
              <a:t>ruang memori yang cukup besar merupakan suatu masalah yang umum. </a:t>
            </a:r>
            <a:r>
              <a:rPr i="0" lang="en-ID" sz="1800" u="none" strike="noStrike">
                <a:solidFill>
                  <a:srgbClr val="FF0000"/>
                </a:solidFill>
                <a:latin typeface="Times New Roman"/>
                <a:ea typeface="Times New Roman"/>
                <a:cs typeface="Times New Roman"/>
                <a:sym typeface="Times New Roman"/>
              </a:rPr>
              <a:t>kompresi</a:t>
            </a:r>
            <a:r>
              <a:rPr i="0" lang="en-ID" sz="1800" u="none" strike="noStrike">
                <a:solidFill>
                  <a:schemeClr val="dk1"/>
                </a:solidFill>
                <a:latin typeface="Times New Roman"/>
                <a:ea typeface="Times New Roman"/>
                <a:cs typeface="Times New Roman"/>
                <a:sym typeface="Times New Roman"/>
              </a:rPr>
              <a:t> data merupakan salah satu solusi yang dapat membantu menyelesaikan masalah tersebut. </a:t>
            </a:r>
            <a:r>
              <a:rPr b="0" i="0" lang="en-ID" sz="1800" u="none" strike="noStrike">
                <a:solidFill>
                  <a:schemeClr val="dk1"/>
                </a:solidFill>
                <a:latin typeface="Times New Roman"/>
                <a:ea typeface="Times New Roman"/>
                <a:cs typeface="Times New Roman"/>
                <a:sym typeface="Times New Roman"/>
              </a:rPr>
              <a:t>Pada </a:t>
            </a:r>
            <a:r>
              <a:rPr lang="en-ID" sz="1800">
                <a:solidFill>
                  <a:srgbClr val="FF0000"/>
                </a:solidFill>
                <a:latin typeface="Times New Roman"/>
                <a:ea typeface="Times New Roman"/>
                <a:cs typeface="Times New Roman"/>
                <a:sym typeface="Times New Roman"/>
              </a:rPr>
              <a:t>A</a:t>
            </a:r>
            <a:r>
              <a:rPr b="0" i="0" lang="en-ID" sz="1800" u="none" strike="noStrike">
                <a:solidFill>
                  <a:srgbClr val="FF0000"/>
                </a:solidFill>
                <a:latin typeface="Times New Roman"/>
                <a:ea typeface="Times New Roman"/>
                <a:cs typeface="Times New Roman"/>
                <a:sym typeface="Times New Roman"/>
              </a:rPr>
              <a:t>lgoritma Huffman </a:t>
            </a:r>
            <a:r>
              <a:rPr b="0" i="0" lang="en-ID" sz="1800" u="none" strike="noStrike">
                <a:solidFill>
                  <a:schemeClr val="dk1"/>
                </a:solidFill>
                <a:latin typeface="Times New Roman"/>
                <a:ea typeface="Times New Roman"/>
                <a:cs typeface="Times New Roman"/>
                <a:sym typeface="Times New Roman"/>
              </a:rPr>
              <a:t>setiap karakter pada teks akan dikodekan dalam bentuk </a:t>
            </a:r>
            <a:r>
              <a:rPr b="0" i="1" lang="en-ID" sz="1800" u="none" strike="noStrike">
                <a:solidFill>
                  <a:schemeClr val="dk1"/>
                </a:solidFill>
                <a:latin typeface="Times New Roman"/>
                <a:ea typeface="Times New Roman"/>
                <a:cs typeface="Times New Roman"/>
                <a:sym typeface="Times New Roman"/>
              </a:rPr>
              <a:t>string </a:t>
            </a:r>
            <a:r>
              <a:rPr b="0" i="0" lang="en-ID" sz="1800" u="none" strike="noStrike">
                <a:solidFill>
                  <a:schemeClr val="dk1"/>
                </a:solidFill>
                <a:latin typeface="Times New Roman"/>
                <a:ea typeface="Times New Roman"/>
                <a:cs typeface="Times New Roman"/>
                <a:sym typeface="Times New Roman"/>
              </a:rPr>
              <a:t>biner. Dengan menggunakan </a:t>
            </a:r>
            <a:r>
              <a:rPr b="0" i="0" lang="en-ID" sz="1800" u="none" strike="noStrike">
                <a:solidFill>
                  <a:srgbClr val="FF0000"/>
                </a:solidFill>
                <a:latin typeface="Times New Roman"/>
                <a:ea typeface="Times New Roman"/>
                <a:cs typeface="Times New Roman"/>
                <a:sym typeface="Times New Roman"/>
              </a:rPr>
              <a:t>algoritma </a:t>
            </a:r>
            <a:r>
              <a:rPr lang="en-ID" sz="1800">
                <a:solidFill>
                  <a:srgbClr val="FF0000"/>
                </a:solidFill>
                <a:latin typeface="Times New Roman"/>
                <a:ea typeface="Times New Roman"/>
                <a:cs typeface="Times New Roman"/>
                <a:sym typeface="Times New Roman"/>
              </a:rPr>
              <a:t>h</a:t>
            </a:r>
            <a:r>
              <a:rPr b="0" i="0" lang="en-ID" sz="1800" u="none" strike="noStrike">
                <a:solidFill>
                  <a:srgbClr val="FF0000"/>
                </a:solidFill>
                <a:latin typeface="Times New Roman"/>
                <a:ea typeface="Times New Roman"/>
                <a:cs typeface="Times New Roman"/>
                <a:sym typeface="Times New Roman"/>
              </a:rPr>
              <a:t>uffman</a:t>
            </a:r>
            <a:r>
              <a:rPr b="0" i="0" lang="en-ID" sz="1800" u="none" strike="noStrike">
                <a:solidFill>
                  <a:schemeClr val="dk1"/>
                </a:solidFill>
                <a:latin typeface="Times New Roman"/>
                <a:ea typeface="Times New Roman"/>
                <a:cs typeface="Times New Roman"/>
                <a:sym typeface="Times New Roman"/>
              </a:rPr>
              <a:t>, proses pengompresan teks dilakukan dengan menggunakan prinsip pengkodean, yaitu tiap karakter dikodekan dengan rangkaian beberapa bit sehingga menghasilkan hasil yang lebih optimal. </a:t>
            </a:r>
            <a:endParaRPr/>
          </a:p>
          <a:p>
            <a:pPr indent="0" lvl="0" marL="0" marR="0" rtl="0" algn="just">
              <a:spcBef>
                <a:spcPts val="0"/>
              </a:spcBef>
              <a:spcAft>
                <a:spcPts val="0"/>
              </a:spcAft>
              <a:buNone/>
            </a:pPr>
            <a:r>
              <a:rPr lang="en-ID" sz="1800">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None/>
            </a:pPr>
            <a:r>
              <a:rPr b="0" i="0" lang="en-ID" sz="1800" u="none" strike="noStrike">
                <a:solidFill>
                  <a:schemeClr val="dk1"/>
                </a:solidFill>
                <a:latin typeface="Times New Roman"/>
                <a:ea typeface="Times New Roman"/>
                <a:cs typeface="Times New Roman"/>
                <a:sym typeface="Times New Roman"/>
              </a:rPr>
              <a:t>	</a:t>
            </a:r>
            <a:r>
              <a:rPr b="0" i="0" lang="en-ID" sz="1800" u="none" strike="noStrike">
                <a:solidFill>
                  <a:srgbClr val="FF0000"/>
                </a:solidFill>
                <a:latin typeface="Times New Roman"/>
                <a:ea typeface="Times New Roman"/>
                <a:cs typeface="Times New Roman"/>
                <a:sym typeface="Times New Roman"/>
              </a:rPr>
              <a:t>Huffman</a:t>
            </a:r>
            <a:r>
              <a:rPr b="0" i="0" lang="en-ID" sz="1800" u="none" strike="noStrike">
                <a:solidFill>
                  <a:schemeClr val="dk1"/>
                </a:solidFill>
                <a:latin typeface="Times New Roman"/>
                <a:ea typeface="Times New Roman"/>
                <a:cs typeface="Times New Roman"/>
                <a:sym typeface="Times New Roman"/>
              </a:rPr>
              <a:t> menggunakan metode static yang selalu  menggunakan peta kode yang sama. Berdasarkan tipe peta kode yang digunakan untuk mengubah pesan awal (isi data yang diinputkan) menjadi sekumpulan </a:t>
            </a:r>
            <a:r>
              <a:rPr b="0" i="1" lang="en-ID" sz="1800" u="none" strike="noStrike">
                <a:solidFill>
                  <a:schemeClr val="dk1"/>
                </a:solidFill>
                <a:latin typeface="Times New Roman"/>
                <a:ea typeface="Times New Roman"/>
                <a:cs typeface="Times New Roman"/>
                <a:sym typeface="Times New Roman"/>
              </a:rPr>
              <a:t>codeword</a:t>
            </a:r>
            <a:r>
              <a:rPr b="0" i="0" lang="en-ID" sz="1800" u="none" strike="noStrike">
                <a:solidFill>
                  <a:schemeClr val="dk1"/>
                </a:solidFill>
                <a:latin typeface="Times New Roman"/>
                <a:ea typeface="Times New Roman"/>
                <a:cs typeface="Times New Roman"/>
                <a:sym typeface="Times New Roman"/>
              </a:rPr>
              <a:t>, </a:t>
            </a:r>
            <a:r>
              <a:rPr b="0" i="0" lang="en-ID" sz="1800" u="none" strike="noStrike">
                <a:solidFill>
                  <a:srgbClr val="FF0000"/>
                </a:solidFill>
                <a:latin typeface="Times New Roman"/>
                <a:ea typeface="Times New Roman"/>
                <a:cs typeface="Times New Roman"/>
                <a:sym typeface="Times New Roman"/>
              </a:rPr>
              <a:t>algoritma huffman </a:t>
            </a:r>
            <a:r>
              <a:rPr b="0" i="0" lang="en-ID" sz="1800" u="none" strike="noStrike">
                <a:solidFill>
                  <a:schemeClr val="dk1"/>
                </a:solidFill>
                <a:latin typeface="Times New Roman"/>
                <a:ea typeface="Times New Roman"/>
                <a:cs typeface="Times New Roman"/>
                <a:sym typeface="Times New Roman"/>
              </a:rPr>
              <a:t>termasuk kedalam algoritma yang menggunakan metode statik. Metoda statik adalah metode yang selalu menggunakan peta kode yang sama</a:t>
            </a:r>
            <a:endParaRPr sz="1800">
              <a:solidFill>
                <a:schemeClr val="dk1"/>
              </a:solidFill>
              <a:latin typeface="Times New Roman"/>
              <a:ea typeface="Times New Roman"/>
              <a:cs typeface="Times New Roman"/>
              <a:sym typeface="Times New Roman"/>
            </a:endParaRPr>
          </a:p>
        </p:txBody>
      </p:sp>
      <p:pic>
        <p:nvPicPr>
          <p:cNvPr descr="Animasi, PowerPoint Animasi, Presentasi gambar png" id="182" name="Google Shape;182;p5"/>
          <p:cNvPicPr preferRelativeResize="0"/>
          <p:nvPr>
            <p:ph idx="1" type="body"/>
          </p:nvPr>
        </p:nvPicPr>
        <p:blipFill rotWithShape="1">
          <a:blip r:embed="rId3">
            <a:alphaModFix/>
          </a:blip>
          <a:srcRect b="0" l="0" r="0" t="0"/>
          <a:stretch/>
        </p:blipFill>
        <p:spPr>
          <a:xfrm>
            <a:off x="9118803" y="1253331"/>
            <a:ext cx="2447627" cy="4351338"/>
          </a:xfrm>
          <a:prstGeom prst="rect">
            <a:avLst/>
          </a:prstGeom>
          <a:noFill/>
          <a:ln>
            <a:noFill/>
          </a:ln>
        </p:spPr>
      </p:pic>
      <p:sp>
        <p:nvSpPr>
          <p:cNvPr id="183" name="Google Shape;183;p5"/>
          <p:cNvSpPr txBox="1"/>
          <p:nvPr/>
        </p:nvSpPr>
        <p:spPr>
          <a:xfrm rot="-2383146">
            <a:off x="9492995" y="1993659"/>
            <a:ext cx="10063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lt1"/>
                </a:solidFill>
                <a:latin typeface="Times New Roman"/>
                <a:ea typeface="Times New Roman"/>
                <a:cs typeface="Times New Roman"/>
                <a:sym typeface="Times New Roman"/>
              </a:rPr>
              <a:t>Huffman</a:t>
            </a:r>
            <a:endParaRPr sz="1800">
              <a:solidFill>
                <a:schemeClr val="lt1"/>
              </a:solidFill>
              <a:latin typeface="Times New Roman"/>
              <a:ea typeface="Times New Roman"/>
              <a:cs typeface="Times New Roman"/>
              <a:sym typeface="Times New Roman"/>
            </a:endParaRPr>
          </a:p>
        </p:txBody>
      </p:sp>
      <p:sp>
        <p:nvSpPr>
          <p:cNvPr id="184" name="Google Shape;184;p5"/>
          <p:cNvSpPr txBox="1"/>
          <p:nvPr/>
        </p:nvSpPr>
        <p:spPr>
          <a:xfrm rot="2915335">
            <a:off x="11060688" y="1666653"/>
            <a:ext cx="8643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lt1"/>
                </a:solidFill>
                <a:latin typeface="Times New Roman"/>
                <a:ea typeface="Times New Roman"/>
                <a:cs typeface="Times New Roman"/>
                <a:sym typeface="Times New Roman"/>
              </a:rPr>
              <a:t>Greedy</a:t>
            </a:r>
            <a:endParaRPr sz="1800">
              <a:solidFill>
                <a:schemeClr val="lt1"/>
              </a:solidFill>
              <a:latin typeface="Times New Roman"/>
              <a:ea typeface="Times New Roman"/>
              <a:cs typeface="Times New Roman"/>
              <a:sym typeface="Times New Roman"/>
            </a:endParaRPr>
          </a:p>
        </p:txBody>
      </p:sp>
      <p:sp>
        <p:nvSpPr>
          <p:cNvPr id="185" name="Google Shape;185;p5"/>
          <p:cNvSpPr txBox="1"/>
          <p:nvPr/>
        </p:nvSpPr>
        <p:spPr>
          <a:xfrm rot="2915335">
            <a:off x="9820678" y="1321044"/>
            <a:ext cx="1043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lt1"/>
                </a:solidFill>
                <a:latin typeface="Times New Roman"/>
                <a:ea typeface="Times New Roman"/>
                <a:cs typeface="Times New Roman"/>
                <a:sym typeface="Times New Roman"/>
              </a:rPr>
              <a:t>kompresi</a:t>
            </a:r>
            <a:endParaRPr sz="1800">
              <a:solidFill>
                <a:schemeClr val="lt1"/>
              </a:solidFill>
              <a:latin typeface="Times New Roman"/>
              <a:ea typeface="Times New Roman"/>
              <a:cs typeface="Times New Roman"/>
              <a:sym typeface="Times New Roman"/>
            </a:endParaRPr>
          </a:p>
        </p:txBody>
      </p:sp>
      <p:sp>
        <p:nvSpPr>
          <p:cNvPr id="186" name="Google Shape;186;p5"/>
          <p:cNvSpPr txBox="1"/>
          <p:nvPr/>
        </p:nvSpPr>
        <p:spPr>
          <a:xfrm rot="-1800000">
            <a:off x="10700029" y="2359017"/>
            <a:ext cx="11336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lt1"/>
                </a:solidFill>
                <a:latin typeface="Times New Roman"/>
                <a:ea typeface="Times New Roman"/>
                <a:cs typeface="Times New Roman"/>
                <a:sym typeface="Times New Roman"/>
              </a:rPr>
              <a:t>Algoritma</a:t>
            </a:r>
            <a:endParaRPr sz="1800">
              <a:solidFill>
                <a:schemeClr val="lt1"/>
              </a:solidFill>
              <a:latin typeface="Times New Roman"/>
              <a:ea typeface="Times New Roman"/>
              <a:cs typeface="Times New Roman"/>
              <a:sym typeface="Times New Roman"/>
            </a:endParaRPr>
          </a:p>
        </p:txBody>
      </p:sp>
      <p:sp>
        <p:nvSpPr>
          <p:cNvPr id="187" name="Google Shape;187;p5"/>
          <p:cNvSpPr txBox="1"/>
          <p:nvPr/>
        </p:nvSpPr>
        <p:spPr>
          <a:xfrm rot="2915335">
            <a:off x="10742347" y="1929330"/>
            <a:ext cx="6174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lt1"/>
                </a:solidFill>
                <a:latin typeface="Times New Roman"/>
                <a:ea typeface="Times New Roman"/>
                <a:cs typeface="Times New Roman"/>
                <a:sym typeface="Times New Roman"/>
              </a:rPr>
              <a:t>Teks</a:t>
            </a:r>
            <a:endParaRPr sz="18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 calcmode="lin" valueType="num">
                                      <p:cBhvr additive="base">
                                        <p:cTn dur="1000"/>
                                        <p:tgtEl>
                                          <p:spTgt spid="18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p:nvPr/>
        </p:nvSpPr>
        <p:spPr>
          <a:xfrm>
            <a:off x="0" y="5016980"/>
            <a:ext cx="12192000" cy="1044280"/>
          </a:xfrm>
          <a:prstGeom prst="rect">
            <a:avLst/>
          </a:prstGeom>
          <a:solidFill>
            <a:srgbClr val="AEABAB">
              <a:alpha val="29803"/>
            </a:srgbClr>
          </a:solidFill>
          <a:ln>
            <a:noFill/>
          </a:ln>
          <a:effectLst>
            <a:reflection blurRad="0" dir="0" dist="0" endA="300" endPos="55000" fadeDir="5400000" kx="0" rotWithShape="0" algn="bl" stA="50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3" name="Google Shape;193;p6"/>
          <p:cNvCxnSpPr/>
          <p:nvPr/>
        </p:nvCxnSpPr>
        <p:spPr>
          <a:xfrm>
            <a:off x="384315" y="715617"/>
            <a:ext cx="2880000" cy="0"/>
          </a:xfrm>
          <a:prstGeom prst="straightConnector1">
            <a:avLst/>
          </a:prstGeom>
          <a:noFill/>
          <a:ln cap="flat" cmpd="sng" w="38100">
            <a:solidFill>
              <a:schemeClr val="accent2"/>
            </a:solidFill>
            <a:prstDash val="solid"/>
            <a:miter lim="800000"/>
            <a:headEnd len="sm" w="sm" type="none"/>
            <a:tailEnd len="sm" w="sm" type="none"/>
          </a:ln>
        </p:spPr>
      </p:cxnSp>
      <p:cxnSp>
        <p:nvCxnSpPr>
          <p:cNvPr id="194" name="Google Shape;194;p6"/>
          <p:cNvCxnSpPr/>
          <p:nvPr/>
        </p:nvCxnSpPr>
        <p:spPr>
          <a:xfrm>
            <a:off x="3246781"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195" name="Google Shape;195;p6"/>
          <p:cNvCxnSpPr/>
          <p:nvPr/>
        </p:nvCxnSpPr>
        <p:spPr>
          <a:xfrm>
            <a:off x="9011478" y="715617"/>
            <a:ext cx="2880000" cy="0"/>
          </a:xfrm>
          <a:prstGeom prst="straightConnector1">
            <a:avLst/>
          </a:prstGeom>
          <a:noFill/>
          <a:ln cap="flat" cmpd="sng" w="38100">
            <a:solidFill>
              <a:schemeClr val="dk1"/>
            </a:solidFill>
            <a:prstDash val="solid"/>
            <a:miter lim="800000"/>
            <a:headEnd len="sm" w="sm" type="none"/>
            <a:tailEnd len="sm" w="sm" type="none"/>
          </a:ln>
        </p:spPr>
      </p:cxnSp>
      <p:cxnSp>
        <p:nvCxnSpPr>
          <p:cNvPr id="196" name="Google Shape;196;p6"/>
          <p:cNvCxnSpPr/>
          <p:nvPr/>
        </p:nvCxnSpPr>
        <p:spPr>
          <a:xfrm>
            <a:off x="6122501" y="715617"/>
            <a:ext cx="2880000" cy="0"/>
          </a:xfrm>
          <a:prstGeom prst="straightConnector1">
            <a:avLst/>
          </a:prstGeom>
          <a:noFill/>
          <a:ln cap="flat" cmpd="sng" w="38100">
            <a:solidFill>
              <a:schemeClr val="accent2"/>
            </a:solidFill>
            <a:prstDash val="solid"/>
            <a:miter lim="800000"/>
            <a:headEnd len="sm" w="sm" type="none"/>
            <a:tailEnd len="sm" w="sm" type="none"/>
          </a:ln>
        </p:spPr>
      </p:cxnSp>
      <p:sp>
        <p:nvSpPr>
          <p:cNvPr id="197" name="Google Shape;197;p6"/>
          <p:cNvSpPr/>
          <p:nvPr/>
        </p:nvSpPr>
        <p:spPr>
          <a:xfrm>
            <a:off x="0" y="6632466"/>
            <a:ext cx="12224728" cy="25406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6"/>
          <p:cNvSpPr/>
          <p:nvPr/>
        </p:nvSpPr>
        <p:spPr>
          <a:xfrm>
            <a:off x="-1" y="6631786"/>
            <a:ext cx="12224728" cy="45719"/>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6"/>
          <p:cNvSpPr txBox="1"/>
          <p:nvPr/>
        </p:nvSpPr>
        <p:spPr>
          <a:xfrm>
            <a:off x="1170938" y="116316"/>
            <a:ext cx="990312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4000">
                <a:solidFill>
                  <a:srgbClr val="FF0000"/>
                </a:solidFill>
                <a:latin typeface="Aharoni"/>
                <a:ea typeface="Aharoni"/>
                <a:cs typeface="Aharoni"/>
                <a:sym typeface="Aharoni"/>
              </a:rPr>
              <a:t>HUFFMAN GREEDY</a:t>
            </a:r>
            <a:endParaRPr/>
          </a:p>
        </p:txBody>
      </p:sp>
      <p:sp>
        <p:nvSpPr>
          <p:cNvPr id="200" name="Google Shape;200;p6"/>
          <p:cNvSpPr txBox="1"/>
          <p:nvPr/>
        </p:nvSpPr>
        <p:spPr>
          <a:xfrm>
            <a:off x="225081" y="853004"/>
            <a:ext cx="11666395" cy="3970318"/>
          </a:xfrm>
          <a:prstGeom prst="rect">
            <a:avLst/>
          </a:prstGeom>
          <a:solidFill>
            <a:schemeClr val="accent2">
              <a:alpha val="53725"/>
            </a:schemeClr>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D" sz="1800" u="none" strike="noStrike">
                <a:solidFill>
                  <a:schemeClr val="dk1"/>
                </a:solidFill>
                <a:latin typeface="Times New Roman"/>
                <a:ea typeface="Times New Roman"/>
                <a:cs typeface="Times New Roman"/>
                <a:sym typeface="Times New Roman"/>
              </a:rPr>
              <a:t>Berdasarkan teknik pengkodean simbol yang digunakan, metode </a:t>
            </a:r>
            <a:r>
              <a:rPr b="0" i="0" lang="en-ID" sz="1800" u="none" strike="noStrike">
                <a:solidFill>
                  <a:srgbClr val="FF0000"/>
                </a:solidFill>
                <a:latin typeface="Times New Roman"/>
                <a:ea typeface="Times New Roman"/>
                <a:cs typeface="Times New Roman"/>
                <a:sym typeface="Times New Roman"/>
              </a:rPr>
              <a:t>kompresi</a:t>
            </a:r>
            <a:r>
              <a:rPr b="0" i="0" lang="en-ID" sz="1800" u="none" strike="noStrike">
                <a:solidFill>
                  <a:schemeClr val="dk1"/>
                </a:solidFill>
                <a:latin typeface="Times New Roman"/>
                <a:ea typeface="Times New Roman"/>
                <a:cs typeface="Times New Roman"/>
                <a:sym typeface="Times New Roman"/>
              </a:rPr>
              <a:t> dapat dibagi dalam tiga kategori :</a:t>
            </a:r>
            <a:endParaRPr/>
          </a:p>
          <a:p>
            <a:pPr indent="0" lvl="0" marL="0" marR="0" rtl="0" algn="just">
              <a:spcBef>
                <a:spcPts val="0"/>
              </a:spcBef>
              <a:spcAft>
                <a:spcPts val="0"/>
              </a:spcAft>
              <a:buNone/>
            </a:pPr>
            <a:r>
              <a:t/>
            </a:r>
            <a:endParaRPr b="0" i="0" sz="1800" u="none" strike="noStrike">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Times New Roman"/>
              <a:buAutoNum type="arabicPeriod"/>
            </a:pPr>
            <a:r>
              <a:rPr b="1" i="0" lang="en-ID" sz="1800" u="none" strike="noStrike">
                <a:solidFill>
                  <a:schemeClr val="dk1"/>
                </a:solidFill>
                <a:latin typeface="Times New Roman"/>
                <a:ea typeface="Times New Roman"/>
                <a:cs typeface="Times New Roman"/>
                <a:sym typeface="Times New Roman"/>
              </a:rPr>
              <a:t>Metode </a:t>
            </a:r>
            <a:r>
              <a:rPr b="1" i="1" lang="en-ID" sz="1800" u="none" strike="noStrike">
                <a:solidFill>
                  <a:schemeClr val="dk1"/>
                </a:solidFill>
                <a:latin typeface="Times New Roman"/>
                <a:ea typeface="Times New Roman"/>
                <a:cs typeface="Times New Roman"/>
                <a:sym typeface="Times New Roman"/>
              </a:rPr>
              <a:t>symbolwise</a:t>
            </a:r>
            <a:endParaRPr b="1" i="1" sz="1800" u="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ID" sz="1800" u="none" strike="noStrike">
                <a:solidFill>
                  <a:schemeClr val="dk1"/>
                </a:solidFill>
                <a:latin typeface="Times New Roman"/>
                <a:ea typeface="Times New Roman"/>
                <a:cs typeface="Times New Roman"/>
                <a:sym typeface="Times New Roman"/>
              </a:rPr>
              <a:t>Dalam metode ini peluang kemunculan dari tiap simbol dalam file input dihitung, lalu mengkodekan satu simbol dalam satu waktu, dimana simbol yang lebih sering muncul diberi kode lebih pendek dibandingkan simbol yang lebih jarang muncul. Metode ini diterapkan pada algoritma Huffman</a:t>
            </a:r>
            <a:endParaRPr/>
          </a:p>
          <a:p>
            <a:pPr indent="0" lvl="0" marL="0" marR="0" rtl="0" algn="just">
              <a:spcBef>
                <a:spcPts val="0"/>
              </a:spcBef>
              <a:spcAft>
                <a:spcPts val="0"/>
              </a:spcAft>
              <a:buNone/>
            </a:pPr>
            <a:r>
              <a:t/>
            </a:r>
            <a:endParaRPr b="0" i="0" sz="1800" u="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i="0" lang="en-ID" sz="1800" u="none" strike="noStrike">
                <a:solidFill>
                  <a:schemeClr val="dk1"/>
                </a:solidFill>
                <a:latin typeface="Times New Roman"/>
                <a:ea typeface="Times New Roman"/>
                <a:cs typeface="Times New Roman"/>
                <a:sym typeface="Times New Roman"/>
              </a:rPr>
              <a:t>2. Metode </a:t>
            </a:r>
            <a:r>
              <a:rPr b="1" i="1" lang="en-ID" sz="1800" u="none" strike="noStrike">
                <a:solidFill>
                  <a:schemeClr val="dk1"/>
                </a:solidFill>
                <a:latin typeface="Times New Roman"/>
                <a:ea typeface="Times New Roman"/>
                <a:cs typeface="Times New Roman"/>
                <a:sym typeface="Times New Roman"/>
              </a:rPr>
              <a:t>dictionary</a:t>
            </a:r>
            <a:endParaRPr/>
          </a:p>
          <a:p>
            <a:pPr indent="0" lvl="0" marL="0" marR="0" rtl="0" algn="just">
              <a:spcBef>
                <a:spcPts val="0"/>
              </a:spcBef>
              <a:spcAft>
                <a:spcPts val="0"/>
              </a:spcAft>
              <a:buNone/>
            </a:pPr>
            <a:r>
              <a:rPr b="0" i="0" lang="en-ID" sz="1800" u="none" strike="noStrike">
                <a:solidFill>
                  <a:schemeClr val="dk1"/>
                </a:solidFill>
                <a:latin typeface="Times New Roman"/>
                <a:ea typeface="Times New Roman"/>
                <a:cs typeface="Times New Roman"/>
                <a:sym typeface="Times New Roman"/>
              </a:rPr>
              <a:t>Pada metode ini karakter dalam file input digantikan dengan indeks lokasi dari karakter tersebut dalam sebuah </a:t>
            </a:r>
            <a:r>
              <a:rPr b="0" i="1" lang="en-ID" sz="1800" u="none" strike="noStrike">
                <a:solidFill>
                  <a:schemeClr val="dk1"/>
                </a:solidFill>
                <a:latin typeface="Times New Roman"/>
                <a:ea typeface="Times New Roman"/>
                <a:cs typeface="Times New Roman"/>
                <a:sym typeface="Times New Roman"/>
              </a:rPr>
              <a:t>dictionary</a:t>
            </a:r>
            <a:r>
              <a:rPr b="0" i="0" lang="en-ID" sz="1800" u="none" strike="noStrike">
                <a:solidFill>
                  <a:schemeClr val="dk1"/>
                </a:solidFill>
                <a:latin typeface="Times New Roman"/>
                <a:ea typeface="Times New Roman"/>
                <a:cs typeface="Times New Roman"/>
                <a:sym typeface="Times New Roman"/>
              </a:rPr>
              <a:t>. Metode ini diterapkan pada algoritma LZW</a:t>
            </a:r>
            <a:endParaRPr/>
          </a:p>
          <a:p>
            <a:pPr indent="0" lvl="0" marL="0" marR="0" rtl="0" algn="just">
              <a:spcBef>
                <a:spcPts val="0"/>
              </a:spcBef>
              <a:spcAft>
                <a:spcPts val="0"/>
              </a:spcAft>
              <a:buNone/>
            </a:pPr>
            <a:r>
              <a:t/>
            </a:r>
            <a:endParaRPr b="0" i="0" sz="1800" u="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i="0" lang="en-ID" sz="1800" u="none" strike="noStrike">
                <a:solidFill>
                  <a:schemeClr val="dk1"/>
                </a:solidFill>
                <a:latin typeface="Times New Roman"/>
                <a:ea typeface="Times New Roman"/>
                <a:cs typeface="Times New Roman"/>
                <a:sym typeface="Times New Roman"/>
              </a:rPr>
              <a:t>3. Metode </a:t>
            </a:r>
            <a:r>
              <a:rPr b="1" i="1" lang="en-ID" sz="1800" u="none" strike="noStrike">
                <a:solidFill>
                  <a:schemeClr val="dk1"/>
                </a:solidFill>
                <a:latin typeface="Times New Roman"/>
                <a:ea typeface="Times New Roman"/>
                <a:cs typeface="Times New Roman"/>
                <a:sym typeface="Times New Roman"/>
              </a:rPr>
              <a:t>predictive</a:t>
            </a:r>
            <a:endParaRPr/>
          </a:p>
          <a:p>
            <a:pPr indent="0" lvl="0" marL="0" marR="0" rtl="0" algn="just">
              <a:spcBef>
                <a:spcPts val="0"/>
              </a:spcBef>
              <a:spcAft>
                <a:spcPts val="0"/>
              </a:spcAft>
              <a:buNone/>
            </a:pPr>
            <a:r>
              <a:rPr b="0" i="0" lang="en-ID" sz="1800" u="none" strike="noStrike">
                <a:solidFill>
                  <a:schemeClr val="dk1"/>
                </a:solidFill>
                <a:latin typeface="Times New Roman"/>
                <a:ea typeface="Times New Roman"/>
                <a:cs typeface="Times New Roman"/>
                <a:sym typeface="Times New Roman"/>
              </a:rPr>
              <a:t>Metode ini menggunakan model FSA (</a:t>
            </a:r>
            <a:r>
              <a:rPr b="0" i="1" lang="en-ID" sz="1800" u="none" strike="noStrike">
                <a:solidFill>
                  <a:schemeClr val="dk1"/>
                </a:solidFill>
                <a:latin typeface="Times New Roman"/>
                <a:ea typeface="Times New Roman"/>
                <a:cs typeface="Times New Roman"/>
                <a:sym typeface="Times New Roman"/>
              </a:rPr>
              <a:t>finite state automa</a:t>
            </a:r>
            <a:r>
              <a:rPr b="0" i="0" lang="en-ID" sz="1800" u="none" strike="noStrike">
                <a:solidFill>
                  <a:schemeClr val="dk1"/>
                </a:solidFill>
                <a:latin typeface="Times New Roman"/>
                <a:ea typeface="Times New Roman"/>
                <a:cs typeface="Times New Roman"/>
                <a:sym typeface="Times New Roman"/>
              </a:rPr>
              <a:t>) untuk memprediksi distribusi probabilitas dari simbol-simbolselanjutnya. Metode ini diterapkan pada algoritma DMC.</a:t>
            </a:r>
            <a:endParaRPr sz="1800">
              <a:solidFill>
                <a:schemeClr val="dk1"/>
              </a:solidFill>
              <a:latin typeface="Times New Roman"/>
              <a:ea typeface="Times New Roman"/>
              <a:cs typeface="Times New Roman"/>
              <a:sym typeface="Times New Roman"/>
            </a:endParaRPr>
          </a:p>
        </p:txBody>
      </p:sp>
      <p:sp>
        <p:nvSpPr>
          <p:cNvPr id="201" name="Google Shape;201;p6"/>
          <p:cNvSpPr txBox="1"/>
          <p:nvPr/>
        </p:nvSpPr>
        <p:spPr>
          <a:xfrm>
            <a:off x="225081" y="5081666"/>
            <a:ext cx="11666395"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D" sz="1800" u="none" strike="noStrike">
                <a:solidFill>
                  <a:schemeClr val="dk1"/>
                </a:solidFill>
                <a:latin typeface="Times New Roman"/>
                <a:ea typeface="Times New Roman"/>
                <a:cs typeface="Times New Roman"/>
                <a:sym typeface="Times New Roman"/>
              </a:rPr>
              <a:t>Sedangkan berdasarkan teknik pengkodean simbol yang digunakan, </a:t>
            </a:r>
            <a:r>
              <a:rPr b="0" i="0" lang="en-ID" sz="1800" u="none" strike="noStrike">
                <a:solidFill>
                  <a:srgbClr val="FF0000"/>
                </a:solidFill>
                <a:latin typeface="Times New Roman"/>
                <a:ea typeface="Times New Roman"/>
                <a:cs typeface="Times New Roman"/>
                <a:sym typeface="Times New Roman"/>
              </a:rPr>
              <a:t>algoritma huffman </a:t>
            </a:r>
            <a:r>
              <a:rPr b="0" i="0" lang="en-ID" sz="1800" u="none" strike="noStrike">
                <a:solidFill>
                  <a:schemeClr val="dk1"/>
                </a:solidFill>
                <a:latin typeface="Times New Roman"/>
                <a:ea typeface="Times New Roman"/>
                <a:cs typeface="Times New Roman"/>
                <a:sym typeface="Times New Roman"/>
              </a:rPr>
              <a:t>menggunakan metode </a:t>
            </a:r>
            <a:r>
              <a:rPr b="0" i="1" lang="en-ID" sz="1800" u="none" strike="noStrike">
                <a:solidFill>
                  <a:schemeClr val="dk1"/>
                </a:solidFill>
                <a:latin typeface="Times New Roman"/>
                <a:ea typeface="Times New Roman"/>
                <a:cs typeface="Times New Roman"/>
                <a:sym typeface="Times New Roman"/>
              </a:rPr>
              <a:t>symbolwise</a:t>
            </a:r>
            <a:r>
              <a:rPr b="0" i="0" lang="en-ID" sz="1800" u="none" strike="noStrike">
                <a:solidFill>
                  <a:schemeClr val="dk1"/>
                </a:solidFill>
                <a:latin typeface="Times New Roman"/>
                <a:ea typeface="Times New Roman"/>
                <a:cs typeface="Times New Roman"/>
                <a:sym typeface="Times New Roman"/>
              </a:rPr>
              <a:t>. Metoda </a:t>
            </a:r>
            <a:r>
              <a:rPr b="0" i="1" lang="en-ID" sz="1800" u="none" strike="noStrike">
                <a:solidFill>
                  <a:schemeClr val="dk1"/>
                </a:solidFill>
                <a:latin typeface="Times New Roman"/>
                <a:ea typeface="Times New Roman"/>
                <a:cs typeface="Times New Roman"/>
                <a:sym typeface="Times New Roman"/>
              </a:rPr>
              <a:t>symbolwise </a:t>
            </a:r>
            <a:r>
              <a:rPr b="0" i="0" lang="en-ID" sz="1800" u="none" strike="noStrike">
                <a:solidFill>
                  <a:schemeClr val="dk1"/>
                </a:solidFill>
                <a:latin typeface="Times New Roman"/>
                <a:ea typeface="Times New Roman"/>
                <a:cs typeface="Times New Roman"/>
                <a:sym typeface="Times New Roman"/>
              </a:rPr>
              <a:t>adalah metode yang menghitung peluang kemunculan dari setiap simbol dalam satu waktu, dimana simbol yang lebih sering muncul diberi kode lebih pendek dibandingkan simbol yang jarang muncul.</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 calcmode="lin" valueType="num">
                                      <p:cBhvr additive="base">
                                        <p:cTn dur="1000"/>
                                        <p:tgtEl>
                                          <p:spTgt spid="19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7"/>
          <p:cNvSpPr/>
          <p:nvPr/>
        </p:nvSpPr>
        <p:spPr>
          <a:xfrm>
            <a:off x="0" y="-29243"/>
            <a:ext cx="12192000" cy="4137010"/>
          </a:xfrm>
          <a:prstGeom prst="rect">
            <a:avLst/>
          </a:prstGeom>
          <a:blipFill rotWithShape="1">
            <a:blip r:embed="rId3">
              <a:alphaModFix amt="80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07" name="Google Shape;207;p7"/>
          <p:cNvGrpSpPr/>
          <p:nvPr/>
        </p:nvGrpSpPr>
        <p:grpSpPr>
          <a:xfrm>
            <a:off x="0" y="4090818"/>
            <a:ext cx="12184328" cy="16949"/>
            <a:chOff x="84101" y="698668"/>
            <a:chExt cx="12184328" cy="16949"/>
          </a:xfrm>
        </p:grpSpPr>
        <p:cxnSp>
          <p:nvCxnSpPr>
            <p:cNvPr id="208" name="Google Shape;208;p7"/>
            <p:cNvCxnSpPr/>
            <p:nvPr/>
          </p:nvCxnSpPr>
          <p:spPr>
            <a:xfrm>
              <a:off x="84101" y="698668"/>
              <a:ext cx="3022583" cy="16949"/>
            </a:xfrm>
            <a:prstGeom prst="straightConnector1">
              <a:avLst/>
            </a:prstGeom>
            <a:noFill/>
            <a:ln cap="flat" cmpd="sng" w="76200">
              <a:solidFill>
                <a:srgbClr val="66FF33"/>
              </a:solidFill>
              <a:prstDash val="solid"/>
              <a:miter lim="800000"/>
              <a:headEnd len="sm" w="sm" type="none"/>
              <a:tailEnd len="sm" w="sm" type="none"/>
            </a:ln>
          </p:spPr>
        </p:cxnSp>
        <p:cxnSp>
          <p:nvCxnSpPr>
            <p:cNvPr id="209" name="Google Shape;209;p7"/>
            <p:cNvCxnSpPr/>
            <p:nvPr/>
          </p:nvCxnSpPr>
          <p:spPr>
            <a:xfrm>
              <a:off x="3092033" y="715617"/>
              <a:ext cx="3060000" cy="0"/>
            </a:xfrm>
            <a:prstGeom prst="straightConnector1">
              <a:avLst/>
            </a:prstGeom>
            <a:noFill/>
            <a:ln cap="flat" cmpd="sng" w="76200">
              <a:solidFill>
                <a:srgbClr val="00CCFF"/>
              </a:solidFill>
              <a:prstDash val="solid"/>
              <a:miter lim="800000"/>
              <a:headEnd len="sm" w="sm" type="none"/>
              <a:tailEnd len="sm" w="sm" type="none"/>
            </a:ln>
          </p:spPr>
        </p:cxnSp>
        <p:cxnSp>
          <p:nvCxnSpPr>
            <p:cNvPr id="210" name="Google Shape;210;p7"/>
            <p:cNvCxnSpPr/>
            <p:nvPr/>
          </p:nvCxnSpPr>
          <p:spPr>
            <a:xfrm>
              <a:off x="9208429" y="715617"/>
              <a:ext cx="3060000" cy="0"/>
            </a:xfrm>
            <a:prstGeom prst="straightConnector1">
              <a:avLst/>
            </a:prstGeom>
            <a:noFill/>
            <a:ln cap="flat" cmpd="sng" w="76200">
              <a:solidFill>
                <a:schemeClr val="accent4"/>
              </a:solidFill>
              <a:prstDash val="solid"/>
              <a:miter lim="800000"/>
              <a:headEnd len="sm" w="sm" type="none"/>
              <a:tailEnd len="sm" w="sm" type="none"/>
            </a:ln>
          </p:spPr>
        </p:cxnSp>
        <p:cxnSp>
          <p:nvCxnSpPr>
            <p:cNvPr id="211" name="Google Shape;211;p7"/>
            <p:cNvCxnSpPr/>
            <p:nvPr/>
          </p:nvCxnSpPr>
          <p:spPr>
            <a:xfrm>
              <a:off x="6178773" y="715617"/>
              <a:ext cx="3060000" cy="0"/>
            </a:xfrm>
            <a:prstGeom prst="straightConnector1">
              <a:avLst/>
            </a:prstGeom>
            <a:noFill/>
            <a:ln cap="flat" cmpd="sng" w="76200">
              <a:solidFill>
                <a:srgbClr val="E60000"/>
              </a:solidFill>
              <a:prstDash val="solid"/>
              <a:miter lim="800000"/>
              <a:headEnd len="sm" w="sm" type="none"/>
              <a:tailEnd len="sm" w="sm" type="none"/>
            </a:ln>
          </p:spPr>
        </p:cxnSp>
      </p:grpSp>
      <p:grpSp>
        <p:nvGrpSpPr>
          <p:cNvPr id="212" name="Google Shape;212;p7"/>
          <p:cNvGrpSpPr/>
          <p:nvPr/>
        </p:nvGrpSpPr>
        <p:grpSpPr>
          <a:xfrm>
            <a:off x="3821924" y="5329568"/>
            <a:ext cx="4545496" cy="1352557"/>
            <a:chOff x="3988904" y="5180963"/>
            <a:chExt cx="4545496" cy="1352557"/>
          </a:xfrm>
        </p:grpSpPr>
        <p:sp>
          <p:nvSpPr>
            <p:cNvPr id="213" name="Google Shape;213;p7"/>
            <p:cNvSpPr/>
            <p:nvPr/>
          </p:nvSpPr>
          <p:spPr>
            <a:xfrm>
              <a:off x="4164036" y="5180963"/>
              <a:ext cx="4261695" cy="1342239"/>
            </a:xfrm>
            <a:prstGeom prst="foldedCorner">
              <a:avLst>
                <a:gd fmla="val 25069" name="adj"/>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7"/>
            <p:cNvSpPr txBox="1"/>
            <p:nvPr/>
          </p:nvSpPr>
          <p:spPr>
            <a:xfrm>
              <a:off x="3988904" y="5333191"/>
              <a:ext cx="4545496" cy="1200329"/>
            </a:xfrm>
            <a:prstGeom prst="rect">
              <a:avLst/>
            </a:prstGeom>
            <a:solidFill>
              <a:schemeClr val="accent2">
                <a:alpha val="60000"/>
              </a:scheme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D" sz="1800">
                  <a:solidFill>
                    <a:srgbClr val="333333"/>
                  </a:solidFill>
                  <a:latin typeface="Times New Roman"/>
                  <a:ea typeface="Times New Roman"/>
                  <a:cs typeface="Times New Roman"/>
                  <a:sym typeface="Times New Roman"/>
                </a:rPr>
                <a:t>Algoritma Huffman Greedy bekerja berdasarkan frekuensi karakter. Semakin banyak karakter yang sama encapai, semakin tinggi tingkat kompresi yang diperoleh. </a:t>
              </a:r>
              <a:endParaRPr sz="1800">
                <a:solidFill>
                  <a:srgbClr val="333333"/>
                </a:solidFill>
                <a:latin typeface="Times New Roman"/>
                <a:ea typeface="Times New Roman"/>
                <a:cs typeface="Times New Roman"/>
                <a:sym typeface="Times New Roman"/>
              </a:endParaRPr>
            </a:p>
          </p:txBody>
        </p:sp>
      </p:grpSp>
      <p:sp>
        <p:nvSpPr>
          <p:cNvPr id="215" name="Google Shape;215;p7"/>
          <p:cNvSpPr txBox="1"/>
          <p:nvPr/>
        </p:nvSpPr>
        <p:spPr>
          <a:xfrm>
            <a:off x="1319570" y="88010"/>
            <a:ext cx="990312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4000">
                <a:solidFill>
                  <a:srgbClr val="FF0000"/>
                </a:solidFill>
                <a:latin typeface="Aharoni"/>
                <a:ea typeface="Aharoni"/>
                <a:cs typeface="Aharoni"/>
                <a:sym typeface="Aharoni"/>
              </a:rPr>
              <a:t>CARA KERJA HUFFMAN GREEDY</a:t>
            </a:r>
            <a:endParaRPr/>
          </a:p>
        </p:txBody>
      </p:sp>
      <p:grpSp>
        <p:nvGrpSpPr>
          <p:cNvPr id="216" name="Google Shape;216;p7"/>
          <p:cNvGrpSpPr/>
          <p:nvPr/>
        </p:nvGrpSpPr>
        <p:grpSpPr>
          <a:xfrm>
            <a:off x="671515" y="1413491"/>
            <a:ext cx="2171137" cy="1950611"/>
            <a:chOff x="1505243" y="2325967"/>
            <a:chExt cx="1759072" cy="1630184"/>
          </a:xfrm>
        </p:grpSpPr>
        <p:sp>
          <p:nvSpPr>
            <p:cNvPr id="217" name="Google Shape;217;p7"/>
            <p:cNvSpPr/>
            <p:nvPr/>
          </p:nvSpPr>
          <p:spPr>
            <a:xfrm>
              <a:off x="1505243" y="2325967"/>
              <a:ext cx="1759072" cy="1370320"/>
            </a:xfrm>
            <a:prstGeom prst="rect">
              <a:avLst/>
            </a:prstGeom>
            <a:solidFill>
              <a:srgbClr val="66FF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7"/>
            <p:cNvSpPr/>
            <p:nvPr/>
          </p:nvSpPr>
          <p:spPr>
            <a:xfrm rot="10800000">
              <a:off x="2240779" y="3668151"/>
              <a:ext cx="288000" cy="288000"/>
            </a:xfrm>
            <a:prstGeom prst="triangle">
              <a:avLst>
                <a:gd fmla="val 50000" name="adj"/>
              </a:avLst>
            </a:prstGeom>
            <a:solidFill>
              <a:srgbClr val="66FF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19" name="Google Shape;219;p7"/>
          <p:cNvSpPr txBox="1"/>
          <p:nvPr/>
        </p:nvSpPr>
        <p:spPr>
          <a:xfrm>
            <a:off x="2483845" y="682801"/>
            <a:ext cx="722431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D" sz="2200">
                <a:solidFill>
                  <a:schemeClr val="dk1"/>
                </a:solidFill>
                <a:latin typeface="Arial Rounded"/>
                <a:ea typeface="Arial Rounded"/>
                <a:cs typeface="Arial Rounded"/>
                <a:sym typeface="Arial Rounded"/>
              </a:rPr>
              <a:t>Ada beberapa cara kerja dalam algoritma Huffman untuk kompres teks </a:t>
            </a:r>
            <a:endParaRPr b="1" sz="2200">
              <a:solidFill>
                <a:schemeClr val="dk1"/>
              </a:solidFill>
              <a:latin typeface="Arial Rounded"/>
              <a:ea typeface="Arial Rounded"/>
              <a:cs typeface="Arial Rounded"/>
              <a:sym typeface="Arial Rounded"/>
            </a:endParaRPr>
          </a:p>
        </p:txBody>
      </p:sp>
      <p:sp>
        <p:nvSpPr>
          <p:cNvPr id="220" name="Google Shape;220;p7"/>
          <p:cNvSpPr/>
          <p:nvPr/>
        </p:nvSpPr>
        <p:spPr>
          <a:xfrm>
            <a:off x="5916000" y="3910818"/>
            <a:ext cx="360000" cy="360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21" name="Google Shape;221;p7"/>
          <p:cNvCxnSpPr>
            <a:stCxn id="220" idx="4"/>
            <a:endCxn id="213" idx="0"/>
          </p:cNvCxnSpPr>
          <p:nvPr/>
        </p:nvCxnSpPr>
        <p:spPr>
          <a:xfrm>
            <a:off x="6096000" y="4270818"/>
            <a:ext cx="31800" cy="1058700"/>
          </a:xfrm>
          <a:prstGeom prst="straightConnector1">
            <a:avLst/>
          </a:prstGeom>
          <a:noFill/>
          <a:ln cap="flat" cmpd="sng" w="38100">
            <a:solidFill>
              <a:schemeClr val="accent2"/>
            </a:solidFill>
            <a:prstDash val="dash"/>
            <a:miter lim="800000"/>
            <a:headEnd len="sm" w="sm" type="none"/>
            <a:tailEnd len="sm" w="sm" type="none"/>
          </a:ln>
        </p:spPr>
      </p:cxnSp>
      <p:grpSp>
        <p:nvGrpSpPr>
          <p:cNvPr id="222" name="Google Shape;222;p7"/>
          <p:cNvGrpSpPr/>
          <p:nvPr/>
        </p:nvGrpSpPr>
        <p:grpSpPr>
          <a:xfrm>
            <a:off x="3744863" y="1490648"/>
            <a:ext cx="2171137" cy="1950611"/>
            <a:chOff x="1505243" y="2325967"/>
            <a:chExt cx="1759072" cy="1630184"/>
          </a:xfrm>
        </p:grpSpPr>
        <p:sp>
          <p:nvSpPr>
            <p:cNvPr id="223" name="Google Shape;223;p7"/>
            <p:cNvSpPr/>
            <p:nvPr/>
          </p:nvSpPr>
          <p:spPr>
            <a:xfrm>
              <a:off x="1505243" y="2325967"/>
              <a:ext cx="1759072" cy="1370320"/>
            </a:xfrm>
            <a:prstGeom prst="rect">
              <a:avLst/>
            </a:prstGeom>
            <a:solidFill>
              <a:srgbClr val="00CC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7"/>
            <p:cNvSpPr/>
            <p:nvPr/>
          </p:nvSpPr>
          <p:spPr>
            <a:xfrm rot="10800000">
              <a:off x="2240779" y="3668151"/>
              <a:ext cx="288000" cy="288000"/>
            </a:xfrm>
            <a:prstGeom prst="triangle">
              <a:avLst>
                <a:gd fmla="val 50000" name="adj"/>
              </a:avLst>
            </a:prstGeom>
            <a:solidFill>
              <a:srgbClr val="00CC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25" name="Google Shape;225;p7"/>
          <p:cNvGrpSpPr/>
          <p:nvPr/>
        </p:nvGrpSpPr>
        <p:grpSpPr>
          <a:xfrm>
            <a:off x="6818211" y="1471914"/>
            <a:ext cx="2171137" cy="1950611"/>
            <a:chOff x="1505243" y="2325967"/>
            <a:chExt cx="1759072" cy="1630184"/>
          </a:xfrm>
        </p:grpSpPr>
        <p:sp>
          <p:nvSpPr>
            <p:cNvPr id="226" name="Google Shape;226;p7"/>
            <p:cNvSpPr/>
            <p:nvPr/>
          </p:nvSpPr>
          <p:spPr>
            <a:xfrm>
              <a:off x="1505243" y="2325967"/>
              <a:ext cx="1759072" cy="1370320"/>
            </a:xfrm>
            <a:prstGeom prst="rect">
              <a:avLst/>
            </a:prstGeom>
            <a:solidFill>
              <a:srgbClr val="A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7"/>
            <p:cNvSpPr/>
            <p:nvPr/>
          </p:nvSpPr>
          <p:spPr>
            <a:xfrm rot="10800000">
              <a:off x="2240779" y="3668151"/>
              <a:ext cx="288000" cy="288000"/>
            </a:xfrm>
            <a:prstGeom prst="triangle">
              <a:avLst>
                <a:gd fmla="val 50000" name="adj"/>
              </a:avLst>
            </a:prstGeom>
            <a:solidFill>
              <a:srgbClr val="A8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28" name="Google Shape;228;p7"/>
          <p:cNvGrpSpPr/>
          <p:nvPr/>
        </p:nvGrpSpPr>
        <p:grpSpPr>
          <a:xfrm>
            <a:off x="9891558" y="1468496"/>
            <a:ext cx="2171137" cy="1950611"/>
            <a:chOff x="1505243" y="2325967"/>
            <a:chExt cx="1759072" cy="1630184"/>
          </a:xfrm>
        </p:grpSpPr>
        <p:sp>
          <p:nvSpPr>
            <p:cNvPr id="229" name="Google Shape;229;p7"/>
            <p:cNvSpPr/>
            <p:nvPr/>
          </p:nvSpPr>
          <p:spPr>
            <a:xfrm>
              <a:off x="1505243" y="2325967"/>
              <a:ext cx="1759072" cy="137032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7"/>
            <p:cNvSpPr/>
            <p:nvPr/>
          </p:nvSpPr>
          <p:spPr>
            <a:xfrm rot="10800000">
              <a:off x="2240779" y="3668151"/>
              <a:ext cx="288000" cy="288000"/>
            </a:xfrm>
            <a:prstGeom prst="triangle">
              <a:avLst>
                <a:gd fmla="val 50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1" name="Google Shape;231;p7"/>
          <p:cNvSpPr txBox="1"/>
          <p:nvPr/>
        </p:nvSpPr>
        <p:spPr>
          <a:xfrm>
            <a:off x="947119" y="1791035"/>
            <a:ext cx="1973211"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800">
                <a:solidFill>
                  <a:schemeClr val="dk1"/>
                </a:solidFill>
                <a:latin typeface="Times New Roman"/>
                <a:ea typeface="Times New Roman"/>
                <a:cs typeface="Times New Roman"/>
                <a:sym typeface="Times New Roman"/>
              </a:rPr>
              <a:t>Mengelompokan tiap-tiap frekuensi karakter</a:t>
            </a:r>
            <a:endParaRPr sz="1800">
              <a:solidFill>
                <a:schemeClr val="dk1"/>
              </a:solidFill>
              <a:latin typeface="Times New Roman"/>
              <a:ea typeface="Times New Roman"/>
              <a:cs typeface="Times New Roman"/>
              <a:sym typeface="Times New Roman"/>
            </a:endParaRPr>
          </a:p>
        </p:txBody>
      </p:sp>
      <p:grpSp>
        <p:nvGrpSpPr>
          <p:cNvPr id="232" name="Google Shape;232;p7"/>
          <p:cNvGrpSpPr/>
          <p:nvPr/>
        </p:nvGrpSpPr>
        <p:grpSpPr>
          <a:xfrm>
            <a:off x="311515" y="1901184"/>
            <a:ext cx="720000" cy="720000"/>
            <a:chOff x="311515" y="1901184"/>
            <a:chExt cx="720000" cy="720000"/>
          </a:xfrm>
        </p:grpSpPr>
        <p:sp>
          <p:nvSpPr>
            <p:cNvPr id="233" name="Google Shape;233;p7"/>
            <p:cNvSpPr/>
            <p:nvPr/>
          </p:nvSpPr>
          <p:spPr>
            <a:xfrm>
              <a:off x="311515" y="1901184"/>
              <a:ext cx="720000" cy="720000"/>
            </a:xfrm>
            <a:prstGeom prst="ellipse">
              <a:avLst/>
            </a:prstGeom>
            <a:solidFill>
              <a:srgbClr val="3F3F3F"/>
            </a:solidFill>
            <a:ln cap="flat" cmpd="sng" w="57150">
              <a:solidFill>
                <a:srgbClr val="66FF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7"/>
            <p:cNvSpPr txBox="1"/>
            <p:nvPr/>
          </p:nvSpPr>
          <p:spPr>
            <a:xfrm>
              <a:off x="316053" y="1970816"/>
              <a:ext cx="71546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2800">
                  <a:solidFill>
                    <a:schemeClr val="lt1"/>
                  </a:solidFill>
                  <a:latin typeface="Times New Roman"/>
                  <a:ea typeface="Times New Roman"/>
                  <a:cs typeface="Times New Roman"/>
                  <a:sym typeface="Times New Roman"/>
                </a:rPr>
                <a:t>1</a:t>
              </a:r>
              <a:endParaRPr b="1" sz="2800">
                <a:solidFill>
                  <a:schemeClr val="lt1"/>
                </a:solidFill>
                <a:latin typeface="Times New Roman"/>
                <a:ea typeface="Times New Roman"/>
                <a:cs typeface="Times New Roman"/>
                <a:sym typeface="Times New Roman"/>
              </a:endParaRPr>
            </a:p>
          </p:txBody>
        </p:sp>
      </p:grpSp>
      <p:sp>
        <p:nvSpPr>
          <p:cNvPr id="235" name="Google Shape;235;p7"/>
          <p:cNvSpPr/>
          <p:nvPr/>
        </p:nvSpPr>
        <p:spPr>
          <a:xfrm rot="-2700000">
            <a:off x="1667083" y="4017100"/>
            <a:ext cx="180000" cy="180000"/>
          </a:xfrm>
          <a:prstGeom prst="teardrop">
            <a:avLst>
              <a:gd fmla="val 100000" name="adj"/>
            </a:avLst>
          </a:prstGeom>
          <a:solidFill>
            <a:srgbClr val="66FF33"/>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36" name="Google Shape;236;p7"/>
          <p:cNvCxnSpPr>
            <a:stCxn id="218" idx="0"/>
            <a:endCxn id="235" idx="7"/>
          </p:cNvCxnSpPr>
          <p:nvPr/>
        </p:nvCxnSpPr>
        <p:spPr>
          <a:xfrm>
            <a:off x="1757083" y="3364102"/>
            <a:ext cx="0" cy="615600"/>
          </a:xfrm>
          <a:prstGeom prst="straightConnector1">
            <a:avLst/>
          </a:prstGeom>
          <a:noFill/>
          <a:ln cap="flat" cmpd="sng" w="38100">
            <a:solidFill>
              <a:srgbClr val="66FF33"/>
            </a:solidFill>
            <a:prstDash val="dash"/>
            <a:miter lim="800000"/>
            <a:headEnd len="sm" w="sm" type="none"/>
            <a:tailEnd len="sm" w="sm" type="none"/>
          </a:ln>
        </p:spPr>
      </p:cxnSp>
      <p:grpSp>
        <p:nvGrpSpPr>
          <p:cNvPr id="237" name="Google Shape;237;p7"/>
          <p:cNvGrpSpPr/>
          <p:nvPr/>
        </p:nvGrpSpPr>
        <p:grpSpPr>
          <a:xfrm>
            <a:off x="3387675" y="1901184"/>
            <a:ext cx="720000" cy="720000"/>
            <a:chOff x="311515" y="1901184"/>
            <a:chExt cx="720000" cy="720000"/>
          </a:xfrm>
        </p:grpSpPr>
        <p:sp>
          <p:nvSpPr>
            <p:cNvPr id="238" name="Google Shape;238;p7"/>
            <p:cNvSpPr/>
            <p:nvPr/>
          </p:nvSpPr>
          <p:spPr>
            <a:xfrm>
              <a:off x="311515" y="1901184"/>
              <a:ext cx="720000" cy="720000"/>
            </a:xfrm>
            <a:prstGeom prst="ellipse">
              <a:avLst/>
            </a:prstGeom>
            <a:solidFill>
              <a:srgbClr val="3F3F3F"/>
            </a:solidFill>
            <a:ln cap="flat" cmpd="sng" w="57150">
              <a:solidFill>
                <a:srgbClr val="00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7"/>
            <p:cNvSpPr txBox="1"/>
            <p:nvPr/>
          </p:nvSpPr>
          <p:spPr>
            <a:xfrm>
              <a:off x="316053" y="1970816"/>
              <a:ext cx="71546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2800">
                  <a:solidFill>
                    <a:schemeClr val="lt1"/>
                  </a:solidFill>
                  <a:latin typeface="Times New Roman"/>
                  <a:ea typeface="Times New Roman"/>
                  <a:cs typeface="Times New Roman"/>
                  <a:sym typeface="Times New Roman"/>
                </a:rPr>
                <a:t>2</a:t>
              </a:r>
              <a:endParaRPr b="1" sz="2800">
                <a:solidFill>
                  <a:schemeClr val="lt1"/>
                </a:solidFill>
                <a:latin typeface="Times New Roman"/>
                <a:ea typeface="Times New Roman"/>
                <a:cs typeface="Times New Roman"/>
                <a:sym typeface="Times New Roman"/>
              </a:endParaRPr>
            </a:p>
          </p:txBody>
        </p:sp>
      </p:grpSp>
      <p:sp>
        <p:nvSpPr>
          <p:cNvPr id="240" name="Google Shape;240;p7"/>
          <p:cNvSpPr txBox="1"/>
          <p:nvPr/>
        </p:nvSpPr>
        <p:spPr>
          <a:xfrm>
            <a:off x="4094721" y="1791035"/>
            <a:ext cx="197321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800">
                <a:solidFill>
                  <a:schemeClr val="dk1"/>
                </a:solidFill>
                <a:latin typeface="Times New Roman"/>
                <a:ea typeface="Times New Roman"/>
                <a:cs typeface="Times New Roman"/>
                <a:sym typeface="Times New Roman"/>
              </a:rPr>
              <a:t>Membangun Pohon Huffman</a:t>
            </a:r>
            <a:endParaRPr sz="1800">
              <a:solidFill>
                <a:schemeClr val="dk1"/>
              </a:solidFill>
              <a:latin typeface="Times New Roman"/>
              <a:ea typeface="Times New Roman"/>
              <a:cs typeface="Times New Roman"/>
              <a:sym typeface="Times New Roman"/>
            </a:endParaRPr>
          </a:p>
        </p:txBody>
      </p:sp>
      <p:grpSp>
        <p:nvGrpSpPr>
          <p:cNvPr id="241" name="Google Shape;241;p7"/>
          <p:cNvGrpSpPr/>
          <p:nvPr/>
        </p:nvGrpSpPr>
        <p:grpSpPr>
          <a:xfrm>
            <a:off x="6461023" y="1901184"/>
            <a:ext cx="720000" cy="720000"/>
            <a:chOff x="311515" y="1901184"/>
            <a:chExt cx="720000" cy="720000"/>
          </a:xfrm>
        </p:grpSpPr>
        <p:sp>
          <p:nvSpPr>
            <p:cNvPr id="242" name="Google Shape;242;p7"/>
            <p:cNvSpPr/>
            <p:nvPr/>
          </p:nvSpPr>
          <p:spPr>
            <a:xfrm>
              <a:off x="311515" y="1901184"/>
              <a:ext cx="720000" cy="720000"/>
            </a:xfrm>
            <a:prstGeom prst="ellipse">
              <a:avLst/>
            </a:prstGeom>
            <a:solidFill>
              <a:srgbClr val="3F3F3F"/>
            </a:solidFill>
            <a:ln cap="flat" cmpd="sng" w="57150">
              <a:solidFill>
                <a:srgbClr val="A8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7"/>
            <p:cNvSpPr txBox="1"/>
            <p:nvPr/>
          </p:nvSpPr>
          <p:spPr>
            <a:xfrm>
              <a:off x="316053" y="1970816"/>
              <a:ext cx="71546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2800">
                  <a:solidFill>
                    <a:schemeClr val="lt1"/>
                  </a:solidFill>
                  <a:latin typeface="Times New Roman"/>
                  <a:ea typeface="Times New Roman"/>
                  <a:cs typeface="Times New Roman"/>
                  <a:sym typeface="Times New Roman"/>
                </a:rPr>
                <a:t>3</a:t>
              </a:r>
              <a:endParaRPr b="1" sz="2800">
                <a:solidFill>
                  <a:schemeClr val="lt1"/>
                </a:solidFill>
                <a:latin typeface="Times New Roman"/>
                <a:ea typeface="Times New Roman"/>
                <a:cs typeface="Times New Roman"/>
                <a:sym typeface="Times New Roman"/>
              </a:endParaRPr>
            </a:p>
          </p:txBody>
        </p:sp>
      </p:grpSp>
      <p:sp>
        <p:nvSpPr>
          <p:cNvPr id="244" name="Google Shape;244;p7"/>
          <p:cNvSpPr txBox="1"/>
          <p:nvPr/>
        </p:nvSpPr>
        <p:spPr>
          <a:xfrm>
            <a:off x="7025278" y="2003345"/>
            <a:ext cx="197321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800">
                <a:solidFill>
                  <a:schemeClr val="dk1"/>
                </a:solidFill>
                <a:latin typeface="Times New Roman"/>
                <a:ea typeface="Times New Roman"/>
                <a:cs typeface="Times New Roman"/>
                <a:sym typeface="Times New Roman"/>
              </a:rPr>
              <a:t>Encoding</a:t>
            </a:r>
            <a:endParaRPr sz="1800">
              <a:solidFill>
                <a:schemeClr val="dk1"/>
              </a:solidFill>
              <a:latin typeface="Times New Roman"/>
              <a:ea typeface="Times New Roman"/>
              <a:cs typeface="Times New Roman"/>
              <a:sym typeface="Times New Roman"/>
            </a:endParaRPr>
          </a:p>
        </p:txBody>
      </p:sp>
      <p:sp>
        <p:nvSpPr>
          <p:cNvPr id="245" name="Google Shape;245;p7"/>
          <p:cNvSpPr txBox="1"/>
          <p:nvPr/>
        </p:nvSpPr>
        <p:spPr>
          <a:xfrm>
            <a:off x="10448702" y="1959313"/>
            <a:ext cx="161399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800">
                <a:solidFill>
                  <a:schemeClr val="dk1"/>
                </a:solidFill>
                <a:latin typeface="Times New Roman"/>
                <a:ea typeface="Times New Roman"/>
                <a:cs typeface="Times New Roman"/>
                <a:sym typeface="Times New Roman"/>
              </a:rPr>
              <a:t>Pembangunan bit kode</a:t>
            </a:r>
            <a:endParaRPr sz="1800">
              <a:solidFill>
                <a:schemeClr val="dk1"/>
              </a:solidFill>
              <a:latin typeface="Times New Roman"/>
              <a:ea typeface="Times New Roman"/>
              <a:cs typeface="Times New Roman"/>
              <a:sym typeface="Times New Roman"/>
            </a:endParaRPr>
          </a:p>
        </p:txBody>
      </p:sp>
      <p:grpSp>
        <p:nvGrpSpPr>
          <p:cNvPr id="246" name="Google Shape;246;p7"/>
          <p:cNvGrpSpPr/>
          <p:nvPr/>
        </p:nvGrpSpPr>
        <p:grpSpPr>
          <a:xfrm>
            <a:off x="9531558" y="1901184"/>
            <a:ext cx="720000" cy="720000"/>
            <a:chOff x="311515" y="1901184"/>
            <a:chExt cx="720000" cy="720000"/>
          </a:xfrm>
        </p:grpSpPr>
        <p:sp>
          <p:nvSpPr>
            <p:cNvPr id="247" name="Google Shape;247;p7"/>
            <p:cNvSpPr/>
            <p:nvPr/>
          </p:nvSpPr>
          <p:spPr>
            <a:xfrm>
              <a:off x="311515" y="1901184"/>
              <a:ext cx="720000" cy="720000"/>
            </a:xfrm>
            <a:prstGeom prst="ellipse">
              <a:avLst/>
            </a:prstGeom>
            <a:solidFill>
              <a:srgbClr val="3F3F3F"/>
            </a:solidFill>
            <a:ln cap="flat" cmpd="sng" w="5715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7"/>
            <p:cNvSpPr txBox="1"/>
            <p:nvPr/>
          </p:nvSpPr>
          <p:spPr>
            <a:xfrm>
              <a:off x="316053" y="1970816"/>
              <a:ext cx="71546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2800">
                  <a:solidFill>
                    <a:schemeClr val="lt1"/>
                  </a:solidFill>
                  <a:latin typeface="Times New Roman"/>
                  <a:ea typeface="Times New Roman"/>
                  <a:cs typeface="Times New Roman"/>
                  <a:sym typeface="Times New Roman"/>
                </a:rPr>
                <a:t>4</a:t>
              </a:r>
              <a:endParaRPr b="1" sz="2800">
                <a:solidFill>
                  <a:schemeClr val="lt1"/>
                </a:solidFill>
                <a:latin typeface="Times New Roman"/>
                <a:ea typeface="Times New Roman"/>
                <a:cs typeface="Times New Roman"/>
                <a:sym typeface="Times New Roman"/>
              </a:endParaRPr>
            </a:p>
          </p:txBody>
        </p:sp>
      </p:grpSp>
      <p:grpSp>
        <p:nvGrpSpPr>
          <p:cNvPr id="249" name="Google Shape;249;p7"/>
          <p:cNvGrpSpPr/>
          <p:nvPr/>
        </p:nvGrpSpPr>
        <p:grpSpPr>
          <a:xfrm>
            <a:off x="4712113" y="3441259"/>
            <a:ext cx="254558" cy="857150"/>
            <a:chOff x="4712113" y="3441259"/>
            <a:chExt cx="254558" cy="857150"/>
          </a:xfrm>
        </p:grpSpPr>
        <p:sp>
          <p:nvSpPr>
            <p:cNvPr id="250" name="Google Shape;250;p7"/>
            <p:cNvSpPr/>
            <p:nvPr/>
          </p:nvSpPr>
          <p:spPr>
            <a:xfrm rot="-2700000">
              <a:off x="4749392" y="4081130"/>
              <a:ext cx="180000" cy="180000"/>
            </a:xfrm>
            <a:prstGeom prst="teardrop">
              <a:avLst>
                <a:gd fmla="val 100000" name="adj"/>
              </a:avLst>
            </a:prstGeom>
            <a:solidFill>
              <a:srgbClr val="00CCFF"/>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1" name="Google Shape;251;p7"/>
            <p:cNvCxnSpPr>
              <a:stCxn id="224" idx="0"/>
              <a:endCxn id="250" idx="7"/>
            </p:cNvCxnSpPr>
            <p:nvPr/>
          </p:nvCxnSpPr>
          <p:spPr>
            <a:xfrm>
              <a:off x="4830431" y="3441259"/>
              <a:ext cx="9000" cy="602700"/>
            </a:xfrm>
            <a:prstGeom prst="straightConnector1">
              <a:avLst/>
            </a:prstGeom>
            <a:noFill/>
            <a:ln cap="flat" cmpd="sng" w="38100">
              <a:solidFill>
                <a:srgbClr val="00CCFF"/>
              </a:solidFill>
              <a:prstDash val="dash"/>
              <a:miter lim="800000"/>
              <a:headEnd len="sm" w="sm" type="none"/>
              <a:tailEnd len="sm" w="sm" type="none"/>
            </a:ln>
          </p:spPr>
        </p:cxnSp>
      </p:grpSp>
      <p:grpSp>
        <p:nvGrpSpPr>
          <p:cNvPr id="252" name="Google Shape;252;p7"/>
          <p:cNvGrpSpPr/>
          <p:nvPr/>
        </p:nvGrpSpPr>
        <p:grpSpPr>
          <a:xfrm>
            <a:off x="7774234" y="3412640"/>
            <a:ext cx="254558" cy="857258"/>
            <a:chOff x="4712113" y="3441151"/>
            <a:chExt cx="254558" cy="857258"/>
          </a:xfrm>
        </p:grpSpPr>
        <p:sp>
          <p:nvSpPr>
            <p:cNvPr id="253" name="Google Shape;253;p7"/>
            <p:cNvSpPr/>
            <p:nvPr/>
          </p:nvSpPr>
          <p:spPr>
            <a:xfrm rot="-2700000">
              <a:off x="4749392" y="4081130"/>
              <a:ext cx="180000" cy="180000"/>
            </a:xfrm>
            <a:prstGeom prst="teardrop">
              <a:avLst>
                <a:gd fmla="val 100000" name="adj"/>
              </a:avLst>
            </a:prstGeom>
            <a:solidFill>
              <a:srgbClr val="9900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4" name="Google Shape;254;p7"/>
            <p:cNvCxnSpPr>
              <a:endCxn id="253" idx="7"/>
            </p:cNvCxnSpPr>
            <p:nvPr/>
          </p:nvCxnSpPr>
          <p:spPr>
            <a:xfrm>
              <a:off x="4830392" y="3441151"/>
              <a:ext cx="9000" cy="602700"/>
            </a:xfrm>
            <a:prstGeom prst="straightConnector1">
              <a:avLst/>
            </a:prstGeom>
            <a:noFill/>
            <a:ln cap="flat" cmpd="sng" w="38100">
              <a:solidFill>
                <a:srgbClr val="A80000"/>
              </a:solidFill>
              <a:prstDash val="dash"/>
              <a:miter lim="800000"/>
              <a:headEnd len="sm" w="sm" type="none"/>
              <a:tailEnd len="sm" w="sm" type="none"/>
            </a:ln>
          </p:spPr>
        </p:cxnSp>
      </p:grpSp>
      <p:grpSp>
        <p:nvGrpSpPr>
          <p:cNvPr id="255" name="Google Shape;255;p7"/>
          <p:cNvGrpSpPr/>
          <p:nvPr/>
        </p:nvGrpSpPr>
        <p:grpSpPr>
          <a:xfrm>
            <a:off x="10851992" y="3384371"/>
            <a:ext cx="254558" cy="857258"/>
            <a:chOff x="4712113" y="3441151"/>
            <a:chExt cx="254558" cy="857258"/>
          </a:xfrm>
        </p:grpSpPr>
        <p:sp>
          <p:nvSpPr>
            <p:cNvPr id="256" name="Google Shape;256;p7"/>
            <p:cNvSpPr/>
            <p:nvPr/>
          </p:nvSpPr>
          <p:spPr>
            <a:xfrm rot="-2700000">
              <a:off x="4749392" y="4081130"/>
              <a:ext cx="180000" cy="180000"/>
            </a:xfrm>
            <a:prstGeom prst="teardrop">
              <a:avLst>
                <a:gd fmla="val 100000" name="adj"/>
              </a:avLst>
            </a:prstGeom>
            <a:solidFill>
              <a:srgbClr val="FFC000"/>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7" name="Google Shape;257;p7"/>
            <p:cNvCxnSpPr>
              <a:endCxn id="256" idx="7"/>
            </p:cNvCxnSpPr>
            <p:nvPr/>
          </p:nvCxnSpPr>
          <p:spPr>
            <a:xfrm>
              <a:off x="4830392" y="3441151"/>
              <a:ext cx="9000" cy="602700"/>
            </a:xfrm>
            <a:prstGeom prst="straightConnector1">
              <a:avLst/>
            </a:prstGeom>
            <a:noFill/>
            <a:ln cap="flat" cmpd="sng" w="38100">
              <a:solidFill>
                <a:srgbClr val="FFC000"/>
              </a:solidFill>
              <a:prstDash val="dash"/>
              <a:miter lim="800000"/>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 calcmode="lin" valueType="num">
                                      <p:cBhvr additive="base">
                                        <p:cTn dur="1000"/>
                                        <p:tgtEl>
                                          <p:spTgt spid="21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8"/>
          <p:cNvSpPr/>
          <p:nvPr/>
        </p:nvSpPr>
        <p:spPr>
          <a:xfrm>
            <a:off x="-2" y="4485733"/>
            <a:ext cx="12192002" cy="2363639"/>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8"/>
          <p:cNvSpPr/>
          <p:nvPr/>
        </p:nvSpPr>
        <p:spPr>
          <a:xfrm>
            <a:off x="-1" y="2311879"/>
            <a:ext cx="12192000" cy="222561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000">
              <a:solidFill>
                <a:schemeClr val="lt1"/>
              </a:solidFill>
              <a:latin typeface="Calibri"/>
              <a:ea typeface="Calibri"/>
              <a:cs typeface="Calibri"/>
              <a:sym typeface="Calibri"/>
            </a:endParaRPr>
          </a:p>
        </p:txBody>
      </p:sp>
      <p:sp>
        <p:nvSpPr>
          <p:cNvPr id="264" name="Google Shape;264;p8"/>
          <p:cNvSpPr/>
          <p:nvPr/>
        </p:nvSpPr>
        <p:spPr>
          <a:xfrm>
            <a:off x="-1" y="-1"/>
            <a:ext cx="12192002" cy="2363639"/>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8"/>
          <p:cNvSpPr/>
          <p:nvPr/>
        </p:nvSpPr>
        <p:spPr>
          <a:xfrm rot="5400000">
            <a:off x="1708031" y="638357"/>
            <a:ext cx="621101" cy="4037161"/>
          </a:xfrm>
          <a:prstGeom prst="round2SameRect">
            <a:avLst>
              <a:gd fmla="val 16667" name="adj1"/>
              <a:gd fmla="val 0" name="adj2"/>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8"/>
          <p:cNvSpPr/>
          <p:nvPr/>
        </p:nvSpPr>
        <p:spPr>
          <a:xfrm rot="-5400000">
            <a:off x="10376956" y="3174522"/>
            <a:ext cx="621101" cy="3001992"/>
          </a:xfrm>
          <a:prstGeom prst="round2SameRect">
            <a:avLst>
              <a:gd fmla="val 16667" name="adj1"/>
              <a:gd fmla="val 0" name="adj2"/>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8"/>
          <p:cNvSpPr/>
          <p:nvPr/>
        </p:nvSpPr>
        <p:spPr>
          <a:xfrm rot="-5400000">
            <a:off x="6064248" y="1702276"/>
            <a:ext cx="621101" cy="5566912"/>
          </a:xfrm>
          <a:prstGeom prst="round2SameRect">
            <a:avLst>
              <a:gd fmla="val 16667" name="adj1"/>
              <a:gd fmla="val 0" name="adj2"/>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8"/>
          <p:cNvSpPr txBox="1"/>
          <p:nvPr/>
        </p:nvSpPr>
        <p:spPr>
          <a:xfrm>
            <a:off x="744625" y="2918242"/>
            <a:ext cx="11260346"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4000">
                <a:solidFill>
                  <a:srgbClr val="FF0000"/>
                </a:solidFill>
                <a:latin typeface="Aharoni"/>
                <a:ea typeface="Aharoni"/>
                <a:cs typeface="Aharoni"/>
                <a:sym typeface="Aharoni"/>
              </a:rPr>
              <a:t>FLOWCHART,PSEUDOCODE, KODINGAN HUFFMAN GREEDY</a:t>
            </a:r>
            <a:endParaRPr/>
          </a:p>
        </p:txBody>
      </p:sp>
      <p:sp>
        <p:nvSpPr>
          <p:cNvPr id="269" name="Google Shape;269;p8"/>
          <p:cNvSpPr/>
          <p:nvPr/>
        </p:nvSpPr>
        <p:spPr>
          <a:xfrm>
            <a:off x="-2" y="-465566"/>
            <a:ext cx="12192002" cy="2363639"/>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 calcmode="lin" valueType="num">
                                      <p:cBhvr additive="base">
                                        <p:cTn dur="1000"/>
                                        <p:tgtEl>
                                          <p:spTgt spid="26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500"/>
                                        <p:tgtEl>
                                          <p:spTgt spid="2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69"/>
                                        </p:tgtEl>
                                        <p:attrNameLst>
                                          <p:attrName>style.visibility</p:attrName>
                                        </p:attrNameLst>
                                      </p:cBhvr>
                                      <p:to>
                                        <p:strVal val="visible"/>
                                      </p:to>
                                    </p:set>
                                    <p:anim calcmode="lin" valueType="num">
                                      <p:cBhvr additive="base">
                                        <p:cTn dur="500"/>
                                        <p:tgtEl>
                                          <p:spTgt spid="269"/>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par>
                                <p:cTn fill="hold" nodeType="withEffect" presetClass="entr" presetID="2" presetSubtype="4">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500"/>
                                        <p:tgtEl>
                                          <p:spTgt spid="2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pSp>
        <p:nvGrpSpPr>
          <p:cNvPr id="274" name="Google Shape;274;p9"/>
          <p:cNvGrpSpPr/>
          <p:nvPr/>
        </p:nvGrpSpPr>
        <p:grpSpPr>
          <a:xfrm>
            <a:off x="0" y="0"/>
            <a:ext cx="12088037" cy="6524778"/>
            <a:chOff x="0" y="0"/>
            <a:chExt cx="12088037" cy="6524778"/>
          </a:xfrm>
        </p:grpSpPr>
        <p:grpSp>
          <p:nvGrpSpPr>
            <p:cNvPr id="275" name="Google Shape;275;p9"/>
            <p:cNvGrpSpPr/>
            <p:nvPr/>
          </p:nvGrpSpPr>
          <p:grpSpPr>
            <a:xfrm>
              <a:off x="710105" y="0"/>
              <a:ext cx="1109602" cy="432000"/>
              <a:chOff x="5753686" y="562708"/>
              <a:chExt cx="1125416" cy="432000"/>
            </a:xfrm>
          </p:grpSpPr>
          <p:sp>
            <p:nvSpPr>
              <p:cNvPr id="276" name="Google Shape;276;p9"/>
              <p:cNvSpPr/>
              <p:nvPr/>
            </p:nvSpPr>
            <p:spPr>
              <a:xfrm>
                <a:off x="5753686" y="562708"/>
                <a:ext cx="1125416" cy="432000"/>
              </a:xfrm>
              <a:prstGeom prst="flowChartTerminator">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9"/>
              <p:cNvSpPr txBox="1"/>
              <p:nvPr/>
            </p:nvSpPr>
            <p:spPr>
              <a:xfrm>
                <a:off x="5784146" y="594042"/>
                <a:ext cx="108088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Times New Roman"/>
                    <a:ea typeface="Times New Roman"/>
                    <a:cs typeface="Times New Roman"/>
                    <a:sym typeface="Times New Roman"/>
                  </a:rPr>
                  <a:t>MULAI</a:t>
                </a:r>
                <a:endParaRPr b="1" sz="1800">
                  <a:solidFill>
                    <a:schemeClr val="dk1"/>
                  </a:solidFill>
                  <a:latin typeface="Times New Roman"/>
                  <a:ea typeface="Times New Roman"/>
                  <a:cs typeface="Times New Roman"/>
                  <a:sym typeface="Times New Roman"/>
                </a:endParaRPr>
              </a:p>
            </p:txBody>
          </p:sp>
        </p:grpSp>
        <p:grpSp>
          <p:nvGrpSpPr>
            <p:cNvPr id="278" name="Google Shape;278;p9"/>
            <p:cNvGrpSpPr/>
            <p:nvPr/>
          </p:nvGrpSpPr>
          <p:grpSpPr>
            <a:xfrm>
              <a:off x="275933" y="632176"/>
              <a:ext cx="1986025" cy="727141"/>
              <a:chOff x="5088835" y="997573"/>
              <a:chExt cx="2014330" cy="727141"/>
            </a:xfrm>
          </p:grpSpPr>
          <p:sp>
            <p:nvSpPr>
              <p:cNvPr id="279" name="Google Shape;279;p9"/>
              <p:cNvSpPr/>
              <p:nvPr/>
            </p:nvSpPr>
            <p:spPr>
              <a:xfrm>
                <a:off x="5088835" y="1009096"/>
                <a:ext cx="2014330" cy="715618"/>
              </a:xfrm>
              <a:prstGeom prst="flowChartInputOutpu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9"/>
              <p:cNvSpPr txBox="1"/>
              <p:nvPr/>
            </p:nvSpPr>
            <p:spPr>
              <a:xfrm>
                <a:off x="5555556" y="997573"/>
                <a:ext cx="108088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Times New Roman"/>
                    <a:ea typeface="Times New Roman"/>
                    <a:cs typeface="Times New Roman"/>
                    <a:sym typeface="Times New Roman"/>
                  </a:rPr>
                  <a:t>Input</a:t>
                </a:r>
                <a:endParaRPr b="1" sz="1800">
                  <a:solidFill>
                    <a:schemeClr val="dk1"/>
                  </a:solidFill>
                  <a:latin typeface="Times New Roman"/>
                  <a:ea typeface="Times New Roman"/>
                  <a:cs typeface="Times New Roman"/>
                  <a:sym typeface="Times New Roman"/>
                </a:endParaRPr>
              </a:p>
            </p:txBody>
          </p:sp>
          <p:sp>
            <p:nvSpPr>
              <p:cNvPr id="281" name="Google Shape;281;p9"/>
              <p:cNvSpPr txBox="1"/>
              <p:nvPr/>
            </p:nvSpPr>
            <p:spPr>
              <a:xfrm>
                <a:off x="5555556" y="1284077"/>
                <a:ext cx="108088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800">
                    <a:solidFill>
                      <a:schemeClr val="dk1"/>
                    </a:solidFill>
                    <a:latin typeface="Times New Roman"/>
                    <a:ea typeface="Times New Roman"/>
                    <a:cs typeface="Times New Roman"/>
                    <a:sym typeface="Times New Roman"/>
                  </a:rPr>
                  <a:t>kalimat</a:t>
                </a:r>
                <a:endParaRPr sz="1800">
                  <a:solidFill>
                    <a:schemeClr val="dk1"/>
                  </a:solidFill>
                  <a:latin typeface="Times New Roman"/>
                  <a:ea typeface="Times New Roman"/>
                  <a:cs typeface="Times New Roman"/>
                  <a:sym typeface="Times New Roman"/>
                </a:endParaRPr>
              </a:p>
            </p:txBody>
          </p:sp>
        </p:grpSp>
        <p:grpSp>
          <p:nvGrpSpPr>
            <p:cNvPr id="282" name="Google Shape;282;p9"/>
            <p:cNvGrpSpPr/>
            <p:nvPr/>
          </p:nvGrpSpPr>
          <p:grpSpPr>
            <a:xfrm>
              <a:off x="0" y="1639541"/>
              <a:ext cx="2555943" cy="649556"/>
              <a:chOff x="4803913" y="1999695"/>
              <a:chExt cx="2592370" cy="649556"/>
            </a:xfrm>
          </p:grpSpPr>
          <p:sp>
            <p:nvSpPr>
              <p:cNvPr id="283" name="Google Shape;283;p9"/>
              <p:cNvSpPr/>
              <p:nvPr/>
            </p:nvSpPr>
            <p:spPr>
              <a:xfrm>
                <a:off x="4803913" y="1999695"/>
                <a:ext cx="2584174" cy="64955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9"/>
              <p:cNvSpPr txBox="1"/>
              <p:nvPr/>
            </p:nvSpPr>
            <p:spPr>
              <a:xfrm>
                <a:off x="5388456" y="1999695"/>
                <a:ext cx="141508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Times New Roman"/>
                    <a:ea typeface="Times New Roman"/>
                    <a:cs typeface="Times New Roman"/>
                    <a:sym typeface="Times New Roman"/>
                  </a:rPr>
                  <a:t>Inisialisasi</a:t>
                </a:r>
                <a:endParaRPr b="1" sz="1800">
                  <a:solidFill>
                    <a:schemeClr val="dk1"/>
                  </a:solidFill>
                  <a:latin typeface="Times New Roman"/>
                  <a:ea typeface="Times New Roman"/>
                  <a:cs typeface="Times New Roman"/>
                  <a:sym typeface="Times New Roman"/>
                </a:endParaRPr>
              </a:p>
            </p:txBody>
          </p:sp>
          <p:sp>
            <p:nvSpPr>
              <p:cNvPr id="285" name="Google Shape;285;p9"/>
              <p:cNvSpPr txBox="1"/>
              <p:nvPr/>
            </p:nvSpPr>
            <p:spPr>
              <a:xfrm>
                <a:off x="4812109" y="2279919"/>
                <a:ext cx="258417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800">
                    <a:solidFill>
                      <a:schemeClr val="dk1"/>
                    </a:solidFill>
                    <a:latin typeface="Times New Roman"/>
                    <a:ea typeface="Times New Roman"/>
                    <a:cs typeface="Times New Roman"/>
                    <a:sym typeface="Times New Roman"/>
                  </a:rPr>
                  <a:t>nilai1=0 &amp; nilai2=0</a:t>
                </a:r>
                <a:endParaRPr sz="1800">
                  <a:solidFill>
                    <a:schemeClr val="dk1"/>
                  </a:solidFill>
                  <a:latin typeface="Times New Roman"/>
                  <a:ea typeface="Times New Roman"/>
                  <a:cs typeface="Times New Roman"/>
                  <a:sym typeface="Times New Roman"/>
                </a:endParaRPr>
              </a:p>
            </p:txBody>
          </p:sp>
        </p:grpSp>
        <p:cxnSp>
          <p:nvCxnSpPr>
            <p:cNvPr id="286" name="Google Shape;286;p9"/>
            <p:cNvCxnSpPr>
              <a:stCxn id="276" idx="2"/>
              <a:endCxn id="280" idx="0"/>
            </p:cNvCxnSpPr>
            <p:nvPr/>
          </p:nvCxnSpPr>
          <p:spPr>
            <a:xfrm>
              <a:off x="1264906" y="432000"/>
              <a:ext cx="3900" cy="200100"/>
            </a:xfrm>
            <a:prstGeom prst="straightConnector1">
              <a:avLst/>
            </a:prstGeom>
            <a:noFill/>
            <a:ln cap="flat" cmpd="sng" w="19050">
              <a:solidFill>
                <a:schemeClr val="dk1"/>
              </a:solidFill>
              <a:prstDash val="solid"/>
              <a:miter lim="800000"/>
              <a:headEnd len="sm" w="sm" type="none"/>
              <a:tailEnd len="med" w="med" type="triangle"/>
            </a:ln>
          </p:spPr>
        </p:cxnSp>
        <p:cxnSp>
          <p:nvCxnSpPr>
            <p:cNvPr id="287" name="Google Shape;287;p9"/>
            <p:cNvCxnSpPr>
              <a:stCxn id="285" idx="2"/>
              <a:endCxn id="288" idx="0"/>
            </p:cNvCxnSpPr>
            <p:nvPr/>
          </p:nvCxnSpPr>
          <p:spPr>
            <a:xfrm>
              <a:off x="1282012" y="2289097"/>
              <a:ext cx="600" cy="280200"/>
            </a:xfrm>
            <a:prstGeom prst="straightConnector1">
              <a:avLst/>
            </a:prstGeom>
            <a:noFill/>
            <a:ln cap="flat" cmpd="sng" w="19050">
              <a:solidFill>
                <a:schemeClr val="dk1"/>
              </a:solidFill>
              <a:prstDash val="solid"/>
              <a:miter lim="800000"/>
              <a:headEnd len="sm" w="sm" type="none"/>
              <a:tailEnd len="med" w="med" type="triangle"/>
            </a:ln>
          </p:spPr>
        </p:cxnSp>
        <p:grpSp>
          <p:nvGrpSpPr>
            <p:cNvPr id="289" name="Google Shape;289;p9"/>
            <p:cNvGrpSpPr/>
            <p:nvPr/>
          </p:nvGrpSpPr>
          <p:grpSpPr>
            <a:xfrm>
              <a:off x="128167" y="2569321"/>
              <a:ext cx="2309043" cy="1800000"/>
              <a:chOff x="4956313" y="2721212"/>
              <a:chExt cx="2341951" cy="1800000"/>
            </a:xfrm>
          </p:grpSpPr>
          <p:sp>
            <p:nvSpPr>
              <p:cNvPr id="288" name="Google Shape;288;p9"/>
              <p:cNvSpPr/>
              <p:nvPr/>
            </p:nvSpPr>
            <p:spPr>
              <a:xfrm>
                <a:off x="4956313" y="2721212"/>
                <a:ext cx="2341951" cy="1800000"/>
              </a:xfrm>
              <a:prstGeom prst="flowChartDecision">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9"/>
              <p:cNvSpPr txBox="1"/>
              <p:nvPr/>
            </p:nvSpPr>
            <p:spPr>
              <a:xfrm>
                <a:off x="5160397" y="3467323"/>
                <a:ext cx="213786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400">
                    <a:solidFill>
                      <a:schemeClr val="dk1"/>
                    </a:solidFill>
                    <a:latin typeface="Times New Roman"/>
                    <a:ea typeface="Times New Roman"/>
                    <a:cs typeface="Times New Roman"/>
                    <a:sym typeface="Times New Roman"/>
                  </a:rPr>
                  <a:t>nilai1=0 &lt;panjangKalimat</a:t>
                </a:r>
                <a:endParaRPr sz="1400">
                  <a:solidFill>
                    <a:schemeClr val="dk1"/>
                  </a:solidFill>
                  <a:latin typeface="Times New Roman"/>
                  <a:ea typeface="Times New Roman"/>
                  <a:cs typeface="Times New Roman"/>
                  <a:sym typeface="Times New Roman"/>
                </a:endParaRPr>
              </a:p>
            </p:txBody>
          </p:sp>
          <p:sp>
            <p:nvSpPr>
              <p:cNvPr id="291" name="Google Shape;291;p9"/>
              <p:cNvSpPr txBox="1"/>
              <p:nvPr/>
            </p:nvSpPr>
            <p:spPr>
              <a:xfrm>
                <a:off x="5574128" y="3076669"/>
                <a:ext cx="123013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Times New Roman"/>
                    <a:ea typeface="Times New Roman"/>
                    <a:cs typeface="Times New Roman"/>
                    <a:sym typeface="Times New Roman"/>
                  </a:rPr>
                  <a:t>Kondisi 1</a:t>
                </a:r>
                <a:endParaRPr b="1" sz="1800">
                  <a:solidFill>
                    <a:schemeClr val="dk1"/>
                  </a:solidFill>
                  <a:latin typeface="Times New Roman"/>
                  <a:ea typeface="Times New Roman"/>
                  <a:cs typeface="Times New Roman"/>
                  <a:sym typeface="Times New Roman"/>
                </a:endParaRPr>
              </a:p>
            </p:txBody>
          </p:sp>
        </p:grpSp>
        <p:grpSp>
          <p:nvGrpSpPr>
            <p:cNvPr id="292" name="Google Shape;292;p9"/>
            <p:cNvGrpSpPr/>
            <p:nvPr/>
          </p:nvGrpSpPr>
          <p:grpSpPr>
            <a:xfrm>
              <a:off x="123450" y="4724778"/>
              <a:ext cx="2309043" cy="1800000"/>
              <a:chOff x="4956313" y="2721212"/>
              <a:chExt cx="2341951" cy="1800000"/>
            </a:xfrm>
          </p:grpSpPr>
          <p:sp>
            <p:nvSpPr>
              <p:cNvPr id="293" name="Google Shape;293;p9"/>
              <p:cNvSpPr/>
              <p:nvPr/>
            </p:nvSpPr>
            <p:spPr>
              <a:xfrm>
                <a:off x="4956313" y="2721212"/>
                <a:ext cx="2341951" cy="1800000"/>
              </a:xfrm>
              <a:prstGeom prst="flowChartDecision">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9"/>
              <p:cNvSpPr txBox="1"/>
              <p:nvPr/>
            </p:nvSpPr>
            <p:spPr>
              <a:xfrm>
                <a:off x="5160397" y="3467323"/>
                <a:ext cx="213786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400">
                    <a:solidFill>
                      <a:schemeClr val="dk1"/>
                    </a:solidFill>
                    <a:latin typeface="Times New Roman"/>
                    <a:ea typeface="Times New Roman"/>
                    <a:cs typeface="Times New Roman"/>
                    <a:sym typeface="Times New Roman"/>
                  </a:rPr>
                  <a:t>nilai2=0 &lt;panjangKalimat</a:t>
                </a:r>
                <a:endParaRPr sz="1400">
                  <a:solidFill>
                    <a:schemeClr val="dk1"/>
                  </a:solidFill>
                  <a:latin typeface="Times New Roman"/>
                  <a:ea typeface="Times New Roman"/>
                  <a:cs typeface="Times New Roman"/>
                  <a:sym typeface="Times New Roman"/>
                </a:endParaRPr>
              </a:p>
            </p:txBody>
          </p:sp>
          <p:sp>
            <p:nvSpPr>
              <p:cNvPr id="295" name="Google Shape;295;p9"/>
              <p:cNvSpPr txBox="1"/>
              <p:nvPr/>
            </p:nvSpPr>
            <p:spPr>
              <a:xfrm>
                <a:off x="5574127" y="3076669"/>
                <a:ext cx="123492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Times New Roman"/>
                    <a:ea typeface="Times New Roman"/>
                    <a:cs typeface="Times New Roman"/>
                    <a:sym typeface="Times New Roman"/>
                  </a:rPr>
                  <a:t>Kondisi 2</a:t>
                </a:r>
                <a:endParaRPr b="1" sz="1800">
                  <a:solidFill>
                    <a:schemeClr val="dk1"/>
                  </a:solidFill>
                  <a:latin typeface="Times New Roman"/>
                  <a:ea typeface="Times New Roman"/>
                  <a:cs typeface="Times New Roman"/>
                  <a:sym typeface="Times New Roman"/>
                </a:endParaRPr>
              </a:p>
            </p:txBody>
          </p:sp>
        </p:grpSp>
        <p:cxnSp>
          <p:nvCxnSpPr>
            <p:cNvPr id="296" name="Google Shape;296;p9"/>
            <p:cNvCxnSpPr>
              <a:stCxn id="290" idx="3"/>
              <a:endCxn id="297" idx="1"/>
            </p:cNvCxnSpPr>
            <p:nvPr/>
          </p:nvCxnSpPr>
          <p:spPr>
            <a:xfrm>
              <a:off x="2437210" y="3469321"/>
              <a:ext cx="203400" cy="6300"/>
            </a:xfrm>
            <a:prstGeom prst="straightConnector1">
              <a:avLst/>
            </a:prstGeom>
            <a:noFill/>
            <a:ln cap="flat" cmpd="sng" w="19050">
              <a:solidFill>
                <a:schemeClr val="dk1"/>
              </a:solidFill>
              <a:prstDash val="solid"/>
              <a:miter lim="800000"/>
              <a:headEnd len="sm" w="sm" type="none"/>
              <a:tailEnd len="med" w="med" type="triangle"/>
            </a:ln>
          </p:spPr>
        </p:cxnSp>
        <p:grpSp>
          <p:nvGrpSpPr>
            <p:cNvPr id="298" name="Google Shape;298;p9"/>
            <p:cNvGrpSpPr/>
            <p:nvPr/>
          </p:nvGrpSpPr>
          <p:grpSpPr>
            <a:xfrm>
              <a:off x="2640534" y="3202208"/>
              <a:ext cx="1175908" cy="757863"/>
              <a:chOff x="7712765" y="3296433"/>
              <a:chExt cx="2584174" cy="900524"/>
            </a:xfrm>
          </p:grpSpPr>
          <p:sp>
            <p:nvSpPr>
              <p:cNvPr id="297" name="Google Shape;297;p9"/>
              <p:cNvSpPr/>
              <p:nvPr/>
            </p:nvSpPr>
            <p:spPr>
              <a:xfrm>
                <a:off x="7712765" y="3296433"/>
                <a:ext cx="2584174" cy="64955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9"/>
              <p:cNvSpPr txBox="1"/>
              <p:nvPr/>
            </p:nvSpPr>
            <p:spPr>
              <a:xfrm>
                <a:off x="7967116" y="3428959"/>
                <a:ext cx="2329823" cy="767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800">
                    <a:solidFill>
                      <a:schemeClr val="dk1"/>
                    </a:solidFill>
                    <a:latin typeface="Times New Roman"/>
                    <a:ea typeface="Times New Roman"/>
                    <a:cs typeface="Times New Roman"/>
                    <a:sym typeface="Times New Roman"/>
                  </a:rPr>
                  <a:t>Nilai1++</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cxnSp>
          <p:nvCxnSpPr>
            <p:cNvPr id="300" name="Google Shape;300;p9"/>
            <p:cNvCxnSpPr>
              <a:stCxn id="294" idx="3"/>
              <a:endCxn id="301" idx="1"/>
            </p:cNvCxnSpPr>
            <p:nvPr/>
          </p:nvCxnSpPr>
          <p:spPr>
            <a:xfrm>
              <a:off x="2432493" y="5624778"/>
              <a:ext cx="207900" cy="0"/>
            </a:xfrm>
            <a:prstGeom prst="straightConnector1">
              <a:avLst/>
            </a:prstGeom>
            <a:noFill/>
            <a:ln cap="flat" cmpd="sng" w="19050">
              <a:solidFill>
                <a:schemeClr val="dk1"/>
              </a:solidFill>
              <a:prstDash val="solid"/>
              <a:miter lim="800000"/>
              <a:headEnd len="sm" w="sm" type="none"/>
              <a:tailEnd len="med" w="med" type="triangle"/>
            </a:ln>
          </p:spPr>
        </p:cxnSp>
        <p:grpSp>
          <p:nvGrpSpPr>
            <p:cNvPr id="302" name="Google Shape;302;p9"/>
            <p:cNvGrpSpPr/>
            <p:nvPr/>
          </p:nvGrpSpPr>
          <p:grpSpPr>
            <a:xfrm>
              <a:off x="2640534" y="5351450"/>
              <a:ext cx="1175908" cy="546653"/>
              <a:chOff x="7712765" y="3296433"/>
              <a:chExt cx="2584174" cy="649556"/>
            </a:xfrm>
          </p:grpSpPr>
          <p:sp>
            <p:nvSpPr>
              <p:cNvPr id="301" name="Google Shape;301;p9"/>
              <p:cNvSpPr/>
              <p:nvPr/>
            </p:nvSpPr>
            <p:spPr>
              <a:xfrm>
                <a:off x="7712765" y="3296433"/>
                <a:ext cx="2584174" cy="64955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9"/>
              <p:cNvSpPr txBox="1"/>
              <p:nvPr/>
            </p:nvSpPr>
            <p:spPr>
              <a:xfrm>
                <a:off x="7967116" y="3428959"/>
                <a:ext cx="2291344" cy="4388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800">
                    <a:solidFill>
                      <a:schemeClr val="dk1"/>
                    </a:solidFill>
                    <a:latin typeface="Times New Roman"/>
                    <a:ea typeface="Times New Roman"/>
                    <a:cs typeface="Times New Roman"/>
                    <a:sym typeface="Times New Roman"/>
                  </a:rPr>
                  <a:t>Nilai2++</a:t>
                </a:r>
                <a:endParaRPr sz="1800">
                  <a:solidFill>
                    <a:schemeClr val="dk1"/>
                  </a:solidFill>
                  <a:latin typeface="Times New Roman"/>
                  <a:ea typeface="Times New Roman"/>
                  <a:cs typeface="Times New Roman"/>
                  <a:sym typeface="Times New Roman"/>
                </a:endParaRPr>
              </a:p>
            </p:txBody>
          </p:sp>
        </p:grpSp>
        <p:cxnSp>
          <p:nvCxnSpPr>
            <p:cNvPr id="304" name="Google Shape;304;p9"/>
            <p:cNvCxnSpPr/>
            <p:nvPr/>
          </p:nvCxnSpPr>
          <p:spPr>
            <a:xfrm>
              <a:off x="3816442" y="3469320"/>
              <a:ext cx="203324" cy="0"/>
            </a:xfrm>
            <a:prstGeom prst="straightConnector1">
              <a:avLst/>
            </a:prstGeom>
            <a:noFill/>
            <a:ln cap="flat" cmpd="sng" w="19050">
              <a:solidFill>
                <a:schemeClr val="dk1"/>
              </a:solidFill>
              <a:prstDash val="solid"/>
              <a:miter lim="800000"/>
              <a:headEnd len="sm" w="sm" type="none"/>
              <a:tailEnd len="med" w="med" type="triangle"/>
            </a:ln>
          </p:spPr>
        </p:cxnSp>
        <p:cxnSp>
          <p:nvCxnSpPr>
            <p:cNvPr id="305" name="Google Shape;305;p9"/>
            <p:cNvCxnSpPr>
              <a:stCxn id="279" idx="5"/>
              <a:endCxn id="306" idx="1"/>
            </p:cNvCxnSpPr>
            <p:nvPr/>
          </p:nvCxnSpPr>
          <p:spPr>
            <a:xfrm flipH="1" rot="10800000">
              <a:off x="2063356" y="991608"/>
              <a:ext cx="708000" cy="9900"/>
            </a:xfrm>
            <a:prstGeom prst="straightConnector1">
              <a:avLst/>
            </a:prstGeom>
            <a:noFill/>
            <a:ln cap="flat" cmpd="sng" w="19050">
              <a:solidFill>
                <a:schemeClr val="dk1"/>
              </a:solidFill>
              <a:prstDash val="solid"/>
              <a:miter lim="800000"/>
              <a:headEnd len="sm" w="sm" type="none"/>
              <a:tailEnd len="med" w="med" type="triangle"/>
            </a:ln>
          </p:spPr>
        </p:cxnSp>
        <p:cxnSp>
          <p:nvCxnSpPr>
            <p:cNvPr id="307" name="Google Shape;307;p9"/>
            <p:cNvCxnSpPr>
              <a:stCxn id="301" idx="3"/>
            </p:cNvCxnSpPr>
            <p:nvPr/>
          </p:nvCxnSpPr>
          <p:spPr>
            <a:xfrm rot="10800000">
              <a:off x="1288042" y="2429176"/>
              <a:ext cx="2528400" cy="3195600"/>
            </a:xfrm>
            <a:prstGeom prst="bentConnector4">
              <a:avLst>
                <a:gd fmla="val -8915" name="adj1"/>
                <a:gd fmla="val 99895" name="adj2"/>
              </a:avLst>
            </a:prstGeom>
            <a:noFill/>
            <a:ln cap="flat" cmpd="sng" w="19050">
              <a:solidFill>
                <a:schemeClr val="dk1"/>
              </a:solidFill>
              <a:prstDash val="solid"/>
              <a:miter lim="800000"/>
              <a:headEnd len="sm" w="sm" type="none"/>
              <a:tailEnd len="med" w="med" type="triangle"/>
            </a:ln>
          </p:spPr>
        </p:cxnSp>
        <p:cxnSp>
          <p:nvCxnSpPr>
            <p:cNvPr id="308" name="Google Shape;308;p9"/>
            <p:cNvCxnSpPr>
              <a:stCxn id="288" idx="2"/>
              <a:endCxn id="293" idx="0"/>
            </p:cNvCxnSpPr>
            <p:nvPr/>
          </p:nvCxnSpPr>
          <p:spPr>
            <a:xfrm flipH="1">
              <a:off x="1277888" y="4369321"/>
              <a:ext cx="4800" cy="355500"/>
            </a:xfrm>
            <a:prstGeom prst="straightConnector1">
              <a:avLst/>
            </a:prstGeom>
            <a:noFill/>
            <a:ln cap="flat" cmpd="sng" w="19050">
              <a:solidFill>
                <a:schemeClr val="dk1"/>
              </a:solidFill>
              <a:prstDash val="solid"/>
              <a:miter lim="800000"/>
              <a:headEnd len="sm" w="sm" type="none"/>
              <a:tailEnd len="med" w="med" type="triangle"/>
            </a:ln>
          </p:spPr>
        </p:cxnSp>
        <p:cxnSp>
          <p:nvCxnSpPr>
            <p:cNvPr id="309" name="Google Shape;309;p9"/>
            <p:cNvCxnSpPr>
              <a:stCxn id="293" idx="2"/>
              <a:endCxn id="310" idx="1"/>
            </p:cNvCxnSpPr>
            <p:nvPr/>
          </p:nvCxnSpPr>
          <p:spPr>
            <a:xfrm rot="-5400000">
              <a:off x="646621" y="1451928"/>
              <a:ext cx="5704200" cy="4441500"/>
            </a:xfrm>
            <a:prstGeom prst="bentConnector4">
              <a:avLst>
                <a:gd fmla="val -4008" name="adj1"/>
                <a:gd fmla="val 62997" name="adj2"/>
              </a:avLst>
            </a:prstGeom>
            <a:noFill/>
            <a:ln cap="flat" cmpd="sng" w="19050">
              <a:solidFill>
                <a:schemeClr val="dk1"/>
              </a:solidFill>
              <a:prstDash val="solid"/>
              <a:miter lim="800000"/>
              <a:headEnd len="sm" w="sm" type="none"/>
              <a:tailEnd len="med" w="med" type="triangle"/>
            </a:ln>
          </p:spPr>
        </p:cxnSp>
        <p:cxnSp>
          <p:nvCxnSpPr>
            <p:cNvPr id="311" name="Google Shape;311;p9"/>
            <p:cNvCxnSpPr>
              <a:stCxn id="310" idx="3"/>
              <a:endCxn id="312" idx="1"/>
            </p:cNvCxnSpPr>
            <p:nvPr/>
          </p:nvCxnSpPr>
          <p:spPr>
            <a:xfrm flipH="1" rot="10800000">
              <a:off x="7100225" y="816741"/>
              <a:ext cx="171900" cy="3900"/>
            </a:xfrm>
            <a:prstGeom prst="straightConnector1">
              <a:avLst/>
            </a:prstGeom>
            <a:noFill/>
            <a:ln cap="flat" cmpd="sng" w="19050">
              <a:solidFill>
                <a:schemeClr val="dk1"/>
              </a:solidFill>
              <a:prstDash val="solid"/>
              <a:miter lim="800000"/>
              <a:headEnd len="sm" w="sm" type="none"/>
              <a:tailEnd len="med" w="med" type="triangle"/>
            </a:ln>
          </p:spPr>
        </p:cxnSp>
        <p:cxnSp>
          <p:nvCxnSpPr>
            <p:cNvPr id="313" name="Google Shape;313;p9"/>
            <p:cNvCxnSpPr>
              <a:stCxn id="312" idx="3"/>
              <a:endCxn id="314" idx="1"/>
            </p:cNvCxnSpPr>
            <p:nvPr/>
          </p:nvCxnSpPr>
          <p:spPr>
            <a:xfrm>
              <a:off x="9350487" y="816841"/>
              <a:ext cx="177000" cy="1800"/>
            </a:xfrm>
            <a:prstGeom prst="straightConnector1">
              <a:avLst/>
            </a:prstGeom>
            <a:noFill/>
            <a:ln cap="flat" cmpd="sng" w="19050">
              <a:solidFill>
                <a:schemeClr val="dk1"/>
              </a:solidFill>
              <a:prstDash val="solid"/>
              <a:miter lim="800000"/>
              <a:headEnd len="sm" w="sm" type="none"/>
              <a:tailEnd len="med" w="med" type="triangle"/>
            </a:ln>
          </p:spPr>
        </p:cxnSp>
        <p:grpSp>
          <p:nvGrpSpPr>
            <p:cNvPr id="315" name="Google Shape;315;p9"/>
            <p:cNvGrpSpPr/>
            <p:nvPr/>
          </p:nvGrpSpPr>
          <p:grpSpPr>
            <a:xfrm>
              <a:off x="5719465" y="95746"/>
              <a:ext cx="3631022" cy="1445991"/>
              <a:chOff x="5933500" y="95746"/>
              <a:chExt cx="3682771" cy="1445991"/>
            </a:xfrm>
          </p:grpSpPr>
          <p:grpSp>
            <p:nvGrpSpPr>
              <p:cNvPr id="316" name="Google Shape;316;p9"/>
              <p:cNvGrpSpPr/>
              <p:nvPr/>
            </p:nvGrpSpPr>
            <p:grpSpPr>
              <a:xfrm>
                <a:off x="7508365" y="95746"/>
                <a:ext cx="2107906" cy="1442191"/>
                <a:chOff x="4956313" y="2721212"/>
                <a:chExt cx="2341951" cy="1800000"/>
              </a:xfrm>
            </p:grpSpPr>
            <p:sp>
              <p:nvSpPr>
                <p:cNvPr id="312" name="Google Shape;312;p9"/>
                <p:cNvSpPr/>
                <p:nvPr/>
              </p:nvSpPr>
              <p:spPr>
                <a:xfrm>
                  <a:off x="4956313" y="2721212"/>
                  <a:ext cx="2341951" cy="1800000"/>
                </a:xfrm>
                <a:prstGeom prst="flowChartDecision">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9"/>
                <p:cNvSpPr txBox="1"/>
                <p:nvPr/>
              </p:nvSpPr>
              <p:spPr>
                <a:xfrm>
                  <a:off x="5127283" y="3333108"/>
                  <a:ext cx="2124313" cy="5762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200">
                      <a:solidFill>
                        <a:schemeClr val="dk1"/>
                      </a:solidFill>
                      <a:latin typeface="Times New Roman"/>
                      <a:ea typeface="Times New Roman"/>
                      <a:cs typeface="Times New Roman"/>
                      <a:sym typeface="Times New Roman"/>
                    </a:rPr>
                    <a:t>nilai1!=nilai2&amp;&amp;(Character[nilai1]==Character[nilai2]</a:t>
                  </a:r>
                  <a:endParaRPr sz="1200">
                    <a:solidFill>
                      <a:schemeClr val="dk1"/>
                    </a:solidFill>
                    <a:latin typeface="Times New Roman"/>
                    <a:ea typeface="Times New Roman"/>
                    <a:cs typeface="Times New Roman"/>
                    <a:sym typeface="Times New Roman"/>
                  </a:endParaRPr>
                </a:p>
              </p:txBody>
            </p:sp>
          </p:grpSp>
          <p:grpSp>
            <p:nvGrpSpPr>
              <p:cNvPr id="318" name="Google Shape;318;p9"/>
              <p:cNvGrpSpPr/>
              <p:nvPr/>
            </p:nvGrpSpPr>
            <p:grpSpPr>
              <a:xfrm>
                <a:off x="5933500" y="99546"/>
                <a:ext cx="1400439" cy="1442191"/>
                <a:chOff x="5933500" y="99546"/>
                <a:chExt cx="1400439" cy="1442191"/>
              </a:xfrm>
            </p:grpSpPr>
            <p:grpSp>
              <p:nvGrpSpPr>
                <p:cNvPr id="319" name="Google Shape;319;p9"/>
                <p:cNvGrpSpPr/>
                <p:nvPr/>
              </p:nvGrpSpPr>
              <p:grpSpPr>
                <a:xfrm>
                  <a:off x="5933500" y="99546"/>
                  <a:ext cx="1400439" cy="1442191"/>
                  <a:chOff x="4956313" y="2721212"/>
                  <a:chExt cx="2341951" cy="1800000"/>
                </a:xfrm>
              </p:grpSpPr>
              <p:sp>
                <p:nvSpPr>
                  <p:cNvPr id="310" name="Google Shape;310;p9"/>
                  <p:cNvSpPr/>
                  <p:nvPr/>
                </p:nvSpPr>
                <p:spPr>
                  <a:xfrm>
                    <a:off x="4956313" y="2721212"/>
                    <a:ext cx="2341951" cy="1800000"/>
                  </a:xfrm>
                  <a:prstGeom prst="flowChartDecision">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9"/>
                  <p:cNvSpPr txBox="1"/>
                  <p:nvPr/>
                </p:nvSpPr>
                <p:spPr>
                  <a:xfrm>
                    <a:off x="5160398" y="3467323"/>
                    <a:ext cx="1893550" cy="3660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400">
                        <a:solidFill>
                          <a:schemeClr val="dk1"/>
                        </a:solidFill>
                        <a:latin typeface="Times New Roman"/>
                        <a:ea typeface="Times New Roman"/>
                        <a:cs typeface="Times New Roman"/>
                        <a:sym typeface="Times New Roman"/>
                      </a:rPr>
                      <a:t>Character[nilai1]!=' '</a:t>
                    </a:r>
                    <a:endParaRPr sz="1400">
                      <a:solidFill>
                        <a:schemeClr val="dk1"/>
                      </a:solidFill>
                      <a:latin typeface="Times New Roman"/>
                      <a:ea typeface="Times New Roman"/>
                      <a:cs typeface="Times New Roman"/>
                      <a:sym typeface="Times New Roman"/>
                    </a:endParaRPr>
                  </a:p>
                </p:txBody>
              </p:sp>
            </p:grpSp>
            <p:sp>
              <p:nvSpPr>
                <p:cNvPr id="321" name="Google Shape;321;p9"/>
                <p:cNvSpPr txBox="1"/>
                <p:nvPr/>
              </p:nvSpPr>
              <p:spPr>
                <a:xfrm>
                  <a:off x="6070393" y="400666"/>
                  <a:ext cx="111745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400">
                      <a:solidFill>
                        <a:schemeClr val="dk1"/>
                      </a:solidFill>
                      <a:latin typeface="Times New Roman"/>
                      <a:ea typeface="Times New Roman"/>
                      <a:cs typeface="Times New Roman"/>
                      <a:sym typeface="Times New Roman"/>
                    </a:rPr>
                    <a:t>Ekspresi 1</a:t>
                  </a:r>
                  <a:endParaRPr b="1" sz="1400">
                    <a:solidFill>
                      <a:schemeClr val="dk1"/>
                    </a:solidFill>
                    <a:latin typeface="Times New Roman"/>
                    <a:ea typeface="Times New Roman"/>
                    <a:cs typeface="Times New Roman"/>
                    <a:sym typeface="Times New Roman"/>
                  </a:endParaRPr>
                </a:p>
              </p:txBody>
            </p:sp>
          </p:grpSp>
          <p:sp>
            <p:nvSpPr>
              <p:cNvPr id="322" name="Google Shape;322;p9"/>
              <p:cNvSpPr txBox="1"/>
              <p:nvPr/>
            </p:nvSpPr>
            <p:spPr>
              <a:xfrm>
                <a:off x="8059533" y="335922"/>
                <a:ext cx="111745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400">
                    <a:solidFill>
                      <a:schemeClr val="dk1"/>
                    </a:solidFill>
                    <a:latin typeface="Times New Roman"/>
                    <a:ea typeface="Times New Roman"/>
                    <a:cs typeface="Times New Roman"/>
                    <a:sym typeface="Times New Roman"/>
                  </a:rPr>
                  <a:t>Ekspresi 2</a:t>
                </a:r>
                <a:endParaRPr b="1" sz="1400">
                  <a:solidFill>
                    <a:schemeClr val="dk1"/>
                  </a:solidFill>
                  <a:latin typeface="Times New Roman"/>
                  <a:ea typeface="Times New Roman"/>
                  <a:cs typeface="Times New Roman"/>
                  <a:sym typeface="Times New Roman"/>
                </a:endParaRPr>
              </a:p>
            </p:txBody>
          </p:sp>
        </p:grpSp>
        <p:grpSp>
          <p:nvGrpSpPr>
            <p:cNvPr id="323" name="Google Shape;323;p9"/>
            <p:cNvGrpSpPr/>
            <p:nvPr/>
          </p:nvGrpSpPr>
          <p:grpSpPr>
            <a:xfrm>
              <a:off x="9527535" y="97679"/>
              <a:ext cx="2078286" cy="1442191"/>
              <a:chOff x="9795843" y="97679"/>
              <a:chExt cx="2107906" cy="1442191"/>
            </a:xfrm>
          </p:grpSpPr>
          <p:grpSp>
            <p:nvGrpSpPr>
              <p:cNvPr id="324" name="Google Shape;324;p9"/>
              <p:cNvGrpSpPr/>
              <p:nvPr/>
            </p:nvGrpSpPr>
            <p:grpSpPr>
              <a:xfrm>
                <a:off x="9795843" y="97679"/>
                <a:ext cx="2107906" cy="1442191"/>
                <a:chOff x="4956313" y="2721212"/>
                <a:chExt cx="2341951" cy="1800000"/>
              </a:xfrm>
            </p:grpSpPr>
            <p:sp>
              <p:nvSpPr>
                <p:cNvPr id="314" name="Google Shape;314;p9"/>
                <p:cNvSpPr/>
                <p:nvPr/>
              </p:nvSpPr>
              <p:spPr>
                <a:xfrm>
                  <a:off x="4956313" y="2721212"/>
                  <a:ext cx="2341951" cy="1800000"/>
                </a:xfrm>
                <a:prstGeom prst="flowChartDecision">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9"/>
                <p:cNvSpPr txBox="1"/>
                <p:nvPr/>
              </p:nvSpPr>
              <p:spPr>
                <a:xfrm>
                  <a:off x="5127283" y="3446732"/>
                  <a:ext cx="2124312" cy="34572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200">
                      <a:solidFill>
                        <a:schemeClr val="dk1"/>
                      </a:solidFill>
                      <a:latin typeface="Times New Roman"/>
                      <a:ea typeface="Times New Roman"/>
                      <a:cs typeface="Times New Roman"/>
                      <a:sym typeface="Times New Roman"/>
                    </a:rPr>
                    <a:t>nilai2==panjangKalimat-1</a:t>
                  </a:r>
                  <a:endParaRPr sz="1200">
                    <a:solidFill>
                      <a:schemeClr val="dk1"/>
                    </a:solidFill>
                    <a:latin typeface="Times New Roman"/>
                    <a:ea typeface="Times New Roman"/>
                    <a:cs typeface="Times New Roman"/>
                    <a:sym typeface="Times New Roman"/>
                  </a:endParaRPr>
                </a:p>
              </p:txBody>
            </p:sp>
          </p:grpSp>
          <p:sp>
            <p:nvSpPr>
              <p:cNvPr id="326" name="Google Shape;326;p9"/>
              <p:cNvSpPr txBox="1"/>
              <p:nvPr/>
            </p:nvSpPr>
            <p:spPr>
              <a:xfrm>
                <a:off x="10347011" y="324399"/>
                <a:ext cx="111745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400">
                    <a:solidFill>
                      <a:schemeClr val="dk1"/>
                    </a:solidFill>
                    <a:latin typeface="Times New Roman"/>
                    <a:ea typeface="Times New Roman"/>
                    <a:cs typeface="Times New Roman"/>
                    <a:sym typeface="Times New Roman"/>
                  </a:rPr>
                  <a:t>Ekspresi 3</a:t>
                </a:r>
                <a:endParaRPr b="1" sz="1400">
                  <a:solidFill>
                    <a:schemeClr val="dk1"/>
                  </a:solidFill>
                  <a:latin typeface="Times New Roman"/>
                  <a:ea typeface="Times New Roman"/>
                  <a:cs typeface="Times New Roman"/>
                  <a:sym typeface="Times New Roman"/>
                </a:endParaRPr>
              </a:p>
            </p:txBody>
          </p:sp>
        </p:grpSp>
        <p:grpSp>
          <p:nvGrpSpPr>
            <p:cNvPr id="327" name="Google Shape;327;p9"/>
            <p:cNvGrpSpPr/>
            <p:nvPr/>
          </p:nvGrpSpPr>
          <p:grpSpPr>
            <a:xfrm>
              <a:off x="7458278" y="1788022"/>
              <a:ext cx="1711912" cy="670022"/>
              <a:chOff x="7712765" y="3296433"/>
              <a:chExt cx="2584174" cy="1041634"/>
            </a:xfrm>
          </p:grpSpPr>
          <p:sp>
            <p:nvSpPr>
              <p:cNvPr id="328" name="Google Shape;328;p9"/>
              <p:cNvSpPr/>
              <p:nvPr/>
            </p:nvSpPr>
            <p:spPr>
              <a:xfrm>
                <a:off x="7712765" y="3296433"/>
                <a:ext cx="2584174" cy="64955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9"/>
              <p:cNvSpPr txBox="1"/>
              <p:nvPr/>
            </p:nvSpPr>
            <p:spPr>
              <a:xfrm>
                <a:off x="7967116" y="3428960"/>
                <a:ext cx="2277961" cy="909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600">
                    <a:solidFill>
                      <a:schemeClr val="dk1"/>
                    </a:solidFill>
                    <a:latin typeface="Times New Roman"/>
                    <a:ea typeface="Times New Roman"/>
                    <a:cs typeface="Times New Roman"/>
                    <a:sym typeface="Times New Roman"/>
                  </a:rPr>
                  <a:t>jumlahHuruf++</a:t>
                </a:r>
                <a:endParaRPr/>
              </a:p>
              <a:p>
                <a:pPr indent="0" lvl="0" marL="0" marR="0" rtl="0" algn="ctr">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grpSp>
        <p:cxnSp>
          <p:nvCxnSpPr>
            <p:cNvPr id="330" name="Google Shape;330;p9"/>
            <p:cNvCxnSpPr>
              <a:endCxn id="331" idx="0"/>
            </p:cNvCxnSpPr>
            <p:nvPr/>
          </p:nvCxnSpPr>
          <p:spPr>
            <a:xfrm flipH="1">
              <a:off x="8332141" y="2205771"/>
              <a:ext cx="4500" cy="253500"/>
            </a:xfrm>
            <a:prstGeom prst="straightConnector1">
              <a:avLst/>
            </a:prstGeom>
            <a:noFill/>
            <a:ln cap="flat" cmpd="sng" w="19050">
              <a:solidFill>
                <a:schemeClr val="dk1"/>
              </a:solidFill>
              <a:prstDash val="solid"/>
              <a:miter lim="800000"/>
              <a:headEnd len="sm" w="sm" type="none"/>
              <a:tailEnd len="med" w="med" type="triangle"/>
            </a:ln>
          </p:spPr>
        </p:cxnSp>
        <p:sp>
          <p:nvSpPr>
            <p:cNvPr id="332" name="Google Shape;332;p9"/>
            <p:cNvSpPr/>
            <p:nvPr/>
          </p:nvSpPr>
          <p:spPr>
            <a:xfrm>
              <a:off x="5797802" y="4508778"/>
              <a:ext cx="1109602" cy="432000"/>
            </a:xfrm>
            <a:prstGeom prst="flowChartTerminator">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9"/>
            <p:cNvSpPr txBox="1"/>
            <p:nvPr/>
          </p:nvSpPr>
          <p:spPr>
            <a:xfrm>
              <a:off x="5879681" y="4556380"/>
              <a:ext cx="1029305"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400">
                  <a:solidFill>
                    <a:schemeClr val="dk1"/>
                  </a:solidFill>
                  <a:latin typeface="Times New Roman"/>
                  <a:ea typeface="Times New Roman"/>
                  <a:cs typeface="Times New Roman"/>
                  <a:sym typeface="Times New Roman"/>
                </a:rPr>
                <a:t>SELESAI</a:t>
              </a:r>
              <a:endParaRPr b="1" sz="1400">
                <a:solidFill>
                  <a:schemeClr val="dk1"/>
                </a:solidFill>
                <a:latin typeface="Times New Roman"/>
                <a:ea typeface="Times New Roman"/>
                <a:cs typeface="Times New Roman"/>
                <a:sym typeface="Times New Roman"/>
              </a:endParaRPr>
            </a:p>
          </p:txBody>
        </p:sp>
        <p:cxnSp>
          <p:nvCxnSpPr>
            <p:cNvPr id="334" name="Google Shape;334;p9"/>
            <p:cNvCxnSpPr>
              <a:stCxn id="310" idx="2"/>
              <a:endCxn id="333" idx="0"/>
            </p:cNvCxnSpPr>
            <p:nvPr/>
          </p:nvCxnSpPr>
          <p:spPr>
            <a:xfrm flipH="1">
              <a:off x="6394245" y="1541737"/>
              <a:ext cx="15600" cy="3014700"/>
            </a:xfrm>
            <a:prstGeom prst="straightConnector1">
              <a:avLst/>
            </a:prstGeom>
            <a:noFill/>
            <a:ln cap="flat" cmpd="sng" w="19050">
              <a:solidFill>
                <a:schemeClr val="dk1"/>
              </a:solidFill>
              <a:prstDash val="solid"/>
              <a:miter lim="800000"/>
              <a:headEnd len="sm" w="sm" type="none"/>
              <a:tailEnd len="med" w="med" type="triangle"/>
            </a:ln>
          </p:spPr>
        </p:cxnSp>
        <p:cxnSp>
          <p:nvCxnSpPr>
            <p:cNvPr id="335" name="Google Shape;335;p9"/>
            <p:cNvCxnSpPr>
              <a:stCxn id="331" idx="2"/>
            </p:cNvCxnSpPr>
            <p:nvPr/>
          </p:nvCxnSpPr>
          <p:spPr>
            <a:xfrm flipH="1">
              <a:off x="8312641" y="2877092"/>
              <a:ext cx="19500" cy="1847700"/>
            </a:xfrm>
            <a:prstGeom prst="straightConnector1">
              <a:avLst/>
            </a:prstGeom>
            <a:noFill/>
            <a:ln cap="flat" cmpd="sng" w="19050">
              <a:solidFill>
                <a:schemeClr val="dk1"/>
              </a:solidFill>
              <a:prstDash val="solid"/>
              <a:miter lim="800000"/>
              <a:headEnd len="sm" w="sm" type="none"/>
              <a:tailEnd len="med" w="med" type="triangle"/>
            </a:ln>
          </p:spPr>
        </p:cxnSp>
        <p:grpSp>
          <p:nvGrpSpPr>
            <p:cNvPr id="336" name="Google Shape;336;p9"/>
            <p:cNvGrpSpPr/>
            <p:nvPr/>
          </p:nvGrpSpPr>
          <p:grpSpPr>
            <a:xfrm>
              <a:off x="7242660" y="2459271"/>
              <a:ext cx="2107826" cy="417821"/>
              <a:chOff x="7478404" y="2459271"/>
              <a:chExt cx="2137867" cy="417821"/>
            </a:xfrm>
          </p:grpSpPr>
          <p:sp>
            <p:nvSpPr>
              <p:cNvPr id="331" name="Google Shape;331;p9"/>
              <p:cNvSpPr/>
              <p:nvPr/>
            </p:nvSpPr>
            <p:spPr>
              <a:xfrm>
                <a:off x="7715257" y="2459271"/>
                <a:ext cx="1736310" cy="41782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9"/>
              <p:cNvSpPr txBox="1"/>
              <p:nvPr/>
            </p:nvSpPr>
            <p:spPr>
              <a:xfrm>
                <a:off x="7478404" y="2486306"/>
                <a:ext cx="213786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400">
                    <a:solidFill>
                      <a:schemeClr val="dk1"/>
                    </a:solidFill>
                    <a:latin typeface="Times New Roman"/>
                    <a:ea typeface="Times New Roman"/>
                    <a:cs typeface="Times New Roman"/>
                    <a:sym typeface="Times New Roman"/>
                  </a:rPr>
                  <a:t>Character[nilai2]=' '</a:t>
                </a:r>
                <a:endParaRPr sz="1400">
                  <a:solidFill>
                    <a:schemeClr val="dk1"/>
                  </a:solidFill>
                  <a:latin typeface="Times New Roman"/>
                  <a:ea typeface="Times New Roman"/>
                  <a:cs typeface="Times New Roman"/>
                  <a:sym typeface="Times New Roman"/>
                </a:endParaRPr>
              </a:p>
            </p:txBody>
          </p:sp>
        </p:grpSp>
        <p:cxnSp>
          <p:nvCxnSpPr>
            <p:cNvPr id="338" name="Google Shape;338;p9"/>
            <p:cNvCxnSpPr>
              <a:stCxn id="314" idx="2"/>
              <a:endCxn id="339" idx="0"/>
            </p:cNvCxnSpPr>
            <p:nvPr/>
          </p:nvCxnSpPr>
          <p:spPr>
            <a:xfrm flipH="1">
              <a:off x="10563078" y="1539870"/>
              <a:ext cx="3600" cy="419700"/>
            </a:xfrm>
            <a:prstGeom prst="straightConnector1">
              <a:avLst/>
            </a:prstGeom>
            <a:noFill/>
            <a:ln cap="flat" cmpd="sng" w="19050">
              <a:solidFill>
                <a:schemeClr val="dk1"/>
              </a:solidFill>
              <a:prstDash val="solid"/>
              <a:miter lim="800000"/>
              <a:headEnd len="sm" w="sm" type="none"/>
              <a:tailEnd len="med" w="med" type="triangle"/>
            </a:ln>
          </p:spPr>
        </p:cxnSp>
        <p:grpSp>
          <p:nvGrpSpPr>
            <p:cNvPr id="340" name="Google Shape;340;p9"/>
            <p:cNvGrpSpPr/>
            <p:nvPr/>
          </p:nvGrpSpPr>
          <p:grpSpPr>
            <a:xfrm>
              <a:off x="9696383" y="1959702"/>
              <a:ext cx="1722761" cy="557411"/>
              <a:chOff x="7704253" y="2459271"/>
              <a:chExt cx="1747314" cy="440765"/>
            </a:xfrm>
          </p:grpSpPr>
          <p:sp>
            <p:nvSpPr>
              <p:cNvPr id="339" name="Google Shape;339;p9"/>
              <p:cNvSpPr/>
              <p:nvPr/>
            </p:nvSpPr>
            <p:spPr>
              <a:xfrm>
                <a:off x="7715257" y="2459271"/>
                <a:ext cx="1736310" cy="41782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9"/>
              <p:cNvSpPr txBox="1"/>
              <p:nvPr/>
            </p:nvSpPr>
            <p:spPr>
              <a:xfrm>
                <a:off x="7704253" y="2486307"/>
                <a:ext cx="1747314" cy="4137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400">
                    <a:solidFill>
                      <a:schemeClr val="dk1"/>
                    </a:solidFill>
                    <a:latin typeface="Times New Roman"/>
                    <a:ea typeface="Times New Roman"/>
                    <a:cs typeface="Times New Roman"/>
                    <a:sym typeface="Times New Roman"/>
                  </a:rPr>
                  <a:t>nilai2==panjangKalimat-1</a:t>
                </a:r>
                <a:endParaRPr sz="1400">
                  <a:solidFill>
                    <a:schemeClr val="dk1"/>
                  </a:solidFill>
                  <a:latin typeface="Times New Roman"/>
                  <a:ea typeface="Times New Roman"/>
                  <a:cs typeface="Times New Roman"/>
                  <a:sym typeface="Times New Roman"/>
                </a:endParaRPr>
              </a:p>
            </p:txBody>
          </p:sp>
        </p:grpSp>
        <p:grpSp>
          <p:nvGrpSpPr>
            <p:cNvPr id="342" name="Google Shape;342;p9"/>
            <p:cNvGrpSpPr/>
            <p:nvPr/>
          </p:nvGrpSpPr>
          <p:grpSpPr>
            <a:xfrm>
              <a:off x="10070958" y="4446072"/>
              <a:ext cx="1722761" cy="557411"/>
              <a:chOff x="7704253" y="2459271"/>
              <a:chExt cx="1747314" cy="440765"/>
            </a:xfrm>
          </p:grpSpPr>
          <p:sp>
            <p:nvSpPr>
              <p:cNvPr id="343" name="Google Shape;343;p9"/>
              <p:cNvSpPr/>
              <p:nvPr/>
            </p:nvSpPr>
            <p:spPr>
              <a:xfrm>
                <a:off x="7715257" y="2459271"/>
                <a:ext cx="1736310" cy="41782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9"/>
              <p:cNvSpPr txBox="1"/>
              <p:nvPr/>
            </p:nvSpPr>
            <p:spPr>
              <a:xfrm>
                <a:off x="7704253" y="2486307"/>
                <a:ext cx="1747314" cy="4137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400">
                    <a:solidFill>
                      <a:schemeClr val="dk1"/>
                    </a:solidFill>
                    <a:latin typeface="Times New Roman"/>
                    <a:ea typeface="Times New Roman"/>
                    <a:cs typeface="Times New Roman"/>
                    <a:sym typeface="Times New Roman"/>
                  </a:rPr>
                  <a:t>Write(Character[nilai1]+ jumlahHuruf); </a:t>
                </a:r>
                <a:endParaRPr sz="1400">
                  <a:solidFill>
                    <a:schemeClr val="dk1"/>
                  </a:solidFill>
                  <a:latin typeface="Times New Roman"/>
                  <a:ea typeface="Times New Roman"/>
                  <a:cs typeface="Times New Roman"/>
                  <a:sym typeface="Times New Roman"/>
                </a:endParaRPr>
              </a:p>
            </p:txBody>
          </p:sp>
        </p:grpSp>
        <p:sp>
          <p:nvSpPr>
            <p:cNvPr id="345" name="Google Shape;345;p9"/>
            <p:cNvSpPr txBox="1"/>
            <p:nvPr/>
          </p:nvSpPr>
          <p:spPr>
            <a:xfrm>
              <a:off x="6810579" y="406086"/>
              <a:ext cx="77152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Calibri"/>
                  <a:ea typeface="Calibri"/>
                  <a:cs typeface="Calibri"/>
                  <a:sym typeface="Calibri"/>
                </a:rPr>
                <a:t>TRUE</a:t>
              </a:r>
              <a:endParaRPr b="1" sz="1800">
                <a:solidFill>
                  <a:schemeClr val="dk1"/>
                </a:solidFill>
                <a:latin typeface="Calibri"/>
                <a:ea typeface="Calibri"/>
                <a:cs typeface="Calibri"/>
                <a:sym typeface="Calibri"/>
              </a:endParaRPr>
            </a:p>
          </p:txBody>
        </p:sp>
        <p:sp>
          <p:nvSpPr>
            <p:cNvPr id="346" name="Google Shape;346;p9"/>
            <p:cNvSpPr txBox="1"/>
            <p:nvPr/>
          </p:nvSpPr>
          <p:spPr>
            <a:xfrm>
              <a:off x="9100361" y="416422"/>
              <a:ext cx="77152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Calibri"/>
                  <a:ea typeface="Calibri"/>
                  <a:cs typeface="Calibri"/>
                  <a:sym typeface="Calibri"/>
                </a:rPr>
                <a:t>TRUE</a:t>
              </a:r>
              <a:endParaRPr b="1" sz="1800">
                <a:solidFill>
                  <a:schemeClr val="dk1"/>
                </a:solidFill>
                <a:latin typeface="Calibri"/>
                <a:ea typeface="Calibri"/>
                <a:cs typeface="Calibri"/>
                <a:sym typeface="Calibri"/>
              </a:endParaRPr>
            </a:p>
          </p:txBody>
        </p:sp>
        <p:cxnSp>
          <p:nvCxnSpPr>
            <p:cNvPr id="347" name="Google Shape;347;p9"/>
            <p:cNvCxnSpPr>
              <a:stCxn id="314" idx="3"/>
              <a:endCxn id="344" idx="3"/>
            </p:cNvCxnSpPr>
            <p:nvPr/>
          </p:nvCxnSpPr>
          <p:spPr>
            <a:xfrm>
              <a:off x="11605821" y="818774"/>
              <a:ext cx="187800" cy="3923100"/>
            </a:xfrm>
            <a:prstGeom prst="bentConnector3">
              <a:avLst>
                <a:gd fmla="val 219952" name="adj1"/>
              </a:avLst>
            </a:prstGeom>
            <a:noFill/>
            <a:ln cap="flat" cmpd="sng" w="19050">
              <a:solidFill>
                <a:schemeClr val="dk1"/>
              </a:solidFill>
              <a:prstDash val="solid"/>
              <a:miter lim="800000"/>
              <a:headEnd len="sm" w="sm" type="none"/>
              <a:tailEnd len="med" w="med" type="triangle"/>
            </a:ln>
          </p:spPr>
        </p:cxnSp>
        <p:sp>
          <p:nvSpPr>
            <p:cNvPr id="348" name="Google Shape;348;p9"/>
            <p:cNvSpPr txBox="1"/>
            <p:nvPr/>
          </p:nvSpPr>
          <p:spPr>
            <a:xfrm>
              <a:off x="11316517" y="505427"/>
              <a:ext cx="77152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600">
                  <a:solidFill>
                    <a:schemeClr val="dk1"/>
                  </a:solidFill>
                  <a:latin typeface="Calibri"/>
                  <a:ea typeface="Calibri"/>
                  <a:cs typeface="Calibri"/>
                  <a:sym typeface="Calibri"/>
                </a:rPr>
                <a:t>TRUE</a:t>
              </a:r>
              <a:endParaRPr b="1" sz="1600">
                <a:solidFill>
                  <a:schemeClr val="dk1"/>
                </a:solidFill>
                <a:latin typeface="Calibri"/>
                <a:ea typeface="Calibri"/>
                <a:cs typeface="Calibri"/>
                <a:sym typeface="Calibri"/>
              </a:endParaRPr>
            </a:p>
          </p:txBody>
        </p:sp>
        <p:cxnSp>
          <p:nvCxnSpPr>
            <p:cNvPr id="349" name="Google Shape;349;p9"/>
            <p:cNvCxnSpPr>
              <a:stCxn id="344" idx="1"/>
              <a:endCxn id="333" idx="3"/>
            </p:cNvCxnSpPr>
            <p:nvPr/>
          </p:nvCxnSpPr>
          <p:spPr>
            <a:xfrm rot="10800000">
              <a:off x="6908958" y="4710373"/>
              <a:ext cx="3162000" cy="31500"/>
            </a:xfrm>
            <a:prstGeom prst="straightConnector1">
              <a:avLst/>
            </a:prstGeom>
            <a:noFill/>
            <a:ln cap="flat" cmpd="sng" w="19050">
              <a:solidFill>
                <a:schemeClr val="dk1"/>
              </a:solidFill>
              <a:prstDash val="solid"/>
              <a:miter lim="800000"/>
              <a:headEnd len="sm" w="sm" type="none"/>
              <a:tailEnd len="med" w="med" type="triangle"/>
            </a:ln>
          </p:spPr>
        </p:cxnSp>
        <p:cxnSp>
          <p:nvCxnSpPr>
            <p:cNvPr id="350" name="Google Shape;350;p9"/>
            <p:cNvCxnSpPr>
              <a:stCxn id="341" idx="1"/>
            </p:cNvCxnSpPr>
            <p:nvPr/>
          </p:nvCxnSpPr>
          <p:spPr>
            <a:xfrm flipH="1">
              <a:off x="9371183" y="2255503"/>
              <a:ext cx="325200" cy="2419800"/>
            </a:xfrm>
            <a:prstGeom prst="bentConnector2">
              <a:avLst/>
            </a:prstGeom>
            <a:noFill/>
            <a:ln cap="flat" cmpd="sng" w="19050">
              <a:solidFill>
                <a:schemeClr val="dk1"/>
              </a:solidFill>
              <a:prstDash val="solid"/>
              <a:miter lim="800000"/>
              <a:headEnd len="sm" w="sm" type="none"/>
              <a:tailEnd len="med" w="med" type="triangle"/>
            </a:ln>
          </p:spPr>
        </p:cxnSp>
        <p:cxnSp>
          <p:nvCxnSpPr>
            <p:cNvPr id="351" name="Google Shape;351;p9"/>
            <p:cNvCxnSpPr>
              <a:stCxn id="312" idx="2"/>
              <a:endCxn id="328" idx="0"/>
            </p:cNvCxnSpPr>
            <p:nvPr/>
          </p:nvCxnSpPr>
          <p:spPr>
            <a:xfrm>
              <a:off x="8311344" y="1537937"/>
              <a:ext cx="3000" cy="250200"/>
            </a:xfrm>
            <a:prstGeom prst="straightConnector1">
              <a:avLst/>
            </a:prstGeom>
            <a:noFill/>
            <a:ln cap="flat" cmpd="sng" w="19050">
              <a:solidFill>
                <a:schemeClr val="dk1"/>
              </a:solidFill>
              <a:prstDash val="solid"/>
              <a:miter lim="800000"/>
              <a:headEnd len="sm" w="sm" type="none"/>
              <a:tailEnd len="med" w="med" type="triangle"/>
            </a:ln>
          </p:spPr>
        </p:cxnSp>
        <p:sp>
          <p:nvSpPr>
            <p:cNvPr id="352" name="Google Shape;352;p9"/>
            <p:cNvSpPr txBox="1"/>
            <p:nvPr/>
          </p:nvSpPr>
          <p:spPr>
            <a:xfrm>
              <a:off x="5463716" y="1415976"/>
              <a:ext cx="77152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D" sz="1800">
                  <a:solidFill>
                    <a:schemeClr val="dk1"/>
                  </a:solidFill>
                  <a:latin typeface="Calibri"/>
                  <a:ea typeface="Calibri"/>
                  <a:cs typeface="Calibri"/>
                  <a:sym typeface="Calibri"/>
                </a:rPr>
                <a:t>FALSE</a:t>
              </a:r>
              <a:endParaRPr b="1" sz="1800">
                <a:solidFill>
                  <a:schemeClr val="dk1"/>
                </a:solidFill>
                <a:latin typeface="Calibri"/>
                <a:ea typeface="Calibri"/>
                <a:cs typeface="Calibri"/>
                <a:sym typeface="Calibri"/>
              </a:endParaRPr>
            </a:p>
          </p:txBody>
        </p:sp>
        <p:cxnSp>
          <p:nvCxnSpPr>
            <p:cNvPr id="353" name="Google Shape;353;p9"/>
            <p:cNvCxnSpPr>
              <a:stCxn id="354" idx="1"/>
            </p:cNvCxnSpPr>
            <p:nvPr/>
          </p:nvCxnSpPr>
          <p:spPr>
            <a:xfrm flipH="1">
              <a:off x="2546938" y="1957430"/>
              <a:ext cx="246600" cy="2400"/>
            </a:xfrm>
            <a:prstGeom prst="straightConnector1">
              <a:avLst/>
            </a:prstGeom>
            <a:noFill/>
            <a:ln cap="flat" cmpd="sng" w="19050">
              <a:solidFill>
                <a:schemeClr val="dk1"/>
              </a:solidFill>
              <a:prstDash val="solid"/>
              <a:miter lim="800000"/>
              <a:headEnd len="sm" w="sm" type="none"/>
              <a:tailEnd len="med" w="med" type="triangle"/>
            </a:ln>
          </p:spPr>
        </p:cxnSp>
        <p:grpSp>
          <p:nvGrpSpPr>
            <p:cNvPr id="355" name="Google Shape;355;p9"/>
            <p:cNvGrpSpPr/>
            <p:nvPr/>
          </p:nvGrpSpPr>
          <p:grpSpPr>
            <a:xfrm>
              <a:off x="2793538" y="1639541"/>
              <a:ext cx="1205220" cy="658547"/>
              <a:chOff x="2884802" y="1639541"/>
              <a:chExt cx="1222397" cy="658547"/>
            </a:xfrm>
          </p:grpSpPr>
          <p:sp>
            <p:nvSpPr>
              <p:cNvPr id="354" name="Google Shape;354;p9"/>
              <p:cNvSpPr/>
              <p:nvPr/>
            </p:nvSpPr>
            <p:spPr>
              <a:xfrm>
                <a:off x="2884802" y="1639541"/>
                <a:ext cx="1222397" cy="63577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9"/>
              <p:cNvSpPr txBox="1"/>
              <p:nvPr/>
            </p:nvSpPr>
            <p:spPr>
              <a:xfrm>
                <a:off x="2961577" y="1713313"/>
                <a:ext cx="1107227"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600">
                    <a:solidFill>
                      <a:schemeClr val="dk1"/>
                    </a:solidFill>
                    <a:latin typeface="Times New Roman"/>
                    <a:ea typeface="Times New Roman"/>
                    <a:cs typeface="Times New Roman"/>
                    <a:sym typeface="Times New Roman"/>
                  </a:rPr>
                  <a:t>jumlahHuruf=1</a:t>
                </a:r>
                <a:endParaRPr sz="1600">
                  <a:solidFill>
                    <a:schemeClr val="dk1"/>
                  </a:solidFill>
                  <a:latin typeface="Times New Roman"/>
                  <a:ea typeface="Times New Roman"/>
                  <a:cs typeface="Times New Roman"/>
                  <a:sym typeface="Times New Roman"/>
                </a:endParaRPr>
              </a:p>
            </p:txBody>
          </p:sp>
        </p:grpSp>
        <p:grpSp>
          <p:nvGrpSpPr>
            <p:cNvPr id="357" name="Google Shape;357;p9"/>
            <p:cNvGrpSpPr/>
            <p:nvPr/>
          </p:nvGrpSpPr>
          <p:grpSpPr>
            <a:xfrm>
              <a:off x="2771310" y="610790"/>
              <a:ext cx="1248456" cy="673279"/>
              <a:chOff x="2840950" y="1639541"/>
              <a:chExt cx="1266249" cy="673279"/>
            </a:xfrm>
          </p:grpSpPr>
          <p:sp>
            <p:nvSpPr>
              <p:cNvPr id="358" name="Google Shape;358;p9"/>
              <p:cNvSpPr/>
              <p:nvPr/>
            </p:nvSpPr>
            <p:spPr>
              <a:xfrm>
                <a:off x="2884802" y="1639541"/>
                <a:ext cx="1222397" cy="63577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9"/>
              <p:cNvSpPr txBox="1"/>
              <p:nvPr/>
            </p:nvSpPr>
            <p:spPr>
              <a:xfrm>
                <a:off x="2840950" y="1728045"/>
                <a:ext cx="124953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sz="1600">
                    <a:solidFill>
                      <a:schemeClr val="dk1"/>
                    </a:solidFill>
                    <a:latin typeface="Times New Roman"/>
                    <a:ea typeface="Times New Roman"/>
                    <a:cs typeface="Times New Roman"/>
                    <a:sym typeface="Times New Roman"/>
                  </a:rPr>
                  <a:t>PanjangKalimat=0</a:t>
                </a:r>
                <a:endParaRPr sz="1600">
                  <a:solidFill>
                    <a:schemeClr val="dk1"/>
                  </a:solidFill>
                  <a:latin typeface="Times New Roman"/>
                  <a:ea typeface="Times New Roman"/>
                  <a:cs typeface="Times New Roman"/>
                  <a:sym typeface="Times New Roman"/>
                </a:endParaRPr>
              </a:p>
            </p:txBody>
          </p:sp>
        </p:grpSp>
        <p:cxnSp>
          <p:nvCxnSpPr>
            <p:cNvPr id="359" name="Google Shape;359;p9"/>
            <p:cNvCxnSpPr>
              <a:stCxn id="306" idx="2"/>
              <a:endCxn id="354" idx="0"/>
            </p:cNvCxnSpPr>
            <p:nvPr/>
          </p:nvCxnSpPr>
          <p:spPr>
            <a:xfrm>
              <a:off x="3387297" y="1284069"/>
              <a:ext cx="9000" cy="355500"/>
            </a:xfrm>
            <a:prstGeom prst="straightConnector1">
              <a:avLst/>
            </a:prstGeom>
            <a:noFill/>
            <a:ln cap="flat" cmpd="sng" w="19050">
              <a:solidFill>
                <a:schemeClr val="dk1"/>
              </a:solidFill>
              <a:prstDash val="solid"/>
              <a:miter lim="800000"/>
              <a:headEnd len="sm" w="sm" type="none"/>
              <a:tailEnd len="med" w="med" type="triangle"/>
            </a:ln>
          </p:spPr>
        </p:cxn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2020-10-07T09:36:34Z</dcterms:created>
  <dc:creator>Windows User</dc:creator>
</cp:coreProperties>
</file>