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3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08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2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9EACC-EFE5-4B7E-805E-ED35CD611058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40AD-9D54-49F4-80DE-0248942FA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2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Verification Validation </a:t>
            </a:r>
            <a:br>
              <a:rPr lang="en-US" sz="4000" b="1" dirty="0" smtClean="0"/>
            </a:br>
            <a:r>
              <a:rPr lang="en-US" sz="4000" b="1" dirty="0" smtClean="0"/>
              <a:t>and Testing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:  Neha </a:t>
            </a:r>
            <a:r>
              <a:rPr lang="en-US" b="1" dirty="0" err="1" smtClean="0"/>
              <a:t>Tripathi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1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6787" y="1571625"/>
            <a:ext cx="4924425" cy="42291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71625"/>
            <a:ext cx="5181600" cy="40719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1299" y="5800725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V- testing model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0938" y="5800725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Expanded V- testing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Validation </a:t>
            </a:r>
            <a:r>
              <a:rPr lang="en-US" sz="3200" b="1" dirty="0"/>
              <a:t>activities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Validation has the following three activities which are also known as the </a:t>
            </a:r>
            <a:r>
              <a:rPr lang="en-US" sz="2200" i="1" dirty="0" smtClean="0">
                <a:latin typeface="+mj-lt"/>
              </a:rPr>
              <a:t>three levels </a:t>
            </a:r>
            <a:r>
              <a:rPr lang="en-US" sz="2200" i="1" dirty="0">
                <a:latin typeface="+mj-lt"/>
              </a:rPr>
              <a:t>of validation testing</a:t>
            </a:r>
            <a:r>
              <a:rPr lang="en-US" sz="2200" dirty="0" smtClean="0">
                <a:latin typeface="+mj-lt"/>
              </a:rPr>
              <a:t>.</a:t>
            </a:r>
          </a:p>
          <a:p>
            <a:pPr marL="628650" indent="-5715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Unit </a:t>
            </a:r>
            <a:r>
              <a:rPr lang="en-US" sz="2200" b="1" dirty="0" smtClean="0">
                <a:latin typeface="+mj-lt"/>
              </a:rPr>
              <a:t>Testing </a:t>
            </a:r>
            <a:r>
              <a:rPr lang="en-US" sz="2200" dirty="0" smtClean="0">
                <a:latin typeface="+mj-lt"/>
              </a:rPr>
              <a:t>(</a:t>
            </a:r>
            <a:r>
              <a:rPr lang="en-US" sz="2200" dirty="0">
                <a:latin typeface="+mj-lt"/>
              </a:rPr>
              <a:t>It is a major validation effort performed on the smallest module of the system</a:t>
            </a:r>
            <a:r>
              <a:rPr lang="en-US" sz="2200" dirty="0" smtClean="0">
                <a:latin typeface="+mj-lt"/>
              </a:rPr>
              <a:t>.)</a:t>
            </a:r>
          </a:p>
          <a:p>
            <a:pPr marL="628650" indent="-57150"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Integration Testing </a:t>
            </a:r>
            <a:r>
              <a:rPr lang="en-US" sz="2200" dirty="0" smtClean="0">
                <a:latin typeface="+mj-lt"/>
              </a:rPr>
              <a:t>(</a:t>
            </a:r>
            <a:r>
              <a:rPr lang="en-US" sz="2200" dirty="0">
                <a:latin typeface="+mj-lt"/>
              </a:rPr>
              <a:t>It is a validation technique which combines all unit-tested modules and </a:t>
            </a:r>
            <a:r>
              <a:rPr lang="en-US" sz="2200" dirty="0" smtClean="0">
                <a:latin typeface="+mj-lt"/>
              </a:rPr>
              <a:t>performs a </a:t>
            </a:r>
            <a:r>
              <a:rPr lang="en-US" sz="2200" dirty="0">
                <a:latin typeface="+mj-lt"/>
              </a:rPr>
              <a:t>test on their aggregation.</a:t>
            </a:r>
            <a:r>
              <a:rPr lang="en-US" sz="2200" dirty="0" smtClean="0">
                <a:latin typeface="+mj-lt"/>
              </a:rPr>
              <a:t>)</a:t>
            </a:r>
          </a:p>
          <a:p>
            <a:pPr marL="628650" indent="-57150"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System Testing </a:t>
            </a:r>
            <a:r>
              <a:rPr lang="en-US" sz="2200" dirty="0" smtClean="0">
                <a:latin typeface="+mj-lt"/>
              </a:rPr>
              <a:t>(</a:t>
            </a:r>
            <a:r>
              <a:rPr lang="en-US" sz="2200" dirty="0">
                <a:latin typeface="+mj-lt"/>
              </a:rPr>
              <a:t>This testing level focuses on testing the entire integrated system.</a:t>
            </a:r>
            <a:r>
              <a:rPr lang="en-US" sz="2200" dirty="0" smtClean="0"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346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Testing </a:t>
            </a:r>
            <a:r>
              <a:rPr lang="en-US" sz="3200" b="1" dirty="0"/>
              <a:t>tactics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14938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+mj-lt"/>
              </a:rPr>
              <a:t>Software Testing </a:t>
            </a:r>
            <a:r>
              <a:rPr lang="en-US" sz="2200" b="1" dirty="0" smtClean="0">
                <a:latin typeface="+mj-lt"/>
              </a:rPr>
              <a:t>Techniques: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</a:rPr>
              <a:t>The technique used to design </a:t>
            </a:r>
            <a:r>
              <a:rPr lang="en-US" sz="2200" dirty="0" smtClean="0">
                <a:latin typeface="+mj-lt"/>
              </a:rPr>
              <a:t>effective test </a:t>
            </a:r>
            <a:r>
              <a:rPr lang="en-US" sz="2200" dirty="0">
                <a:latin typeface="+mj-lt"/>
              </a:rPr>
              <a:t>case is called </a:t>
            </a:r>
            <a:r>
              <a:rPr lang="en-US" sz="2200" i="1" dirty="0">
                <a:latin typeface="+mj-lt"/>
              </a:rPr>
              <a:t>Software Testing </a:t>
            </a:r>
            <a:r>
              <a:rPr lang="en-US" sz="2200" i="1" dirty="0" smtClean="0">
                <a:latin typeface="+mj-lt"/>
              </a:rPr>
              <a:t>Technique</a:t>
            </a:r>
            <a:r>
              <a:rPr lang="en-US" sz="2200" dirty="0" smtClean="0">
                <a:latin typeface="+mj-lt"/>
              </a:rPr>
              <a:t>. These techniques can </a:t>
            </a:r>
            <a:r>
              <a:rPr lang="en-US" sz="2200" dirty="0">
                <a:latin typeface="+mj-lt"/>
              </a:rPr>
              <a:t>be categorized into two parts</a:t>
            </a:r>
            <a:r>
              <a:rPr lang="en-US" sz="2200" dirty="0" smtClean="0">
                <a:latin typeface="+mj-lt"/>
              </a:rPr>
              <a:t>:</a:t>
            </a:r>
          </a:p>
          <a:p>
            <a:pPr marL="0" indent="0" algn="just">
              <a:buNone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>
                <a:latin typeface="+mj-lt"/>
              </a:rPr>
              <a:t>(a) static </a:t>
            </a:r>
            <a:r>
              <a:rPr lang="en-US" sz="2200" b="1" dirty="0" smtClean="0">
                <a:latin typeface="+mj-lt"/>
              </a:rPr>
              <a:t>testing: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</a:rPr>
              <a:t>It is a technique for assessing the structural characteristics of source </a:t>
            </a:r>
            <a:r>
              <a:rPr lang="en-US" sz="2200" dirty="0" smtClean="0">
                <a:latin typeface="+mj-lt"/>
              </a:rPr>
              <a:t>code, design specifications </a:t>
            </a:r>
            <a:r>
              <a:rPr lang="en-US" sz="2200" dirty="0">
                <a:latin typeface="+mj-lt"/>
              </a:rPr>
              <a:t>or any notational representation that conforms to </a:t>
            </a:r>
            <a:r>
              <a:rPr lang="en-US" sz="2200" dirty="0" smtClean="0">
                <a:latin typeface="+mj-lt"/>
              </a:rPr>
              <a:t>well defined </a:t>
            </a:r>
            <a:r>
              <a:rPr lang="en-US" sz="2200" dirty="0">
                <a:latin typeface="+mj-lt"/>
              </a:rPr>
              <a:t>syntactic rules </a:t>
            </a:r>
            <a:r>
              <a:rPr lang="en-US" sz="2200" dirty="0" smtClean="0">
                <a:latin typeface="+mj-lt"/>
              </a:rPr>
              <a:t>It </a:t>
            </a:r>
            <a:r>
              <a:rPr lang="en-US" sz="2200" dirty="0">
                <a:latin typeface="+mj-lt"/>
              </a:rPr>
              <a:t>is called as </a:t>
            </a:r>
            <a:r>
              <a:rPr lang="en-US" sz="2200" i="1" dirty="0">
                <a:latin typeface="+mj-lt"/>
              </a:rPr>
              <a:t>static </a:t>
            </a:r>
            <a:r>
              <a:rPr lang="en-US" sz="2200" dirty="0">
                <a:latin typeface="+mj-lt"/>
              </a:rPr>
              <a:t>because we never execute </a:t>
            </a:r>
            <a:r>
              <a:rPr lang="en-US" sz="2200" dirty="0" smtClean="0">
                <a:latin typeface="+mj-lt"/>
              </a:rPr>
              <a:t>the code </a:t>
            </a:r>
            <a:r>
              <a:rPr lang="en-US" sz="2200" dirty="0">
                <a:latin typeface="+mj-lt"/>
              </a:rPr>
              <a:t>in this technique. </a:t>
            </a:r>
            <a:endParaRPr lang="en-US" sz="2200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2200" b="1" dirty="0" smtClean="0">
                <a:latin typeface="+mj-lt"/>
              </a:rPr>
              <a:t>(</a:t>
            </a:r>
            <a:r>
              <a:rPr lang="en-US" sz="2200" b="1" dirty="0">
                <a:latin typeface="+mj-lt"/>
              </a:rPr>
              <a:t>b) dynamic </a:t>
            </a:r>
            <a:r>
              <a:rPr lang="en-US" sz="2200" b="1" dirty="0" smtClean="0">
                <a:latin typeface="+mj-lt"/>
              </a:rPr>
              <a:t>testing:</a:t>
            </a:r>
          </a:p>
          <a:p>
            <a:pPr marL="0" indent="0" algn="just">
              <a:buNone/>
            </a:pPr>
            <a:r>
              <a:rPr lang="en-US" sz="2200" dirty="0">
                <a:latin typeface="+mj-lt"/>
              </a:rPr>
              <a:t>All the methods that execute the code to test a software are known as </a:t>
            </a:r>
            <a:r>
              <a:rPr lang="en-US" sz="2200" dirty="0" smtClean="0">
                <a:latin typeface="+mj-lt"/>
              </a:rPr>
              <a:t>dynamic testing </a:t>
            </a:r>
            <a:r>
              <a:rPr lang="en-US" sz="2200" dirty="0">
                <a:latin typeface="+mj-lt"/>
              </a:rPr>
              <a:t>techniques. In this technique, the code is run on a number of </a:t>
            </a:r>
            <a:r>
              <a:rPr lang="en-US" sz="2200" dirty="0" smtClean="0">
                <a:latin typeface="+mj-lt"/>
              </a:rPr>
              <a:t>inputs provided by </a:t>
            </a:r>
            <a:r>
              <a:rPr lang="en-US" sz="2200" dirty="0">
                <a:latin typeface="+mj-lt"/>
              </a:rPr>
              <a:t>the user and the corresponding results are checked. This type </a:t>
            </a:r>
            <a:r>
              <a:rPr lang="en-US" sz="2200" dirty="0" smtClean="0">
                <a:latin typeface="+mj-lt"/>
              </a:rPr>
              <a:t>of testing </a:t>
            </a:r>
            <a:r>
              <a:rPr lang="en-US" sz="2200" dirty="0">
                <a:latin typeface="+mj-lt"/>
              </a:rPr>
              <a:t>is further divided into two parts</a:t>
            </a:r>
            <a:r>
              <a:rPr lang="en-US" sz="2200" dirty="0" smtClean="0">
                <a:latin typeface="+mj-lt"/>
              </a:rPr>
              <a:t>:</a:t>
            </a:r>
          </a:p>
          <a:p>
            <a:pPr marL="0" indent="0" algn="just">
              <a:buNone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b="1" dirty="0" smtClean="0">
                <a:latin typeface="+mj-lt"/>
              </a:rPr>
              <a:t>(</a:t>
            </a:r>
            <a:r>
              <a:rPr lang="en-US" sz="2200" b="1" dirty="0" err="1" smtClean="0">
                <a:latin typeface="+mj-lt"/>
              </a:rPr>
              <a:t>i</a:t>
            </a:r>
            <a:r>
              <a:rPr lang="en-US" sz="2200" b="1" dirty="0" smtClean="0">
                <a:latin typeface="+mj-lt"/>
              </a:rPr>
              <a:t>) </a:t>
            </a:r>
            <a:r>
              <a:rPr lang="en-US" sz="2200" b="1" dirty="0">
                <a:latin typeface="+mj-lt"/>
              </a:rPr>
              <a:t>black-box testing </a:t>
            </a:r>
            <a:r>
              <a:rPr lang="en-US" sz="2200" dirty="0" smtClean="0">
                <a:latin typeface="+mj-lt"/>
              </a:rPr>
              <a:t>(</a:t>
            </a:r>
            <a:r>
              <a:rPr lang="en-US" sz="2200" i="1" dirty="0">
                <a:latin typeface="+mj-lt"/>
              </a:rPr>
              <a:t>functional </a:t>
            </a:r>
            <a:r>
              <a:rPr lang="en-US" sz="2200" i="1" dirty="0" smtClean="0">
                <a:latin typeface="+mj-lt"/>
              </a:rPr>
              <a:t>testing</a:t>
            </a:r>
            <a:r>
              <a:rPr lang="en-US" sz="2200" dirty="0" smtClean="0">
                <a:latin typeface="+mj-lt"/>
              </a:rPr>
              <a:t>)</a:t>
            </a:r>
          </a:p>
          <a:p>
            <a:pPr marL="0" indent="0" algn="just">
              <a:buNone/>
            </a:pPr>
            <a:r>
              <a:rPr lang="en-US" sz="2200" b="1" dirty="0" smtClean="0">
                <a:latin typeface="+mj-lt"/>
              </a:rPr>
              <a:t> (ii) white-box testing </a:t>
            </a:r>
            <a:r>
              <a:rPr lang="en-US" sz="2200" dirty="0" smtClean="0">
                <a:latin typeface="+mj-lt"/>
              </a:rPr>
              <a:t>(structural testing)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79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+mj-lt"/>
              </a:rPr>
              <a:t>Testing </a:t>
            </a:r>
            <a:r>
              <a:rPr lang="en-US" sz="2200" b="1" dirty="0" smtClean="0">
                <a:latin typeface="+mj-lt"/>
              </a:rPr>
              <a:t>Tools:</a:t>
            </a:r>
          </a:p>
          <a:p>
            <a:pPr algn="just"/>
            <a:r>
              <a:rPr lang="en-US" sz="2200" dirty="0">
                <a:latin typeface="+mj-lt"/>
              </a:rPr>
              <a:t>Testing tools provide the option to automate the selected testing </a:t>
            </a:r>
            <a:r>
              <a:rPr lang="en-US" sz="2200" dirty="0" smtClean="0">
                <a:latin typeface="+mj-lt"/>
              </a:rPr>
              <a:t>technique with </a:t>
            </a:r>
            <a:r>
              <a:rPr lang="en-US" sz="2200" dirty="0">
                <a:latin typeface="+mj-lt"/>
              </a:rPr>
              <a:t>the help of tools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A tool is a resource for performing a test process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The combination </a:t>
            </a:r>
            <a:r>
              <a:rPr lang="en-US" sz="2200" dirty="0">
                <a:latin typeface="+mj-lt"/>
              </a:rPr>
              <a:t>of tools and testing techniques enables the test process to be </a:t>
            </a:r>
            <a:r>
              <a:rPr lang="en-US" sz="2200" dirty="0" smtClean="0">
                <a:latin typeface="+mj-lt"/>
              </a:rPr>
              <a:t>performed. </a:t>
            </a:r>
          </a:p>
          <a:p>
            <a:pPr algn="just"/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tester should </a:t>
            </a:r>
            <a:r>
              <a:rPr lang="en-US" sz="2200" dirty="0" smtClean="0">
                <a:latin typeface="+mj-lt"/>
              </a:rPr>
              <a:t>first </a:t>
            </a:r>
            <a:r>
              <a:rPr lang="en-US" sz="2200" dirty="0">
                <a:latin typeface="+mj-lt"/>
              </a:rPr>
              <a:t>understand the testing techniques and then </a:t>
            </a:r>
            <a:r>
              <a:rPr lang="en-US" sz="2200" dirty="0" smtClean="0">
                <a:latin typeface="+mj-lt"/>
              </a:rPr>
              <a:t>go for </a:t>
            </a:r>
            <a:r>
              <a:rPr lang="en-US" sz="2200" dirty="0">
                <a:latin typeface="+mj-lt"/>
              </a:rPr>
              <a:t>the tools that can be used with each of the techniques.</a:t>
            </a:r>
          </a:p>
        </p:txBody>
      </p:sp>
    </p:spTree>
    <p:extLst>
      <p:ext uri="{BB962C8B-B14F-4D97-AF65-F5344CB8AC3E}">
        <p14:creationId xmlns:p14="http://schemas.microsoft.com/office/powerpoint/2010/main" val="385008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2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Software </a:t>
            </a:r>
            <a:r>
              <a:rPr lang="en-US" sz="3200" b="1" dirty="0"/>
              <a:t>Testing methodology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marL="571500" indent="-114300">
              <a:buFont typeface="Wingdings" panose="05000000000000000000" pitchFamily="2" charset="2"/>
              <a:buChar char="Ø"/>
            </a:pPr>
            <a:endParaRPr lang="en-US" sz="2200" b="1" dirty="0" smtClean="0">
              <a:latin typeface="+mj-lt"/>
            </a:endParaRPr>
          </a:p>
          <a:p>
            <a:pPr marL="571500" indent="-1143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Software testing strategy</a:t>
            </a:r>
          </a:p>
          <a:p>
            <a:pPr marL="571500" indent="-1143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Test strategy matrix</a:t>
            </a:r>
          </a:p>
          <a:p>
            <a:pPr marL="571500" indent="-1143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Development of test strategy</a:t>
            </a:r>
          </a:p>
          <a:p>
            <a:pPr marL="571500" indent="-1143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Testing life cycle model</a:t>
            </a:r>
          </a:p>
          <a:p>
            <a:pPr marL="571500" indent="-1143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Validation activities</a:t>
            </a:r>
          </a:p>
          <a:p>
            <a:pPr marL="571500" indent="-1143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Testing tactics</a:t>
            </a:r>
          </a:p>
        </p:txBody>
      </p:sp>
    </p:spTree>
    <p:extLst>
      <p:ext uri="{BB962C8B-B14F-4D97-AF65-F5344CB8AC3E}">
        <p14:creationId xmlns:p14="http://schemas.microsoft.com/office/powerpoint/2010/main" val="311273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Software Testing methodology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Software testing methodology is the organization of software testing by </a:t>
            </a:r>
            <a:r>
              <a:rPr lang="en-US" sz="2200" dirty="0" smtClean="0">
                <a:latin typeface="+mj-lt"/>
              </a:rPr>
              <a:t>means of </a:t>
            </a:r>
            <a:r>
              <a:rPr lang="en-US" sz="2200" dirty="0">
                <a:latin typeface="+mj-lt"/>
              </a:rPr>
              <a:t>which the test strategy and test tactics are </a:t>
            </a:r>
            <a:r>
              <a:rPr lang="en-US" sz="2200" dirty="0" smtClean="0">
                <a:latin typeface="+mj-lt"/>
              </a:rPr>
              <a:t>achieved.</a:t>
            </a:r>
          </a:p>
          <a:p>
            <a:endParaRPr lang="en-US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1890712"/>
            <a:ext cx="5624513" cy="4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4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Software </a:t>
            </a:r>
            <a:r>
              <a:rPr lang="en-US" sz="3600" b="1" dirty="0"/>
              <a:t>testing strategy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+mj-lt"/>
              </a:rPr>
              <a:t>Testing strategy is the planning of the whole testing process into a </a:t>
            </a:r>
            <a:r>
              <a:rPr lang="en-US" sz="2200" b="1" dirty="0" smtClean="0">
                <a:latin typeface="+mj-lt"/>
              </a:rPr>
              <a:t>well-planned series </a:t>
            </a:r>
            <a:r>
              <a:rPr lang="en-US" sz="2200" b="1" dirty="0">
                <a:latin typeface="+mj-lt"/>
              </a:rPr>
              <a:t>of steps</a:t>
            </a:r>
            <a:r>
              <a:rPr lang="en-US" sz="2200" b="1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In other words, strategy provides a </a:t>
            </a:r>
            <a:r>
              <a:rPr lang="en-US" sz="2200" b="1" dirty="0">
                <a:latin typeface="+mj-lt"/>
              </a:rPr>
              <a:t>roadmap</a:t>
            </a:r>
            <a:r>
              <a:rPr lang="en-US" sz="2200" dirty="0">
                <a:latin typeface="+mj-lt"/>
              </a:rPr>
              <a:t> that includes </a:t>
            </a:r>
            <a:r>
              <a:rPr lang="en-US" sz="2200" dirty="0" smtClean="0">
                <a:latin typeface="+mj-lt"/>
              </a:rPr>
              <a:t>very specific </a:t>
            </a:r>
            <a:r>
              <a:rPr lang="en-US" sz="2200" dirty="0">
                <a:latin typeface="+mj-lt"/>
              </a:rPr>
              <a:t>activities that must be performed by the test team in order to </a:t>
            </a:r>
            <a:r>
              <a:rPr lang="en-US" sz="2200" dirty="0" smtClean="0">
                <a:latin typeface="+mj-lt"/>
              </a:rPr>
              <a:t>achieve a specific </a:t>
            </a:r>
            <a:r>
              <a:rPr lang="en-US" sz="2200" dirty="0">
                <a:latin typeface="+mj-lt"/>
              </a:rPr>
              <a:t>goal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components</a:t>
            </a:r>
            <a:r>
              <a:rPr lang="en-US" sz="2200" dirty="0">
                <a:latin typeface="+mj-lt"/>
              </a:rPr>
              <a:t> of a testing strategy </a:t>
            </a:r>
            <a:r>
              <a:rPr lang="en-US" sz="2200" dirty="0" smtClean="0">
                <a:latin typeface="+mj-lt"/>
              </a:rPr>
              <a:t>are:</a:t>
            </a:r>
          </a:p>
          <a:p>
            <a:pPr marL="514350" indent="-114300" algn="just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+mj-lt"/>
              </a:rPr>
              <a:t>Test Factors  </a:t>
            </a:r>
            <a:r>
              <a:rPr lang="en-US" sz="2200" dirty="0" smtClean="0">
                <a:latin typeface="+mj-lt"/>
              </a:rPr>
              <a:t>(</a:t>
            </a:r>
            <a:r>
              <a:rPr lang="en-US" sz="1800" dirty="0" smtClean="0">
                <a:latin typeface="+mj-lt"/>
              </a:rPr>
              <a:t>Risk factors, ranked and reduce)</a:t>
            </a:r>
          </a:p>
          <a:p>
            <a:pPr marL="514350" indent="-11430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Test </a:t>
            </a:r>
            <a:r>
              <a:rPr lang="en-US" sz="2200" b="1" dirty="0" smtClean="0">
                <a:latin typeface="+mj-lt"/>
              </a:rPr>
              <a:t>Phase  </a:t>
            </a:r>
            <a:r>
              <a:rPr lang="en-US" sz="1800" dirty="0" smtClean="0">
                <a:latin typeface="+mj-lt"/>
              </a:rPr>
              <a:t>(phases of SDLC where testing will be performed, different for different models).</a:t>
            </a:r>
          </a:p>
          <a:p>
            <a:pPr marL="400050" indent="0" algn="just">
              <a:buNone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648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Test </a:t>
            </a:r>
            <a:r>
              <a:rPr lang="en-US" sz="3600" b="1" dirty="0"/>
              <a:t>strategy matrix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latin typeface="+mj-lt"/>
              </a:rPr>
              <a:t>A test strategy matrix </a:t>
            </a:r>
            <a:r>
              <a:rPr lang="en-US" sz="2200" b="1" dirty="0" smtClean="0">
                <a:latin typeface="+mj-lt"/>
              </a:rPr>
              <a:t>identifies </a:t>
            </a:r>
            <a:r>
              <a:rPr lang="en-US" sz="2200" b="1" dirty="0">
                <a:latin typeface="+mj-lt"/>
              </a:rPr>
              <a:t>the concerns that will become the focus of </a:t>
            </a:r>
            <a:r>
              <a:rPr lang="en-US" sz="2200" b="1" dirty="0" smtClean="0">
                <a:latin typeface="+mj-lt"/>
              </a:rPr>
              <a:t>test planning </a:t>
            </a:r>
            <a:r>
              <a:rPr lang="en-US" sz="2200" b="1" dirty="0">
                <a:latin typeface="+mj-lt"/>
              </a:rPr>
              <a:t>and execution. </a:t>
            </a:r>
            <a:endParaRPr lang="en-US" sz="2200" b="1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 This </a:t>
            </a:r>
            <a:r>
              <a:rPr lang="en-US" sz="2200" dirty="0">
                <a:latin typeface="+mj-lt"/>
              </a:rPr>
              <a:t>matrix becomes an input to </a:t>
            </a:r>
            <a:r>
              <a:rPr lang="en-US" sz="2200" dirty="0" smtClean="0">
                <a:latin typeface="+mj-lt"/>
              </a:rPr>
              <a:t>develop the </a:t>
            </a:r>
            <a:r>
              <a:rPr lang="en-US" sz="2200" dirty="0">
                <a:latin typeface="+mj-lt"/>
              </a:rPr>
              <a:t>testing strategy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The matrix is prepared using test factors and test </a:t>
            </a:r>
            <a:r>
              <a:rPr lang="en-US" sz="2200" dirty="0" smtClean="0">
                <a:latin typeface="+mj-lt"/>
              </a:rPr>
              <a:t>phase.</a:t>
            </a:r>
          </a:p>
          <a:p>
            <a:pPr algn="just"/>
            <a:r>
              <a:rPr lang="en-US" sz="2200" b="1" dirty="0">
                <a:latin typeface="+mj-lt"/>
              </a:rPr>
              <a:t>Test strategies generally must concentrate on risks associated with </a:t>
            </a:r>
            <a:r>
              <a:rPr lang="en-US" sz="2200" b="1" dirty="0" smtClean="0">
                <a:latin typeface="+mj-lt"/>
              </a:rPr>
              <a:t>cost overruns</a:t>
            </a:r>
            <a:r>
              <a:rPr lang="en-US" sz="2200" b="1" dirty="0">
                <a:latin typeface="+mj-lt"/>
              </a:rPr>
              <a:t>, schedule slippage, critical software errors, and other failures. </a:t>
            </a:r>
            <a:endParaRPr lang="en-US" sz="2200" b="1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The </a:t>
            </a:r>
            <a:r>
              <a:rPr lang="en-US" sz="2200" b="1" dirty="0">
                <a:latin typeface="+mj-lt"/>
              </a:rPr>
              <a:t>steps</a:t>
            </a:r>
            <a:r>
              <a:rPr lang="en-US" sz="2200" dirty="0">
                <a:latin typeface="+mj-lt"/>
              </a:rPr>
              <a:t> to prepare this matrix are discussed </a:t>
            </a:r>
            <a:r>
              <a:rPr lang="en-US" sz="2200" dirty="0" smtClean="0">
                <a:latin typeface="+mj-lt"/>
              </a:rPr>
              <a:t>below:</a:t>
            </a:r>
          </a:p>
          <a:p>
            <a:pPr marL="685800" indent="22860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Select and rank test </a:t>
            </a:r>
            <a:r>
              <a:rPr lang="en-US" sz="2200" b="1" dirty="0" smtClean="0">
                <a:latin typeface="+mj-lt"/>
              </a:rPr>
              <a:t>factors</a:t>
            </a:r>
          </a:p>
          <a:p>
            <a:pPr marL="685800" indent="22860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Identify system development </a:t>
            </a:r>
            <a:r>
              <a:rPr lang="en-US" sz="2200" b="1" dirty="0" smtClean="0">
                <a:latin typeface="+mj-lt"/>
              </a:rPr>
              <a:t>phases</a:t>
            </a:r>
          </a:p>
          <a:p>
            <a:pPr marL="685800" indent="22860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Identify risks associated with the system under </a:t>
            </a:r>
            <a:r>
              <a:rPr lang="en-US" sz="2200" b="1" dirty="0" smtClean="0">
                <a:latin typeface="+mj-lt"/>
              </a:rPr>
              <a:t>development</a:t>
            </a:r>
          </a:p>
          <a:p>
            <a:pPr marL="685800" indent="228600" algn="just">
              <a:buFont typeface="Wingdings" panose="05000000000000000000" pitchFamily="2" charset="2"/>
              <a:buChar char="Ø"/>
            </a:pPr>
            <a:r>
              <a:rPr lang="en-US" sz="2200" b="1" dirty="0">
                <a:latin typeface="+mj-lt"/>
              </a:rPr>
              <a:t>Plan the test strategy for every risk </a:t>
            </a:r>
            <a:r>
              <a:rPr lang="en-US" sz="2200" b="1" dirty="0" smtClean="0">
                <a:latin typeface="+mj-lt"/>
              </a:rPr>
              <a:t>identified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505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Test strategy matrix and example </a:t>
            </a:r>
            <a:r>
              <a:rPr lang="en-US" sz="2200" b="1" dirty="0" smtClean="0"/>
              <a:t>(to design a new OS)</a:t>
            </a:r>
            <a:endParaRPr lang="en-US" sz="2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0163"/>
            <a:ext cx="10648950" cy="2162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3228975"/>
            <a:ext cx="10410826" cy="29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5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1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Development </a:t>
            </a:r>
            <a:r>
              <a:rPr lang="en-US" sz="3600" b="1" dirty="0"/>
              <a:t>of test strategy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7288"/>
            <a:ext cx="10515600" cy="5019675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+mj-lt"/>
              </a:rPr>
              <a:t>When the project under consideration starts and progresses, testing too </a:t>
            </a:r>
            <a:r>
              <a:rPr lang="en-US" sz="2200" dirty="0" smtClean="0">
                <a:latin typeface="+mj-lt"/>
              </a:rPr>
              <a:t>starts from </a:t>
            </a:r>
            <a:r>
              <a:rPr lang="en-US" sz="2200" dirty="0">
                <a:latin typeface="+mj-lt"/>
              </a:rPr>
              <a:t>the </a:t>
            </a:r>
            <a:r>
              <a:rPr lang="en-US" sz="2200" dirty="0" smtClean="0">
                <a:latin typeface="+mj-lt"/>
              </a:rPr>
              <a:t>first </a:t>
            </a:r>
            <a:r>
              <a:rPr lang="en-US" sz="2200" dirty="0">
                <a:latin typeface="+mj-lt"/>
              </a:rPr>
              <a:t>step of SDLC. Therefore, the test strategy should be such </a:t>
            </a:r>
            <a:r>
              <a:rPr lang="en-US" sz="2200" dirty="0" smtClean="0">
                <a:latin typeface="+mj-lt"/>
              </a:rPr>
              <a:t>that the </a:t>
            </a:r>
            <a:r>
              <a:rPr lang="en-US" sz="2200" dirty="0">
                <a:latin typeface="+mj-lt"/>
              </a:rPr>
              <a:t>testing process continues till the implementation of project. 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en-US" sz="2200" b="1" dirty="0" smtClean="0">
                <a:latin typeface="+mj-lt"/>
              </a:rPr>
              <a:t>The rule </a:t>
            </a:r>
            <a:r>
              <a:rPr lang="en-US" sz="2200" b="1" dirty="0">
                <a:latin typeface="+mj-lt"/>
              </a:rPr>
              <a:t>for development of a test strategy is that testing ‘begins from the </a:t>
            </a:r>
            <a:r>
              <a:rPr lang="en-US" sz="2200" b="1" dirty="0" smtClean="0">
                <a:latin typeface="+mj-lt"/>
              </a:rPr>
              <a:t>smallest unit </a:t>
            </a:r>
            <a:r>
              <a:rPr lang="en-US" sz="2200" b="1" dirty="0">
                <a:latin typeface="+mj-lt"/>
              </a:rPr>
              <a:t>and progresses to enlarge</a:t>
            </a:r>
            <a:r>
              <a:rPr lang="en-US" sz="2200" b="1" dirty="0" smtClean="0">
                <a:latin typeface="+mj-lt"/>
              </a:rPr>
              <a:t>’. </a:t>
            </a:r>
          </a:p>
          <a:p>
            <a:pPr algn="just"/>
            <a:r>
              <a:rPr lang="en-US" sz="2200" dirty="0" smtClean="0">
                <a:latin typeface="+mj-lt"/>
              </a:rPr>
              <a:t>This </a:t>
            </a:r>
            <a:r>
              <a:rPr lang="en-US" sz="2200" dirty="0">
                <a:latin typeface="+mj-lt"/>
              </a:rPr>
              <a:t>gives rise to two </a:t>
            </a:r>
            <a:r>
              <a:rPr lang="en-US" sz="2200" dirty="0" smtClean="0">
                <a:latin typeface="+mj-lt"/>
              </a:rPr>
              <a:t>basic terms—</a:t>
            </a:r>
            <a:r>
              <a:rPr lang="en-US" sz="2200" b="1" i="1" dirty="0" smtClean="0">
                <a:latin typeface="+mj-lt"/>
              </a:rPr>
              <a:t>Verification </a:t>
            </a:r>
            <a:r>
              <a:rPr lang="en-US" sz="2200" b="1" dirty="0" smtClean="0">
                <a:latin typeface="+mj-lt"/>
              </a:rPr>
              <a:t>and </a:t>
            </a:r>
            <a:r>
              <a:rPr lang="en-US" sz="2200" b="1" i="1" dirty="0" smtClean="0">
                <a:latin typeface="+mj-lt"/>
              </a:rPr>
              <a:t>Validation</a:t>
            </a:r>
            <a:endParaRPr lang="en-US" sz="2200" dirty="0" smtClean="0">
              <a:latin typeface="+mj-lt"/>
            </a:endParaRPr>
          </a:p>
          <a:p>
            <a:pPr algn="just"/>
            <a:r>
              <a:rPr lang="en-US" sz="2200" dirty="0" smtClean="0">
                <a:latin typeface="+mj-lt"/>
              </a:rPr>
              <a:t>Testing </a:t>
            </a:r>
            <a:r>
              <a:rPr lang="en-US" sz="2200" dirty="0">
                <a:latin typeface="+mj-lt"/>
              </a:rPr>
              <a:t>process is a </a:t>
            </a:r>
            <a:r>
              <a:rPr lang="en-US" sz="2200" b="1" dirty="0">
                <a:latin typeface="+mj-lt"/>
              </a:rPr>
              <a:t>combination</a:t>
            </a:r>
            <a:r>
              <a:rPr lang="en-US" sz="2200" dirty="0">
                <a:latin typeface="+mj-lt"/>
              </a:rPr>
              <a:t> of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390841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b="1" dirty="0" smtClean="0">
                <a:latin typeface="+mj-lt"/>
              </a:rPr>
              <a:t>Verification: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The purpose of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is to check the software with its </a:t>
            </a:r>
            <a:r>
              <a:rPr lang="en-US" sz="2200" dirty="0" smtClean="0">
                <a:latin typeface="+mj-lt"/>
              </a:rPr>
              <a:t>specification at </a:t>
            </a:r>
            <a:r>
              <a:rPr lang="en-US" sz="2200" dirty="0">
                <a:latin typeface="+mj-lt"/>
              </a:rPr>
              <a:t>every development phase such that any defect can be detected at an </a:t>
            </a:r>
            <a:r>
              <a:rPr lang="en-US" sz="2200" dirty="0" smtClean="0">
                <a:latin typeface="+mj-lt"/>
              </a:rPr>
              <a:t>early stage </a:t>
            </a:r>
            <a:r>
              <a:rPr lang="en-US" sz="2200" dirty="0">
                <a:latin typeface="+mj-lt"/>
              </a:rPr>
              <a:t>of testing and will not be allowed to propagate further. </a:t>
            </a:r>
            <a:endParaRPr lang="en-US" sz="2200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That </a:t>
            </a:r>
            <a:r>
              <a:rPr lang="en-US" sz="2200" dirty="0">
                <a:latin typeface="+mj-lt"/>
              </a:rPr>
              <a:t>is </a:t>
            </a:r>
            <a:r>
              <a:rPr lang="en-US" sz="2200" dirty="0" smtClean="0">
                <a:latin typeface="+mj-lt"/>
              </a:rPr>
              <a:t>why verification </a:t>
            </a:r>
            <a:r>
              <a:rPr lang="en-US" sz="2200" dirty="0">
                <a:latin typeface="+mj-lt"/>
              </a:rPr>
              <a:t>can be applied to all stages of SDLC. </a:t>
            </a:r>
            <a:endParaRPr lang="en-US" sz="2200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So </a:t>
            </a:r>
            <a:r>
              <a:rPr lang="en-US" sz="2200" i="1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refers to </a:t>
            </a:r>
            <a:r>
              <a:rPr lang="en-US" sz="2200" dirty="0" smtClean="0">
                <a:latin typeface="+mj-lt"/>
              </a:rPr>
              <a:t>the set </a:t>
            </a:r>
            <a:r>
              <a:rPr lang="en-US" sz="2200" dirty="0">
                <a:latin typeface="+mj-lt"/>
              </a:rPr>
              <a:t>of activities that ensures correct implementation of functions in a software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</a:t>
            </a:r>
            <a:r>
              <a:rPr lang="en-US" sz="2200" b="1" dirty="0" smtClean="0">
                <a:latin typeface="+mj-lt"/>
              </a:rPr>
              <a:t>Validation: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validation </a:t>
            </a:r>
            <a:r>
              <a:rPr lang="en-US" sz="2200" dirty="0" smtClean="0">
                <a:latin typeface="+mj-lt"/>
              </a:rPr>
              <a:t>process starts </a:t>
            </a:r>
            <a:r>
              <a:rPr lang="en-US" sz="2200" dirty="0">
                <a:latin typeface="+mj-lt"/>
              </a:rPr>
              <a:t>replacing the </a:t>
            </a:r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in the later stages of SDLC. </a:t>
            </a:r>
            <a:endParaRPr lang="en-US" sz="2200" dirty="0" smtClean="0">
              <a:latin typeface="+mj-lt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i="1" dirty="0" smtClean="0">
                <a:latin typeface="+mj-lt"/>
              </a:rPr>
              <a:t>Validation </a:t>
            </a:r>
            <a:r>
              <a:rPr lang="en-US" sz="2200" dirty="0">
                <a:latin typeface="+mj-lt"/>
              </a:rPr>
              <a:t>is a </a:t>
            </a:r>
            <a:r>
              <a:rPr lang="en-US" sz="2200" dirty="0" smtClean="0">
                <a:latin typeface="+mj-lt"/>
              </a:rPr>
              <a:t>very general </a:t>
            </a:r>
            <a:r>
              <a:rPr lang="en-US" sz="2200" dirty="0">
                <a:latin typeface="+mj-lt"/>
              </a:rPr>
              <a:t>term to test the software as a whole </a:t>
            </a:r>
            <a:r>
              <a:rPr lang="en-US" sz="2200" dirty="0" smtClean="0">
                <a:latin typeface="+mj-lt"/>
              </a:rPr>
              <a:t>i.e., </a:t>
            </a:r>
            <a:r>
              <a:rPr lang="en-US" sz="2200" dirty="0" smtClean="0">
                <a:latin typeface="+mj-lt"/>
              </a:rPr>
              <a:t>conformance </a:t>
            </a:r>
            <a:r>
              <a:rPr lang="en-US" sz="2200" dirty="0">
                <a:latin typeface="+mj-lt"/>
              </a:rPr>
              <a:t>with </a:t>
            </a:r>
            <a:r>
              <a:rPr lang="en-US" sz="2200" dirty="0" smtClean="0">
                <a:latin typeface="+mj-lt"/>
              </a:rPr>
              <a:t>customer expectations.</a:t>
            </a:r>
          </a:p>
          <a:p>
            <a:pPr algn="just"/>
            <a:r>
              <a:rPr lang="en-US" sz="2400" b="1" dirty="0">
                <a:latin typeface="+mj-lt"/>
              </a:rPr>
              <a:t>According to Boehm :</a:t>
            </a:r>
          </a:p>
          <a:p>
            <a:pPr marL="971550" indent="0">
              <a:buFont typeface="Wingdings" panose="05000000000000000000" pitchFamily="2" charset="2"/>
              <a:buChar char="ü"/>
            </a:pPr>
            <a:r>
              <a:rPr lang="en-US" sz="2400" b="1" i="1" dirty="0" smtClean="0">
                <a:latin typeface="+mj-lt"/>
              </a:rPr>
              <a:t>Verification </a:t>
            </a:r>
            <a:r>
              <a:rPr lang="en-US" sz="2400" b="1" i="1" dirty="0">
                <a:latin typeface="+mj-lt"/>
              </a:rPr>
              <a:t>is ‘Are we building the product right?’</a:t>
            </a:r>
          </a:p>
          <a:p>
            <a:pPr marL="971550" indent="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+mj-lt"/>
              </a:rPr>
              <a:t>Validation is ‘Are we building the right product?’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36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Testing </a:t>
            </a:r>
            <a:r>
              <a:rPr lang="en-US" sz="3200" b="1" dirty="0"/>
              <a:t>life cycle model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714"/>
            <a:ext cx="10515600" cy="50482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200" dirty="0" smtClean="0">
                <a:latin typeface="+mj-lt"/>
              </a:rPr>
              <a:t>Verification </a:t>
            </a:r>
            <a:r>
              <a:rPr lang="en-US" sz="2200" dirty="0">
                <a:latin typeface="+mj-lt"/>
              </a:rPr>
              <a:t>and validation (V&amp;V) are the building blocks of a testing process.</a:t>
            </a:r>
          </a:p>
          <a:p>
            <a:pPr algn="just"/>
            <a:r>
              <a:rPr lang="en-US" sz="2200" dirty="0" smtClean="0">
                <a:latin typeface="+mj-lt"/>
              </a:rPr>
              <a:t>V&amp;V </a:t>
            </a:r>
            <a:r>
              <a:rPr lang="en-US" sz="2200" dirty="0">
                <a:latin typeface="+mj-lt"/>
              </a:rPr>
              <a:t>can </a:t>
            </a:r>
            <a:r>
              <a:rPr lang="en-US" sz="2200" dirty="0" smtClean="0">
                <a:latin typeface="+mj-lt"/>
              </a:rPr>
              <a:t>be best </a:t>
            </a:r>
            <a:r>
              <a:rPr lang="en-US" sz="2200" dirty="0">
                <a:latin typeface="+mj-lt"/>
              </a:rPr>
              <a:t>understood when these are modeled in the testing process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This model </a:t>
            </a:r>
            <a:r>
              <a:rPr lang="en-US" sz="2200" dirty="0" smtClean="0">
                <a:latin typeface="+mj-lt"/>
              </a:rPr>
              <a:t>is known </a:t>
            </a:r>
            <a:r>
              <a:rPr lang="en-US" sz="2200" dirty="0">
                <a:latin typeface="+mj-lt"/>
              </a:rPr>
              <a:t>as the Testing Life Cycle </a:t>
            </a:r>
            <a:r>
              <a:rPr lang="en-US" sz="2200" dirty="0" smtClean="0">
                <a:latin typeface="+mj-lt"/>
              </a:rPr>
              <a:t>Model (V-testing model).</a:t>
            </a:r>
          </a:p>
          <a:p>
            <a:pPr algn="just"/>
            <a:r>
              <a:rPr lang="en-US" sz="2200" dirty="0" smtClean="0">
                <a:latin typeface="+mj-lt"/>
              </a:rPr>
              <a:t>Life </a:t>
            </a:r>
            <a:r>
              <a:rPr lang="en-US" sz="2200" dirty="0">
                <a:latin typeface="+mj-lt"/>
              </a:rPr>
              <a:t>cycle involves continuous </a:t>
            </a:r>
            <a:r>
              <a:rPr lang="en-US" sz="2200" dirty="0" smtClean="0">
                <a:latin typeface="+mj-lt"/>
              </a:rPr>
              <a:t>testing of </a:t>
            </a:r>
            <a:r>
              <a:rPr lang="en-US" sz="2200" dirty="0">
                <a:latin typeface="+mj-lt"/>
              </a:rPr>
              <a:t>the system during the development process</a:t>
            </a:r>
            <a:r>
              <a:rPr lang="en-US" sz="2200" dirty="0" smtClean="0">
                <a:latin typeface="+mj-lt"/>
              </a:rPr>
              <a:t>.</a:t>
            </a:r>
          </a:p>
          <a:p>
            <a:pPr marL="0" indent="0" algn="just">
              <a:buNone/>
            </a:pPr>
            <a:r>
              <a:rPr lang="en-US" sz="2200" b="1" dirty="0">
                <a:latin typeface="+mj-lt"/>
              </a:rPr>
              <a:t>V-Testing Life </a:t>
            </a:r>
            <a:r>
              <a:rPr lang="en-US" sz="2200" b="1" dirty="0" smtClean="0">
                <a:latin typeface="+mj-lt"/>
              </a:rPr>
              <a:t>Cycle Model: </a:t>
            </a:r>
          </a:p>
          <a:p>
            <a:pPr algn="just"/>
            <a:r>
              <a:rPr lang="en-US" sz="2200" dirty="0">
                <a:latin typeface="+mj-lt"/>
              </a:rPr>
              <a:t>In V-testing </a:t>
            </a:r>
            <a:r>
              <a:rPr lang="en-US" sz="2200" dirty="0" smtClean="0">
                <a:latin typeface="+mj-lt"/>
              </a:rPr>
              <a:t>concept, </a:t>
            </a:r>
            <a:r>
              <a:rPr lang="en-US" sz="2200" dirty="0">
                <a:latin typeface="+mj-lt"/>
              </a:rPr>
              <a:t>as the development team attempts to implement </a:t>
            </a:r>
            <a:r>
              <a:rPr lang="en-US" sz="2200" dirty="0" smtClean="0">
                <a:latin typeface="+mj-lt"/>
              </a:rPr>
              <a:t>the software</a:t>
            </a:r>
            <a:r>
              <a:rPr lang="en-US" sz="2200" dirty="0">
                <a:latin typeface="+mj-lt"/>
              </a:rPr>
              <a:t>, the testing team concurrently starts checking the software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When the </a:t>
            </a:r>
            <a:r>
              <a:rPr lang="en-US" sz="2200" dirty="0">
                <a:latin typeface="+mj-lt"/>
              </a:rPr>
              <a:t>project starts, both the system development and the system test </a:t>
            </a:r>
            <a:r>
              <a:rPr lang="en-US" sz="2200" dirty="0" smtClean="0">
                <a:latin typeface="+mj-lt"/>
              </a:rPr>
              <a:t>process begin.</a:t>
            </a:r>
          </a:p>
          <a:p>
            <a:pPr algn="just"/>
            <a:r>
              <a:rPr lang="en-US" sz="2200" dirty="0" smtClean="0">
                <a:latin typeface="+mj-lt"/>
              </a:rPr>
              <a:t>Both </a:t>
            </a:r>
            <a:r>
              <a:rPr lang="en-US" sz="2200" dirty="0">
                <a:latin typeface="+mj-lt"/>
              </a:rPr>
              <a:t>teams start at the same </a:t>
            </a:r>
            <a:r>
              <a:rPr lang="en-US" sz="2200" dirty="0" smtClean="0">
                <a:latin typeface="+mj-lt"/>
              </a:rPr>
              <a:t>point using </a:t>
            </a:r>
            <a:r>
              <a:rPr lang="en-US" sz="2200" dirty="0">
                <a:latin typeface="+mj-lt"/>
              </a:rPr>
              <a:t>the same information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If there are risks, the tester develops a process </a:t>
            </a:r>
            <a:r>
              <a:rPr lang="en-US" sz="2200" dirty="0" smtClean="0">
                <a:latin typeface="+mj-lt"/>
              </a:rPr>
              <a:t>to minimize </a:t>
            </a:r>
            <a:r>
              <a:rPr lang="en-US" sz="2200" dirty="0">
                <a:latin typeface="+mj-lt"/>
              </a:rPr>
              <a:t>or eliminate them</a:t>
            </a:r>
            <a:r>
              <a:rPr lang="en-US" sz="2200" dirty="0" smtClean="0">
                <a:latin typeface="+mj-lt"/>
              </a:rPr>
              <a:t>.</a:t>
            </a:r>
          </a:p>
          <a:p>
            <a:pPr algn="just"/>
            <a:r>
              <a:rPr lang="en-US" sz="2400" dirty="0">
                <a:latin typeface="+mj-lt"/>
              </a:rPr>
              <a:t>The V&amp;V process, in a nutshell, </a:t>
            </a:r>
            <a:r>
              <a:rPr lang="en-US" sz="2400" dirty="0" smtClean="0">
                <a:latin typeface="+mj-lt"/>
              </a:rPr>
              <a:t>involves</a:t>
            </a:r>
          </a:p>
          <a:p>
            <a:pPr marL="400050" indent="57150" algn="just">
              <a:buNone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1900" i="1" dirty="0">
                <a:latin typeface="+mj-lt"/>
              </a:rPr>
              <a:t>(</a:t>
            </a:r>
            <a:r>
              <a:rPr lang="en-US" sz="1900" i="1" dirty="0" err="1">
                <a:latin typeface="+mj-lt"/>
              </a:rPr>
              <a:t>i</a:t>
            </a:r>
            <a:r>
              <a:rPr lang="en-US" sz="1900" i="1" dirty="0">
                <a:latin typeface="+mj-lt"/>
              </a:rPr>
              <a:t>) </a:t>
            </a:r>
            <a:r>
              <a:rPr lang="en-US" sz="1900" i="1" dirty="0" smtClean="0">
                <a:latin typeface="+mj-lt"/>
              </a:rPr>
              <a:t>verification </a:t>
            </a:r>
            <a:r>
              <a:rPr lang="en-US" sz="1900" i="1" dirty="0">
                <a:latin typeface="+mj-lt"/>
              </a:rPr>
              <a:t>of every step </a:t>
            </a:r>
            <a:r>
              <a:rPr lang="en-US" sz="1900" i="1" dirty="0" smtClean="0">
                <a:latin typeface="+mj-lt"/>
              </a:rPr>
              <a:t>of SDLC and </a:t>
            </a:r>
          </a:p>
          <a:p>
            <a:pPr marL="400050" indent="57150" algn="just">
              <a:buNone/>
            </a:pPr>
            <a:r>
              <a:rPr lang="en-US" sz="1900" i="1" dirty="0" smtClean="0">
                <a:latin typeface="+mj-lt"/>
              </a:rPr>
              <a:t>(ii) validation </a:t>
            </a:r>
            <a:r>
              <a:rPr lang="en-US" sz="1900" i="1" dirty="0">
                <a:latin typeface="+mj-lt"/>
              </a:rPr>
              <a:t>of the </a:t>
            </a:r>
            <a:r>
              <a:rPr lang="en-US" sz="1900" i="1" dirty="0" smtClean="0">
                <a:latin typeface="+mj-lt"/>
              </a:rPr>
              <a:t>verified </a:t>
            </a:r>
            <a:r>
              <a:rPr lang="en-US" sz="1900" i="1" dirty="0">
                <a:latin typeface="+mj-lt"/>
              </a:rPr>
              <a:t>system at the end.</a:t>
            </a:r>
            <a:endParaRPr lang="en-US" sz="1900" b="1" i="1" dirty="0" smtClean="0">
              <a:latin typeface="+mj-lt"/>
            </a:endParaRPr>
          </a:p>
          <a:p>
            <a:pPr algn="just"/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261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924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Software Verification Validation  and Testing</vt:lpstr>
      <vt:lpstr>  Software Testing methodology </vt:lpstr>
      <vt:lpstr> Software Testing methodology </vt:lpstr>
      <vt:lpstr> Software testing strategy </vt:lpstr>
      <vt:lpstr> Test strategy matrix </vt:lpstr>
      <vt:lpstr>Test strategy matrix and example (to design a new OS)</vt:lpstr>
      <vt:lpstr> Development of test strategy </vt:lpstr>
      <vt:lpstr>PowerPoint Presentation</vt:lpstr>
      <vt:lpstr> Testing life cycle model </vt:lpstr>
      <vt:lpstr>PowerPoint Presentation</vt:lpstr>
      <vt:lpstr> Validation activities </vt:lpstr>
      <vt:lpstr> Testing tactics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Verification Validation  and Testing</dc:title>
  <dc:creator>USER</dc:creator>
  <cp:lastModifiedBy>USER</cp:lastModifiedBy>
  <cp:revision>31</cp:revision>
  <dcterms:created xsi:type="dcterms:W3CDTF">2021-02-10T05:01:50Z</dcterms:created>
  <dcterms:modified xsi:type="dcterms:W3CDTF">2021-02-17T06:34:56Z</dcterms:modified>
</cp:coreProperties>
</file>