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1" r:id="rId8"/>
    <p:sldId id="266" r:id="rId9"/>
    <p:sldId id="267" r:id="rId10"/>
    <p:sldId id="270" r:id="rId11"/>
    <p:sldId id="271" r:id="rId12"/>
    <p:sldId id="272" r:id="rId13"/>
    <p:sldId id="268" r:id="rId14"/>
    <p:sldId id="269" r:id="rId15"/>
    <p:sldId id="273" r:id="rId16"/>
    <p:sldId id="274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6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7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4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6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1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93A6-F190-4502-BABE-9483E3BAEEE9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F80F-BC2B-456D-B02A-BB0530D5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Software Verification Validation </a:t>
            </a:r>
            <a:br>
              <a:rPr lang="en-US" sz="4000" b="1" dirty="0"/>
            </a:br>
            <a:r>
              <a:rPr lang="en-US" sz="4000" b="1" dirty="0"/>
              <a:t>and Testing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 :  Neha </a:t>
            </a:r>
            <a:r>
              <a:rPr lang="en-US" b="1" dirty="0" err="1" smtClean="0"/>
              <a:t>Tripathi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+mj-lt"/>
              </a:rPr>
              <a:t>Verification </a:t>
            </a:r>
            <a:r>
              <a:rPr lang="en-US" sz="2200" b="1" dirty="0">
                <a:latin typeface="+mj-lt"/>
              </a:rPr>
              <a:t>of Data </a:t>
            </a:r>
            <a:r>
              <a:rPr lang="en-US" sz="2200" b="1" dirty="0" smtClean="0">
                <a:latin typeface="+mj-lt"/>
              </a:rPr>
              <a:t>Design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The points considered for </a:t>
            </a:r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of data design are as 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Check </a:t>
            </a:r>
            <a:r>
              <a:rPr lang="en-US" sz="2200" dirty="0">
                <a:latin typeface="+mj-lt"/>
              </a:rPr>
              <a:t>whether the </a:t>
            </a:r>
            <a:r>
              <a:rPr lang="en-US" sz="2200" b="1" dirty="0">
                <a:latin typeface="+mj-lt"/>
              </a:rPr>
              <a:t>sizes of data structure </a:t>
            </a:r>
            <a:r>
              <a:rPr lang="en-US" sz="2200" dirty="0">
                <a:latin typeface="+mj-lt"/>
              </a:rPr>
              <a:t>have been estimated appropriately.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Check </a:t>
            </a:r>
            <a:r>
              <a:rPr lang="en-US" sz="2200" dirty="0">
                <a:latin typeface="+mj-lt"/>
              </a:rPr>
              <a:t>the provisions of </a:t>
            </a:r>
            <a:r>
              <a:rPr lang="en-US" sz="2200" b="1" dirty="0" smtClean="0">
                <a:latin typeface="+mj-lt"/>
              </a:rPr>
              <a:t>overflow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in a data 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Check </a:t>
            </a:r>
            <a:r>
              <a:rPr lang="en-US" sz="2200" dirty="0">
                <a:latin typeface="+mj-lt"/>
              </a:rPr>
              <a:t>the </a:t>
            </a:r>
            <a:r>
              <a:rPr lang="en-US" sz="2200" b="1" dirty="0">
                <a:latin typeface="+mj-lt"/>
              </a:rPr>
              <a:t>consistency of data formats </a:t>
            </a:r>
            <a:r>
              <a:rPr lang="en-US" sz="2200" dirty="0">
                <a:latin typeface="+mj-lt"/>
              </a:rPr>
              <a:t>with the requirements.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Check </a:t>
            </a:r>
            <a:r>
              <a:rPr lang="en-US" sz="2200" dirty="0">
                <a:latin typeface="+mj-lt"/>
              </a:rPr>
              <a:t>whether </a:t>
            </a:r>
            <a:r>
              <a:rPr lang="en-US" sz="2200" b="1" dirty="0">
                <a:latin typeface="+mj-lt"/>
              </a:rPr>
              <a:t>data usage is consistent </a:t>
            </a:r>
            <a:r>
              <a:rPr lang="en-US" sz="2200" dirty="0">
                <a:latin typeface="+mj-lt"/>
              </a:rPr>
              <a:t>with its declaration.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Check </a:t>
            </a:r>
            <a:r>
              <a:rPr lang="en-US" sz="2200" dirty="0">
                <a:latin typeface="+mj-lt"/>
              </a:rPr>
              <a:t>the </a:t>
            </a:r>
            <a:r>
              <a:rPr lang="en-US" sz="2200" b="1" dirty="0">
                <a:latin typeface="+mj-lt"/>
              </a:rPr>
              <a:t>relationships among data objects in data dictionary</a:t>
            </a:r>
            <a:r>
              <a:rPr lang="en-US" sz="2200" dirty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Check </a:t>
            </a:r>
            <a:r>
              <a:rPr lang="en-US" sz="2200" dirty="0">
                <a:latin typeface="+mj-lt"/>
              </a:rPr>
              <a:t>the </a:t>
            </a:r>
            <a:r>
              <a:rPr lang="en-US" sz="2200" b="1" dirty="0">
                <a:latin typeface="+mj-lt"/>
              </a:rPr>
              <a:t>consistency of databases and data warehouses </a:t>
            </a:r>
            <a:r>
              <a:rPr lang="en-US" sz="2200" dirty="0">
                <a:latin typeface="+mj-lt"/>
              </a:rPr>
              <a:t>with </a:t>
            </a:r>
            <a:r>
              <a:rPr lang="en-US" sz="2200" dirty="0" smtClean="0">
                <a:latin typeface="+mj-lt"/>
              </a:rPr>
              <a:t>the requirements specified </a:t>
            </a:r>
            <a:r>
              <a:rPr lang="en-US" sz="2200" dirty="0">
                <a:latin typeface="+mj-lt"/>
              </a:rPr>
              <a:t>in SRS.</a:t>
            </a:r>
          </a:p>
        </p:txBody>
      </p:sp>
    </p:spTree>
    <p:extLst>
      <p:ext uri="{BB962C8B-B14F-4D97-AF65-F5344CB8AC3E}">
        <p14:creationId xmlns:p14="http://schemas.microsoft.com/office/powerpoint/2010/main" val="207768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1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971"/>
            <a:ext cx="10515600" cy="468199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latin typeface="+mj-lt"/>
              </a:rPr>
              <a:t>Verification </a:t>
            </a:r>
            <a:r>
              <a:rPr lang="en-US" b="1" dirty="0">
                <a:latin typeface="+mj-lt"/>
              </a:rPr>
              <a:t>of Architectural Design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The points considered for the </a:t>
            </a:r>
            <a:r>
              <a:rPr lang="en-US" dirty="0" smtClean="0">
                <a:latin typeface="+mj-lt"/>
              </a:rPr>
              <a:t>verification </a:t>
            </a:r>
            <a:r>
              <a:rPr lang="en-US" dirty="0">
                <a:latin typeface="+mj-lt"/>
              </a:rPr>
              <a:t>of architectural design are: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Check that every </a:t>
            </a:r>
            <a:r>
              <a:rPr lang="en-US" b="1" dirty="0">
                <a:latin typeface="+mj-lt"/>
              </a:rPr>
              <a:t>functional requirement </a:t>
            </a:r>
            <a:r>
              <a:rPr lang="en-US" dirty="0">
                <a:latin typeface="+mj-lt"/>
              </a:rPr>
              <a:t>in the SRS has been take </a:t>
            </a:r>
            <a:r>
              <a:rPr lang="en-US" dirty="0" smtClean="0">
                <a:latin typeface="+mj-lt"/>
              </a:rPr>
              <a:t>care of </a:t>
            </a:r>
            <a:r>
              <a:rPr lang="en-US" dirty="0">
                <a:latin typeface="+mj-lt"/>
              </a:rPr>
              <a:t>in this design.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Check whether all </a:t>
            </a:r>
            <a:r>
              <a:rPr lang="en-US" b="1" dirty="0">
                <a:latin typeface="+mj-lt"/>
              </a:rPr>
              <a:t>exceptions handling </a:t>
            </a:r>
            <a:r>
              <a:rPr lang="en-US" dirty="0">
                <a:latin typeface="+mj-lt"/>
              </a:rPr>
              <a:t>conditions have been taken care of.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+mj-lt"/>
              </a:rPr>
              <a:t>Verify </a:t>
            </a:r>
            <a:r>
              <a:rPr lang="en-US" b="1" dirty="0">
                <a:latin typeface="+mj-lt"/>
              </a:rPr>
              <a:t>the process of transform mapping and transaction mapping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used for </a:t>
            </a:r>
            <a:r>
              <a:rPr lang="en-US" dirty="0">
                <a:latin typeface="+mj-lt"/>
              </a:rPr>
              <a:t>the transition from requirement model to architectural design.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Since architectural design deals with the </a:t>
            </a:r>
            <a:r>
              <a:rPr lang="en-US" dirty="0" smtClean="0">
                <a:latin typeface="+mj-lt"/>
              </a:rPr>
              <a:t>classification </a:t>
            </a:r>
            <a:r>
              <a:rPr lang="en-US" dirty="0">
                <a:latin typeface="+mj-lt"/>
              </a:rPr>
              <a:t>of a system </a:t>
            </a:r>
            <a:r>
              <a:rPr lang="en-US" dirty="0" smtClean="0">
                <a:latin typeface="+mj-lt"/>
              </a:rPr>
              <a:t>into sub-systems </a:t>
            </a:r>
            <a:r>
              <a:rPr lang="en-US" dirty="0">
                <a:latin typeface="+mj-lt"/>
              </a:rPr>
              <a:t>or modules, check the </a:t>
            </a:r>
            <a:r>
              <a:rPr lang="en-US" b="1" dirty="0">
                <a:latin typeface="+mj-lt"/>
              </a:rPr>
              <a:t>functionality of each module </a:t>
            </a:r>
            <a:r>
              <a:rPr lang="en-US" dirty="0" smtClean="0">
                <a:latin typeface="+mj-lt"/>
              </a:rPr>
              <a:t>according to </a:t>
            </a:r>
            <a:r>
              <a:rPr lang="en-US" dirty="0">
                <a:latin typeface="+mj-lt"/>
              </a:rPr>
              <a:t>the requirements </a:t>
            </a:r>
            <a:r>
              <a:rPr lang="en-US" dirty="0" smtClean="0">
                <a:latin typeface="+mj-lt"/>
              </a:rPr>
              <a:t>specified</a:t>
            </a:r>
            <a:r>
              <a:rPr lang="en-US" dirty="0">
                <a:latin typeface="+mj-lt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j-lt"/>
              </a:rPr>
              <a:t>Check </a:t>
            </a:r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inter-dependence and interface </a:t>
            </a:r>
            <a:r>
              <a:rPr lang="en-US" dirty="0">
                <a:latin typeface="+mj-lt"/>
              </a:rPr>
              <a:t>between the modules</a:t>
            </a:r>
            <a:r>
              <a:rPr lang="en-US" dirty="0" smtClean="0">
                <a:latin typeface="+mj-lt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In the modular approach of architectural design, there are two </a:t>
            </a:r>
            <a:r>
              <a:rPr lang="en-US" dirty="0" smtClean="0">
                <a:latin typeface="+mj-lt"/>
              </a:rPr>
              <a:t>issues with </a:t>
            </a:r>
            <a:r>
              <a:rPr lang="en-US" dirty="0">
                <a:latin typeface="+mj-lt"/>
              </a:rPr>
              <a:t>modularity— </a:t>
            </a:r>
            <a:r>
              <a:rPr lang="en-US" i="1" dirty="0">
                <a:latin typeface="+mj-lt"/>
              </a:rPr>
              <a:t>Module Coupling and Module Cohesion</a:t>
            </a:r>
            <a:r>
              <a:rPr lang="en-US" dirty="0">
                <a:latin typeface="+mj-lt"/>
              </a:rPr>
              <a:t>. A good </a:t>
            </a:r>
            <a:r>
              <a:rPr lang="en-US" dirty="0" smtClean="0">
                <a:latin typeface="+mj-lt"/>
              </a:rPr>
              <a:t>design will </a:t>
            </a:r>
            <a:r>
              <a:rPr lang="en-US" dirty="0">
                <a:latin typeface="+mj-lt"/>
              </a:rPr>
              <a:t>have </a:t>
            </a:r>
            <a:r>
              <a:rPr lang="en-US" b="1" dirty="0">
                <a:latin typeface="+mj-lt"/>
              </a:rPr>
              <a:t>low coupling and high cohesion</a:t>
            </a:r>
            <a:r>
              <a:rPr lang="en-US" dirty="0">
                <a:latin typeface="+mj-lt"/>
              </a:rPr>
              <a:t>. Testers should verify </a:t>
            </a:r>
            <a:r>
              <a:rPr lang="en-US" dirty="0" smtClean="0">
                <a:latin typeface="+mj-lt"/>
              </a:rPr>
              <a:t>these factors</a:t>
            </a:r>
            <a:r>
              <a:rPr lang="en-US" dirty="0">
                <a:latin typeface="+mj-lt"/>
              </a:rPr>
              <a:t>, otherwise they will affect the reliability and maintainability </a:t>
            </a:r>
            <a:r>
              <a:rPr lang="en-US" dirty="0" smtClean="0">
                <a:latin typeface="+mj-lt"/>
              </a:rPr>
              <a:t>of the </a:t>
            </a:r>
            <a:r>
              <a:rPr lang="en-US" dirty="0">
                <a:latin typeface="+mj-lt"/>
              </a:rPr>
              <a:t>system which are non-functional requirements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30125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163"/>
            <a:ext cx="10515600" cy="48768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smtClean="0">
                <a:latin typeface="+mj-lt"/>
              </a:rPr>
              <a:t>Verification </a:t>
            </a:r>
            <a:r>
              <a:rPr lang="en-US" sz="2200" b="1" dirty="0">
                <a:latin typeface="+mj-lt"/>
              </a:rPr>
              <a:t>of User-Interface Design</a:t>
            </a:r>
          </a:p>
          <a:p>
            <a:pPr marL="0" indent="0" algn="just">
              <a:buNone/>
            </a:pPr>
            <a:r>
              <a:rPr lang="en-US" sz="2000" dirty="0">
                <a:latin typeface="+mj-lt"/>
              </a:rPr>
              <a:t>The points to be considered for the </a:t>
            </a:r>
            <a:r>
              <a:rPr lang="en-US" sz="2000" dirty="0" smtClean="0">
                <a:latin typeface="+mj-lt"/>
              </a:rPr>
              <a:t>verification </a:t>
            </a:r>
            <a:r>
              <a:rPr lang="en-US" sz="2000" dirty="0">
                <a:latin typeface="+mj-lt"/>
              </a:rPr>
              <a:t>of user-interface design are: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Check all the </a:t>
            </a:r>
            <a:r>
              <a:rPr lang="en-US" sz="2000" b="1" dirty="0">
                <a:latin typeface="+mj-lt"/>
              </a:rPr>
              <a:t>interfaces between modules </a:t>
            </a:r>
            <a:r>
              <a:rPr lang="en-US" sz="2000" dirty="0">
                <a:latin typeface="+mj-lt"/>
              </a:rPr>
              <a:t>according to the </a:t>
            </a:r>
            <a:r>
              <a:rPr lang="en-US" sz="2000" dirty="0" smtClean="0">
                <a:latin typeface="+mj-lt"/>
              </a:rPr>
              <a:t>architecture design</a:t>
            </a:r>
            <a:r>
              <a:rPr lang="en-US" sz="2000" dirty="0">
                <a:latin typeface="+mj-lt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Check all the </a:t>
            </a:r>
            <a:r>
              <a:rPr lang="en-US" sz="2000" b="1" dirty="0">
                <a:latin typeface="+mj-lt"/>
              </a:rPr>
              <a:t>interfaces between software and other non-human </a:t>
            </a:r>
            <a:r>
              <a:rPr lang="en-US" sz="2000" b="1" dirty="0" smtClean="0">
                <a:latin typeface="+mj-lt"/>
              </a:rPr>
              <a:t>producer and </a:t>
            </a:r>
            <a:r>
              <a:rPr lang="en-US" sz="2000" b="1" dirty="0">
                <a:latin typeface="+mj-lt"/>
              </a:rPr>
              <a:t>consumer</a:t>
            </a:r>
            <a:r>
              <a:rPr lang="en-US" sz="2000" dirty="0">
                <a:latin typeface="+mj-lt"/>
              </a:rPr>
              <a:t> of information.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Check all the </a:t>
            </a:r>
            <a:r>
              <a:rPr lang="en-US" sz="2000" b="1" dirty="0">
                <a:latin typeface="+mj-lt"/>
              </a:rPr>
              <a:t>interfaces between human and computer</a:t>
            </a:r>
            <a:r>
              <a:rPr lang="en-US" sz="2000" dirty="0">
                <a:latin typeface="+mj-lt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Check all the above interfaces for their </a:t>
            </a:r>
            <a:r>
              <a:rPr lang="en-US" sz="2000" b="1" dirty="0">
                <a:latin typeface="+mj-lt"/>
              </a:rPr>
              <a:t>consistency</a:t>
            </a:r>
            <a:r>
              <a:rPr lang="en-US" sz="2000" dirty="0">
                <a:latin typeface="+mj-lt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Check </a:t>
            </a:r>
            <a:r>
              <a:rPr lang="en-US" sz="2000" dirty="0">
                <a:latin typeface="+mj-lt"/>
              </a:rPr>
              <a:t>the </a:t>
            </a:r>
            <a:r>
              <a:rPr lang="en-US" sz="2000" b="1" dirty="0">
                <a:latin typeface="+mj-lt"/>
              </a:rPr>
              <a:t>response time</a:t>
            </a:r>
            <a:r>
              <a:rPr lang="en-US" sz="2000" dirty="0">
                <a:latin typeface="+mj-lt"/>
              </a:rPr>
              <a:t> for all the interfaces are within required </a:t>
            </a:r>
            <a:r>
              <a:rPr lang="en-US" sz="2000" dirty="0" smtClean="0">
                <a:latin typeface="+mj-lt"/>
              </a:rPr>
              <a:t>ranges. It </a:t>
            </a:r>
            <a:r>
              <a:rPr lang="en-US" sz="2000" dirty="0">
                <a:latin typeface="+mj-lt"/>
              </a:rPr>
              <a:t>is very essential for the projects related to real-time systems </a:t>
            </a:r>
            <a:r>
              <a:rPr lang="en-US" sz="2000" dirty="0" smtClean="0">
                <a:latin typeface="+mj-lt"/>
              </a:rPr>
              <a:t>where response </a:t>
            </a:r>
            <a:r>
              <a:rPr lang="en-US" sz="2000" dirty="0">
                <a:latin typeface="+mj-lt"/>
              </a:rPr>
              <a:t>time is very crucial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79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56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Verification </a:t>
            </a:r>
            <a:r>
              <a:rPr lang="en-US" sz="3200" b="1" dirty="0"/>
              <a:t>of Low-Level Design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+mj-lt"/>
              </a:rPr>
              <a:t>Testers </a:t>
            </a:r>
            <a:r>
              <a:rPr lang="en-US" sz="2200" dirty="0" smtClean="0">
                <a:latin typeface="+mj-lt"/>
              </a:rPr>
              <a:t> performs </a:t>
            </a:r>
            <a:r>
              <a:rPr lang="en-US" sz="2200" dirty="0">
                <a:latin typeface="+mj-lt"/>
              </a:rPr>
              <a:t>the following parallel activities in this phase: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The tester </a:t>
            </a:r>
            <a:r>
              <a:rPr lang="en-US" sz="2200" b="1" dirty="0" smtClean="0">
                <a:latin typeface="+mj-lt"/>
              </a:rPr>
              <a:t>verifies </a:t>
            </a:r>
            <a:r>
              <a:rPr lang="en-US" sz="2200" b="1" dirty="0">
                <a:latin typeface="+mj-lt"/>
              </a:rPr>
              <a:t>the LLD</a:t>
            </a:r>
            <a:r>
              <a:rPr lang="en-US" sz="2200" dirty="0">
                <a:latin typeface="+mj-lt"/>
              </a:rPr>
              <a:t>. The details and logic of each module is </a:t>
            </a:r>
            <a:r>
              <a:rPr lang="en-US" sz="2200" dirty="0" smtClean="0">
                <a:latin typeface="+mj-lt"/>
              </a:rPr>
              <a:t>verified </a:t>
            </a:r>
            <a:r>
              <a:rPr lang="en-US" sz="2200" dirty="0">
                <a:latin typeface="+mj-lt"/>
              </a:rPr>
              <a:t>such that the high-level and low-level abstractions are consistent.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The tester also prepares the </a:t>
            </a:r>
            <a:r>
              <a:rPr lang="en-US" sz="2200" b="1" i="1" dirty="0">
                <a:latin typeface="+mj-lt"/>
              </a:rPr>
              <a:t>Unit Test Plan </a:t>
            </a:r>
            <a:r>
              <a:rPr lang="en-US" sz="2200" dirty="0">
                <a:latin typeface="+mj-lt"/>
              </a:rPr>
              <a:t>which will be referred at </a:t>
            </a:r>
            <a:r>
              <a:rPr lang="en-US" sz="2200" dirty="0" smtClean="0">
                <a:latin typeface="+mj-lt"/>
              </a:rPr>
              <a:t>the time </a:t>
            </a:r>
            <a:r>
              <a:rPr lang="en-US" sz="2200" dirty="0">
                <a:latin typeface="+mj-lt"/>
              </a:rPr>
              <a:t>of </a:t>
            </a:r>
            <a:r>
              <a:rPr lang="en-US" sz="2200" i="1" dirty="0">
                <a:latin typeface="+mj-lt"/>
              </a:rPr>
              <a:t>Unit </a:t>
            </a:r>
            <a:r>
              <a:rPr lang="en-US" sz="2200" i="1" dirty="0" smtClean="0">
                <a:latin typeface="+mj-lt"/>
              </a:rPr>
              <a:t>Testing.</a:t>
            </a:r>
          </a:p>
          <a:p>
            <a:pPr algn="just"/>
            <a:r>
              <a:rPr lang="en-US" sz="2200" dirty="0">
                <a:latin typeface="+mj-lt"/>
              </a:rPr>
              <a:t>This is the last pre-coding phase where internal details of each design </a:t>
            </a:r>
            <a:r>
              <a:rPr lang="en-US" sz="2200" dirty="0" smtClean="0">
                <a:latin typeface="+mj-lt"/>
              </a:rPr>
              <a:t>entity are </a:t>
            </a:r>
            <a:r>
              <a:rPr lang="en-US" sz="2200" dirty="0">
                <a:latin typeface="+mj-lt"/>
              </a:rPr>
              <a:t>described. For </a:t>
            </a:r>
            <a:r>
              <a:rPr lang="en-US" sz="2200" dirty="0" smtClean="0">
                <a:latin typeface="+mj-lt"/>
              </a:rPr>
              <a:t>verification</a:t>
            </a:r>
            <a:r>
              <a:rPr lang="en-US" sz="2200" dirty="0">
                <a:latin typeface="+mj-lt"/>
              </a:rPr>
              <a:t>, the SRS and SDD of individual modules </a:t>
            </a:r>
            <a:r>
              <a:rPr lang="en-US" sz="2200" dirty="0" smtClean="0">
                <a:latin typeface="+mj-lt"/>
              </a:rPr>
              <a:t>are referred </a:t>
            </a:r>
            <a:r>
              <a:rPr lang="en-US" sz="2200" dirty="0">
                <a:latin typeface="+mj-lt"/>
              </a:rPr>
              <a:t>to. Some points to be considered are listed below: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Verify the SRS </a:t>
            </a:r>
            <a:r>
              <a:rPr lang="en-US" sz="2200" dirty="0">
                <a:latin typeface="+mj-lt"/>
              </a:rPr>
              <a:t>of each module.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Verify the SDD </a:t>
            </a:r>
            <a:r>
              <a:rPr lang="en-US" sz="2200" dirty="0">
                <a:latin typeface="+mj-lt"/>
              </a:rPr>
              <a:t>of each module.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In </a:t>
            </a:r>
            <a:r>
              <a:rPr lang="en-US" sz="2200" dirty="0">
                <a:latin typeface="+mj-lt"/>
              </a:rPr>
              <a:t>LLD, </a:t>
            </a:r>
            <a:r>
              <a:rPr lang="en-US" sz="2200" b="1" dirty="0">
                <a:latin typeface="+mj-lt"/>
              </a:rPr>
              <a:t>data structures, interfaces, and algorithms </a:t>
            </a:r>
            <a:r>
              <a:rPr lang="en-US" sz="2200" dirty="0">
                <a:latin typeface="+mj-lt"/>
              </a:rPr>
              <a:t>are represented by </a:t>
            </a:r>
            <a:r>
              <a:rPr lang="en-US" sz="2200" dirty="0" smtClean="0">
                <a:latin typeface="+mj-lt"/>
              </a:rPr>
              <a:t>design notations</a:t>
            </a:r>
            <a:r>
              <a:rPr lang="en-US" sz="2200" dirty="0">
                <a:latin typeface="+mj-lt"/>
              </a:rPr>
              <a:t>; </a:t>
            </a:r>
            <a:r>
              <a:rPr lang="en-US" sz="2200" b="1" dirty="0">
                <a:latin typeface="+mj-lt"/>
              </a:rPr>
              <a:t>verify the consistency </a:t>
            </a:r>
            <a:r>
              <a:rPr lang="en-US" sz="2200" dirty="0">
                <a:latin typeface="+mj-lt"/>
              </a:rPr>
              <a:t>of every item with their design notations.</a:t>
            </a:r>
          </a:p>
        </p:txBody>
      </p:sp>
    </p:spTree>
    <p:extLst>
      <p:ext uri="{BB962C8B-B14F-4D97-AF65-F5344CB8AC3E}">
        <p14:creationId xmlns:p14="http://schemas.microsoft.com/office/powerpoint/2010/main" val="77295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Verification </a:t>
            </a:r>
            <a:r>
              <a:rPr lang="en-US" sz="3200" b="1" dirty="0"/>
              <a:t>of Coding (Unit Verification)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257"/>
            <a:ext cx="10515600" cy="489970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500" dirty="0" smtClean="0"/>
              <a:t>Code </a:t>
            </a:r>
            <a:r>
              <a:rPr lang="en-US" sz="3500" dirty="0"/>
              <a:t>must be </a:t>
            </a:r>
            <a:r>
              <a:rPr lang="en-US" sz="3500" dirty="0" smtClean="0"/>
              <a:t>verified </a:t>
            </a:r>
            <a:r>
              <a:rPr lang="en-US" sz="3500" dirty="0" smtClean="0"/>
              <a:t>for</a:t>
            </a:r>
            <a:r>
              <a:rPr lang="en-US" sz="3500" dirty="0" smtClean="0"/>
              <a:t>:</a:t>
            </a:r>
            <a:endParaRPr lang="en-US" sz="35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500" dirty="0" smtClean="0"/>
              <a:t> </a:t>
            </a:r>
            <a:r>
              <a:rPr lang="en-US" sz="3500" dirty="0"/>
              <a:t>Check that </a:t>
            </a:r>
            <a:r>
              <a:rPr lang="en-US" sz="3500" b="1" dirty="0"/>
              <a:t>every design </a:t>
            </a:r>
            <a:r>
              <a:rPr lang="en-US" sz="3500" b="1" dirty="0" smtClean="0"/>
              <a:t>specification </a:t>
            </a:r>
            <a:r>
              <a:rPr lang="en-US" sz="3500" b="1" dirty="0"/>
              <a:t>in HLD and LLD has been </a:t>
            </a:r>
            <a:r>
              <a:rPr lang="en-US" sz="3500" b="1" dirty="0" smtClean="0"/>
              <a:t>coded </a:t>
            </a:r>
            <a:r>
              <a:rPr lang="en-US" sz="3500" dirty="0" smtClean="0"/>
              <a:t>using </a:t>
            </a:r>
            <a:r>
              <a:rPr lang="en-US" sz="3500" dirty="0"/>
              <a:t>traceability matrix.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500" dirty="0" smtClean="0"/>
              <a:t> </a:t>
            </a:r>
            <a:r>
              <a:rPr lang="en-US" sz="3500" dirty="0"/>
              <a:t>Examine the </a:t>
            </a:r>
            <a:r>
              <a:rPr lang="en-US" sz="3500" b="1" dirty="0"/>
              <a:t>code against a language </a:t>
            </a:r>
            <a:r>
              <a:rPr lang="en-US" sz="3500" b="1" dirty="0" smtClean="0"/>
              <a:t>specification </a:t>
            </a:r>
            <a:r>
              <a:rPr lang="en-US" sz="3500" dirty="0"/>
              <a:t>checklist</a:t>
            </a:r>
            <a:r>
              <a:rPr lang="en-US" sz="35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500" dirty="0" smtClean="0"/>
              <a:t> </a:t>
            </a:r>
            <a:r>
              <a:rPr lang="en-US" sz="3500" dirty="0"/>
              <a:t>Code </a:t>
            </a:r>
            <a:r>
              <a:rPr lang="en-US" sz="3500" dirty="0" smtClean="0"/>
              <a:t>verification </a:t>
            </a:r>
            <a:r>
              <a:rPr lang="en-US" sz="3500" dirty="0"/>
              <a:t>can be done most </a:t>
            </a:r>
            <a:r>
              <a:rPr lang="en-US" sz="3500" dirty="0" smtClean="0"/>
              <a:t>efficiently </a:t>
            </a:r>
            <a:r>
              <a:rPr lang="en-US" sz="3500" dirty="0"/>
              <a:t>by the developer, as </a:t>
            </a:r>
            <a:r>
              <a:rPr lang="en-US" sz="3500" dirty="0" smtClean="0"/>
              <a:t>he has </a:t>
            </a:r>
            <a:r>
              <a:rPr lang="en-US" sz="3500" dirty="0"/>
              <a:t>prepared the code. He can verify every statement, control </a:t>
            </a:r>
            <a:r>
              <a:rPr lang="en-US" sz="3500" dirty="0" smtClean="0"/>
              <a:t>structure, loop</a:t>
            </a:r>
            <a:r>
              <a:rPr lang="en-US" sz="3500" dirty="0"/>
              <a:t>, and logic such that every possible method of execution is </a:t>
            </a:r>
            <a:r>
              <a:rPr lang="en-US" sz="3500" dirty="0" smtClean="0"/>
              <a:t>tested. In </a:t>
            </a:r>
            <a:r>
              <a:rPr lang="en-US" sz="3500" dirty="0"/>
              <a:t>this way, he </a:t>
            </a:r>
            <a:r>
              <a:rPr lang="en-US" sz="3500" dirty="0" smtClean="0"/>
              <a:t>verifies </a:t>
            </a:r>
            <a:r>
              <a:rPr lang="en-US" sz="3500" dirty="0"/>
              <a:t>the whole module which he has developed. </a:t>
            </a:r>
            <a:r>
              <a:rPr lang="en-US" sz="3500" dirty="0" smtClean="0"/>
              <a:t>Some points </a:t>
            </a:r>
            <a:r>
              <a:rPr lang="en-US" sz="3500" dirty="0"/>
              <a:t>against which the code can be </a:t>
            </a:r>
            <a:r>
              <a:rPr lang="en-US" sz="3500" dirty="0" smtClean="0"/>
              <a:t>verified </a:t>
            </a:r>
            <a:r>
              <a:rPr lang="en-US" sz="3500" dirty="0"/>
              <a:t>are:</a:t>
            </a:r>
          </a:p>
          <a:p>
            <a:pPr marL="406400" indent="0" algn="just">
              <a:buNone/>
            </a:pPr>
            <a:r>
              <a:rPr lang="en-US" sz="2600" dirty="0"/>
              <a:t>(a) Misunderstood or incorrect arithmetic precedence</a:t>
            </a:r>
          </a:p>
          <a:p>
            <a:pPr marL="406400" indent="0" algn="just">
              <a:buNone/>
            </a:pPr>
            <a:r>
              <a:rPr lang="en-US" sz="2600" dirty="0"/>
              <a:t>(b) Mixed mode operations</a:t>
            </a:r>
          </a:p>
          <a:p>
            <a:pPr marL="406400" indent="0" algn="just">
              <a:buNone/>
            </a:pPr>
            <a:r>
              <a:rPr lang="en-US" sz="2600" dirty="0"/>
              <a:t>(c) Incorrect initialization</a:t>
            </a:r>
          </a:p>
          <a:p>
            <a:pPr marL="406400" indent="0" algn="just">
              <a:buNone/>
            </a:pPr>
            <a:r>
              <a:rPr lang="en-US" sz="2600" dirty="0"/>
              <a:t>(d) Precision inaccuracy</a:t>
            </a:r>
          </a:p>
          <a:p>
            <a:pPr marL="406400" indent="0" algn="just">
              <a:buNone/>
            </a:pPr>
            <a:r>
              <a:rPr lang="en-US" sz="2600" dirty="0"/>
              <a:t>(e) Incorrect symbolic representation of an expression</a:t>
            </a:r>
          </a:p>
          <a:p>
            <a:pPr marL="406400" indent="0" algn="just">
              <a:buNone/>
            </a:pPr>
            <a:r>
              <a:rPr lang="en-US" sz="2600" dirty="0"/>
              <a:t>(f) Different data types</a:t>
            </a:r>
          </a:p>
          <a:p>
            <a:pPr marL="406400" indent="0" algn="just">
              <a:buNone/>
            </a:pPr>
            <a:r>
              <a:rPr lang="en-US" sz="2600" dirty="0"/>
              <a:t>(g) Improper or non-existent loop termination</a:t>
            </a:r>
          </a:p>
          <a:p>
            <a:pPr marL="406400" indent="0" algn="just">
              <a:buNone/>
            </a:pPr>
            <a:r>
              <a:rPr lang="en-US" sz="2600" dirty="0"/>
              <a:t>(h) Failure to exit</a:t>
            </a:r>
          </a:p>
        </p:txBody>
      </p:sp>
    </p:spTree>
    <p:extLst>
      <p:ext uri="{BB962C8B-B14F-4D97-AF65-F5344CB8AC3E}">
        <p14:creationId xmlns:p14="http://schemas.microsoft.com/office/powerpoint/2010/main" val="131203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</a:rPr>
              <a:t>Two kinds of techniques are used to verify the coding</a:t>
            </a:r>
            <a:r>
              <a:rPr lang="en-US" sz="2200" dirty="0" smtClean="0">
                <a:latin typeface="+mj-lt"/>
              </a:rPr>
              <a:t>:</a:t>
            </a:r>
          </a:p>
          <a:p>
            <a:pPr marL="508000" indent="0" algn="just">
              <a:buNone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(a) static testing, and</a:t>
            </a:r>
          </a:p>
          <a:p>
            <a:pPr marL="508000" indent="0" algn="just">
              <a:buNone/>
            </a:pPr>
            <a:r>
              <a:rPr lang="en-US" sz="2200" b="1" dirty="0" smtClean="0">
                <a:latin typeface="+mj-lt"/>
              </a:rPr>
              <a:t> (</a:t>
            </a:r>
            <a:r>
              <a:rPr lang="en-US" sz="2200" b="1" dirty="0">
                <a:latin typeface="+mj-lt"/>
              </a:rPr>
              <a:t>b) dynamic testing.</a:t>
            </a:r>
          </a:p>
          <a:p>
            <a:pPr algn="just"/>
            <a:r>
              <a:rPr lang="en-US" sz="2200" b="1" i="1" dirty="0">
                <a:latin typeface="+mj-lt"/>
              </a:rPr>
              <a:t>Static testing techniques </a:t>
            </a:r>
            <a:r>
              <a:rPr lang="en-US" sz="2200" b="1" i="1" dirty="0" smtClean="0">
                <a:latin typeface="+mj-lt"/>
              </a:rPr>
              <a:t>:</a:t>
            </a:r>
            <a:r>
              <a:rPr lang="en-US" sz="2200" dirty="0" smtClean="0">
                <a:latin typeface="+mj-lt"/>
              </a:rPr>
              <a:t>this </a:t>
            </a:r>
            <a:r>
              <a:rPr lang="en-US" sz="2200" dirty="0" smtClean="0">
                <a:latin typeface="+mj-lt"/>
              </a:rPr>
              <a:t>technique does </a:t>
            </a:r>
            <a:r>
              <a:rPr lang="en-US" sz="2200" dirty="0">
                <a:latin typeface="+mj-lt"/>
              </a:rPr>
              <a:t>not involve actual execution. It considers only static analysis of the </a:t>
            </a:r>
            <a:r>
              <a:rPr lang="en-US" sz="2200" dirty="0" smtClean="0">
                <a:latin typeface="+mj-lt"/>
              </a:rPr>
              <a:t>code or </a:t>
            </a:r>
            <a:r>
              <a:rPr lang="en-US" sz="2200" dirty="0">
                <a:latin typeface="+mj-lt"/>
              </a:rPr>
              <a:t>some form of conceptual execution of the code.</a:t>
            </a:r>
          </a:p>
          <a:p>
            <a:pPr algn="just"/>
            <a:r>
              <a:rPr lang="en-US" sz="2200" b="1" i="1" dirty="0">
                <a:latin typeface="+mj-lt"/>
              </a:rPr>
              <a:t>Dynamic testing techniques </a:t>
            </a:r>
            <a:r>
              <a:rPr lang="en-US" sz="2200" dirty="0">
                <a:latin typeface="+mj-lt"/>
              </a:rPr>
              <a:t>It is complementary to the static testing </a:t>
            </a:r>
            <a:r>
              <a:rPr lang="en-US" sz="2200" dirty="0" smtClean="0">
                <a:latin typeface="+mj-lt"/>
              </a:rPr>
              <a:t>technique. It </a:t>
            </a:r>
            <a:r>
              <a:rPr lang="en-US" sz="2200" dirty="0">
                <a:latin typeface="+mj-lt"/>
              </a:rPr>
              <a:t>executes the code on some test data. The developer is the key person in </a:t>
            </a:r>
            <a:r>
              <a:rPr lang="en-US" sz="2200" dirty="0" smtClean="0">
                <a:latin typeface="+mj-lt"/>
              </a:rPr>
              <a:t>this process </a:t>
            </a:r>
            <a:r>
              <a:rPr lang="en-US" sz="2200" dirty="0">
                <a:latin typeface="+mj-lt"/>
              </a:rPr>
              <a:t>who can verify the code of his module by using the dynamic </a:t>
            </a:r>
            <a:r>
              <a:rPr lang="en-US" sz="2200" dirty="0" smtClean="0">
                <a:latin typeface="+mj-lt"/>
              </a:rPr>
              <a:t>testing technique</a:t>
            </a:r>
            <a:r>
              <a:rPr lang="en-US" sz="22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83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Unit verification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+mj-lt"/>
              </a:rPr>
              <a:t>Unit verification is performed for:</a:t>
            </a:r>
            <a:endParaRPr lang="en-US" sz="22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Interfaces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are </a:t>
            </a:r>
            <a:r>
              <a:rPr lang="en-US" sz="2200" dirty="0" smtClean="0">
                <a:latin typeface="+mj-lt"/>
              </a:rPr>
              <a:t>verified </a:t>
            </a:r>
            <a:r>
              <a:rPr lang="en-US" sz="2200" dirty="0">
                <a:latin typeface="+mj-lt"/>
              </a:rPr>
              <a:t>to ensure that information properly </a:t>
            </a:r>
            <a:r>
              <a:rPr lang="en-US" sz="2200" dirty="0" smtClean="0">
                <a:latin typeface="+mj-lt"/>
              </a:rPr>
              <a:t>flows </a:t>
            </a:r>
            <a:r>
              <a:rPr lang="en-US" sz="2200" dirty="0">
                <a:latin typeface="+mj-lt"/>
              </a:rPr>
              <a:t>in </a:t>
            </a:r>
            <a:r>
              <a:rPr lang="en-US" sz="2200" dirty="0" smtClean="0">
                <a:latin typeface="+mj-lt"/>
              </a:rPr>
              <a:t>and out </a:t>
            </a:r>
            <a:r>
              <a:rPr lang="en-US" sz="2200" dirty="0">
                <a:latin typeface="+mj-lt"/>
              </a:rPr>
              <a:t>of the program unit under test.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The </a:t>
            </a:r>
            <a:r>
              <a:rPr lang="en-US" sz="2200" b="1" dirty="0">
                <a:latin typeface="+mj-lt"/>
              </a:rPr>
              <a:t>local data structure </a:t>
            </a:r>
            <a:r>
              <a:rPr lang="en-US" sz="2200" dirty="0">
                <a:latin typeface="+mj-lt"/>
              </a:rPr>
              <a:t>is </a:t>
            </a:r>
            <a:r>
              <a:rPr lang="en-US" sz="2200" dirty="0" smtClean="0">
                <a:latin typeface="+mj-lt"/>
              </a:rPr>
              <a:t>verified </a:t>
            </a:r>
            <a:r>
              <a:rPr lang="en-US" sz="2200" dirty="0">
                <a:latin typeface="+mj-lt"/>
              </a:rPr>
              <a:t>to maintain data integrity.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Boundary </a:t>
            </a:r>
            <a:r>
              <a:rPr lang="en-US" sz="2200" b="1" dirty="0">
                <a:latin typeface="+mj-lt"/>
              </a:rPr>
              <a:t>conditions </a:t>
            </a:r>
            <a:r>
              <a:rPr lang="en-US" sz="2200" dirty="0">
                <a:latin typeface="+mj-lt"/>
              </a:rPr>
              <a:t>are checked to verify that the module is </a:t>
            </a:r>
            <a:r>
              <a:rPr lang="en-US" sz="2200" dirty="0" smtClean="0">
                <a:latin typeface="+mj-lt"/>
              </a:rPr>
              <a:t>working </a:t>
            </a:r>
            <a:r>
              <a:rPr lang="en-US" sz="2200" dirty="0" smtClean="0">
                <a:latin typeface="+mj-lt"/>
              </a:rPr>
              <a:t>fine </a:t>
            </a:r>
            <a:r>
              <a:rPr lang="en-US" sz="2200" dirty="0">
                <a:latin typeface="+mj-lt"/>
              </a:rPr>
              <a:t>on boundaries also.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All </a:t>
            </a:r>
            <a:r>
              <a:rPr lang="en-US" sz="2200" b="1" dirty="0" smtClean="0">
                <a:latin typeface="+mj-lt"/>
              </a:rPr>
              <a:t>independent paths </a:t>
            </a:r>
            <a:r>
              <a:rPr lang="en-US" sz="2200" dirty="0" smtClean="0">
                <a:latin typeface="+mj-lt"/>
              </a:rPr>
              <a:t>through the control structure are exercised to ensure that all statements in a module have been executed at least once.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All </a:t>
            </a:r>
            <a:r>
              <a:rPr lang="en-US" sz="2200" b="1" dirty="0">
                <a:latin typeface="+mj-lt"/>
              </a:rPr>
              <a:t>error handling paths </a:t>
            </a:r>
            <a:r>
              <a:rPr lang="en-US" sz="2200" dirty="0">
                <a:latin typeface="+mj-lt"/>
              </a:rPr>
              <a:t>are tested.</a:t>
            </a:r>
          </a:p>
          <a:p>
            <a:pPr marL="0" indent="0" algn="just">
              <a:buNone/>
            </a:pPr>
            <a:r>
              <a:rPr lang="en-US" sz="2200" dirty="0">
                <a:latin typeface="+mj-lt"/>
              </a:rPr>
              <a:t>Unit </a:t>
            </a:r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is largely </a:t>
            </a:r>
            <a:r>
              <a:rPr lang="en-US" sz="2200" i="1" dirty="0">
                <a:latin typeface="+mj-lt"/>
              </a:rPr>
              <a:t>white-box oriented</a:t>
            </a:r>
            <a:r>
              <a:rPr lang="en-US" sz="22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152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0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Verification activities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Verification </a:t>
            </a:r>
            <a:r>
              <a:rPr lang="en-US" sz="2400" b="1" dirty="0"/>
              <a:t>and Validation </a:t>
            </a:r>
            <a:r>
              <a:rPr lang="en-US" sz="2400" b="1" dirty="0" smtClean="0"/>
              <a:t>activities</a:t>
            </a:r>
          </a:p>
          <a:p>
            <a:r>
              <a:rPr lang="en-US" sz="2400" b="1" dirty="0" smtClean="0"/>
              <a:t>Verification </a:t>
            </a:r>
            <a:r>
              <a:rPr lang="en-US" sz="2400" b="1" dirty="0" smtClean="0"/>
              <a:t>and its activities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451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Verification </a:t>
            </a:r>
            <a:r>
              <a:rPr lang="en-US" sz="3200" b="1" dirty="0"/>
              <a:t>and Validation activities</a:t>
            </a:r>
            <a:br>
              <a:rPr lang="en-US" sz="3200" b="1" dirty="0"/>
            </a:b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3" y="1157288"/>
            <a:ext cx="10015537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1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Verification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791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+mj-lt"/>
              </a:rPr>
              <a:t>Verification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is needed for the following</a:t>
            </a:r>
            <a:r>
              <a:rPr lang="en-US" sz="2200" dirty="0" smtClean="0">
                <a:latin typeface="+mj-lt"/>
              </a:rPr>
              <a:t>:</a:t>
            </a:r>
          </a:p>
          <a:p>
            <a:pPr algn="just"/>
            <a:r>
              <a:rPr lang="en-US" sz="2200" dirty="0">
                <a:latin typeface="+mj-lt"/>
              </a:rPr>
              <a:t>If </a:t>
            </a:r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is not performed at early stages, there are always a </a:t>
            </a:r>
            <a:r>
              <a:rPr lang="en-US" sz="2200" dirty="0" smtClean="0">
                <a:latin typeface="+mj-lt"/>
              </a:rPr>
              <a:t>chance of </a:t>
            </a:r>
            <a:r>
              <a:rPr lang="en-US" sz="2200" dirty="0">
                <a:latin typeface="+mj-lt"/>
              </a:rPr>
              <a:t>mismatch between the required product and the delivered </a:t>
            </a:r>
            <a:r>
              <a:rPr lang="en-US" sz="2200" dirty="0" smtClean="0">
                <a:latin typeface="+mj-lt"/>
              </a:rPr>
              <a:t>product. </a:t>
            </a:r>
          </a:p>
          <a:p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exposes more errors.</a:t>
            </a:r>
          </a:p>
          <a:p>
            <a:r>
              <a:rPr lang="en-US" sz="2200" smtClean="0">
                <a:latin typeface="+mj-lt"/>
              </a:rPr>
              <a:t>Early </a:t>
            </a:r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decreases the cost of </a:t>
            </a:r>
            <a:r>
              <a:rPr lang="en-US" sz="2200" dirty="0" smtClean="0">
                <a:latin typeface="+mj-lt"/>
              </a:rPr>
              <a:t>fixing </a:t>
            </a:r>
            <a:r>
              <a:rPr lang="en-US" sz="2200" dirty="0">
                <a:latin typeface="+mj-lt"/>
              </a:rPr>
              <a:t>bugs.</a:t>
            </a:r>
          </a:p>
          <a:p>
            <a:r>
              <a:rPr lang="en-US" sz="2200" dirty="0" smtClean="0">
                <a:latin typeface="+mj-lt"/>
              </a:rPr>
              <a:t>Early verification </a:t>
            </a:r>
            <a:r>
              <a:rPr lang="en-US" sz="2200" dirty="0">
                <a:latin typeface="+mj-lt"/>
              </a:rPr>
              <a:t>enhances the quality of software.</a:t>
            </a:r>
          </a:p>
        </p:txBody>
      </p:sp>
    </p:spTree>
    <p:extLst>
      <p:ext uri="{BB962C8B-B14F-4D97-AF65-F5344CB8AC3E}">
        <p14:creationId xmlns:p14="http://schemas.microsoft.com/office/powerpoint/2010/main" val="44974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081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Verification activities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+mj-lt"/>
              </a:rPr>
              <a:t>All the </a:t>
            </a:r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activities are performed in connection with the </a:t>
            </a:r>
            <a:r>
              <a:rPr lang="en-US" sz="2200" dirty="0" smtClean="0">
                <a:latin typeface="+mj-lt"/>
              </a:rPr>
              <a:t>different phases </a:t>
            </a:r>
            <a:r>
              <a:rPr lang="en-US" sz="2200" dirty="0">
                <a:latin typeface="+mj-lt"/>
              </a:rPr>
              <a:t>of SDLC. The following </a:t>
            </a:r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activities have been </a:t>
            </a:r>
            <a:r>
              <a:rPr lang="en-US" sz="2200" dirty="0" smtClean="0">
                <a:latin typeface="+mj-lt"/>
              </a:rPr>
              <a:t>identified</a:t>
            </a:r>
            <a:r>
              <a:rPr lang="en-US" sz="2200" dirty="0">
                <a:latin typeface="+mj-lt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b="1" dirty="0" smtClean="0">
                <a:latin typeface="+mj-lt"/>
              </a:rPr>
              <a:t>Verification </a:t>
            </a:r>
            <a:r>
              <a:rPr lang="en-US" sz="2200" b="1" dirty="0">
                <a:latin typeface="+mj-lt"/>
              </a:rPr>
              <a:t>of Requirements and Objectives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 Verification </a:t>
            </a:r>
            <a:r>
              <a:rPr lang="en-US" sz="2200" b="1" dirty="0">
                <a:latin typeface="+mj-lt"/>
              </a:rPr>
              <a:t>of High-Level Design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 Verification </a:t>
            </a:r>
            <a:r>
              <a:rPr lang="en-US" sz="2200" b="1" dirty="0">
                <a:latin typeface="+mj-lt"/>
              </a:rPr>
              <a:t>of Low-Level Design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 Verification </a:t>
            </a:r>
            <a:r>
              <a:rPr lang="en-US" sz="2200" b="1" dirty="0">
                <a:latin typeface="+mj-lt"/>
              </a:rPr>
              <a:t>of Coding (Unit </a:t>
            </a:r>
            <a:r>
              <a:rPr lang="en-US" sz="2200" b="1" dirty="0" smtClean="0">
                <a:latin typeface="+mj-lt"/>
              </a:rPr>
              <a:t>Verification</a:t>
            </a:r>
            <a:r>
              <a:rPr lang="en-US" sz="2200" b="1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81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10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Verification of requirements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4769077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>
                <a:latin typeface="+mj-lt"/>
              </a:rPr>
              <a:t>Verification of gathered requirements</a:t>
            </a:r>
          </a:p>
          <a:p>
            <a:pPr marL="0" indent="0" algn="just">
              <a:buNone/>
            </a:pPr>
            <a:r>
              <a:rPr lang="en-US" sz="2200" dirty="0" smtClean="0">
                <a:latin typeface="+mj-lt"/>
              </a:rPr>
              <a:t>All </a:t>
            </a:r>
            <a:r>
              <a:rPr lang="en-US" sz="2200" dirty="0">
                <a:latin typeface="+mj-lt"/>
              </a:rPr>
              <a:t>the requirements gathered from the </a:t>
            </a:r>
            <a:r>
              <a:rPr lang="en-US" sz="2200" dirty="0" smtClean="0">
                <a:latin typeface="+mj-lt"/>
              </a:rPr>
              <a:t>user’s viewpoint </a:t>
            </a:r>
            <a:r>
              <a:rPr lang="en-US" sz="2200" dirty="0">
                <a:latin typeface="+mj-lt"/>
              </a:rPr>
              <a:t>are </a:t>
            </a:r>
            <a:r>
              <a:rPr lang="en-US" sz="2200" dirty="0" smtClean="0">
                <a:latin typeface="+mj-lt"/>
              </a:rPr>
              <a:t>verified</a:t>
            </a:r>
            <a:r>
              <a:rPr lang="en-US" sz="2200" dirty="0">
                <a:latin typeface="+mj-lt"/>
              </a:rPr>
              <a:t>. For this purpose, an acceptance criterion is </a:t>
            </a:r>
            <a:r>
              <a:rPr lang="en-US" sz="2200" dirty="0" smtClean="0">
                <a:latin typeface="+mj-lt"/>
              </a:rPr>
              <a:t>prepared. An </a:t>
            </a:r>
            <a:r>
              <a:rPr lang="en-US" sz="2200" dirty="0">
                <a:latin typeface="+mj-lt"/>
              </a:rPr>
              <a:t>acceptance criterion </a:t>
            </a:r>
            <a:r>
              <a:rPr lang="en-US" sz="2200" dirty="0" smtClean="0">
                <a:latin typeface="+mj-lt"/>
              </a:rPr>
              <a:t>defines </a:t>
            </a:r>
            <a:r>
              <a:rPr lang="en-US" sz="2200" dirty="0">
                <a:latin typeface="+mj-lt"/>
              </a:rPr>
              <a:t>the goals and requirements of the </a:t>
            </a:r>
            <a:r>
              <a:rPr lang="en-US" sz="2200" dirty="0" smtClean="0">
                <a:latin typeface="+mj-lt"/>
              </a:rPr>
              <a:t>proposed system </a:t>
            </a:r>
            <a:r>
              <a:rPr lang="en-US" sz="2200" dirty="0">
                <a:latin typeface="+mj-lt"/>
              </a:rPr>
              <a:t>and acceptance limits for each of the goals and </a:t>
            </a:r>
            <a:r>
              <a:rPr lang="en-US" sz="2200" dirty="0" smtClean="0">
                <a:latin typeface="+mj-lt"/>
              </a:rPr>
              <a:t>requirements. The tester performs the following two activities: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tester </a:t>
            </a:r>
            <a:r>
              <a:rPr lang="en-US" sz="2200" b="1" dirty="0">
                <a:latin typeface="+mj-lt"/>
              </a:rPr>
              <a:t>reviews the acceptance criteria </a:t>
            </a:r>
            <a:r>
              <a:rPr lang="en-US" sz="2200" dirty="0">
                <a:latin typeface="+mj-lt"/>
              </a:rPr>
              <a:t>in terms of </a:t>
            </a:r>
            <a:r>
              <a:rPr lang="en-US" sz="2200" dirty="0" smtClean="0">
                <a:latin typeface="+mj-lt"/>
              </a:rPr>
              <a:t>its completeness, clarity</a:t>
            </a:r>
            <a:r>
              <a:rPr lang="en-US" sz="2200" dirty="0">
                <a:latin typeface="+mj-lt"/>
              </a:rPr>
              <a:t>, and testability. Moreover, the tester understands the </a:t>
            </a:r>
            <a:r>
              <a:rPr lang="en-US" sz="2200" dirty="0" smtClean="0">
                <a:latin typeface="+mj-lt"/>
              </a:rPr>
              <a:t>proposed system </a:t>
            </a:r>
            <a:r>
              <a:rPr lang="en-US" sz="2200" dirty="0">
                <a:latin typeface="+mj-lt"/>
              </a:rPr>
              <a:t>well in advance so that necessary resources can be planned </a:t>
            </a:r>
            <a:r>
              <a:rPr lang="en-US" sz="2200" dirty="0" smtClean="0">
                <a:latin typeface="+mj-lt"/>
              </a:rPr>
              <a:t>for the project.</a:t>
            </a:r>
            <a:endParaRPr lang="en-US" sz="22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The tester prepares the </a:t>
            </a:r>
            <a:r>
              <a:rPr lang="en-US" sz="2200" b="1" i="1" dirty="0">
                <a:latin typeface="+mj-lt"/>
              </a:rPr>
              <a:t>Acceptance Test Plan </a:t>
            </a:r>
            <a:r>
              <a:rPr lang="en-US" sz="2200" dirty="0">
                <a:latin typeface="+mj-lt"/>
              </a:rPr>
              <a:t>which is referred at the </a:t>
            </a:r>
            <a:r>
              <a:rPr lang="en-US" sz="2200" dirty="0" smtClean="0">
                <a:latin typeface="+mj-lt"/>
              </a:rPr>
              <a:t>time of </a:t>
            </a:r>
            <a:r>
              <a:rPr lang="en-US" sz="2200" i="1" dirty="0">
                <a:latin typeface="+mj-lt"/>
              </a:rPr>
              <a:t>Acceptance </a:t>
            </a:r>
            <a:r>
              <a:rPr lang="en-US" sz="2200" i="1" dirty="0" smtClean="0">
                <a:latin typeface="+mj-lt"/>
              </a:rPr>
              <a:t>Testing.</a:t>
            </a:r>
          </a:p>
          <a:p>
            <a:pPr algn="just"/>
            <a:endParaRPr lang="en-US" sz="2200" i="1" dirty="0" smtClean="0">
              <a:latin typeface="+mj-lt"/>
            </a:endParaRPr>
          </a:p>
          <a:p>
            <a:pPr marL="0" indent="0" algn="just"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73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+mj-lt"/>
              </a:rPr>
              <a:t>Verification of objectives</a:t>
            </a:r>
          </a:p>
          <a:p>
            <a:pPr marL="0" indent="0" algn="just">
              <a:buNone/>
            </a:pPr>
            <a:r>
              <a:rPr lang="en-US" sz="2200" dirty="0">
                <a:latin typeface="+mj-lt"/>
              </a:rPr>
              <a:t>After gathering requirements, specific objectives are prepared considering every </a:t>
            </a:r>
            <a:r>
              <a:rPr lang="en-US" sz="2200" dirty="0" smtClean="0">
                <a:latin typeface="+mj-lt"/>
              </a:rPr>
              <a:t>specification</a:t>
            </a:r>
            <a:r>
              <a:rPr lang="en-US" sz="2200" dirty="0">
                <a:latin typeface="+mj-lt"/>
              </a:rPr>
              <a:t>. These objectives are prepared in a document called software requirement </a:t>
            </a:r>
            <a:r>
              <a:rPr lang="en-US" sz="2200" dirty="0" smtClean="0">
                <a:latin typeface="+mj-lt"/>
              </a:rPr>
              <a:t>specification </a:t>
            </a:r>
            <a:r>
              <a:rPr lang="en-US" sz="2200" dirty="0">
                <a:latin typeface="+mj-lt"/>
              </a:rPr>
              <a:t>(SRS). In this activity also, two parallel activities are performed by the tester: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</a:rPr>
              <a:t> The tester </a:t>
            </a:r>
            <a:r>
              <a:rPr lang="en-US" sz="2200" b="1" dirty="0">
                <a:latin typeface="+mj-lt"/>
              </a:rPr>
              <a:t>verifies all the objectives mentioned in SRS</a:t>
            </a:r>
            <a:r>
              <a:rPr lang="en-US" sz="2200" dirty="0">
                <a:latin typeface="+mj-lt"/>
              </a:rPr>
              <a:t>. The purpose of this </a:t>
            </a:r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is to ensure that the user’s needs are properly understood before proceeding with the project.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+mj-lt"/>
              </a:rPr>
              <a:t> The tester also prepares the </a:t>
            </a:r>
            <a:r>
              <a:rPr lang="en-US" sz="2200" b="1" i="1" dirty="0">
                <a:latin typeface="+mj-lt"/>
              </a:rPr>
              <a:t>System Test Plan </a:t>
            </a:r>
            <a:r>
              <a:rPr lang="en-US" sz="2200" dirty="0">
                <a:latin typeface="+mj-lt"/>
              </a:rPr>
              <a:t>which is based on SRS. This plan will be referenced at the time of </a:t>
            </a:r>
            <a:r>
              <a:rPr lang="en-US" sz="2200" i="1" dirty="0">
                <a:latin typeface="+mj-lt"/>
              </a:rPr>
              <a:t>System Testing </a:t>
            </a:r>
            <a:r>
              <a:rPr lang="en-US" sz="2200" dirty="0">
                <a:latin typeface="+mj-lt"/>
              </a:rPr>
              <a:t>. In verifying the requirements and objectives, the tester must consider both functional and non-functional requirements.</a:t>
            </a:r>
            <a:endParaRPr lang="en-US" sz="2200" i="1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7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E</a:t>
            </a:r>
            <a:r>
              <a:rPr lang="en-US" sz="2200" dirty="0" smtClean="0">
                <a:latin typeface="+mj-lt"/>
              </a:rPr>
              <a:t>very </a:t>
            </a:r>
            <a:r>
              <a:rPr lang="en-US" sz="2200" dirty="0">
                <a:latin typeface="+mj-lt"/>
              </a:rPr>
              <a:t>requirement in SRS should be </a:t>
            </a:r>
            <a:r>
              <a:rPr lang="en-US" sz="2200" dirty="0" smtClean="0">
                <a:latin typeface="+mj-lt"/>
              </a:rPr>
              <a:t>verified for: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Correctness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Unambiguous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Consistent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Completeness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err="1" smtClean="0">
                <a:latin typeface="+mj-lt"/>
              </a:rPr>
              <a:t>Updation</a:t>
            </a:r>
            <a:endParaRPr lang="en-US" sz="2200" b="1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Traceability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685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of High-Level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500688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+mj-lt"/>
              </a:rPr>
              <a:t>The </a:t>
            </a:r>
            <a:r>
              <a:rPr lang="en-US" sz="2200" dirty="0" smtClean="0">
                <a:latin typeface="+mj-lt"/>
              </a:rPr>
              <a:t>architecture and </a:t>
            </a:r>
            <a:r>
              <a:rPr lang="en-US" sz="2200" dirty="0">
                <a:latin typeface="+mj-lt"/>
              </a:rPr>
              <a:t>design is documented in a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document called the </a:t>
            </a:r>
            <a:r>
              <a:rPr lang="en-US" sz="2200" i="1" dirty="0">
                <a:latin typeface="+mj-lt"/>
              </a:rPr>
              <a:t>software design </a:t>
            </a:r>
            <a:r>
              <a:rPr lang="en-US" sz="2200" i="1" dirty="0" smtClean="0">
                <a:latin typeface="+mj-lt"/>
              </a:rPr>
              <a:t>document </a:t>
            </a:r>
            <a:r>
              <a:rPr lang="en-US" sz="2200" dirty="0" smtClean="0">
                <a:latin typeface="+mj-lt"/>
              </a:rPr>
              <a:t>(SDD).Here the </a:t>
            </a:r>
            <a:r>
              <a:rPr lang="en-US" sz="2200" dirty="0">
                <a:latin typeface="+mj-lt"/>
              </a:rPr>
              <a:t>tester is responsible for two </a:t>
            </a:r>
            <a:r>
              <a:rPr lang="en-US" sz="2200" dirty="0" smtClean="0">
                <a:latin typeface="+mj-lt"/>
              </a:rPr>
              <a:t>parallel activities 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The tester </a:t>
            </a:r>
            <a:r>
              <a:rPr lang="en-US" sz="2000" b="1" dirty="0" smtClean="0">
                <a:latin typeface="+mj-lt"/>
              </a:rPr>
              <a:t>verifies the high-level design</a:t>
            </a:r>
            <a:r>
              <a:rPr lang="en-US" sz="2000" dirty="0" smtClean="0">
                <a:latin typeface="+mj-lt"/>
              </a:rPr>
              <a:t>. Since the system has been decomposed in a number of sub-systems or components, the tester should verify the functionality of these components. </a:t>
            </a:r>
            <a:endParaRPr lang="en-US" sz="2000" dirty="0" smtClean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The </a:t>
            </a:r>
            <a:r>
              <a:rPr lang="en-US" sz="2000" dirty="0">
                <a:latin typeface="+mj-lt"/>
              </a:rPr>
              <a:t>tester also prepares a </a:t>
            </a:r>
            <a:r>
              <a:rPr lang="en-US" sz="2000" b="1" i="1" dirty="0">
                <a:latin typeface="+mj-lt"/>
              </a:rPr>
              <a:t>Function Test Plan </a:t>
            </a:r>
            <a:r>
              <a:rPr lang="en-US" sz="2000" dirty="0">
                <a:latin typeface="+mj-lt"/>
              </a:rPr>
              <a:t>which is based on the </a:t>
            </a:r>
            <a:r>
              <a:rPr lang="en-US" sz="2000" dirty="0" smtClean="0">
                <a:latin typeface="+mj-lt"/>
              </a:rPr>
              <a:t>SRS. This </a:t>
            </a:r>
            <a:r>
              <a:rPr lang="en-US" sz="2000" dirty="0">
                <a:latin typeface="+mj-lt"/>
              </a:rPr>
              <a:t>plan will be referenced at the time of </a:t>
            </a:r>
            <a:r>
              <a:rPr lang="en-US" sz="2000" i="1" dirty="0">
                <a:latin typeface="+mj-lt"/>
              </a:rPr>
              <a:t>Function Testing 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.The </a:t>
            </a:r>
            <a:r>
              <a:rPr lang="en-US" sz="2000" dirty="0">
                <a:latin typeface="+mj-lt"/>
              </a:rPr>
              <a:t>tester also prepares an </a:t>
            </a:r>
            <a:r>
              <a:rPr lang="en-US" sz="2000" i="1" dirty="0">
                <a:latin typeface="+mj-lt"/>
              </a:rPr>
              <a:t>Integration Test Plan </a:t>
            </a:r>
            <a:r>
              <a:rPr lang="en-US" sz="2000" dirty="0">
                <a:latin typeface="+mj-lt"/>
              </a:rPr>
              <a:t>which will be referred at </a:t>
            </a:r>
            <a:r>
              <a:rPr lang="en-US" sz="2000" dirty="0" smtClean="0">
                <a:latin typeface="+mj-lt"/>
              </a:rPr>
              <a:t>the time </a:t>
            </a:r>
            <a:r>
              <a:rPr lang="en-US" sz="2000" dirty="0">
                <a:latin typeface="+mj-lt"/>
              </a:rPr>
              <a:t>of integration </a:t>
            </a:r>
            <a:r>
              <a:rPr lang="en-US" sz="2000" dirty="0" smtClean="0">
                <a:latin typeface="+mj-lt"/>
              </a:rPr>
              <a:t>testing.</a:t>
            </a:r>
          </a:p>
          <a:p>
            <a:pPr algn="just"/>
            <a:r>
              <a:rPr lang="en-US" sz="2200" dirty="0">
                <a:latin typeface="+mj-lt"/>
              </a:rPr>
              <a:t>Design is divided in three </a:t>
            </a:r>
            <a:r>
              <a:rPr lang="en-US" sz="2200" dirty="0" smtClean="0">
                <a:latin typeface="+mj-lt"/>
              </a:rPr>
              <a:t>parts that needs to be verified:</a:t>
            </a:r>
            <a:endParaRPr lang="en-US" sz="2200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+mj-lt"/>
              </a:rPr>
              <a:t>Data Design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+mj-lt"/>
              </a:rPr>
              <a:t>Architectural Design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+mj-lt"/>
              </a:rPr>
              <a:t>Interface Design</a:t>
            </a:r>
          </a:p>
          <a:p>
            <a:pPr algn="just"/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563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1331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Software Verification Validation  and Testing</vt:lpstr>
      <vt:lpstr>Verification activities</vt:lpstr>
      <vt:lpstr> Verification and Validation activities </vt:lpstr>
      <vt:lpstr>Verification</vt:lpstr>
      <vt:lpstr>Verification activities</vt:lpstr>
      <vt:lpstr>Verification of requirements</vt:lpstr>
      <vt:lpstr>PowerPoint Presentation</vt:lpstr>
      <vt:lpstr>PowerPoint Presentation</vt:lpstr>
      <vt:lpstr>Verification of High-Level Design</vt:lpstr>
      <vt:lpstr>PowerPoint Presentation</vt:lpstr>
      <vt:lpstr>PowerPoint Presentation</vt:lpstr>
      <vt:lpstr>PowerPoint Presentation</vt:lpstr>
      <vt:lpstr> Verification of Low-Level Design </vt:lpstr>
      <vt:lpstr> Verification of Coding (Unit Verification) </vt:lpstr>
      <vt:lpstr>PowerPoint Presentation</vt:lpstr>
      <vt:lpstr>Unit verification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Verification Validation  and Testing</dc:title>
  <dc:creator>USER</dc:creator>
  <cp:lastModifiedBy>USER</cp:lastModifiedBy>
  <cp:revision>35</cp:revision>
  <dcterms:created xsi:type="dcterms:W3CDTF">2021-02-17T04:42:58Z</dcterms:created>
  <dcterms:modified xsi:type="dcterms:W3CDTF">2021-02-23T07:00:05Z</dcterms:modified>
</cp:coreProperties>
</file>