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2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E9E6-AFE2-4DD5-BB12-1422D0EC9D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E638-23EA-49BD-98E3-58A2614B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Software Verification Validation </a:t>
            </a:r>
            <a:br>
              <a:rPr lang="en-US" b="1" dirty="0" smtClean="0"/>
            </a:br>
            <a:r>
              <a:rPr lang="en-US" b="1" dirty="0" smtClean="0"/>
              <a:t>and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 :  Neha </a:t>
            </a:r>
            <a:r>
              <a:rPr lang="en-US" b="1" dirty="0" err="1" smtClean="0"/>
              <a:t>Tripathi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8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and Validation activities</a:t>
            </a:r>
          </a:p>
          <a:p>
            <a:r>
              <a:rPr lang="en-US" dirty="0" smtClean="0"/>
              <a:t>Validation and its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Verification and Validation activities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3013"/>
            <a:ext cx="9120188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Validation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 smtClean="0">
                <a:latin typeface="+mj-lt"/>
              </a:rPr>
              <a:t>Validation</a:t>
            </a:r>
            <a:r>
              <a:rPr lang="en-US" sz="2200" dirty="0" smtClean="0">
                <a:latin typeface="+mj-lt"/>
              </a:rPr>
              <a:t> is needed for:</a:t>
            </a:r>
          </a:p>
          <a:p>
            <a:pPr algn="just"/>
            <a:r>
              <a:rPr lang="en-US" sz="2200" dirty="0" smtClean="0">
                <a:latin typeface="+mj-lt"/>
              </a:rPr>
              <a:t>To </a:t>
            </a:r>
            <a:r>
              <a:rPr lang="en-US" sz="2200" dirty="0">
                <a:latin typeface="+mj-lt"/>
              </a:rPr>
              <a:t>determine whether the product </a:t>
            </a:r>
            <a:r>
              <a:rPr lang="en-US" sz="2200" dirty="0" smtClean="0">
                <a:latin typeface="+mj-lt"/>
              </a:rPr>
              <a:t>satisfies </a:t>
            </a:r>
            <a:r>
              <a:rPr lang="en-US" sz="2200" dirty="0">
                <a:latin typeface="+mj-lt"/>
              </a:rPr>
              <a:t>the </a:t>
            </a:r>
            <a:r>
              <a:rPr lang="en-US" sz="2200" b="1" dirty="0">
                <a:latin typeface="+mj-lt"/>
              </a:rPr>
              <a:t>users’ requirements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smtClean="0">
                <a:latin typeface="+mj-lt"/>
              </a:rPr>
              <a:t>as stated </a:t>
            </a:r>
            <a:r>
              <a:rPr lang="en-US" sz="2200" dirty="0">
                <a:latin typeface="+mj-lt"/>
              </a:rPr>
              <a:t>in the requirement </a:t>
            </a:r>
            <a:r>
              <a:rPr lang="en-US" sz="2200" dirty="0" smtClean="0">
                <a:latin typeface="+mj-lt"/>
              </a:rPr>
              <a:t>specification</a:t>
            </a:r>
            <a:r>
              <a:rPr lang="en-US" sz="2200" dirty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To </a:t>
            </a:r>
            <a:r>
              <a:rPr lang="en-US" sz="2200" dirty="0">
                <a:latin typeface="+mj-lt"/>
              </a:rPr>
              <a:t>determine whether the product’s </a:t>
            </a:r>
            <a:r>
              <a:rPr lang="en-US" sz="2200" b="1" dirty="0">
                <a:latin typeface="+mj-lt"/>
              </a:rPr>
              <a:t>actual </a:t>
            </a:r>
            <a:r>
              <a:rPr lang="en-US" sz="2200" b="1" dirty="0" smtClean="0">
                <a:latin typeface="+mj-lt"/>
              </a:rPr>
              <a:t>behavior </a:t>
            </a:r>
            <a:r>
              <a:rPr lang="en-US" sz="2200" b="1" dirty="0">
                <a:latin typeface="+mj-lt"/>
              </a:rPr>
              <a:t>matches the </a:t>
            </a:r>
            <a:r>
              <a:rPr lang="en-US" sz="2200" b="1" dirty="0" smtClean="0">
                <a:latin typeface="+mj-lt"/>
              </a:rPr>
              <a:t>desired behavior</a:t>
            </a:r>
            <a:r>
              <a:rPr lang="en-US" sz="2200" dirty="0">
                <a:latin typeface="+mj-lt"/>
              </a:rPr>
              <a:t>, as described in the functional design </a:t>
            </a:r>
            <a:r>
              <a:rPr lang="en-US" sz="2200" dirty="0" smtClean="0">
                <a:latin typeface="+mj-lt"/>
              </a:rPr>
              <a:t>specification</a:t>
            </a:r>
            <a:r>
              <a:rPr lang="en-US" sz="2200" dirty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It </a:t>
            </a:r>
            <a:r>
              <a:rPr lang="en-US" sz="2200" dirty="0">
                <a:latin typeface="+mj-lt"/>
              </a:rPr>
              <a:t>is not always certain that all the stages till coding are </a:t>
            </a:r>
            <a:r>
              <a:rPr lang="en-US" sz="2200" b="1" dirty="0">
                <a:latin typeface="+mj-lt"/>
              </a:rPr>
              <a:t>bug-free</a:t>
            </a:r>
            <a:r>
              <a:rPr lang="en-US" sz="2200" dirty="0">
                <a:latin typeface="+mj-lt"/>
              </a:rPr>
              <a:t>. </a:t>
            </a:r>
            <a:r>
              <a:rPr lang="en-US" sz="2200" dirty="0" smtClean="0">
                <a:latin typeface="+mj-lt"/>
              </a:rPr>
              <a:t>The bugs </a:t>
            </a:r>
            <a:r>
              <a:rPr lang="en-US" sz="2200" dirty="0">
                <a:latin typeface="+mj-lt"/>
              </a:rPr>
              <a:t>that are still present in the software after the coding phase need </a:t>
            </a:r>
            <a:r>
              <a:rPr lang="en-US" sz="2200" dirty="0" smtClean="0">
                <a:latin typeface="+mj-lt"/>
              </a:rPr>
              <a:t>to be </a:t>
            </a:r>
            <a:r>
              <a:rPr lang="en-US" sz="2200" dirty="0">
                <a:latin typeface="+mj-lt"/>
              </a:rPr>
              <a:t>uncovered.</a:t>
            </a:r>
          </a:p>
          <a:p>
            <a:pPr algn="just"/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Validation testing provides the last chance to </a:t>
            </a:r>
            <a:r>
              <a:rPr lang="en-US" sz="2200" b="1" dirty="0">
                <a:latin typeface="+mj-lt"/>
              </a:rPr>
              <a:t>discover bugs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smtClean="0">
                <a:latin typeface="+mj-lt"/>
              </a:rPr>
              <a:t>otherwise these </a:t>
            </a:r>
            <a:r>
              <a:rPr lang="en-US" sz="2200" dirty="0">
                <a:latin typeface="+mj-lt"/>
              </a:rPr>
              <a:t>bugs will move to the </a:t>
            </a:r>
            <a:r>
              <a:rPr lang="en-US" sz="2200" dirty="0" smtClean="0">
                <a:latin typeface="+mj-lt"/>
              </a:rPr>
              <a:t>final </a:t>
            </a:r>
            <a:r>
              <a:rPr lang="en-US" sz="2200" dirty="0">
                <a:latin typeface="+mj-lt"/>
              </a:rPr>
              <a:t>product released to the customer.</a:t>
            </a:r>
          </a:p>
          <a:p>
            <a:pPr algn="just"/>
            <a:r>
              <a:rPr lang="en-US" sz="2200" dirty="0" smtClean="0">
                <a:latin typeface="+mj-lt"/>
              </a:rPr>
              <a:t>Validation </a:t>
            </a:r>
            <a:r>
              <a:rPr lang="en-US" sz="2200" b="1" dirty="0">
                <a:latin typeface="+mj-lt"/>
              </a:rPr>
              <a:t>enhances the quality </a:t>
            </a:r>
            <a:r>
              <a:rPr lang="en-US" sz="2200" dirty="0">
                <a:latin typeface="+mj-lt"/>
              </a:rPr>
              <a:t>of software.</a:t>
            </a:r>
          </a:p>
        </p:txBody>
      </p:sp>
    </p:spTree>
    <p:extLst>
      <p:ext uri="{BB962C8B-B14F-4D97-AF65-F5344CB8AC3E}">
        <p14:creationId xmlns:p14="http://schemas.microsoft.com/office/powerpoint/2010/main" val="209439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Validation activities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+mj-lt"/>
              </a:rPr>
              <a:t>The validation activities are divided </a:t>
            </a:r>
            <a:r>
              <a:rPr lang="en-US" sz="2200" dirty="0" smtClean="0">
                <a:latin typeface="+mj-lt"/>
              </a:rPr>
              <a:t>into: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i="1" dirty="0" smtClean="0">
                <a:latin typeface="+mj-lt"/>
              </a:rPr>
              <a:t>Validation </a:t>
            </a:r>
            <a:r>
              <a:rPr lang="en-US" sz="2200" b="1" i="1" dirty="0">
                <a:latin typeface="+mj-lt"/>
              </a:rPr>
              <a:t>Test Plan </a:t>
            </a:r>
            <a:r>
              <a:rPr lang="en-US" sz="2200" b="1" dirty="0">
                <a:latin typeface="+mj-lt"/>
              </a:rPr>
              <a:t>and </a:t>
            </a:r>
            <a:endParaRPr lang="en-US" sz="2200" b="1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i="1" dirty="0" smtClean="0">
                <a:latin typeface="+mj-lt"/>
              </a:rPr>
              <a:t>Validation Test Execution</a:t>
            </a:r>
            <a:endParaRPr lang="en-U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42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/>
          </a:bodyPr>
          <a:lstStyle/>
          <a:p>
            <a:r>
              <a:rPr lang="en-US" sz="3200" b="1" dirty="0"/>
              <a:t>Validation Test Plan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791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+mj-lt"/>
              </a:rPr>
              <a:t>It starts as soon as the </a:t>
            </a:r>
            <a:r>
              <a:rPr lang="en-US" sz="2200" dirty="0" smtClean="0">
                <a:latin typeface="+mj-lt"/>
              </a:rPr>
              <a:t>first </a:t>
            </a:r>
            <a:r>
              <a:rPr lang="en-US" sz="2200" dirty="0">
                <a:latin typeface="+mj-lt"/>
              </a:rPr>
              <a:t>output of SDLC, i.e. the SRS, is prepared. In </a:t>
            </a:r>
            <a:r>
              <a:rPr lang="en-US" sz="2200" dirty="0" smtClean="0">
                <a:latin typeface="+mj-lt"/>
              </a:rPr>
              <a:t>every phase</a:t>
            </a:r>
            <a:r>
              <a:rPr lang="en-US" sz="2200" dirty="0">
                <a:latin typeface="+mj-lt"/>
              </a:rPr>
              <a:t>, the tester performs two parallel </a:t>
            </a:r>
            <a:r>
              <a:rPr lang="en-US" sz="2200" dirty="0" smtClean="0">
                <a:latin typeface="+mj-lt"/>
              </a:rPr>
              <a:t>activities—verification </a:t>
            </a:r>
            <a:r>
              <a:rPr lang="en-US" sz="2200" dirty="0">
                <a:latin typeface="+mj-lt"/>
              </a:rPr>
              <a:t>at that </a:t>
            </a:r>
            <a:r>
              <a:rPr lang="en-US" sz="2200" dirty="0" smtClean="0">
                <a:latin typeface="+mj-lt"/>
              </a:rPr>
              <a:t>phase and </a:t>
            </a:r>
            <a:r>
              <a:rPr lang="en-US" sz="2200" dirty="0">
                <a:latin typeface="+mj-lt"/>
              </a:rPr>
              <a:t>the corresponding validation test plan. For preparing a validation </a:t>
            </a:r>
            <a:r>
              <a:rPr lang="en-US" sz="2200" dirty="0" smtClean="0">
                <a:latin typeface="+mj-lt"/>
              </a:rPr>
              <a:t>test plan</a:t>
            </a:r>
            <a:r>
              <a:rPr lang="en-US" sz="2200" dirty="0">
                <a:latin typeface="+mj-lt"/>
              </a:rPr>
              <a:t>, testers must follow the points described below.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Testers </a:t>
            </a:r>
            <a:r>
              <a:rPr lang="en-US" sz="2200" dirty="0">
                <a:latin typeface="+mj-lt"/>
              </a:rPr>
              <a:t>must </a:t>
            </a:r>
            <a:r>
              <a:rPr lang="en-US" sz="2200" b="1" dirty="0">
                <a:latin typeface="+mj-lt"/>
              </a:rPr>
              <a:t>understand the current SDLC phase</a:t>
            </a:r>
            <a:r>
              <a:rPr lang="en-US" sz="2200" dirty="0">
                <a:latin typeface="+mj-lt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Testers must </a:t>
            </a:r>
            <a:r>
              <a:rPr lang="en-US" sz="2200" b="1" dirty="0">
                <a:latin typeface="+mj-lt"/>
              </a:rPr>
              <a:t>study the relevant documents </a:t>
            </a:r>
            <a:r>
              <a:rPr lang="en-US" sz="2200" dirty="0">
                <a:latin typeface="+mj-lt"/>
              </a:rPr>
              <a:t>in the corresponding </a:t>
            </a:r>
            <a:r>
              <a:rPr lang="en-US" sz="2200" dirty="0" smtClean="0">
                <a:latin typeface="+mj-lt"/>
              </a:rPr>
              <a:t>SDLC phase</a:t>
            </a:r>
            <a:r>
              <a:rPr lang="en-US" sz="2200" dirty="0">
                <a:latin typeface="+mj-lt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On </a:t>
            </a:r>
            <a:r>
              <a:rPr lang="en-US" sz="2200" dirty="0">
                <a:latin typeface="+mj-lt"/>
              </a:rPr>
              <a:t>the basis of the understanding of SDLC phase and </a:t>
            </a:r>
            <a:r>
              <a:rPr lang="en-US" sz="2200" dirty="0" smtClean="0">
                <a:latin typeface="+mj-lt"/>
              </a:rPr>
              <a:t>related documents, testers </a:t>
            </a:r>
            <a:r>
              <a:rPr lang="en-US" sz="2200" dirty="0">
                <a:latin typeface="+mj-lt"/>
              </a:rPr>
              <a:t>must </a:t>
            </a:r>
            <a:r>
              <a:rPr lang="en-US" sz="2200" b="1" dirty="0">
                <a:latin typeface="+mj-lt"/>
              </a:rPr>
              <a:t>prepare the related test plans </a:t>
            </a:r>
            <a:r>
              <a:rPr lang="en-US" sz="2200" dirty="0">
                <a:latin typeface="+mj-lt"/>
              </a:rPr>
              <a:t>which are used at the time </a:t>
            </a:r>
            <a:r>
              <a:rPr lang="en-US" sz="2200" dirty="0" smtClean="0">
                <a:latin typeface="+mj-lt"/>
              </a:rPr>
              <a:t>of validation </a:t>
            </a:r>
            <a:r>
              <a:rPr lang="en-US" sz="2200" dirty="0">
                <a:latin typeface="+mj-lt"/>
              </a:rPr>
              <a:t>testing. Under test plans, they must </a:t>
            </a:r>
            <a:r>
              <a:rPr lang="en-US" sz="2200" b="1" dirty="0">
                <a:latin typeface="+mj-lt"/>
              </a:rPr>
              <a:t>prepare a sequence of </a:t>
            </a:r>
            <a:r>
              <a:rPr lang="en-US" sz="2200" b="1" dirty="0" smtClean="0">
                <a:latin typeface="+mj-lt"/>
              </a:rPr>
              <a:t>test cases </a:t>
            </a:r>
            <a:r>
              <a:rPr lang="en-US" sz="2200" dirty="0">
                <a:latin typeface="+mj-lt"/>
              </a:rPr>
              <a:t>for validation testing</a:t>
            </a:r>
            <a:r>
              <a:rPr lang="en-US" sz="2200" dirty="0" smtClean="0">
                <a:latin typeface="+mj-lt"/>
              </a:rPr>
              <a:t>.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230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+mj-lt"/>
              </a:rPr>
              <a:t>The following test plans have been recognized which the testers have already prepared with the incremental progress of SDLC phases:</a:t>
            </a:r>
          </a:p>
          <a:p>
            <a:pPr algn="just"/>
            <a:r>
              <a:rPr lang="en-US" b="1" i="1" dirty="0">
                <a:latin typeface="+mj-lt"/>
              </a:rPr>
              <a:t>Acceptance test plan </a:t>
            </a:r>
            <a:r>
              <a:rPr lang="en-US" dirty="0">
                <a:latin typeface="+mj-lt"/>
              </a:rPr>
              <a:t>This plan is prepared in the requirement phase </a:t>
            </a:r>
            <a:r>
              <a:rPr lang="en-US" dirty="0" smtClean="0">
                <a:latin typeface="+mj-lt"/>
              </a:rPr>
              <a:t>according to </a:t>
            </a:r>
            <a:r>
              <a:rPr lang="en-US" dirty="0">
                <a:latin typeface="+mj-lt"/>
              </a:rPr>
              <a:t>the acceptance criteria prepared from the user feedback. This plan is used </a:t>
            </a:r>
            <a:r>
              <a:rPr lang="en-US" dirty="0" smtClean="0">
                <a:latin typeface="+mj-lt"/>
              </a:rPr>
              <a:t>at the </a:t>
            </a:r>
            <a:r>
              <a:rPr lang="en-US" dirty="0">
                <a:latin typeface="+mj-lt"/>
              </a:rPr>
              <a:t>time of Acceptance Testing.</a:t>
            </a:r>
          </a:p>
          <a:p>
            <a:pPr algn="just"/>
            <a:r>
              <a:rPr lang="en-US" b="1" i="1" dirty="0">
                <a:latin typeface="+mj-lt"/>
              </a:rPr>
              <a:t>System test plan </a:t>
            </a:r>
            <a:r>
              <a:rPr lang="en-US" dirty="0">
                <a:latin typeface="+mj-lt"/>
              </a:rPr>
              <a:t>This plan is prepared to verify the objectives </a:t>
            </a:r>
            <a:r>
              <a:rPr lang="en-US" dirty="0" err="1">
                <a:latin typeface="+mj-lt"/>
              </a:rPr>
              <a:t>specifi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ed</a:t>
            </a:r>
            <a:r>
              <a:rPr lang="en-US" dirty="0">
                <a:latin typeface="+mj-lt"/>
              </a:rPr>
              <a:t> in </a:t>
            </a:r>
            <a:r>
              <a:rPr lang="en-US" dirty="0" smtClean="0">
                <a:latin typeface="+mj-lt"/>
              </a:rPr>
              <a:t>the SRS</a:t>
            </a:r>
            <a:r>
              <a:rPr lang="en-US" dirty="0">
                <a:latin typeface="+mj-lt"/>
              </a:rPr>
              <a:t>. Here, test cases are designed keeping in view how a complete </a:t>
            </a:r>
            <a:r>
              <a:rPr lang="en-US" dirty="0" smtClean="0">
                <a:latin typeface="+mj-lt"/>
              </a:rPr>
              <a:t>integrated system </a:t>
            </a:r>
            <a:r>
              <a:rPr lang="en-US" dirty="0">
                <a:latin typeface="+mj-lt"/>
              </a:rPr>
              <a:t>will work or behave in different conditions. The plan is used at the </a:t>
            </a:r>
            <a:r>
              <a:rPr lang="en-US" dirty="0" smtClean="0">
                <a:latin typeface="+mj-lt"/>
              </a:rPr>
              <a:t>time of </a:t>
            </a:r>
            <a:r>
              <a:rPr lang="en-US" dirty="0">
                <a:latin typeface="+mj-lt"/>
              </a:rPr>
              <a:t>System Testing.</a:t>
            </a:r>
          </a:p>
          <a:p>
            <a:pPr algn="just"/>
            <a:r>
              <a:rPr lang="en-US" b="1" i="1" dirty="0">
                <a:latin typeface="+mj-lt"/>
              </a:rPr>
              <a:t>Function test plan </a:t>
            </a:r>
            <a:r>
              <a:rPr lang="en-US" dirty="0">
                <a:latin typeface="+mj-lt"/>
              </a:rPr>
              <a:t>This plan is prepared in the HLD phase. In this plan, </a:t>
            </a:r>
            <a:r>
              <a:rPr lang="en-US" dirty="0" smtClean="0">
                <a:latin typeface="+mj-lt"/>
              </a:rPr>
              <a:t>test cases </a:t>
            </a:r>
            <a:r>
              <a:rPr lang="en-US" dirty="0">
                <a:latin typeface="+mj-lt"/>
              </a:rPr>
              <a:t>are designed such that all the interfaces and every type of </a:t>
            </a:r>
            <a:r>
              <a:rPr lang="en-US" dirty="0" smtClean="0">
                <a:latin typeface="+mj-lt"/>
              </a:rPr>
              <a:t>functionality can </a:t>
            </a:r>
            <a:r>
              <a:rPr lang="en-US" dirty="0">
                <a:latin typeface="+mj-lt"/>
              </a:rPr>
              <a:t>be tested. The plan is used at the time of Function Testing.</a:t>
            </a:r>
          </a:p>
          <a:p>
            <a:pPr algn="just"/>
            <a:r>
              <a:rPr lang="en-US" b="1" i="1" dirty="0">
                <a:latin typeface="+mj-lt"/>
              </a:rPr>
              <a:t>Integration test plan </a:t>
            </a:r>
            <a:r>
              <a:rPr lang="en-US" dirty="0">
                <a:latin typeface="+mj-lt"/>
              </a:rPr>
              <a:t>This plan is prepared to validate the integration of all </a:t>
            </a:r>
            <a:r>
              <a:rPr lang="en-US" dirty="0" smtClean="0">
                <a:latin typeface="+mj-lt"/>
              </a:rPr>
              <a:t>the modules </a:t>
            </a:r>
            <a:r>
              <a:rPr lang="en-US" dirty="0">
                <a:latin typeface="+mj-lt"/>
              </a:rPr>
              <a:t>such that all their interdependencies are checked. It also </a:t>
            </a:r>
            <a:r>
              <a:rPr lang="en-US" dirty="0" smtClean="0">
                <a:latin typeface="+mj-lt"/>
              </a:rPr>
              <a:t>validates whether </a:t>
            </a:r>
            <a:r>
              <a:rPr lang="en-US" dirty="0">
                <a:latin typeface="+mj-lt"/>
              </a:rPr>
              <a:t>the integration is in conformance to the whole system design. </a:t>
            </a:r>
            <a:r>
              <a:rPr lang="en-US" dirty="0" smtClean="0">
                <a:latin typeface="+mj-lt"/>
              </a:rPr>
              <a:t>This plan </a:t>
            </a:r>
            <a:r>
              <a:rPr lang="en-US" dirty="0">
                <a:latin typeface="+mj-lt"/>
              </a:rPr>
              <a:t>is used at the time of Integration Testing.</a:t>
            </a:r>
          </a:p>
          <a:p>
            <a:pPr algn="just"/>
            <a:r>
              <a:rPr lang="en-US" b="1" i="1" dirty="0">
                <a:latin typeface="+mj-lt"/>
              </a:rPr>
              <a:t>Unit test plan </a:t>
            </a:r>
            <a:r>
              <a:rPr lang="en-US" dirty="0">
                <a:latin typeface="+mj-lt"/>
              </a:rPr>
              <a:t>This plan is prepared in the LLD phase. It consists of a test </a:t>
            </a:r>
            <a:r>
              <a:rPr lang="en-US" dirty="0" smtClean="0">
                <a:latin typeface="+mj-lt"/>
              </a:rPr>
              <a:t>plan of </a:t>
            </a:r>
            <a:r>
              <a:rPr lang="en-US" dirty="0">
                <a:latin typeface="+mj-lt"/>
              </a:rPr>
              <a:t>every module in the system separately. Unit test plan of every unit or </a:t>
            </a:r>
            <a:r>
              <a:rPr lang="en-US" dirty="0" smtClean="0">
                <a:latin typeface="+mj-lt"/>
              </a:rPr>
              <a:t>module is </a:t>
            </a:r>
            <a:r>
              <a:rPr lang="en-US" dirty="0">
                <a:latin typeface="+mj-lt"/>
              </a:rPr>
              <a:t>designed such that every functionality related to individual unit can be </a:t>
            </a:r>
            <a:r>
              <a:rPr lang="en-US" dirty="0" smtClean="0">
                <a:latin typeface="+mj-lt"/>
              </a:rPr>
              <a:t>tested. This </a:t>
            </a:r>
            <a:r>
              <a:rPr lang="en-US" dirty="0">
                <a:latin typeface="+mj-lt"/>
              </a:rPr>
              <a:t>plan is used at the time of Unit Testing.</a:t>
            </a:r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977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>
            <a:normAutofit/>
          </a:bodyPr>
          <a:lstStyle/>
          <a:p>
            <a:r>
              <a:rPr lang="en-US" sz="3200" b="1" dirty="0"/>
              <a:t>Validation Test Execution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014"/>
            <a:ext cx="10515600" cy="49339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+mj-lt"/>
              </a:rPr>
              <a:t>Validation test execution can be divided in the following testing activities: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+mj-lt"/>
              </a:rPr>
              <a:t>Unit validation </a:t>
            </a:r>
            <a:r>
              <a:rPr lang="en-US" sz="2200" b="1" i="1" dirty="0" smtClean="0">
                <a:latin typeface="+mj-lt"/>
              </a:rPr>
              <a:t>testing: </a:t>
            </a:r>
            <a:r>
              <a:rPr lang="en-US" sz="2200" dirty="0">
                <a:latin typeface="+mj-lt"/>
              </a:rPr>
              <a:t>unit testing is a process of testing the individual components of a system</a:t>
            </a:r>
            <a:endParaRPr lang="en-US" sz="2200" b="1" i="1" dirty="0" smtClean="0">
              <a:latin typeface="+mj-lt"/>
            </a:endParaRPr>
          </a:p>
          <a:p>
            <a:pPr algn="just"/>
            <a:r>
              <a:rPr lang="en-US" sz="2200" b="1" i="1" dirty="0" smtClean="0">
                <a:latin typeface="+mj-lt"/>
              </a:rPr>
              <a:t>Integration testing: </a:t>
            </a:r>
            <a:r>
              <a:rPr lang="en-US" sz="2200" i="1" dirty="0" smtClean="0">
                <a:latin typeface="+mj-lt"/>
              </a:rPr>
              <a:t>Test the error in the interface , </a:t>
            </a:r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intention here is to </a:t>
            </a:r>
            <a:r>
              <a:rPr lang="en-US" sz="2200" dirty="0" smtClean="0">
                <a:latin typeface="+mj-lt"/>
              </a:rPr>
              <a:t>uncover the </a:t>
            </a:r>
            <a:r>
              <a:rPr lang="en-US" sz="2200" dirty="0">
                <a:latin typeface="+mj-lt"/>
              </a:rPr>
              <a:t>bugs that are present when unit tested modules are integrated.</a:t>
            </a:r>
            <a:endParaRPr lang="en-US" sz="2200" b="1" i="1" dirty="0" smtClean="0">
              <a:latin typeface="+mj-lt"/>
            </a:endParaRPr>
          </a:p>
          <a:p>
            <a:pPr algn="just"/>
            <a:r>
              <a:rPr lang="en-US" sz="2200" b="1" i="1" dirty="0" smtClean="0">
                <a:latin typeface="+mj-lt"/>
              </a:rPr>
              <a:t>Function testing: </a:t>
            </a:r>
            <a:r>
              <a:rPr lang="en-US" sz="2200" dirty="0">
                <a:latin typeface="+mj-lt"/>
              </a:rPr>
              <a:t>Tests verify that the system behaves correctly </a:t>
            </a:r>
            <a:r>
              <a:rPr lang="en-US" sz="2200" dirty="0" smtClean="0">
                <a:latin typeface="+mj-lt"/>
              </a:rPr>
              <a:t>from the </a:t>
            </a:r>
            <a:r>
              <a:rPr lang="en-US" sz="2200" dirty="0">
                <a:latin typeface="+mj-lt"/>
              </a:rPr>
              <a:t>user/business perspective and functions according to the </a:t>
            </a:r>
            <a:r>
              <a:rPr lang="en-US" sz="2200" dirty="0" smtClean="0">
                <a:latin typeface="+mj-lt"/>
              </a:rPr>
              <a:t>requirements, models</a:t>
            </a:r>
            <a:r>
              <a:rPr lang="en-US" sz="2200" dirty="0">
                <a:latin typeface="+mj-lt"/>
              </a:rPr>
              <a:t>, or any other design paradigm used to specify the application</a:t>
            </a:r>
            <a:endParaRPr lang="en-US" sz="2200" b="1" i="1" dirty="0" smtClean="0">
              <a:latin typeface="+mj-lt"/>
            </a:endParaRPr>
          </a:p>
          <a:p>
            <a:r>
              <a:rPr lang="en-US" sz="2200" b="1" i="1" dirty="0" smtClean="0">
                <a:latin typeface="+mj-lt"/>
              </a:rPr>
              <a:t>System testing: </a:t>
            </a:r>
            <a:r>
              <a:rPr lang="en-US" sz="2200" dirty="0">
                <a:latin typeface="+mj-lt"/>
              </a:rPr>
              <a:t>test the </a:t>
            </a:r>
            <a:r>
              <a:rPr lang="en-US" sz="2200" dirty="0" smtClean="0">
                <a:latin typeface="+mj-lt"/>
              </a:rPr>
              <a:t>whole system </a:t>
            </a:r>
            <a:r>
              <a:rPr lang="en-US" sz="2200" dirty="0">
                <a:latin typeface="+mj-lt"/>
              </a:rPr>
              <a:t>on various grounds where bugs may occur.</a:t>
            </a:r>
            <a:endParaRPr lang="en-US" sz="2200" b="1" i="1" dirty="0" smtClean="0">
              <a:latin typeface="+mj-lt"/>
            </a:endParaRPr>
          </a:p>
          <a:p>
            <a:pPr algn="just"/>
            <a:r>
              <a:rPr lang="en-US" sz="2200" b="1" i="1" dirty="0" smtClean="0">
                <a:latin typeface="+mj-lt"/>
              </a:rPr>
              <a:t>Acceptance testing: </a:t>
            </a:r>
            <a:r>
              <a:rPr lang="en-US" sz="2200" dirty="0" smtClean="0">
                <a:latin typeface="+mj-lt"/>
              </a:rPr>
              <a:t>is defined </a:t>
            </a:r>
            <a:r>
              <a:rPr lang="en-US" sz="2200" dirty="0">
                <a:latin typeface="+mj-lt"/>
              </a:rPr>
              <a:t>as the process of comparing </a:t>
            </a:r>
            <a:r>
              <a:rPr lang="en-US" sz="2200" dirty="0" smtClean="0">
                <a:latin typeface="+mj-lt"/>
              </a:rPr>
              <a:t>the final </a:t>
            </a:r>
            <a:r>
              <a:rPr lang="en-US" sz="2200" dirty="0">
                <a:latin typeface="+mj-lt"/>
              </a:rPr>
              <a:t>system with the needs of customer as agreed on the acceptance criteria.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en-US" sz="2200" b="1" i="1" dirty="0" smtClean="0">
                <a:latin typeface="+mj-lt"/>
              </a:rPr>
              <a:t>Installation testing: </a:t>
            </a:r>
            <a:r>
              <a:rPr lang="en-US" sz="2200" dirty="0" smtClean="0">
                <a:latin typeface="+mj-lt"/>
              </a:rPr>
              <a:t>tests the process </a:t>
            </a:r>
            <a:r>
              <a:rPr lang="en-US" sz="2200" dirty="0">
                <a:latin typeface="+mj-lt"/>
              </a:rPr>
              <a:t>of making the software </a:t>
            </a:r>
            <a:r>
              <a:rPr lang="en-US" sz="2200" dirty="0" smtClean="0">
                <a:latin typeface="+mj-lt"/>
              </a:rPr>
              <a:t> operational. The </a:t>
            </a:r>
            <a:r>
              <a:rPr lang="en-US" sz="2200" dirty="0">
                <a:latin typeface="+mj-lt"/>
              </a:rPr>
              <a:t>installation process must identify the steps required to install the system</a:t>
            </a:r>
            <a:r>
              <a:rPr lang="en-US" sz="2200" dirty="0" smtClean="0">
                <a:latin typeface="+mj-lt"/>
              </a:rPr>
              <a:t>.</a:t>
            </a:r>
            <a:endParaRPr lang="en-US" sz="2200" dirty="0" smtClean="0">
              <a:latin typeface="+mj-lt"/>
            </a:endParaRPr>
          </a:p>
          <a:p>
            <a:pPr algn="just"/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07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0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684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Software Verification Validation  and Testing</vt:lpstr>
      <vt:lpstr>Validation activities</vt:lpstr>
      <vt:lpstr> Verification and Validation activities </vt:lpstr>
      <vt:lpstr>Validation</vt:lpstr>
      <vt:lpstr>Validation activities</vt:lpstr>
      <vt:lpstr>Validation Test Plan</vt:lpstr>
      <vt:lpstr>PowerPoint Presentation</vt:lpstr>
      <vt:lpstr>Validation Test Execution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Verification Validation  and Testing</dc:title>
  <dc:creator>USER</dc:creator>
  <cp:lastModifiedBy>USER</cp:lastModifiedBy>
  <cp:revision>11</cp:revision>
  <dcterms:created xsi:type="dcterms:W3CDTF">2021-02-23T06:03:40Z</dcterms:created>
  <dcterms:modified xsi:type="dcterms:W3CDTF">2021-02-23T06:59:45Z</dcterms:modified>
</cp:coreProperties>
</file>