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C9F32-2300-44B3-9FFB-78C913474882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231F6-98D9-4BF8-A72F-65010CEFF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399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C9F32-2300-44B3-9FFB-78C913474882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231F6-98D9-4BF8-A72F-65010CEFF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016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C9F32-2300-44B3-9FFB-78C913474882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231F6-98D9-4BF8-A72F-65010CEFF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512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C9F32-2300-44B3-9FFB-78C913474882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231F6-98D9-4BF8-A72F-65010CEFF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616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C9F32-2300-44B3-9FFB-78C913474882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231F6-98D9-4BF8-A72F-65010CEFF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215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C9F32-2300-44B3-9FFB-78C913474882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231F6-98D9-4BF8-A72F-65010CEFF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166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C9F32-2300-44B3-9FFB-78C913474882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231F6-98D9-4BF8-A72F-65010CEFF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013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C9F32-2300-44B3-9FFB-78C913474882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231F6-98D9-4BF8-A72F-65010CEFF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830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C9F32-2300-44B3-9FFB-78C913474882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231F6-98D9-4BF8-A72F-65010CEFF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861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C9F32-2300-44B3-9FFB-78C913474882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231F6-98D9-4BF8-A72F-65010CEFF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27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C9F32-2300-44B3-9FFB-78C913474882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231F6-98D9-4BF8-A72F-65010CEFF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639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C9F32-2300-44B3-9FFB-78C913474882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231F6-98D9-4BF8-A72F-65010CEFF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646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Software Verification Validation </a:t>
            </a:r>
            <a:br>
              <a:rPr lang="en-US" sz="4000" b="1" dirty="0" smtClean="0"/>
            </a:br>
            <a:r>
              <a:rPr lang="en-US" sz="4000" b="1" dirty="0" smtClean="0"/>
              <a:t>and Testing</a:t>
            </a:r>
            <a:endParaRPr lang="en-US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Prepared by : Neha </a:t>
            </a:r>
            <a:r>
              <a:rPr lang="en-US" b="1" dirty="0" err="1" smtClean="0"/>
              <a:t>Tripathi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00152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>
            <a:normAutofit/>
          </a:bodyPr>
          <a:lstStyle/>
          <a:p>
            <a:r>
              <a:rPr lang="en-US" sz="3200" b="1" dirty="0"/>
              <a:t>WORST-CASE TESTING METHOD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3000"/>
            <a:ext cx="10515600" cy="5715000"/>
          </a:xfrm>
        </p:spPr>
        <p:txBody>
          <a:bodyPr>
            <a:noAutofit/>
          </a:bodyPr>
          <a:lstStyle/>
          <a:p>
            <a:pPr algn="just"/>
            <a:r>
              <a:rPr lang="en-US" sz="2200" dirty="0">
                <a:latin typeface="+mj-lt"/>
              </a:rPr>
              <a:t>We can again extend the concept of BVC by assuming </a:t>
            </a:r>
            <a:r>
              <a:rPr lang="en-US" sz="2200" b="1" dirty="0">
                <a:latin typeface="+mj-lt"/>
              </a:rPr>
              <a:t>more than one </a:t>
            </a:r>
            <a:r>
              <a:rPr lang="en-US" sz="2200" b="1" dirty="0" smtClean="0">
                <a:latin typeface="+mj-lt"/>
              </a:rPr>
              <a:t>variable </a:t>
            </a:r>
            <a:r>
              <a:rPr lang="en-US" sz="2200" dirty="0" smtClean="0">
                <a:latin typeface="+mj-lt"/>
              </a:rPr>
              <a:t>on </a:t>
            </a:r>
            <a:r>
              <a:rPr lang="en-US" sz="2200" dirty="0">
                <a:latin typeface="+mj-lt"/>
              </a:rPr>
              <a:t>the boundary. It is called </a:t>
            </a:r>
            <a:r>
              <a:rPr lang="en-US" sz="2200" i="1" dirty="0">
                <a:latin typeface="+mj-lt"/>
              </a:rPr>
              <a:t>worst-case testing method</a:t>
            </a:r>
            <a:r>
              <a:rPr lang="en-US" sz="2200" dirty="0">
                <a:latin typeface="+mj-lt"/>
              </a:rPr>
              <a:t>.</a:t>
            </a:r>
          </a:p>
          <a:p>
            <a:pPr algn="just"/>
            <a:r>
              <a:rPr lang="en-US" sz="2200" dirty="0">
                <a:latin typeface="+mj-lt"/>
              </a:rPr>
              <a:t>Again, take the previous example of two variables, </a:t>
            </a:r>
            <a:r>
              <a:rPr lang="en-US" sz="2200" i="1" dirty="0">
                <a:latin typeface="+mj-lt"/>
              </a:rPr>
              <a:t>A </a:t>
            </a:r>
            <a:r>
              <a:rPr lang="en-US" sz="2200" dirty="0">
                <a:latin typeface="+mj-lt"/>
              </a:rPr>
              <a:t>and </a:t>
            </a:r>
            <a:r>
              <a:rPr lang="en-US" sz="2200" i="1" dirty="0">
                <a:latin typeface="+mj-lt"/>
              </a:rPr>
              <a:t>B</a:t>
            </a:r>
            <a:r>
              <a:rPr lang="en-US" sz="2200" dirty="0">
                <a:latin typeface="+mj-lt"/>
              </a:rPr>
              <a:t>. We can </a:t>
            </a:r>
            <a:r>
              <a:rPr lang="en-US" sz="2200" dirty="0" smtClean="0">
                <a:latin typeface="+mj-lt"/>
              </a:rPr>
              <a:t>add the </a:t>
            </a:r>
            <a:r>
              <a:rPr lang="en-US" sz="2200" dirty="0">
                <a:latin typeface="+mj-lt"/>
              </a:rPr>
              <a:t>following test cases to the list of 9 test cases designed in BVC as:</a:t>
            </a:r>
          </a:p>
          <a:p>
            <a:pPr marL="0" indent="0" algn="just">
              <a:buNone/>
            </a:pPr>
            <a:r>
              <a:rPr lang="fi-FI" sz="2200" b="1" dirty="0">
                <a:latin typeface="+mj-lt"/>
              </a:rPr>
              <a:t>10. </a:t>
            </a:r>
            <a:r>
              <a:rPr lang="fi-FI" sz="2200" b="1" i="1" dirty="0">
                <a:latin typeface="+mj-lt"/>
              </a:rPr>
              <a:t>A</a:t>
            </a:r>
            <a:r>
              <a:rPr lang="fi-FI" sz="2200" b="1" dirty="0">
                <a:latin typeface="+mj-lt"/>
              </a:rPr>
              <a:t>min, </a:t>
            </a:r>
            <a:r>
              <a:rPr lang="fi-FI" sz="2200" b="1" i="1" dirty="0">
                <a:latin typeface="+mj-lt"/>
              </a:rPr>
              <a:t>B</a:t>
            </a:r>
            <a:r>
              <a:rPr lang="fi-FI" sz="2200" b="1" dirty="0">
                <a:latin typeface="+mj-lt"/>
              </a:rPr>
              <a:t>min </a:t>
            </a:r>
            <a:r>
              <a:rPr lang="fi-FI" sz="2200" b="1" dirty="0" smtClean="0">
                <a:latin typeface="+mj-lt"/>
              </a:rPr>
              <a:t>               11</a:t>
            </a:r>
            <a:r>
              <a:rPr lang="fi-FI" sz="2200" b="1" dirty="0">
                <a:latin typeface="+mj-lt"/>
              </a:rPr>
              <a:t>. </a:t>
            </a:r>
            <a:r>
              <a:rPr lang="fi-FI" sz="2200" b="1" i="1" dirty="0">
                <a:latin typeface="+mj-lt"/>
              </a:rPr>
              <a:t>A</a:t>
            </a:r>
            <a:r>
              <a:rPr lang="fi-FI" sz="2200" b="1" dirty="0">
                <a:latin typeface="+mj-lt"/>
              </a:rPr>
              <a:t>min+, </a:t>
            </a:r>
            <a:r>
              <a:rPr lang="fi-FI" sz="2200" b="1" i="1" dirty="0">
                <a:latin typeface="+mj-lt"/>
              </a:rPr>
              <a:t>B</a:t>
            </a:r>
            <a:r>
              <a:rPr lang="fi-FI" sz="2200" b="1" dirty="0">
                <a:latin typeface="+mj-lt"/>
              </a:rPr>
              <a:t>min</a:t>
            </a:r>
          </a:p>
          <a:p>
            <a:pPr marL="0" indent="0" algn="just">
              <a:buNone/>
            </a:pPr>
            <a:r>
              <a:rPr lang="fi-FI" sz="2200" b="1" dirty="0">
                <a:latin typeface="+mj-lt"/>
              </a:rPr>
              <a:t>12. </a:t>
            </a:r>
            <a:r>
              <a:rPr lang="fi-FI" sz="2200" b="1" i="1" dirty="0">
                <a:latin typeface="+mj-lt"/>
              </a:rPr>
              <a:t>A</a:t>
            </a:r>
            <a:r>
              <a:rPr lang="fi-FI" sz="2200" b="1" dirty="0">
                <a:latin typeface="+mj-lt"/>
              </a:rPr>
              <a:t>min, </a:t>
            </a:r>
            <a:r>
              <a:rPr lang="fi-FI" sz="2200" b="1" i="1" dirty="0">
                <a:latin typeface="+mj-lt"/>
              </a:rPr>
              <a:t>B</a:t>
            </a:r>
            <a:r>
              <a:rPr lang="fi-FI" sz="2200" b="1" dirty="0">
                <a:latin typeface="+mj-lt"/>
              </a:rPr>
              <a:t>min+ </a:t>
            </a:r>
            <a:r>
              <a:rPr lang="fi-FI" sz="2200" b="1" dirty="0" smtClean="0">
                <a:latin typeface="+mj-lt"/>
              </a:rPr>
              <a:t>             13</a:t>
            </a:r>
            <a:r>
              <a:rPr lang="fi-FI" sz="2200" b="1" dirty="0">
                <a:latin typeface="+mj-lt"/>
              </a:rPr>
              <a:t>. </a:t>
            </a:r>
            <a:r>
              <a:rPr lang="fi-FI" sz="2200" b="1" i="1" dirty="0">
                <a:latin typeface="+mj-lt"/>
              </a:rPr>
              <a:t>A</a:t>
            </a:r>
            <a:r>
              <a:rPr lang="fi-FI" sz="2200" b="1" dirty="0">
                <a:latin typeface="+mj-lt"/>
              </a:rPr>
              <a:t>min+, </a:t>
            </a:r>
            <a:r>
              <a:rPr lang="fi-FI" sz="2200" b="1" i="1" dirty="0">
                <a:latin typeface="+mj-lt"/>
              </a:rPr>
              <a:t>B</a:t>
            </a:r>
            <a:r>
              <a:rPr lang="fi-FI" sz="2200" b="1" dirty="0">
                <a:latin typeface="+mj-lt"/>
              </a:rPr>
              <a:t>min+</a:t>
            </a:r>
          </a:p>
          <a:p>
            <a:pPr marL="0" indent="0" algn="just">
              <a:buNone/>
            </a:pPr>
            <a:r>
              <a:rPr lang="en-US" sz="2200" b="1" dirty="0">
                <a:latin typeface="+mj-lt"/>
              </a:rPr>
              <a:t>14. </a:t>
            </a:r>
            <a:r>
              <a:rPr lang="en-US" sz="2200" b="1" i="1" dirty="0">
                <a:latin typeface="+mj-lt"/>
              </a:rPr>
              <a:t>A</a:t>
            </a:r>
            <a:r>
              <a:rPr lang="en-US" sz="2200" b="1" dirty="0">
                <a:latin typeface="+mj-lt"/>
              </a:rPr>
              <a:t>max, </a:t>
            </a:r>
            <a:r>
              <a:rPr lang="en-US" sz="2200" b="1" i="1" dirty="0" err="1">
                <a:latin typeface="+mj-lt"/>
              </a:rPr>
              <a:t>B</a:t>
            </a:r>
            <a:r>
              <a:rPr lang="en-US" sz="2200" b="1" dirty="0" err="1">
                <a:latin typeface="+mj-lt"/>
              </a:rPr>
              <a:t>min</a:t>
            </a:r>
            <a:r>
              <a:rPr lang="en-US" sz="2200" b="1" dirty="0">
                <a:latin typeface="+mj-lt"/>
              </a:rPr>
              <a:t> </a:t>
            </a:r>
            <a:r>
              <a:rPr lang="en-US" sz="2200" b="1" dirty="0" smtClean="0">
                <a:latin typeface="+mj-lt"/>
              </a:rPr>
              <a:t>               15</a:t>
            </a:r>
            <a:r>
              <a:rPr lang="en-US" sz="2200" b="1" dirty="0">
                <a:latin typeface="+mj-lt"/>
              </a:rPr>
              <a:t>. </a:t>
            </a:r>
            <a:r>
              <a:rPr lang="en-US" sz="2200" b="1" i="1" dirty="0">
                <a:latin typeface="+mj-lt"/>
              </a:rPr>
              <a:t>A</a:t>
            </a:r>
            <a:r>
              <a:rPr lang="en-US" sz="2200" b="1" dirty="0">
                <a:latin typeface="+mj-lt"/>
              </a:rPr>
              <a:t>max–, </a:t>
            </a:r>
            <a:r>
              <a:rPr lang="en-US" sz="2200" b="1" i="1" dirty="0" err="1">
                <a:latin typeface="+mj-lt"/>
              </a:rPr>
              <a:t>B</a:t>
            </a:r>
            <a:r>
              <a:rPr lang="en-US" sz="2200" b="1" dirty="0" err="1">
                <a:latin typeface="+mj-lt"/>
              </a:rPr>
              <a:t>min</a:t>
            </a:r>
            <a:endParaRPr lang="en-US" sz="2200" b="1" dirty="0">
              <a:latin typeface="+mj-lt"/>
            </a:endParaRPr>
          </a:p>
          <a:p>
            <a:pPr marL="0" indent="0" algn="just">
              <a:buNone/>
            </a:pPr>
            <a:r>
              <a:rPr lang="en-US" sz="2200" b="1" dirty="0">
                <a:latin typeface="+mj-lt"/>
              </a:rPr>
              <a:t>16. </a:t>
            </a:r>
            <a:r>
              <a:rPr lang="en-US" sz="2200" b="1" i="1" dirty="0">
                <a:latin typeface="+mj-lt"/>
              </a:rPr>
              <a:t>A</a:t>
            </a:r>
            <a:r>
              <a:rPr lang="en-US" sz="2200" b="1" dirty="0">
                <a:latin typeface="+mj-lt"/>
              </a:rPr>
              <a:t>max, </a:t>
            </a:r>
            <a:r>
              <a:rPr lang="en-US" sz="2200" b="1" i="1" dirty="0" err="1">
                <a:latin typeface="+mj-lt"/>
              </a:rPr>
              <a:t>B</a:t>
            </a:r>
            <a:r>
              <a:rPr lang="en-US" sz="2200" b="1" dirty="0" err="1">
                <a:latin typeface="+mj-lt"/>
              </a:rPr>
              <a:t>min</a:t>
            </a:r>
            <a:r>
              <a:rPr lang="en-US" sz="2200" b="1" dirty="0">
                <a:latin typeface="+mj-lt"/>
              </a:rPr>
              <a:t>+ </a:t>
            </a:r>
            <a:r>
              <a:rPr lang="en-US" sz="2200" b="1" dirty="0" smtClean="0">
                <a:latin typeface="+mj-lt"/>
              </a:rPr>
              <a:t>             17</a:t>
            </a:r>
            <a:r>
              <a:rPr lang="en-US" sz="2200" b="1" dirty="0">
                <a:latin typeface="+mj-lt"/>
              </a:rPr>
              <a:t>. </a:t>
            </a:r>
            <a:r>
              <a:rPr lang="en-US" sz="2200" b="1" i="1" dirty="0">
                <a:latin typeface="+mj-lt"/>
              </a:rPr>
              <a:t>A</a:t>
            </a:r>
            <a:r>
              <a:rPr lang="en-US" sz="2200" b="1" dirty="0">
                <a:latin typeface="+mj-lt"/>
              </a:rPr>
              <a:t>max–, </a:t>
            </a:r>
            <a:r>
              <a:rPr lang="en-US" sz="2200" b="1" i="1" dirty="0" err="1">
                <a:latin typeface="+mj-lt"/>
              </a:rPr>
              <a:t>B</a:t>
            </a:r>
            <a:r>
              <a:rPr lang="en-US" sz="2200" b="1" dirty="0" err="1">
                <a:latin typeface="+mj-lt"/>
              </a:rPr>
              <a:t>min</a:t>
            </a:r>
            <a:r>
              <a:rPr lang="en-US" sz="2200" b="1" dirty="0">
                <a:latin typeface="+mj-lt"/>
              </a:rPr>
              <a:t>+</a:t>
            </a:r>
          </a:p>
          <a:p>
            <a:pPr marL="0" indent="0" algn="just">
              <a:buNone/>
            </a:pPr>
            <a:r>
              <a:rPr lang="fr-FR" sz="2200" b="1" dirty="0">
                <a:latin typeface="+mj-lt"/>
              </a:rPr>
              <a:t>18. </a:t>
            </a:r>
            <a:r>
              <a:rPr lang="fr-FR" sz="2200" b="1" i="1" dirty="0">
                <a:latin typeface="+mj-lt"/>
              </a:rPr>
              <a:t>A</a:t>
            </a:r>
            <a:r>
              <a:rPr lang="fr-FR" sz="2200" b="1" dirty="0">
                <a:latin typeface="+mj-lt"/>
              </a:rPr>
              <a:t>min, </a:t>
            </a:r>
            <a:r>
              <a:rPr lang="fr-FR" sz="2200" b="1" i="1" dirty="0" err="1">
                <a:latin typeface="+mj-lt"/>
              </a:rPr>
              <a:t>B</a:t>
            </a:r>
            <a:r>
              <a:rPr lang="fr-FR" sz="2200" b="1" dirty="0" err="1">
                <a:latin typeface="+mj-lt"/>
              </a:rPr>
              <a:t>max</a:t>
            </a:r>
            <a:r>
              <a:rPr lang="fr-FR" sz="2200" b="1" dirty="0">
                <a:latin typeface="+mj-lt"/>
              </a:rPr>
              <a:t> </a:t>
            </a:r>
            <a:r>
              <a:rPr lang="fr-FR" sz="2200" b="1" dirty="0" smtClean="0">
                <a:latin typeface="+mj-lt"/>
              </a:rPr>
              <a:t>               19</a:t>
            </a:r>
            <a:r>
              <a:rPr lang="fr-FR" sz="2200" b="1" dirty="0">
                <a:latin typeface="+mj-lt"/>
              </a:rPr>
              <a:t>. </a:t>
            </a:r>
            <a:r>
              <a:rPr lang="fr-FR" sz="2200" b="1" i="1" dirty="0">
                <a:latin typeface="+mj-lt"/>
              </a:rPr>
              <a:t>A</a:t>
            </a:r>
            <a:r>
              <a:rPr lang="fr-FR" sz="2200" b="1" dirty="0">
                <a:latin typeface="+mj-lt"/>
              </a:rPr>
              <a:t>min+, </a:t>
            </a:r>
            <a:r>
              <a:rPr lang="fr-FR" sz="2200" b="1" i="1" dirty="0" err="1">
                <a:latin typeface="+mj-lt"/>
              </a:rPr>
              <a:t>B</a:t>
            </a:r>
            <a:r>
              <a:rPr lang="fr-FR" sz="2200" b="1" dirty="0" err="1">
                <a:latin typeface="+mj-lt"/>
              </a:rPr>
              <a:t>max</a:t>
            </a:r>
            <a:endParaRPr lang="fr-FR" sz="2200" b="1" dirty="0">
              <a:latin typeface="+mj-lt"/>
            </a:endParaRPr>
          </a:p>
          <a:p>
            <a:pPr marL="0" indent="0" algn="just">
              <a:buNone/>
            </a:pPr>
            <a:r>
              <a:rPr lang="fr-FR" sz="2200" b="1" dirty="0">
                <a:latin typeface="+mj-lt"/>
              </a:rPr>
              <a:t>20. </a:t>
            </a:r>
            <a:r>
              <a:rPr lang="fr-FR" sz="2200" b="1" i="1" dirty="0">
                <a:latin typeface="+mj-lt"/>
              </a:rPr>
              <a:t>A</a:t>
            </a:r>
            <a:r>
              <a:rPr lang="fr-FR" sz="2200" b="1" dirty="0">
                <a:latin typeface="+mj-lt"/>
              </a:rPr>
              <a:t>min, </a:t>
            </a:r>
            <a:r>
              <a:rPr lang="fr-FR" sz="2200" b="1" i="1" dirty="0" err="1">
                <a:latin typeface="+mj-lt"/>
              </a:rPr>
              <a:t>B</a:t>
            </a:r>
            <a:r>
              <a:rPr lang="fr-FR" sz="2200" b="1" dirty="0" err="1">
                <a:latin typeface="+mj-lt"/>
              </a:rPr>
              <a:t>max</a:t>
            </a:r>
            <a:r>
              <a:rPr lang="fr-FR" sz="2200" b="1" dirty="0">
                <a:latin typeface="+mj-lt"/>
              </a:rPr>
              <a:t>– </a:t>
            </a:r>
            <a:r>
              <a:rPr lang="fr-FR" sz="2200" b="1" dirty="0" smtClean="0">
                <a:latin typeface="+mj-lt"/>
              </a:rPr>
              <a:t>             21</a:t>
            </a:r>
            <a:r>
              <a:rPr lang="fr-FR" sz="2200" b="1" dirty="0">
                <a:latin typeface="+mj-lt"/>
              </a:rPr>
              <a:t>. </a:t>
            </a:r>
            <a:r>
              <a:rPr lang="fr-FR" sz="2200" b="1" i="1" dirty="0">
                <a:latin typeface="+mj-lt"/>
              </a:rPr>
              <a:t>A</a:t>
            </a:r>
            <a:r>
              <a:rPr lang="fr-FR" sz="2200" b="1" dirty="0">
                <a:latin typeface="+mj-lt"/>
              </a:rPr>
              <a:t>min+, </a:t>
            </a:r>
            <a:r>
              <a:rPr lang="fr-FR" sz="2200" b="1" i="1" dirty="0" err="1">
                <a:latin typeface="+mj-lt"/>
              </a:rPr>
              <a:t>B</a:t>
            </a:r>
            <a:r>
              <a:rPr lang="fr-FR" sz="2200" b="1" dirty="0" err="1">
                <a:latin typeface="+mj-lt"/>
              </a:rPr>
              <a:t>max</a:t>
            </a:r>
            <a:r>
              <a:rPr lang="fr-FR" sz="2200" b="1" dirty="0">
                <a:latin typeface="+mj-lt"/>
              </a:rPr>
              <a:t>–</a:t>
            </a:r>
          </a:p>
          <a:p>
            <a:pPr marL="0" indent="0" algn="just">
              <a:buNone/>
            </a:pPr>
            <a:r>
              <a:rPr lang="en-US" sz="2200" b="1" dirty="0">
                <a:latin typeface="+mj-lt"/>
              </a:rPr>
              <a:t>22. </a:t>
            </a:r>
            <a:r>
              <a:rPr lang="en-US" sz="2200" b="1" i="1" dirty="0">
                <a:latin typeface="+mj-lt"/>
              </a:rPr>
              <a:t>A</a:t>
            </a:r>
            <a:r>
              <a:rPr lang="en-US" sz="2200" b="1" dirty="0">
                <a:latin typeface="+mj-lt"/>
              </a:rPr>
              <a:t>max, </a:t>
            </a:r>
            <a:r>
              <a:rPr lang="en-US" sz="2200" b="1" i="1" dirty="0" err="1">
                <a:latin typeface="+mj-lt"/>
              </a:rPr>
              <a:t>B</a:t>
            </a:r>
            <a:r>
              <a:rPr lang="en-US" sz="2200" b="1" dirty="0" err="1">
                <a:latin typeface="+mj-lt"/>
              </a:rPr>
              <a:t>max</a:t>
            </a:r>
            <a:r>
              <a:rPr lang="en-US" sz="2200" b="1" dirty="0">
                <a:latin typeface="+mj-lt"/>
              </a:rPr>
              <a:t> </a:t>
            </a:r>
            <a:r>
              <a:rPr lang="en-US" sz="2200" b="1" dirty="0" smtClean="0">
                <a:latin typeface="+mj-lt"/>
              </a:rPr>
              <a:t>               23</a:t>
            </a:r>
            <a:r>
              <a:rPr lang="en-US" sz="2200" b="1" dirty="0">
                <a:latin typeface="+mj-lt"/>
              </a:rPr>
              <a:t>. </a:t>
            </a:r>
            <a:r>
              <a:rPr lang="en-US" sz="2200" b="1" i="1" dirty="0">
                <a:latin typeface="+mj-lt"/>
              </a:rPr>
              <a:t>A</a:t>
            </a:r>
            <a:r>
              <a:rPr lang="en-US" sz="2200" b="1" dirty="0">
                <a:latin typeface="+mj-lt"/>
              </a:rPr>
              <a:t>max–, </a:t>
            </a:r>
            <a:r>
              <a:rPr lang="en-US" sz="2200" b="1" i="1" dirty="0" err="1">
                <a:latin typeface="+mj-lt"/>
              </a:rPr>
              <a:t>B</a:t>
            </a:r>
            <a:r>
              <a:rPr lang="en-US" sz="2200" b="1" dirty="0" err="1">
                <a:latin typeface="+mj-lt"/>
              </a:rPr>
              <a:t>max</a:t>
            </a:r>
            <a:endParaRPr lang="en-US" sz="2200" b="1" dirty="0">
              <a:latin typeface="+mj-lt"/>
            </a:endParaRPr>
          </a:p>
          <a:p>
            <a:pPr marL="0" indent="0" algn="just">
              <a:buNone/>
            </a:pPr>
            <a:r>
              <a:rPr lang="en-US" sz="2200" b="1" dirty="0">
                <a:latin typeface="+mj-lt"/>
              </a:rPr>
              <a:t>24. </a:t>
            </a:r>
            <a:r>
              <a:rPr lang="en-US" sz="2200" b="1" i="1" dirty="0">
                <a:latin typeface="+mj-lt"/>
              </a:rPr>
              <a:t>A</a:t>
            </a:r>
            <a:r>
              <a:rPr lang="en-US" sz="2200" b="1" dirty="0">
                <a:latin typeface="+mj-lt"/>
              </a:rPr>
              <a:t>max, </a:t>
            </a:r>
            <a:r>
              <a:rPr lang="en-US" sz="2200" b="1" i="1" dirty="0" err="1">
                <a:latin typeface="+mj-lt"/>
              </a:rPr>
              <a:t>B</a:t>
            </a:r>
            <a:r>
              <a:rPr lang="en-US" sz="2200" b="1" dirty="0" err="1">
                <a:latin typeface="+mj-lt"/>
              </a:rPr>
              <a:t>max</a:t>
            </a:r>
            <a:r>
              <a:rPr lang="en-US" sz="2200" b="1" dirty="0">
                <a:latin typeface="+mj-lt"/>
              </a:rPr>
              <a:t>– </a:t>
            </a:r>
            <a:r>
              <a:rPr lang="en-US" sz="2200" b="1" dirty="0" smtClean="0">
                <a:latin typeface="+mj-lt"/>
              </a:rPr>
              <a:t>             25</a:t>
            </a:r>
            <a:r>
              <a:rPr lang="en-US" sz="2200" b="1" dirty="0">
                <a:latin typeface="+mj-lt"/>
              </a:rPr>
              <a:t>. </a:t>
            </a:r>
            <a:r>
              <a:rPr lang="en-US" sz="2200" b="1" i="1" dirty="0">
                <a:latin typeface="+mj-lt"/>
              </a:rPr>
              <a:t>A</a:t>
            </a:r>
            <a:r>
              <a:rPr lang="en-US" sz="2200" b="1" dirty="0">
                <a:latin typeface="+mj-lt"/>
              </a:rPr>
              <a:t>max–, </a:t>
            </a:r>
            <a:r>
              <a:rPr lang="en-US" sz="2200" b="1" i="1" dirty="0" err="1">
                <a:latin typeface="+mj-lt"/>
              </a:rPr>
              <a:t>B</a:t>
            </a:r>
            <a:r>
              <a:rPr lang="en-US" sz="2200" b="1" dirty="0" err="1">
                <a:latin typeface="+mj-lt"/>
              </a:rPr>
              <a:t>max</a:t>
            </a:r>
            <a:r>
              <a:rPr lang="en-US" sz="2200" b="1" dirty="0">
                <a:latin typeface="+mj-lt"/>
              </a:rPr>
              <a:t>–</a:t>
            </a:r>
          </a:p>
          <a:p>
            <a:pPr algn="just"/>
            <a:r>
              <a:rPr lang="en-US" sz="2200" dirty="0">
                <a:latin typeface="+mj-lt"/>
              </a:rPr>
              <a:t>It can be generalized that for </a:t>
            </a:r>
            <a:r>
              <a:rPr lang="en-US" sz="2200" i="1" dirty="0">
                <a:latin typeface="+mj-lt"/>
              </a:rPr>
              <a:t>n </a:t>
            </a:r>
            <a:r>
              <a:rPr lang="en-US" sz="2200" dirty="0">
                <a:latin typeface="+mj-lt"/>
              </a:rPr>
              <a:t>input variables in a module, </a:t>
            </a:r>
            <a:r>
              <a:rPr lang="en-US" sz="2200" b="1" dirty="0">
                <a:latin typeface="+mj-lt"/>
              </a:rPr>
              <a:t>5</a:t>
            </a:r>
            <a:r>
              <a:rPr lang="en-US" sz="2200" b="1" i="1" dirty="0">
                <a:latin typeface="+mj-lt"/>
              </a:rPr>
              <a:t>n </a:t>
            </a:r>
            <a:r>
              <a:rPr lang="en-US" sz="2200" b="1" dirty="0">
                <a:latin typeface="+mj-lt"/>
              </a:rPr>
              <a:t>test cases </a:t>
            </a:r>
            <a:r>
              <a:rPr lang="en-US" sz="2200" dirty="0" smtClean="0">
                <a:latin typeface="+mj-lt"/>
              </a:rPr>
              <a:t>can be </a:t>
            </a:r>
            <a:r>
              <a:rPr lang="en-US" sz="2200" dirty="0">
                <a:latin typeface="+mj-lt"/>
              </a:rPr>
              <a:t>designed with worst-case testing.</a:t>
            </a:r>
          </a:p>
        </p:txBody>
      </p:sp>
    </p:spTree>
    <p:extLst>
      <p:ext uri="{BB962C8B-B14F-4D97-AF65-F5344CB8AC3E}">
        <p14:creationId xmlns:p14="http://schemas.microsoft.com/office/powerpoint/2010/main" val="2570037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 smtClean="0"/>
              <a:t>Example: BVA </a:t>
            </a:r>
            <a:r>
              <a:rPr lang="en-US" sz="3200" b="1" dirty="0"/>
              <a:t/>
            </a:r>
            <a:br>
              <a:rPr lang="en-US" sz="3200" b="1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5888"/>
            <a:ext cx="10515600" cy="4791075"/>
          </a:xfrm>
        </p:spPr>
        <p:txBody>
          <a:bodyPr>
            <a:normAutofit/>
          </a:bodyPr>
          <a:lstStyle/>
          <a:p>
            <a:pPr algn="just"/>
            <a:r>
              <a:rPr lang="en-US" sz="2200" b="1" dirty="0" smtClean="0">
                <a:latin typeface="+mj-lt"/>
              </a:rPr>
              <a:t>A </a:t>
            </a:r>
            <a:r>
              <a:rPr lang="en-US" sz="2200" b="1" dirty="0">
                <a:latin typeface="+mj-lt"/>
              </a:rPr>
              <a:t>program reads an integer number within the range [1,100] and </a:t>
            </a:r>
            <a:r>
              <a:rPr lang="en-US" sz="2200" b="1" dirty="0" smtClean="0">
                <a:latin typeface="+mj-lt"/>
              </a:rPr>
              <a:t>determines whether </a:t>
            </a:r>
            <a:r>
              <a:rPr lang="en-US" sz="2200" b="1" dirty="0">
                <a:latin typeface="+mj-lt"/>
              </a:rPr>
              <a:t>it is a prime number or not. Design test cases for this program </a:t>
            </a:r>
            <a:r>
              <a:rPr lang="en-US" sz="2200" b="1" dirty="0" smtClean="0">
                <a:latin typeface="+mj-lt"/>
              </a:rPr>
              <a:t>using BVC</a:t>
            </a:r>
            <a:r>
              <a:rPr lang="en-US" sz="2200" b="1" dirty="0">
                <a:latin typeface="+mj-lt"/>
              </a:rPr>
              <a:t>, robust testing, and worst-case testing methods.</a:t>
            </a:r>
          </a:p>
        </p:txBody>
      </p:sp>
    </p:spTree>
    <p:extLst>
      <p:ext uri="{BB962C8B-B14F-4D97-AF65-F5344CB8AC3E}">
        <p14:creationId xmlns:p14="http://schemas.microsoft.com/office/powerpoint/2010/main" val="3524770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50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Solution: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57288"/>
            <a:ext cx="10515600" cy="5019675"/>
          </a:xfrm>
        </p:spPr>
        <p:txBody>
          <a:bodyPr>
            <a:normAutofit/>
          </a:bodyPr>
          <a:lstStyle/>
          <a:p>
            <a:pPr marL="514350" indent="-514350" algn="just">
              <a:buAutoNum type="alphaLcParenBoth"/>
            </a:pPr>
            <a:r>
              <a:rPr lang="en-US" sz="2200" b="1" dirty="0" smtClean="0">
                <a:latin typeface="+mj-lt"/>
              </a:rPr>
              <a:t>Test </a:t>
            </a:r>
            <a:r>
              <a:rPr lang="en-US" sz="2200" b="1" dirty="0">
                <a:latin typeface="+mj-lt"/>
              </a:rPr>
              <a:t>cases using BVC </a:t>
            </a:r>
            <a:r>
              <a:rPr lang="en-US" sz="2200" dirty="0">
                <a:latin typeface="+mj-lt"/>
              </a:rPr>
              <a:t>Since there is one variable, the total number </a:t>
            </a:r>
            <a:r>
              <a:rPr lang="en-US" sz="2200" dirty="0" smtClean="0">
                <a:latin typeface="+mj-lt"/>
              </a:rPr>
              <a:t>of test </a:t>
            </a:r>
            <a:r>
              <a:rPr lang="en-US" sz="2200" dirty="0">
                <a:latin typeface="+mj-lt"/>
              </a:rPr>
              <a:t>cases will be 4</a:t>
            </a:r>
            <a:r>
              <a:rPr lang="en-US" sz="2200" i="1" dirty="0">
                <a:latin typeface="+mj-lt"/>
              </a:rPr>
              <a:t>n </a:t>
            </a:r>
            <a:r>
              <a:rPr lang="en-US" sz="2200" dirty="0">
                <a:latin typeface="+mj-lt"/>
              </a:rPr>
              <a:t>+ 1 = 5</a:t>
            </a:r>
            <a:r>
              <a:rPr lang="en-US" sz="2200" dirty="0" smtClean="0">
                <a:latin typeface="+mj-lt"/>
              </a:rPr>
              <a:t>.</a:t>
            </a:r>
          </a:p>
          <a:p>
            <a:pPr algn="just"/>
            <a:r>
              <a:rPr lang="en-US" sz="2200" dirty="0">
                <a:latin typeface="+mj-lt"/>
              </a:rPr>
              <a:t>T</a:t>
            </a:r>
            <a:r>
              <a:rPr lang="en-US" sz="2200" dirty="0" smtClean="0">
                <a:latin typeface="+mj-lt"/>
              </a:rPr>
              <a:t>he </a:t>
            </a:r>
            <a:r>
              <a:rPr lang="en-US" sz="2200" dirty="0">
                <a:latin typeface="+mj-lt"/>
              </a:rPr>
              <a:t>set of minimum and maximum values is </a:t>
            </a:r>
            <a:r>
              <a:rPr lang="en-US" sz="2200" dirty="0" smtClean="0">
                <a:latin typeface="+mj-lt"/>
              </a:rPr>
              <a:t>shown below:</a:t>
            </a:r>
          </a:p>
          <a:p>
            <a:pPr algn="just"/>
            <a:endParaRPr lang="en-US" sz="2200" dirty="0">
              <a:latin typeface="+mj-lt"/>
            </a:endParaRPr>
          </a:p>
          <a:p>
            <a:pPr algn="just"/>
            <a:endParaRPr lang="en-US" sz="2200" dirty="0" smtClean="0">
              <a:latin typeface="+mj-lt"/>
            </a:endParaRPr>
          </a:p>
          <a:p>
            <a:pPr marL="0" indent="0" algn="just">
              <a:buNone/>
            </a:pPr>
            <a:endParaRPr lang="en-US" sz="2200" dirty="0" smtClean="0">
              <a:latin typeface="+mj-lt"/>
            </a:endParaRPr>
          </a:p>
          <a:p>
            <a:pPr algn="just"/>
            <a:endParaRPr lang="en-US" sz="2200" dirty="0" smtClean="0">
              <a:latin typeface="+mj-lt"/>
            </a:endParaRPr>
          </a:p>
          <a:p>
            <a:pPr algn="just"/>
            <a:r>
              <a:rPr lang="en-US" sz="2200" dirty="0" smtClean="0">
                <a:latin typeface="+mj-lt"/>
              </a:rPr>
              <a:t>Using </a:t>
            </a:r>
            <a:r>
              <a:rPr lang="en-US" sz="2200" dirty="0">
                <a:latin typeface="+mj-lt"/>
              </a:rPr>
              <a:t>these values, test cases can be designed as shown below: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025" y="2371725"/>
            <a:ext cx="5400675" cy="16144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025" y="4462463"/>
            <a:ext cx="9515475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509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3038"/>
            <a:ext cx="10515600" cy="51768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>
                <a:latin typeface="+mj-lt"/>
              </a:rPr>
              <a:t>(b) </a:t>
            </a:r>
            <a:r>
              <a:rPr lang="en-US" sz="2200" dirty="0">
                <a:latin typeface="+mj-lt"/>
              </a:rPr>
              <a:t>Test cases using </a:t>
            </a:r>
            <a:r>
              <a:rPr lang="en-US" sz="2200" b="1" dirty="0">
                <a:latin typeface="+mj-lt"/>
              </a:rPr>
              <a:t>robust </a:t>
            </a:r>
            <a:r>
              <a:rPr lang="en-US" sz="2200" b="1" dirty="0" smtClean="0">
                <a:latin typeface="+mj-lt"/>
              </a:rPr>
              <a:t>testing. </a:t>
            </a:r>
            <a:r>
              <a:rPr lang="en-US" sz="2200" dirty="0">
                <a:latin typeface="+mj-lt"/>
              </a:rPr>
              <a:t>Since there is one variable, the </a:t>
            </a:r>
            <a:r>
              <a:rPr lang="en-US" sz="2200" dirty="0" smtClean="0">
                <a:latin typeface="+mj-lt"/>
              </a:rPr>
              <a:t>total number </a:t>
            </a:r>
            <a:r>
              <a:rPr lang="en-US" sz="2200" dirty="0">
                <a:latin typeface="+mj-lt"/>
              </a:rPr>
              <a:t>of test cases will be 6</a:t>
            </a:r>
            <a:r>
              <a:rPr lang="en-US" sz="2200" i="1" dirty="0">
                <a:latin typeface="+mj-lt"/>
              </a:rPr>
              <a:t>n </a:t>
            </a:r>
            <a:r>
              <a:rPr lang="en-US" sz="2200" dirty="0">
                <a:latin typeface="+mj-lt"/>
              </a:rPr>
              <a:t>+ 1 = 7</a:t>
            </a:r>
            <a:r>
              <a:rPr lang="en-US" sz="2200" dirty="0" smtClean="0">
                <a:latin typeface="+mj-lt"/>
              </a:rPr>
              <a:t>. </a:t>
            </a:r>
            <a:r>
              <a:rPr lang="en-US" sz="2200" dirty="0">
                <a:latin typeface="+mj-lt"/>
              </a:rPr>
              <a:t>The set of boundary values </a:t>
            </a:r>
            <a:r>
              <a:rPr lang="en-US" sz="2200" dirty="0" smtClean="0">
                <a:latin typeface="+mj-lt"/>
              </a:rPr>
              <a:t>is shown </a:t>
            </a:r>
            <a:r>
              <a:rPr lang="en-US" sz="2200" dirty="0">
                <a:latin typeface="+mj-lt"/>
              </a:rPr>
              <a:t>below</a:t>
            </a:r>
            <a:r>
              <a:rPr lang="en-US" sz="2200" dirty="0" smtClean="0">
                <a:latin typeface="+mj-lt"/>
              </a:rPr>
              <a:t>:</a:t>
            </a:r>
          </a:p>
          <a:p>
            <a:pPr marL="0" indent="0">
              <a:buNone/>
            </a:pPr>
            <a:endParaRPr lang="en-US" sz="2200" dirty="0">
              <a:latin typeface="+mj-lt"/>
            </a:endParaRPr>
          </a:p>
          <a:p>
            <a:pPr marL="0" indent="0">
              <a:buNone/>
            </a:pPr>
            <a:endParaRPr lang="en-US" sz="2200" dirty="0" smtClean="0">
              <a:latin typeface="+mj-lt"/>
            </a:endParaRPr>
          </a:p>
          <a:p>
            <a:pPr marL="0" indent="0">
              <a:buNone/>
            </a:pPr>
            <a:endParaRPr lang="en-US" sz="2200" dirty="0">
              <a:latin typeface="+mj-lt"/>
            </a:endParaRPr>
          </a:p>
          <a:p>
            <a:pPr marL="0" indent="0">
              <a:buNone/>
            </a:pPr>
            <a:endParaRPr lang="en-US" sz="2200" dirty="0" smtClean="0">
              <a:latin typeface="+mj-lt"/>
            </a:endParaRPr>
          </a:p>
          <a:p>
            <a:r>
              <a:rPr lang="en-US" sz="2200" dirty="0">
                <a:latin typeface="+mj-lt"/>
              </a:rPr>
              <a:t>Using these values, test cases can be designed as shown below:</a:t>
            </a:r>
            <a:endParaRPr lang="en-US" sz="2200" dirty="0" smtClean="0">
              <a:latin typeface="+mj-lt"/>
            </a:endParaRPr>
          </a:p>
          <a:p>
            <a:pPr marL="0" indent="0">
              <a:buNone/>
            </a:pPr>
            <a:endParaRPr lang="en-US" sz="2200" dirty="0"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188" y="2114550"/>
            <a:ext cx="4114800" cy="1695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889" y="4352925"/>
            <a:ext cx="9229724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158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200" b="1" dirty="0">
                <a:latin typeface="+mj-lt"/>
              </a:rPr>
              <a:t>(c) Test cases using worst-case testing </a:t>
            </a:r>
            <a:endParaRPr lang="en-US" sz="2200" b="1" dirty="0" smtClean="0">
              <a:latin typeface="+mj-lt"/>
            </a:endParaRPr>
          </a:p>
          <a:p>
            <a:pPr marL="0" indent="0" algn="just">
              <a:buNone/>
            </a:pPr>
            <a:r>
              <a:rPr lang="en-US" sz="2200" dirty="0" smtClean="0">
                <a:latin typeface="+mj-lt"/>
              </a:rPr>
              <a:t>Since </a:t>
            </a:r>
            <a:r>
              <a:rPr lang="en-US" sz="2200" dirty="0">
                <a:latin typeface="+mj-lt"/>
              </a:rPr>
              <a:t>there is one variable, </a:t>
            </a:r>
            <a:r>
              <a:rPr lang="en-US" sz="2200" dirty="0" smtClean="0">
                <a:latin typeface="+mj-lt"/>
              </a:rPr>
              <a:t>the total </a:t>
            </a:r>
            <a:r>
              <a:rPr lang="en-US" sz="2200" dirty="0">
                <a:latin typeface="+mj-lt"/>
              </a:rPr>
              <a:t>number of test cases will be 5</a:t>
            </a:r>
            <a:r>
              <a:rPr lang="en-US" sz="2200" i="1" dirty="0">
                <a:latin typeface="+mj-lt"/>
              </a:rPr>
              <a:t>n </a:t>
            </a:r>
            <a:r>
              <a:rPr lang="en-US" sz="2200" dirty="0">
                <a:latin typeface="+mj-lt"/>
              </a:rPr>
              <a:t>= 5. Therefore, the number of </a:t>
            </a:r>
            <a:r>
              <a:rPr lang="en-US" sz="2200" dirty="0" smtClean="0">
                <a:latin typeface="+mj-lt"/>
              </a:rPr>
              <a:t>test cases </a:t>
            </a:r>
            <a:r>
              <a:rPr lang="en-US" sz="2200" dirty="0">
                <a:latin typeface="+mj-lt"/>
              </a:rPr>
              <a:t>will be </a:t>
            </a:r>
            <a:r>
              <a:rPr lang="en-US" sz="2200" b="1" dirty="0">
                <a:latin typeface="+mj-lt"/>
              </a:rPr>
              <a:t>same as BVC</a:t>
            </a:r>
            <a:r>
              <a:rPr lang="en-US" sz="2200" dirty="0"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323300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Example: BVA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1625"/>
            <a:ext cx="10515600" cy="4605338"/>
          </a:xfrm>
        </p:spPr>
        <p:txBody>
          <a:bodyPr>
            <a:normAutofit/>
          </a:bodyPr>
          <a:lstStyle/>
          <a:p>
            <a:pPr algn="just"/>
            <a:r>
              <a:rPr lang="en-US" sz="2200" b="1" dirty="0">
                <a:latin typeface="+mj-lt"/>
              </a:rPr>
              <a:t>A program computes </a:t>
            </a:r>
            <a:r>
              <a:rPr lang="en-US" sz="2200" b="1" i="1" dirty="0" smtClean="0">
                <a:latin typeface="+mj-lt"/>
              </a:rPr>
              <a:t>a</a:t>
            </a:r>
            <a:r>
              <a:rPr lang="en-US" sz="2200" b="1" i="1" baseline="30000" dirty="0" smtClean="0">
                <a:latin typeface="+mj-lt"/>
              </a:rPr>
              <a:t>b</a:t>
            </a:r>
            <a:r>
              <a:rPr lang="en-US" sz="2200" b="1" i="1" dirty="0" smtClean="0">
                <a:latin typeface="+mj-lt"/>
              </a:rPr>
              <a:t> </a:t>
            </a:r>
            <a:r>
              <a:rPr lang="en-US" sz="2200" b="1" dirty="0">
                <a:latin typeface="+mj-lt"/>
              </a:rPr>
              <a:t>where </a:t>
            </a:r>
            <a:r>
              <a:rPr lang="en-US" sz="2200" b="1" i="1" dirty="0">
                <a:latin typeface="+mj-lt"/>
              </a:rPr>
              <a:t>a </a:t>
            </a:r>
            <a:r>
              <a:rPr lang="en-US" sz="2200" b="1" dirty="0">
                <a:latin typeface="+mj-lt"/>
              </a:rPr>
              <a:t>lies in the range [1,10] and </a:t>
            </a:r>
            <a:r>
              <a:rPr lang="en-US" sz="2200" b="1" i="1" dirty="0">
                <a:latin typeface="+mj-lt"/>
              </a:rPr>
              <a:t>b </a:t>
            </a:r>
            <a:r>
              <a:rPr lang="en-US" sz="2200" b="1" dirty="0">
                <a:latin typeface="+mj-lt"/>
              </a:rPr>
              <a:t>within [1,5</a:t>
            </a:r>
            <a:r>
              <a:rPr lang="en-US" sz="2200" b="1" dirty="0" smtClean="0">
                <a:latin typeface="+mj-lt"/>
              </a:rPr>
              <a:t>]. Design </a:t>
            </a:r>
            <a:r>
              <a:rPr lang="en-US" sz="2200" b="1" dirty="0">
                <a:latin typeface="+mj-lt"/>
              </a:rPr>
              <a:t>test cases for this program using BVC, robust testing, and </a:t>
            </a:r>
            <a:r>
              <a:rPr lang="en-US" sz="2200" b="1" dirty="0" smtClean="0">
                <a:latin typeface="+mj-lt"/>
              </a:rPr>
              <a:t>worst-case testing </a:t>
            </a:r>
            <a:r>
              <a:rPr lang="en-US" sz="2200" b="1" dirty="0">
                <a:latin typeface="+mj-lt"/>
              </a:rPr>
              <a:t>methods.</a:t>
            </a:r>
          </a:p>
        </p:txBody>
      </p:sp>
    </p:spTree>
    <p:extLst>
      <p:ext uri="{BB962C8B-B14F-4D97-AF65-F5344CB8AC3E}">
        <p14:creationId xmlns:p14="http://schemas.microsoft.com/office/powerpoint/2010/main" val="16233026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Solution: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3000"/>
            <a:ext cx="10515600" cy="5443538"/>
          </a:xfrm>
        </p:spPr>
        <p:txBody>
          <a:bodyPr>
            <a:normAutofit/>
          </a:bodyPr>
          <a:lstStyle/>
          <a:p>
            <a:pPr marL="457200" indent="-457200" algn="just">
              <a:buAutoNum type="alphaLcParenBoth"/>
            </a:pPr>
            <a:r>
              <a:rPr lang="en-US" sz="2200" b="1" dirty="0" smtClean="0">
                <a:latin typeface="+mj-lt"/>
              </a:rPr>
              <a:t>Test </a:t>
            </a:r>
            <a:r>
              <a:rPr lang="en-US" sz="2200" b="1" dirty="0">
                <a:latin typeface="+mj-lt"/>
              </a:rPr>
              <a:t>cases using BVC </a:t>
            </a:r>
            <a:r>
              <a:rPr lang="en-US" sz="2200" dirty="0">
                <a:latin typeface="+mj-lt"/>
              </a:rPr>
              <a:t>Since there are two variables, </a:t>
            </a:r>
            <a:r>
              <a:rPr lang="en-US" sz="2200" i="1" dirty="0">
                <a:latin typeface="+mj-lt"/>
              </a:rPr>
              <a:t>a </a:t>
            </a:r>
            <a:r>
              <a:rPr lang="en-US" sz="2200" dirty="0">
                <a:latin typeface="+mj-lt"/>
              </a:rPr>
              <a:t>and </a:t>
            </a:r>
            <a:r>
              <a:rPr lang="en-US" sz="2200" i="1" dirty="0">
                <a:latin typeface="+mj-lt"/>
              </a:rPr>
              <a:t>b</a:t>
            </a:r>
            <a:r>
              <a:rPr lang="en-US" sz="2200" dirty="0">
                <a:latin typeface="+mj-lt"/>
              </a:rPr>
              <a:t>, the </a:t>
            </a:r>
            <a:r>
              <a:rPr lang="en-US" sz="2200" dirty="0" smtClean="0">
                <a:latin typeface="+mj-lt"/>
              </a:rPr>
              <a:t>total number </a:t>
            </a:r>
            <a:r>
              <a:rPr lang="en-US" sz="2200" dirty="0">
                <a:latin typeface="+mj-lt"/>
              </a:rPr>
              <a:t>of test cases will be 4</a:t>
            </a:r>
            <a:r>
              <a:rPr lang="en-US" sz="2200" i="1" dirty="0">
                <a:latin typeface="+mj-lt"/>
              </a:rPr>
              <a:t>n </a:t>
            </a:r>
            <a:r>
              <a:rPr lang="en-US" sz="2200" dirty="0">
                <a:latin typeface="+mj-lt"/>
              </a:rPr>
              <a:t>+ 1 = 9. The set of boundary values </a:t>
            </a:r>
            <a:r>
              <a:rPr lang="en-US" sz="2200" dirty="0" smtClean="0">
                <a:latin typeface="+mj-lt"/>
              </a:rPr>
              <a:t>is shown </a:t>
            </a:r>
            <a:r>
              <a:rPr lang="en-US" sz="2200" dirty="0">
                <a:latin typeface="+mj-lt"/>
              </a:rPr>
              <a:t>below</a:t>
            </a:r>
            <a:r>
              <a:rPr lang="en-US" sz="2200" dirty="0" smtClean="0">
                <a:latin typeface="+mj-lt"/>
              </a:rPr>
              <a:t>:</a:t>
            </a:r>
          </a:p>
          <a:p>
            <a:pPr marL="0" indent="0" algn="just">
              <a:buNone/>
            </a:pPr>
            <a:endParaRPr lang="en-US" sz="2200" dirty="0">
              <a:latin typeface="+mj-lt"/>
            </a:endParaRPr>
          </a:p>
          <a:p>
            <a:pPr marL="0" indent="0" algn="just">
              <a:buNone/>
            </a:pPr>
            <a:endParaRPr lang="en-US" sz="2200" dirty="0" smtClean="0">
              <a:latin typeface="+mj-lt"/>
            </a:endParaRPr>
          </a:p>
          <a:p>
            <a:pPr marL="0" indent="0" algn="just">
              <a:buNone/>
            </a:pPr>
            <a:endParaRPr lang="en-US" sz="2200" dirty="0">
              <a:latin typeface="+mj-lt"/>
            </a:endParaRPr>
          </a:p>
          <a:p>
            <a:pPr algn="just"/>
            <a:endParaRPr lang="en-US" sz="2200" dirty="0">
              <a:latin typeface="+mj-lt"/>
            </a:endParaRPr>
          </a:p>
          <a:p>
            <a:pPr algn="just"/>
            <a:r>
              <a:rPr lang="en-US" sz="2200" dirty="0" smtClean="0">
                <a:latin typeface="+mj-lt"/>
              </a:rPr>
              <a:t>Using </a:t>
            </a:r>
            <a:r>
              <a:rPr lang="en-US" sz="2200" dirty="0">
                <a:latin typeface="+mj-lt"/>
              </a:rPr>
              <a:t>these values, test cases can be designed as shown below: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4" y="1920875"/>
            <a:ext cx="4619626" cy="15224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875" y="3914776"/>
            <a:ext cx="7634288" cy="2671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6957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8737"/>
            <a:ext cx="10515600" cy="526732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200" b="1" dirty="0">
                <a:latin typeface="+mj-lt"/>
              </a:rPr>
              <a:t>(b) Test cases using robust testing </a:t>
            </a:r>
            <a:r>
              <a:rPr lang="en-US" sz="2200" dirty="0">
                <a:latin typeface="+mj-lt"/>
              </a:rPr>
              <a:t>Since there are two variables, </a:t>
            </a:r>
            <a:r>
              <a:rPr lang="en-US" sz="2200" i="1" dirty="0">
                <a:latin typeface="+mj-lt"/>
              </a:rPr>
              <a:t>a </a:t>
            </a:r>
            <a:r>
              <a:rPr lang="en-US" sz="2200" dirty="0">
                <a:latin typeface="+mj-lt"/>
              </a:rPr>
              <a:t>and </a:t>
            </a:r>
            <a:r>
              <a:rPr lang="en-US" sz="2200" i="1" dirty="0" smtClean="0">
                <a:latin typeface="+mj-lt"/>
              </a:rPr>
              <a:t>b</a:t>
            </a:r>
            <a:r>
              <a:rPr lang="en-US" sz="2200" dirty="0" smtClean="0">
                <a:latin typeface="+mj-lt"/>
              </a:rPr>
              <a:t>, the </a:t>
            </a:r>
            <a:r>
              <a:rPr lang="en-US" sz="2200" dirty="0">
                <a:latin typeface="+mj-lt"/>
              </a:rPr>
              <a:t>total number of test cases will be 6</a:t>
            </a:r>
            <a:r>
              <a:rPr lang="en-US" sz="2200" i="1" dirty="0">
                <a:latin typeface="+mj-lt"/>
              </a:rPr>
              <a:t>n </a:t>
            </a:r>
            <a:r>
              <a:rPr lang="en-US" sz="2200" dirty="0">
                <a:latin typeface="+mj-lt"/>
              </a:rPr>
              <a:t>+ 1 = 13. The set of </a:t>
            </a:r>
            <a:r>
              <a:rPr lang="en-US" sz="2200" dirty="0" smtClean="0">
                <a:latin typeface="+mj-lt"/>
              </a:rPr>
              <a:t>boundary values </a:t>
            </a:r>
            <a:r>
              <a:rPr lang="en-US" sz="2200" dirty="0">
                <a:latin typeface="+mj-lt"/>
              </a:rPr>
              <a:t>is shown </a:t>
            </a:r>
            <a:r>
              <a:rPr lang="en-US" sz="2200" dirty="0" smtClean="0">
                <a:latin typeface="+mj-lt"/>
              </a:rPr>
              <a:t>fig. (left):</a:t>
            </a:r>
          </a:p>
          <a:p>
            <a:pPr algn="just"/>
            <a:r>
              <a:rPr lang="en-US" sz="2200" dirty="0" smtClean="0">
                <a:latin typeface="+mj-lt"/>
              </a:rPr>
              <a:t>Using </a:t>
            </a:r>
            <a:r>
              <a:rPr lang="en-US" sz="2200" dirty="0">
                <a:latin typeface="+mj-lt"/>
              </a:rPr>
              <a:t>these values, test cases can be designed as shown </a:t>
            </a:r>
            <a:r>
              <a:rPr lang="en-US" sz="2200" dirty="0" smtClean="0">
                <a:latin typeface="+mj-lt"/>
              </a:rPr>
              <a:t>in fig. (right):</a:t>
            </a:r>
            <a:endParaRPr lang="en-US" sz="2200" dirty="0"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225" y="2600326"/>
            <a:ext cx="4872038" cy="20859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8012" y="2433637"/>
            <a:ext cx="3990975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5941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3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4463"/>
            <a:ext cx="10515600" cy="47625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200" b="1" dirty="0">
                <a:latin typeface="+mj-lt"/>
              </a:rPr>
              <a:t>(c) Test cases using worst-case testing </a:t>
            </a:r>
            <a:r>
              <a:rPr lang="en-US" sz="2200" dirty="0">
                <a:latin typeface="+mj-lt"/>
              </a:rPr>
              <a:t>Since there are two variables, </a:t>
            </a:r>
            <a:r>
              <a:rPr lang="en-US" sz="2200" i="1" dirty="0" smtClean="0">
                <a:latin typeface="+mj-lt"/>
              </a:rPr>
              <a:t>a </a:t>
            </a:r>
            <a:r>
              <a:rPr lang="en-US" sz="2200" dirty="0" smtClean="0">
                <a:latin typeface="+mj-lt"/>
              </a:rPr>
              <a:t>and </a:t>
            </a:r>
            <a:r>
              <a:rPr lang="en-US" sz="2200" i="1" dirty="0">
                <a:latin typeface="+mj-lt"/>
              </a:rPr>
              <a:t>b</a:t>
            </a:r>
            <a:r>
              <a:rPr lang="en-US" sz="2200" dirty="0">
                <a:latin typeface="+mj-lt"/>
              </a:rPr>
              <a:t>, the total number of test cases will be 5</a:t>
            </a:r>
            <a:r>
              <a:rPr lang="en-US" sz="2200" i="1" dirty="0">
                <a:latin typeface="+mj-lt"/>
              </a:rPr>
              <a:t>n </a:t>
            </a:r>
            <a:r>
              <a:rPr lang="en-US" sz="2200" dirty="0">
                <a:latin typeface="+mj-lt"/>
              </a:rPr>
              <a:t>= 25</a:t>
            </a:r>
            <a:r>
              <a:rPr lang="en-US" sz="2200" dirty="0" smtClean="0">
                <a:latin typeface="+mj-lt"/>
              </a:rPr>
              <a:t>.</a:t>
            </a:r>
          </a:p>
          <a:p>
            <a:pPr algn="just"/>
            <a:r>
              <a:rPr lang="en-US" sz="2200" dirty="0">
                <a:latin typeface="+mj-lt"/>
              </a:rPr>
              <a:t>The set of boundary values is shown </a:t>
            </a:r>
            <a:r>
              <a:rPr lang="en-US" sz="2200" dirty="0" smtClean="0">
                <a:latin typeface="+mj-lt"/>
              </a:rPr>
              <a:t>in fig.(left):</a:t>
            </a:r>
          </a:p>
          <a:p>
            <a:pPr algn="just"/>
            <a:r>
              <a:rPr lang="en-US" sz="2200" dirty="0">
                <a:latin typeface="+mj-lt"/>
              </a:rPr>
              <a:t>There may be more than one variable at </a:t>
            </a:r>
            <a:r>
              <a:rPr lang="en-US" sz="2200" dirty="0" smtClean="0">
                <a:latin typeface="+mj-lt"/>
              </a:rPr>
              <a:t>extreme</a:t>
            </a:r>
          </a:p>
          <a:p>
            <a:pPr marL="0" indent="0" algn="just">
              <a:buNone/>
            </a:pPr>
            <a:r>
              <a:rPr lang="en-US" sz="2200" dirty="0" smtClean="0">
                <a:latin typeface="+mj-lt"/>
              </a:rPr>
              <a:t> </a:t>
            </a:r>
            <a:r>
              <a:rPr lang="en-US" sz="2200" dirty="0">
                <a:latin typeface="+mj-lt"/>
              </a:rPr>
              <a:t>values in this </a:t>
            </a:r>
            <a:r>
              <a:rPr lang="en-US" sz="2200" dirty="0" smtClean="0">
                <a:latin typeface="+mj-lt"/>
              </a:rPr>
              <a:t>case. Therefore</a:t>
            </a:r>
            <a:r>
              <a:rPr lang="en-US" sz="2200" dirty="0">
                <a:latin typeface="+mj-lt"/>
              </a:rPr>
              <a:t>, test cases can </a:t>
            </a:r>
            <a:r>
              <a:rPr lang="en-US" sz="2200" dirty="0" smtClean="0">
                <a:latin typeface="+mj-lt"/>
              </a:rPr>
              <a:t>be</a:t>
            </a:r>
          </a:p>
          <a:p>
            <a:pPr marL="0" indent="0" algn="just">
              <a:buNone/>
            </a:pPr>
            <a:r>
              <a:rPr lang="en-US" sz="2200" dirty="0" smtClean="0">
                <a:latin typeface="+mj-lt"/>
              </a:rPr>
              <a:t> </a:t>
            </a:r>
            <a:r>
              <a:rPr lang="en-US" sz="2200" dirty="0">
                <a:latin typeface="+mj-lt"/>
              </a:rPr>
              <a:t>designed as shown </a:t>
            </a:r>
            <a:r>
              <a:rPr lang="en-US" sz="2200" dirty="0" smtClean="0">
                <a:latin typeface="+mj-lt"/>
              </a:rPr>
              <a:t>in fig. (right):</a:t>
            </a:r>
            <a:endParaRPr lang="en-US" sz="2200" dirty="0"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449" y="3795713"/>
            <a:ext cx="3028950" cy="20859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2788" y="1714499"/>
            <a:ext cx="3295650" cy="4843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7127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 smtClean="0"/>
              <a:t>Thank you!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6940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techniques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7410" y="1690688"/>
            <a:ext cx="10669740" cy="4510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149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Dynamic Testing: Black-Box</a:t>
            </a:r>
            <a:br>
              <a:rPr lang="en-US" sz="3200" b="1" dirty="0"/>
            </a:br>
            <a:r>
              <a:rPr lang="en-US" sz="3200" b="1" dirty="0"/>
              <a:t>Testing Techniques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200" dirty="0" smtClean="0">
                <a:latin typeface="+mj-lt"/>
              </a:rPr>
              <a:t>Black-box technique </a:t>
            </a:r>
            <a:r>
              <a:rPr lang="en-US" sz="2200" dirty="0">
                <a:latin typeface="+mj-lt"/>
              </a:rPr>
              <a:t>considers only the </a:t>
            </a:r>
            <a:r>
              <a:rPr lang="en-US" sz="2200" dirty="0" smtClean="0">
                <a:latin typeface="+mj-lt"/>
              </a:rPr>
              <a:t>functional requirements </a:t>
            </a:r>
            <a:r>
              <a:rPr lang="en-US" sz="2200" dirty="0">
                <a:latin typeface="+mj-lt"/>
              </a:rPr>
              <a:t>of the software or </a:t>
            </a:r>
            <a:r>
              <a:rPr lang="en-US" sz="2200" dirty="0" smtClean="0">
                <a:latin typeface="+mj-lt"/>
              </a:rPr>
              <a:t>module. Therefore</a:t>
            </a:r>
            <a:r>
              <a:rPr lang="en-US" sz="2200" dirty="0">
                <a:latin typeface="+mj-lt"/>
              </a:rPr>
              <a:t>, this is also known as </a:t>
            </a:r>
            <a:r>
              <a:rPr lang="en-US" sz="2200" i="1" dirty="0" smtClean="0">
                <a:latin typeface="+mj-lt"/>
              </a:rPr>
              <a:t>functional testing</a:t>
            </a:r>
            <a:r>
              <a:rPr lang="en-US" sz="2200" dirty="0">
                <a:latin typeface="+mj-lt"/>
              </a:rPr>
              <a:t>. </a:t>
            </a:r>
            <a:endParaRPr lang="en-US" sz="2200" dirty="0" smtClean="0">
              <a:latin typeface="+mj-lt"/>
            </a:endParaRPr>
          </a:p>
          <a:p>
            <a:pPr algn="just"/>
            <a:r>
              <a:rPr lang="en-US" sz="2200" dirty="0" smtClean="0">
                <a:latin typeface="+mj-lt"/>
              </a:rPr>
              <a:t>The </a:t>
            </a:r>
            <a:r>
              <a:rPr lang="en-US" sz="2200" dirty="0">
                <a:latin typeface="+mj-lt"/>
              </a:rPr>
              <a:t>software system is considered as </a:t>
            </a:r>
            <a:r>
              <a:rPr lang="en-US" sz="2200" dirty="0" smtClean="0">
                <a:latin typeface="+mj-lt"/>
              </a:rPr>
              <a:t>a black </a:t>
            </a:r>
            <a:r>
              <a:rPr lang="en-US" sz="2200" dirty="0">
                <a:latin typeface="+mj-lt"/>
              </a:rPr>
              <a:t>box, taking no notice of its internal </a:t>
            </a:r>
            <a:r>
              <a:rPr lang="en-US" sz="2200" dirty="0" smtClean="0">
                <a:latin typeface="+mj-lt"/>
              </a:rPr>
              <a:t>structure, so </a:t>
            </a:r>
            <a:r>
              <a:rPr lang="en-US" sz="2200" dirty="0">
                <a:latin typeface="+mj-lt"/>
              </a:rPr>
              <a:t>it is also called as </a:t>
            </a:r>
            <a:r>
              <a:rPr lang="en-US" sz="2200" i="1" dirty="0">
                <a:latin typeface="+mj-lt"/>
              </a:rPr>
              <a:t>black-box </a:t>
            </a:r>
            <a:r>
              <a:rPr lang="en-US" sz="2200" dirty="0">
                <a:latin typeface="+mj-lt"/>
              </a:rPr>
              <a:t>testing technique.</a:t>
            </a:r>
          </a:p>
          <a:p>
            <a:pPr algn="just"/>
            <a:r>
              <a:rPr lang="en-US" sz="2200" dirty="0" smtClean="0">
                <a:latin typeface="+mj-lt"/>
              </a:rPr>
              <a:t>In </a:t>
            </a:r>
            <a:r>
              <a:rPr lang="en-US" sz="2200" dirty="0">
                <a:latin typeface="+mj-lt"/>
              </a:rPr>
              <a:t>black-box technique, </a:t>
            </a:r>
            <a:r>
              <a:rPr lang="en-US" sz="2200" dirty="0" smtClean="0">
                <a:latin typeface="+mj-lt"/>
              </a:rPr>
              <a:t>test cases </a:t>
            </a:r>
            <a:r>
              <a:rPr lang="en-US" sz="2200" dirty="0">
                <a:latin typeface="+mj-lt"/>
              </a:rPr>
              <a:t>are designed based on functional </a:t>
            </a:r>
            <a:r>
              <a:rPr lang="en-US" sz="2200" dirty="0" smtClean="0">
                <a:latin typeface="+mj-lt"/>
              </a:rPr>
              <a:t>specifications</a:t>
            </a:r>
            <a:r>
              <a:rPr lang="en-US" sz="2200" dirty="0">
                <a:latin typeface="+mj-lt"/>
              </a:rPr>
              <a:t>.</a:t>
            </a:r>
          </a:p>
          <a:p>
            <a:pPr algn="just"/>
            <a:r>
              <a:rPr lang="en-US" sz="2200" dirty="0">
                <a:latin typeface="+mj-lt"/>
              </a:rPr>
              <a:t>Input test data is given to the system, </a:t>
            </a:r>
            <a:r>
              <a:rPr lang="en-US" sz="2200" dirty="0" smtClean="0">
                <a:latin typeface="+mj-lt"/>
              </a:rPr>
              <a:t>which is </a:t>
            </a:r>
            <a:r>
              <a:rPr lang="en-US" sz="2200" dirty="0">
                <a:latin typeface="+mj-lt"/>
              </a:rPr>
              <a:t>a black box to the tester, and results are </a:t>
            </a:r>
            <a:r>
              <a:rPr lang="en-US" sz="2200" dirty="0" smtClean="0">
                <a:latin typeface="+mj-lt"/>
              </a:rPr>
              <a:t>checked against </a:t>
            </a:r>
            <a:r>
              <a:rPr lang="en-US" sz="2200" dirty="0">
                <a:latin typeface="+mj-lt"/>
              </a:rPr>
              <a:t>expected outputs after executing the software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75" y="4562474"/>
            <a:ext cx="4419600" cy="1381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235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200" dirty="0">
                <a:latin typeface="+mj-lt"/>
              </a:rPr>
              <a:t>Black-box testing attempts to </a:t>
            </a:r>
            <a:r>
              <a:rPr lang="en-US" sz="2200" dirty="0" smtClean="0">
                <a:latin typeface="+mj-lt"/>
              </a:rPr>
              <a:t>find </a:t>
            </a:r>
            <a:r>
              <a:rPr lang="en-US" sz="2200" dirty="0">
                <a:latin typeface="+mj-lt"/>
              </a:rPr>
              <a:t>errors in the following categories: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+mj-lt"/>
              </a:rPr>
              <a:t> </a:t>
            </a:r>
            <a:r>
              <a:rPr lang="en-US" sz="2200" b="1" dirty="0">
                <a:latin typeface="+mj-lt"/>
              </a:rPr>
              <a:t>To test the modules independently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200" b="1" dirty="0" smtClean="0">
                <a:latin typeface="+mj-lt"/>
              </a:rPr>
              <a:t> </a:t>
            </a:r>
            <a:r>
              <a:rPr lang="en-US" sz="2200" b="1" dirty="0">
                <a:latin typeface="+mj-lt"/>
              </a:rPr>
              <a:t>To test the functional validity of the software so that incorrect or </a:t>
            </a:r>
            <a:r>
              <a:rPr lang="en-US" sz="2200" b="1" dirty="0" smtClean="0">
                <a:latin typeface="+mj-lt"/>
              </a:rPr>
              <a:t>missing functions </a:t>
            </a:r>
            <a:r>
              <a:rPr lang="en-US" sz="2200" b="1" dirty="0">
                <a:latin typeface="+mj-lt"/>
              </a:rPr>
              <a:t>can be recognized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200" b="1" dirty="0" smtClean="0">
                <a:latin typeface="+mj-lt"/>
              </a:rPr>
              <a:t>To </a:t>
            </a:r>
            <a:r>
              <a:rPr lang="en-US" sz="2200" b="1" dirty="0">
                <a:latin typeface="+mj-lt"/>
              </a:rPr>
              <a:t>look for interface errors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200" b="1" dirty="0" smtClean="0">
                <a:latin typeface="+mj-lt"/>
              </a:rPr>
              <a:t>To </a:t>
            </a:r>
            <a:r>
              <a:rPr lang="en-US" sz="2200" b="1" dirty="0">
                <a:latin typeface="+mj-lt"/>
              </a:rPr>
              <a:t>test the system </a:t>
            </a:r>
            <a:r>
              <a:rPr lang="en-US" sz="2200" b="1" dirty="0" smtClean="0">
                <a:latin typeface="+mj-lt"/>
              </a:rPr>
              <a:t>behavior </a:t>
            </a:r>
            <a:r>
              <a:rPr lang="en-US" sz="2200" b="1" dirty="0">
                <a:latin typeface="+mj-lt"/>
              </a:rPr>
              <a:t>and check its performance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200" b="1" dirty="0" smtClean="0">
                <a:latin typeface="+mj-lt"/>
              </a:rPr>
              <a:t>To </a:t>
            </a:r>
            <a:r>
              <a:rPr lang="en-US" sz="2200" b="1" dirty="0">
                <a:latin typeface="+mj-lt"/>
              </a:rPr>
              <a:t>test the maximum load or stress on the system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200" b="1" dirty="0" smtClean="0">
                <a:latin typeface="+mj-lt"/>
              </a:rPr>
              <a:t>To </a:t>
            </a:r>
            <a:r>
              <a:rPr lang="en-US" sz="2200" b="1" dirty="0">
                <a:latin typeface="+mj-lt"/>
              </a:rPr>
              <a:t>test the software such that the user/customer accepts the system </a:t>
            </a:r>
            <a:r>
              <a:rPr lang="en-US" sz="2200" b="1" dirty="0" smtClean="0">
                <a:latin typeface="+mj-lt"/>
              </a:rPr>
              <a:t>within defined </a:t>
            </a:r>
            <a:r>
              <a:rPr lang="en-US" sz="2200" b="1" dirty="0">
                <a:latin typeface="+mj-lt"/>
              </a:rPr>
              <a:t>acceptable limits</a:t>
            </a:r>
          </a:p>
        </p:txBody>
      </p:sp>
    </p:spTree>
    <p:extLst>
      <p:ext uri="{BB962C8B-B14F-4D97-AF65-F5344CB8AC3E}">
        <p14:creationId xmlns:p14="http://schemas.microsoft.com/office/powerpoint/2010/main" val="3259813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0738"/>
          </a:xfrm>
        </p:spPr>
        <p:txBody>
          <a:bodyPr>
            <a:normAutofit/>
          </a:bodyPr>
          <a:lstStyle/>
          <a:p>
            <a:r>
              <a:rPr lang="en-US" sz="3200" b="1" dirty="0"/>
              <a:t>BOUNDARY VALUE ANALYSIS (BVA)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4450"/>
            <a:ext cx="10515600" cy="4862513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+mj-lt"/>
              </a:rPr>
              <a:t>An effective test case design requires test cases to be designed such that </a:t>
            </a:r>
            <a:r>
              <a:rPr lang="en-US" sz="2200" dirty="0" smtClean="0">
                <a:latin typeface="+mj-lt"/>
              </a:rPr>
              <a:t>they maximize </a:t>
            </a:r>
            <a:r>
              <a:rPr lang="en-US" sz="2200" dirty="0">
                <a:latin typeface="+mj-lt"/>
              </a:rPr>
              <a:t>the probability of </a:t>
            </a:r>
            <a:r>
              <a:rPr lang="en-US" sz="2200" dirty="0" smtClean="0">
                <a:latin typeface="+mj-lt"/>
              </a:rPr>
              <a:t>finding </a:t>
            </a:r>
            <a:r>
              <a:rPr lang="en-US" sz="2200" dirty="0">
                <a:latin typeface="+mj-lt"/>
              </a:rPr>
              <a:t>errors</a:t>
            </a:r>
            <a:r>
              <a:rPr lang="en-US" sz="2200" dirty="0" smtClean="0">
                <a:latin typeface="+mj-lt"/>
              </a:rPr>
              <a:t>.</a:t>
            </a:r>
          </a:p>
          <a:p>
            <a:r>
              <a:rPr lang="en-US" sz="2200" dirty="0" smtClean="0">
                <a:latin typeface="+mj-lt"/>
              </a:rPr>
              <a:t>In BVA technique, test cases designed </a:t>
            </a:r>
            <a:r>
              <a:rPr lang="en-US" sz="2200" dirty="0">
                <a:latin typeface="+mj-lt"/>
              </a:rPr>
              <a:t>with boundary input values have a high chance to </a:t>
            </a:r>
            <a:r>
              <a:rPr lang="en-US" sz="2200" dirty="0" smtClean="0">
                <a:latin typeface="+mj-lt"/>
              </a:rPr>
              <a:t>find </a:t>
            </a:r>
            <a:r>
              <a:rPr lang="en-US" sz="2200" dirty="0">
                <a:latin typeface="+mj-lt"/>
              </a:rPr>
              <a:t>errors</a:t>
            </a:r>
            <a:r>
              <a:rPr lang="en-US" sz="2200" dirty="0" smtClean="0">
                <a:latin typeface="+mj-lt"/>
              </a:rPr>
              <a:t>.</a:t>
            </a:r>
          </a:p>
          <a:p>
            <a:r>
              <a:rPr lang="en-US" sz="2200" b="1" dirty="0">
                <a:latin typeface="+mj-lt"/>
              </a:rPr>
              <a:t>B</a:t>
            </a:r>
            <a:r>
              <a:rPr lang="en-US" sz="2200" b="1" dirty="0" smtClean="0">
                <a:latin typeface="+mj-lt"/>
              </a:rPr>
              <a:t>oundary </a:t>
            </a:r>
            <a:r>
              <a:rPr lang="en-US" sz="2200" b="1" dirty="0">
                <a:latin typeface="+mj-lt"/>
              </a:rPr>
              <a:t>means the maximum or minimum value </a:t>
            </a:r>
            <a:r>
              <a:rPr lang="en-US" sz="2200" b="1" dirty="0" smtClean="0">
                <a:latin typeface="+mj-lt"/>
              </a:rPr>
              <a:t>taken by </a:t>
            </a:r>
            <a:r>
              <a:rPr lang="en-US" sz="2200" b="1" dirty="0">
                <a:latin typeface="+mj-lt"/>
              </a:rPr>
              <a:t>the </a:t>
            </a:r>
            <a:r>
              <a:rPr lang="en-US" sz="2200" b="1" dirty="0" smtClean="0">
                <a:latin typeface="+mj-lt"/>
              </a:rPr>
              <a:t>input domain</a:t>
            </a:r>
            <a:r>
              <a:rPr lang="en-US" sz="2200" dirty="0">
                <a:latin typeface="+mj-lt"/>
              </a:rPr>
              <a:t>. 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+mj-lt"/>
              </a:rPr>
              <a:t>For </a:t>
            </a:r>
            <a:r>
              <a:rPr lang="en-US" sz="2200" dirty="0">
                <a:latin typeface="+mj-lt"/>
              </a:rPr>
              <a:t>example, if </a:t>
            </a:r>
            <a:r>
              <a:rPr lang="en-US" sz="2200" i="1" dirty="0">
                <a:latin typeface="+mj-lt"/>
              </a:rPr>
              <a:t>A </a:t>
            </a:r>
            <a:r>
              <a:rPr lang="en-US" sz="2200" dirty="0">
                <a:latin typeface="+mj-lt"/>
              </a:rPr>
              <a:t>is an integer between 10 and 255, </a:t>
            </a:r>
            <a:r>
              <a:rPr lang="en-US" sz="2200" dirty="0" smtClean="0">
                <a:latin typeface="+mj-lt"/>
              </a:rPr>
              <a:t>then boundary </a:t>
            </a:r>
            <a:r>
              <a:rPr lang="en-US" sz="2200" dirty="0">
                <a:latin typeface="+mj-lt"/>
              </a:rPr>
              <a:t>checking can be on 10(9,10,11) and on 255(256,255,254). 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+mj-lt"/>
              </a:rPr>
              <a:t>Similarly, </a:t>
            </a:r>
            <a:r>
              <a:rPr lang="en-US" sz="2200" i="1" dirty="0" smtClean="0">
                <a:latin typeface="+mj-lt"/>
              </a:rPr>
              <a:t>B </a:t>
            </a:r>
            <a:r>
              <a:rPr lang="en-US" sz="2200" dirty="0">
                <a:latin typeface="+mj-lt"/>
              </a:rPr>
              <a:t>is another integer variable between 10 and 100, then boundary </a:t>
            </a:r>
            <a:r>
              <a:rPr lang="en-US" sz="2200" dirty="0" smtClean="0">
                <a:latin typeface="+mj-lt"/>
              </a:rPr>
              <a:t>checking can </a:t>
            </a:r>
            <a:r>
              <a:rPr lang="en-US" sz="2200" dirty="0">
                <a:latin typeface="+mj-lt"/>
              </a:rPr>
              <a:t>be on 10(9,10,11) and 100(99,100,101)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1938" y="4610100"/>
            <a:ext cx="365760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349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Methods of BVA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4475"/>
            <a:ext cx="10515600" cy="4662488"/>
          </a:xfrm>
        </p:spPr>
        <p:txBody>
          <a:bodyPr>
            <a:normAutofit/>
          </a:bodyPr>
          <a:lstStyle/>
          <a:p>
            <a:r>
              <a:rPr lang="en-US" sz="2200" b="1" dirty="0">
                <a:latin typeface="+mj-lt"/>
              </a:rPr>
              <a:t>BOUNDARY VALUE CHECKING (BVC</a:t>
            </a:r>
            <a:r>
              <a:rPr lang="en-US" sz="2200" b="1" dirty="0" smtClean="0">
                <a:latin typeface="+mj-lt"/>
              </a:rPr>
              <a:t>)</a:t>
            </a:r>
          </a:p>
          <a:p>
            <a:r>
              <a:rPr lang="en-US" sz="2200" b="1" dirty="0">
                <a:latin typeface="+mj-lt"/>
              </a:rPr>
              <a:t>ROBUSTNESS TESTING </a:t>
            </a:r>
            <a:r>
              <a:rPr lang="en-US" sz="2200" b="1" dirty="0" smtClean="0">
                <a:latin typeface="+mj-lt"/>
              </a:rPr>
              <a:t>METHOD</a:t>
            </a:r>
          </a:p>
          <a:p>
            <a:r>
              <a:rPr lang="en-US" sz="2200" b="1" dirty="0">
                <a:latin typeface="+mj-lt"/>
              </a:rPr>
              <a:t>WORST-CASE TESTING METHOD</a:t>
            </a:r>
            <a:endParaRPr lang="en-US" sz="2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74864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3588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 smtClean="0"/>
              <a:t>BOUNDARY </a:t>
            </a:r>
            <a:r>
              <a:rPr lang="en-US" sz="3200" b="1" dirty="0"/>
              <a:t>VALUE CHECKING (BVC)</a:t>
            </a:r>
            <a:br>
              <a:rPr lang="en-US" sz="3200" b="1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4450"/>
            <a:ext cx="10515600" cy="4862513"/>
          </a:xfrm>
        </p:spPr>
        <p:txBody>
          <a:bodyPr>
            <a:normAutofit/>
          </a:bodyPr>
          <a:lstStyle/>
          <a:p>
            <a:pPr algn="just"/>
            <a:r>
              <a:rPr lang="en-US" sz="2200" dirty="0" smtClean="0">
                <a:latin typeface="+mj-lt"/>
              </a:rPr>
              <a:t>In </a:t>
            </a:r>
            <a:r>
              <a:rPr lang="en-US" sz="2200" dirty="0">
                <a:latin typeface="+mj-lt"/>
              </a:rPr>
              <a:t>this method, the test cases are designed by </a:t>
            </a:r>
            <a:r>
              <a:rPr lang="en-US" sz="2200" b="1" dirty="0">
                <a:latin typeface="+mj-lt"/>
              </a:rPr>
              <a:t>holding one variable at </a:t>
            </a:r>
            <a:r>
              <a:rPr lang="en-US" sz="2200" b="1" dirty="0" smtClean="0">
                <a:latin typeface="+mj-lt"/>
              </a:rPr>
              <a:t>its extreme </a:t>
            </a:r>
            <a:r>
              <a:rPr lang="en-US" sz="2200" b="1" dirty="0">
                <a:latin typeface="+mj-lt"/>
              </a:rPr>
              <a:t>value and other variables at their nominal values </a:t>
            </a:r>
            <a:r>
              <a:rPr lang="en-US" sz="2200" dirty="0">
                <a:latin typeface="+mj-lt"/>
              </a:rPr>
              <a:t>in the </a:t>
            </a:r>
            <a:r>
              <a:rPr lang="en-US" sz="2200" dirty="0" smtClean="0">
                <a:latin typeface="+mj-lt"/>
              </a:rPr>
              <a:t>input domain.</a:t>
            </a:r>
          </a:p>
          <a:p>
            <a:pPr algn="just"/>
            <a:r>
              <a:rPr lang="en-US" sz="2200" dirty="0">
                <a:latin typeface="+mj-lt"/>
              </a:rPr>
              <a:t>The variable at its extreme value can be selected at:</a:t>
            </a:r>
          </a:p>
          <a:p>
            <a:pPr marL="0" indent="0" algn="just">
              <a:buNone/>
            </a:pPr>
            <a:r>
              <a:rPr lang="en-US" sz="2200" b="1" dirty="0">
                <a:latin typeface="+mj-lt"/>
              </a:rPr>
              <a:t>(a) Minimum value (Min)</a:t>
            </a:r>
          </a:p>
          <a:p>
            <a:pPr marL="0" indent="0" algn="just">
              <a:buNone/>
            </a:pPr>
            <a:r>
              <a:rPr lang="en-US" sz="2200" b="1" dirty="0">
                <a:latin typeface="+mj-lt"/>
              </a:rPr>
              <a:t>(b) Value just above the minimum value (Min+ )</a:t>
            </a:r>
          </a:p>
          <a:p>
            <a:pPr marL="0" indent="0" algn="just">
              <a:buNone/>
            </a:pPr>
            <a:r>
              <a:rPr lang="en-US" sz="2200" b="1" dirty="0">
                <a:latin typeface="+mj-lt"/>
              </a:rPr>
              <a:t>(c) Maximum value (Max)</a:t>
            </a:r>
          </a:p>
          <a:p>
            <a:pPr marL="0" indent="0" algn="just">
              <a:buNone/>
            </a:pPr>
            <a:r>
              <a:rPr lang="en-US" sz="2200" b="1" dirty="0">
                <a:latin typeface="+mj-lt"/>
              </a:rPr>
              <a:t>(d) Value just below the maximum value (Max−</a:t>
            </a:r>
            <a:r>
              <a:rPr lang="en-US" sz="2200" b="1" dirty="0" smtClean="0">
                <a:latin typeface="+mj-lt"/>
              </a:rPr>
              <a:t>)</a:t>
            </a:r>
          </a:p>
          <a:p>
            <a:pPr algn="just"/>
            <a:r>
              <a:rPr lang="en-US" sz="2200" dirty="0">
                <a:latin typeface="+mj-lt"/>
              </a:rPr>
              <a:t>It can be generalized that for </a:t>
            </a:r>
            <a:r>
              <a:rPr lang="en-US" sz="2200" i="1" dirty="0">
                <a:latin typeface="+mj-lt"/>
              </a:rPr>
              <a:t>n </a:t>
            </a:r>
            <a:r>
              <a:rPr lang="en-US" sz="2200" dirty="0">
                <a:latin typeface="+mj-lt"/>
              </a:rPr>
              <a:t>variables in a module, </a:t>
            </a:r>
            <a:r>
              <a:rPr lang="en-US" sz="2200" b="1" dirty="0">
                <a:latin typeface="+mj-lt"/>
              </a:rPr>
              <a:t>4</a:t>
            </a:r>
            <a:r>
              <a:rPr lang="en-US" sz="2200" b="1" i="1" dirty="0">
                <a:latin typeface="+mj-lt"/>
              </a:rPr>
              <a:t>n </a:t>
            </a:r>
            <a:r>
              <a:rPr lang="en-US" sz="2200" b="1" dirty="0">
                <a:latin typeface="+mj-lt"/>
              </a:rPr>
              <a:t>+ 1 test cases </a:t>
            </a:r>
            <a:r>
              <a:rPr lang="en-US" sz="2200" dirty="0" smtClean="0">
                <a:latin typeface="+mj-lt"/>
              </a:rPr>
              <a:t>can be </a:t>
            </a:r>
            <a:r>
              <a:rPr lang="en-US" sz="2200" dirty="0">
                <a:latin typeface="+mj-lt"/>
              </a:rPr>
              <a:t>designed with boundary value checking method.</a:t>
            </a:r>
            <a:endParaRPr lang="en-US" sz="22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17477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3587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Example : BVC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7325"/>
            <a:ext cx="10515600" cy="4719638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+mj-lt"/>
              </a:rPr>
              <a:t>Let us take the example of two variables, </a:t>
            </a:r>
            <a:r>
              <a:rPr lang="en-US" sz="2200" i="1" dirty="0">
                <a:latin typeface="+mj-lt"/>
              </a:rPr>
              <a:t>A </a:t>
            </a:r>
            <a:r>
              <a:rPr lang="en-US" sz="2200" dirty="0">
                <a:latin typeface="+mj-lt"/>
              </a:rPr>
              <a:t>and </a:t>
            </a:r>
            <a:r>
              <a:rPr lang="en-US" sz="2200" i="1" dirty="0">
                <a:latin typeface="+mj-lt"/>
              </a:rPr>
              <a:t>B</a:t>
            </a:r>
            <a:r>
              <a:rPr lang="en-US" sz="2200" dirty="0">
                <a:latin typeface="+mj-lt"/>
              </a:rPr>
              <a:t>. If we consider all </a:t>
            </a:r>
            <a:r>
              <a:rPr lang="en-US" sz="2200" dirty="0" smtClean="0">
                <a:latin typeface="+mj-lt"/>
              </a:rPr>
              <a:t>the above </a:t>
            </a:r>
            <a:r>
              <a:rPr lang="en-US" sz="2200" dirty="0">
                <a:latin typeface="+mj-lt"/>
              </a:rPr>
              <a:t>combinations with nominal values, then following </a:t>
            </a:r>
            <a:r>
              <a:rPr lang="en-US" sz="2200" dirty="0" smtClean="0">
                <a:latin typeface="+mj-lt"/>
              </a:rPr>
              <a:t>test can </a:t>
            </a:r>
            <a:r>
              <a:rPr lang="en-US" sz="2200" dirty="0">
                <a:latin typeface="+mj-lt"/>
              </a:rPr>
              <a:t>be designed:</a:t>
            </a:r>
          </a:p>
          <a:p>
            <a:pPr marL="514350" indent="-514350">
              <a:buAutoNum type="arabicPeriod"/>
            </a:pPr>
            <a:r>
              <a:rPr lang="sv-SE" sz="2200" b="1" i="1" dirty="0" smtClean="0">
                <a:latin typeface="+mj-lt"/>
              </a:rPr>
              <a:t> A</a:t>
            </a:r>
            <a:r>
              <a:rPr lang="sv-SE" sz="2200" b="1" dirty="0" smtClean="0">
                <a:latin typeface="+mj-lt"/>
              </a:rPr>
              <a:t>nom</a:t>
            </a:r>
            <a:r>
              <a:rPr lang="sv-SE" sz="2200" b="1" dirty="0">
                <a:latin typeface="+mj-lt"/>
              </a:rPr>
              <a:t>, </a:t>
            </a:r>
            <a:r>
              <a:rPr lang="sv-SE" sz="2200" b="1" i="1" dirty="0">
                <a:latin typeface="+mj-lt"/>
              </a:rPr>
              <a:t>B</a:t>
            </a:r>
            <a:r>
              <a:rPr lang="sv-SE" sz="2200" b="1" dirty="0">
                <a:latin typeface="+mj-lt"/>
              </a:rPr>
              <a:t>min </a:t>
            </a:r>
            <a:endParaRPr lang="sv-SE" sz="2200" b="1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sv-SE" sz="2200" b="1" dirty="0" smtClean="0">
                <a:latin typeface="+mj-lt"/>
              </a:rPr>
              <a:t> </a:t>
            </a:r>
            <a:r>
              <a:rPr lang="sv-SE" sz="2200" b="1" i="1" dirty="0">
                <a:latin typeface="+mj-lt"/>
              </a:rPr>
              <a:t>A</a:t>
            </a:r>
            <a:r>
              <a:rPr lang="sv-SE" sz="2200" b="1" dirty="0">
                <a:latin typeface="+mj-lt"/>
              </a:rPr>
              <a:t>nom, </a:t>
            </a:r>
            <a:r>
              <a:rPr lang="sv-SE" sz="2200" b="1" i="1" dirty="0" smtClean="0">
                <a:latin typeface="+mj-lt"/>
              </a:rPr>
              <a:t>B</a:t>
            </a:r>
            <a:r>
              <a:rPr lang="sv-SE" sz="2200" b="1" dirty="0" smtClean="0">
                <a:latin typeface="+mj-lt"/>
              </a:rPr>
              <a:t>min+</a:t>
            </a:r>
          </a:p>
          <a:p>
            <a:pPr marL="0" indent="0">
              <a:buNone/>
            </a:pPr>
            <a:r>
              <a:rPr lang="en-US" sz="2200" b="1" dirty="0" smtClean="0">
                <a:latin typeface="+mj-lt"/>
              </a:rPr>
              <a:t>3.     </a:t>
            </a:r>
            <a:r>
              <a:rPr lang="en-US" sz="2200" b="1" i="1" dirty="0" err="1" smtClean="0">
                <a:latin typeface="+mj-lt"/>
              </a:rPr>
              <a:t>A</a:t>
            </a:r>
            <a:r>
              <a:rPr lang="en-US" sz="2200" b="1" dirty="0" err="1" smtClean="0">
                <a:latin typeface="+mj-lt"/>
              </a:rPr>
              <a:t>nom</a:t>
            </a:r>
            <a:r>
              <a:rPr lang="en-US" sz="2200" b="1" dirty="0" smtClean="0">
                <a:latin typeface="+mj-lt"/>
              </a:rPr>
              <a:t>, </a:t>
            </a:r>
            <a:r>
              <a:rPr lang="en-US" sz="2200" b="1" i="1" dirty="0" err="1" smtClean="0">
                <a:latin typeface="+mj-lt"/>
              </a:rPr>
              <a:t>B</a:t>
            </a:r>
            <a:r>
              <a:rPr lang="en-US" sz="2200" b="1" dirty="0" err="1" smtClean="0">
                <a:latin typeface="+mj-lt"/>
              </a:rPr>
              <a:t>max</a:t>
            </a:r>
            <a:r>
              <a:rPr lang="en-US" sz="2200" b="1" dirty="0" smtClean="0">
                <a:latin typeface="+mj-lt"/>
              </a:rPr>
              <a:t> </a:t>
            </a:r>
          </a:p>
          <a:p>
            <a:pPr marL="0" indent="0">
              <a:buNone/>
            </a:pPr>
            <a:r>
              <a:rPr lang="en-US" sz="2200" b="1" dirty="0" smtClean="0">
                <a:latin typeface="+mj-lt"/>
              </a:rPr>
              <a:t>4.     </a:t>
            </a:r>
            <a:r>
              <a:rPr lang="en-US" sz="2200" b="1" i="1" dirty="0" err="1" smtClean="0">
                <a:latin typeface="+mj-lt"/>
              </a:rPr>
              <a:t>A</a:t>
            </a:r>
            <a:r>
              <a:rPr lang="en-US" sz="2200" b="1" dirty="0" err="1" smtClean="0">
                <a:latin typeface="+mj-lt"/>
              </a:rPr>
              <a:t>nom</a:t>
            </a:r>
            <a:r>
              <a:rPr lang="en-US" sz="2200" b="1" dirty="0" smtClean="0">
                <a:latin typeface="+mj-lt"/>
              </a:rPr>
              <a:t>, </a:t>
            </a:r>
            <a:r>
              <a:rPr lang="en-US" sz="2200" b="1" i="1" dirty="0" err="1" smtClean="0">
                <a:latin typeface="+mj-lt"/>
              </a:rPr>
              <a:t>B</a:t>
            </a:r>
            <a:r>
              <a:rPr lang="en-US" sz="2200" b="1" dirty="0" err="1" smtClean="0">
                <a:latin typeface="+mj-lt"/>
              </a:rPr>
              <a:t>max</a:t>
            </a:r>
            <a:r>
              <a:rPr lang="en-US" sz="2200" b="1" dirty="0" smtClean="0">
                <a:latin typeface="+mj-lt"/>
              </a:rPr>
              <a:t>–</a:t>
            </a:r>
          </a:p>
          <a:p>
            <a:pPr marL="0" indent="0">
              <a:buNone/>
            </a:pPr>
            <a:r>
              <a:rPr lang="sv-SE" sz="2200" b="1" dirty="0" smtClean="0">
                <a:latin typeface="+mj-lt"/>
              </a:rPr>
              <a:t>5.     </a:t>
            </a:r>
            <a:r>
              <a:rPr lang="sv-SE" sz="2200" b="1" i="1" dirty="0">
                <a:latin typeface="+mj-lt"/>
              </a:rPr>
              <a:t>A</a:t>
            </a:r>
            <a:r>
              <a:rPr lang="sv-SE" sz="2200" b="1" dirty="0">
                <a:latin typeface="+mj-lt"/>
              </a:rPr>
              <a:t>min, </a:t>
            </a:r>
            <a:r>
              <a:rPr lang="sv-SE" sz="2200" b="1" i="1" dirty="0">
                <a:latin typeface="+mj-lt"/>
              </a:rPr>
              <a:t>B</a:t>
            </a:r>
            <a:r>
              <a:rPr lang="sv-SE" sz="2200" b="1" dirty="0">
                <a:latin typeface="+mj-lt"/>
              </a:rPr>
              <a:t>nom </a:t>
            </a:r>
            <a:endParaRPr lang="sv-SE" sz="2200" b="1" dirty="0" smtClean="0">
              <a:latin typeface="+mj-lt"/>
            </a:endParaRPr>
          </a:p>
          <a:p>
            <a:pPr marL="0" indent="0">
              <a:buNone/>
            </a:pPr>
            <a:r>
              <a:rPr lang="sv-SE" sz="2200" b="1" dirty="0" smtClean="0">
                <a:latin typeface="+mj-lt"/>
              </a:rPr>
              <a:t>6.     </a:t>
            </a:r>
            <a:r>
              <a:rPr lang="sv-SE" sz="2200" b="1" i="1" dirty="0">
                <a:latin typeface="+mj-lt"/>
              </a:rPr>
              <a:t>A</a:t>
            </a:r>
            <a:r>
              <a:rPr lang="sv-SE" sz="2200" b="1" dirty="0">
                <a:latin typeface="+mj-lt"/>
              </a:rPr>
              <a:t>min+, </a:t>
            </a:r>
            <a:r>
              <a:rPr lang="sv-SE" sz="2200" b="1" i="1" dirty="0">
                <a:latin typeface="+mj-lt"/>
              </a:rPr>
              <a:t>B</a:t>
            </a:r>
            <a:r>
              <a:rPr lang="sv-SE" sz="2200" b="1" dirty="0">
                <a:latin typeface="+mj-lt"/>
              </a:rPr>
              <a:t>nom</a:t>
            </a:r>
          </a:p>
          <a:p>
            <a:pPr marL="0" indent="0">
              <a:buNone/>
            </a:pPr>
            <a:r>
              <a:rPr lang="sv-SE" sz="2200" b="1" dirty="0">
                <a:latin typeface="+mj-lt"/>
              </a:rPr>
              <a:t>7. </a:t>
            </a:r>
            <a:r>
              <a:rPr lang="sv-SE" sz="2200" b="1" dirty="0" smtClean="0">
                <a:latin typeface="+mj-lt"/>
              </a:rPr>
              <a:t>    </a:t>
            </a:r>
            <a:r>
              <a:rPr lang="sv-SE" sz="2200" b="1" i="1" dirty="0" smtClean="0">
                <a:latin typeface="+mj-lt"/>
              </a:rPr>
              <a:t>A</a:t>
            </a:r>
            <a:r>
              <a:rPr lang="sv-SE" sz="2200" b="1" dirty="0" smtClean="0">
                <a:latin typeface="+mj-lt"/>
              </a:rPr>
              <a:t>max</a:t>
            </a:r>
            <a:r>
              <a:rPr lang="sv-SE" sz="2200" b="1" dirty="0">
                <a:latin typeface="+mj-lt"/>
              </a:rPr>
              <a:t>, </a:t>
            </a:r>
            <a:r>
              <a:rPr lang="sv-SE" sz="2200" b="1" i="1" dirty="0">
                <a:latin typeface="+mj-lt"/>
              </a:rPr>
              <a:t>B</a:t>
            </a:r>
            <a:r>
              <a:rPr lang="sv-SE" sz="2200" b="1" dirty="0">
                <a:latin typeface="+mj-lt"/>
              </a:rPr>
              <a:t>nom </a:t>
            </a:r>
            <a:endParaRPr lang="sv-SE" sz="2200" b="1" dirty="0" smtClean="0">
              <a:latin typeface="+mj-lt"/>
            </a:endParaRPr>
          </a:p>
          <a:p>
            <a:pPr marL="0" indent="0">
              <a:buNone/>
            </a:pPr>
            <a:r>
              <a:rPr lang="sv-SE" sz="2200" b="1" dirty="0" smtClean="0">
                <a:latin typeface="+mj-lt"/>
              </a:rPr>
              <a:t>8</a:t>
            </a:r>
            <a:r>
              <a:rPr lang="sv-SE" sz="2200" b="1" dirty="0">
                <a:latin typeface="+mj-lt"/>
              </a:rPr>
              <a:t>. </a:t>
            </a:r>
            <a:r>
              <a:rPr lang="sv-SE" sz="2200" b="1" dirty="0" smtClean="0">
                <a:latin typeface="+mj-lt"/>
              </a:rPr>
              <a:t>    </a:t>
            </a:r>
            <a:r>
              <a:rPr lang="sv-SE" sz="2200" b="1" i="1" dirty="0" smtClean="0">
                <a:latin typeface="+mj-lt"/>
              </a:rPr>
              <a:t>A</a:t>
            </a:r>
            <a:r>
              <a:rPr lang="sv-SE" sz="2200" b="1" dirty="0" smtClean="0">
                <a:latin typeface="+mj-lt"/>
              </a:rPr>
              <a:t>max</a:t>
            </a:r>
            <a:r>
              <a:rPr lang="sv-SE" sz="2200" b="1" dirty="0">
                <a:latin typeface="+mj-lt"/>
              </a:rPr>
              <a:t>–, </a:t>
            </a:r>
            <a:r>
              <a:rPr lang="sv-SE" sz="2200" b="1" i="1" dirty="0">
                <a:latin typeface="+mj-lt"/>
              </a:rPr>
              <a:t>B</a:t>
            </a:r>
            <a:r>
              <a:rPr lang="sv-SE" sz="2200" b="1" dirty="0">
                <a:latin typeface="+mj-lt"/>
              </a:rPr>
              <a:t>nom</a:t>
            </a:r>
          </a:p>
          <a:p>
            <a:pPr marL="0" indent="0">
              <a:buNone/>
            </a:pPr>
            <a:r>
              <a:rPr lang="en-US" sz="2200" b="1" dirty="0">
                <a:latin typeface="+mj-lt"/>
              </a:rPr>
              <a:t>9</a:t>
            </a:r>
            <a:r>
              <a:rPr lang="en-US" sz="2200" b="1" dirty="0" smtClean="0">
                <a:latin typeface="+mj-lt"/>
              </a:rPr>
              <a:t>.     </a:t>
            </a:r>
            <a:r>
              <a:rPr lang="en-US" sz="2200" b="1" i="1" dirty="0" err="1">
                <a:latin typeface="+mj-lt"/>
              </a:rPr>
              <a:t>A</a:t>
            </a:r>
            <a:r>
              <a:rPr lang="en-US" sz="2200" b="1" dirty="0" err="1">
                <a:latin typeface="+mj-lt"/>
              </a:rPr>
              <a:t>nom</a:t>
            </a:r>
            <a:r>
              <a:rPr lang="en-US" sz="2200" b="1" dirty="0">
                <a:latin typeface="+mj-lt"/>
              </a:rPr>
              <a:t>, </a:t>
            </a:r>
            <a:r>
              <a:rPr lang="en-US" sz="2200" b="1" i="1" dirty="0" err="1">
                <a:latin typeface="+mj-lt"/>
              </a:rPr>
              <a:t>B</a:t>
            </a:r>
            <a:r>
              <a:rPr lang="en-US" sz="2200" b="1" dirty="0" err="1">
                <a:latin typeface="+mj-lt"/>
              </a:rPr>
              <a:t>nom</a:t>
            </a:r>
            <a:endParaRPr lang="en-US" sz="2200" b="1" dirty="0"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9263" y="2231380"/>
            <a:ext cx="3986212" cy="28519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972174" y="5245423"/>
            <a:ext cx="37861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+mj-lt"/>
              </a:rPr>
              <a:t>Fig. : </a:t>
            </a:r>
            <a:r>
              <a:rPr lang="en-US" sz="2200" dirty="0">
                <a:latin typeface="+mj-lt"/>
              </a:rPr>
              <a:t>Boundary value checking</a:t>
            </a:r>
          </a:p>
        </p:txBody>
      </p:sp>
    </p:spTree>
    <p:extLst>
      <p:ext uri="{BB962C8B-B14F-4D97-AF65-F5344CB8AC3E}">
        <p14:creationId xmlns:p14="http://schemas.microsoft.com/office/powerpoint/2010/main" val="2169851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6463"/>
          </a:xfrm>
        </p:spPr>
        <p:txBody>
          <a:bodyPr>
            <a:normAutofit/>
          </a:bodyPr>
          <a:lstStyle/>
          <a:p>
            <a:r>
              <a:rPr lang="en-US" sz="3200" b="1" dirty="0"/>
              <a:t>ROBUSTNESS TESTING METHOD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5888"/>
            <a:ext cx="10515600" cy="5072062"/>
          </a:xfrm>
        </p:spPr>
        <p:txBody>
          <a:bodyPr>
            <a:noAutofit/>
          </a:bodyPr>
          <a:lstStyle/>
          <a:p>
            <a:pPr algn="just"/>
            <a:r>
              <a:rPr lang="en-US" sz="2200" dirty="0">
                <a:latin typeface="+mj-lt"/>
              </a:rPr>
              <a:t>The idea of BVC can be extended such that boundary values are </a:t>
            </a:r>
            <a:r>
              <a:rPr lang="en-US" sz="2200" dirty="0" smtClean="0">
                <a:latin typeface="+mj-lt"/>
              </a:rPr>
              <a:t>exceeded as</a:t>
            </a:r>
            <a:r>
              <a:rPr lang="en-US" sz="2200" dirty="0">
                <a:latin typeface="+mj-lt"/>
              </a:rPr>
              <a:t>: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200" b="1" dirty="0" smtClean="0">
                <a:latin typeface="+mj-lt"/>
              </a:rPr>
              <a:t>A </a:t>
            </a:r>
            <a:r>
              <a:rPr lang="en-US" sz="2200" b="1" dirty="0">
                <a:latin typeface="+mj-lt"/>
              </a:rPr>
              <a:t>value just greater than the Maximum value (Max+)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200" b="1" dirty="0" smtClean="0">
                <a:latin typeface="+mj-lt"/>
              </a:rPr>
              <a:t> </a:t>
            </a:r>
            <a:r>
              <a:rPr lang="en-US" sz="2200" b="1" dirty="0">
                <a:latin typeface="+mj-lt"/>
              </a:rPr>
              <a:t>A value just less than Minimum value (Min−)</a:t>
            </a:r>
          </a:p>
          <a:p>
            <a:pPr algn="just"/>
            <a:r>
              <a:rPr lang="en-US" sz="2200" dirty="0">
                <a:latin typeface="+mj-lt"/>
              </a:rPr>
              <a:t>When test cases are designed considering the above points in addition </a:t>
            </a:r>
            <a:r>
              <a:rPr lang="en-US" sz="2200" dirty="0" smtClean="0">
                <a:latin typeface="+mj-lt"/>
              </a:rPr>
              <a:t>to BVC</a:t>
            </a:r>
            <a:r>
              <a:rPr lang="en-US" sz="2200" dirty="0">
                <a:latin typeface="+mj-lt"/>
              </a:rPr>
              <a:t>, it is called </a:t>
            </a:r>
            <a:r>
              <a:rPr lang="en-US" sz="2200" i="1" dirty="0">
                <a:latin typeface="+mj-lt"/>
              </a:rPr>
              <a:t>robustness testing</a:t>
            </a:r>
            <a:r>
              <a:rPr lang="en-US" sz="2200" dirty="0" smtClean="0">
                <a:latin typeface="+mj-lt"/>
              </a:rPr>
              <a:t>.</a:t>
            </a:r>
          </a:p>
          <a:p>
            <a:pPr algn="just"/>
            <a:r>
              <a:rPr lang="en-US" sz="2200" b="1" dirty="0" smtClean="0">
                <a:latin typeface="+mj-lt"/>
              </a:rPr>
              <a:t>Example: </a:t>
            </a:r>
            <a:r>
              <a:rPr lang="en-US" sz="2200" dirty="0" smtClean="0">
                <a:latin typeface="+mj-lt"/>
              </a:rPr>
              <a:t>Let </a:t>
            </a:r>
            <a:r>
              <a:rPr lang="en-US" sz="2200" dirty="0">
                <a:latin typeface="+mj-lt"/>
              </a:rPr>
              <a:t>us take the previous example again. Add the following test cases to </a:t>
            </a:r>
            <a:r>
              <a:rPr lang="en-US" sz="2200" dirty="0" smtClean="0">
                <a:latin typeface="+mj-lt"/>
              </a:rPr>
              <a:t>the list </a:t>
            </a:r>
            <a:r>
              <a:rPr lang="en-US" sz="2200" dirty="0">
                <a:latin typeface="+mj-lt"/>
              </a:rPr>
              <a:t>of 9 test cases designed in </a:t>
            </a:r>
            <a:r>
              <a:rPr lang="en-US" sz="2200" dirty="0" smtClean="0">
                <a:latin typeface="+mj-lt"/>
              </a:rPr>
              <a:t>BVC:</a:t>
            </a:r>
          </a:p>
          <a:p>
            <a:pPr marL="0" indent="0" algn="just">
              <a:buNone/>
            </a:pPr>
            <a:r>
              <a:rPr lang="sv-SE" sz="2200" b="1" dirty="0" smtClean="0">
                <a:latin typeface="+mj-lt"/>
              </a:rPr>
              <a:t>10</a:t>
            </a:r>
            <a:r>
              <a:rPr lang="sv-SE" sz="2200" b="1" dirty="0">
                <a:latin typeface="+mj-lt"/>
              </a:rPr>
              <a:t>. </a:t>
            </a:r>
            <a:r>
              <a:rPr lang="sv-SE" sz="2200" b="1" i="1" dirty="0">
                <a:latin typeface="+mj-lt"/>
              </a:rPr>
              <a:t>A</a:t>
            </a:r>
            <a:r>
              <a:rPr lang="sv-SE" sz="2200" b="1" dirty="0">
                <a:latin typeface="+mj-lt"/>
              </a:rPr>
              <a:t>max+, </a:t>
            </a:r>
            <a:r>
              <a:rPr lang="sv-SE" sz="2200" b="1" i="1" dirty="0" smtClean="0">
                <a:latin typeface="+mj-lt"/>
              </a:rPr>
              <a:t>B</a:t>
            </a:r>
            <a:r>
              <a:rPr lang="sv-SE" sz="2200" b="1" dirty="0" smtClean="0">
                <a:latin typeface="+mj-lt"/>
              </a:rPr>
              <a:t>nom    </a:t>
            </a:r>
          </a:p>
          <a:p>
            <a:pPr marL="0" indent="0" algn="just">
              <a:buNone/>
            </a:pPr>
            <a:r>
              <a:rPr lang="sv-SE" sz="2200" b="1" dirty="0" smtClean="0">
                <a:latin typeface="+mj-lt"/>
              </a:rPr>
              <a:t>11</a:t>
            </a:r>
            <a:r>
              <a:rPr lang="sv-SE" sz="2200" b="1" dirty="0">
                <a:latin typeface="+mj-lt"/>
              </a:rPr>
              <a:t>. </a:t>
            </a:r>
            <a:r>
              <a:rPr lang="sv-SE" sz="2200" b="1" i="1" dirty="0">
                <a:latin typeface="+mj-lt"/>
              </a:rPr>
              <a:t>A</a:t>
            </a:r>
            <a:r>
              <a:rPr lang="sv-SE" sz="2200" b="1" dirty="0">
                <a:latin typeface="+mj-lt"/>
              </a:rPr>
              <a:t>min–, </a:t>
            </a:r>
            <a:r>
              <a:rPr lang="sv-SE" sz="2200" b="1" i="1" dirty="0">
                <a:latin typeface="+mj-lt"/>
              </a:rPr>
              <a:t>B</a:t>
            </a:r>
            <a:r>
              <a:rPr lang="sv-SE" sz="2200" b="1" dirty="0">
                <a:latin typeface="+mj-lt"/>
              </a:rPr>
              <a:t>nom</a:t>
            </a:r>
          </a:p>
          <a:p>
            <a:pPr marL="0" indent="0" algn="just">
              <a:buNone/>
            </a:pPr>
            <a:r>
              <a:rPr lang="en-US" sz="2200" b="1" dirty="0">
                <a:latin typeface="+mj-lt"/>
              </a:rPr>
              <a:t>12. </a:t>
            </a:r>
            <a:r>
              <a:rPr lang="en-US" sz="2200" b="1" i="1" dirty="0" err="1">
                <a:latin typeface="+mj-lt"/>
              </a:rPr>
              <a:t>A</a:t>
            </a:r>
            <a:r>
              <a:rPr lang="en-US" sz="2200" b="1" dirty="0" err="1">
                <a:latin typeface="+mj-lt"/>
              </a:rPr>
              <a:t>nom</a:t>
            </a:r>
            <a:r>
              <a:rPr lang="en-US" sz="2200" b="1" dirty="0">
                <a:latin typeface="+mj-lt"/>
              </a:rPr>
              <a:t>, </a:t>
            </a:r>
            <a:r>
              <a:rPr lang="en-US" sz="2200" b="1" i="1" dirty="0" err="1">
                <a:latin typeface="+mj-lt"/>
              </a:rPr>
              <a:t>B</a:t>
            </a:r>
            <a:r>
              <a:rPr lang="en-US" sz="2200" b="1" dirty="0" err="1">
                <a:latin typeface="+mj-lt"/>
              </a:rPr>
              <a:t>max</a:t>
            </a:r>
            <a:r>
              <a:rPr lang="en-US" sz="2200" b="1" dirty="0">
                <a:latin typeface="+mj-lt"/>
              </a:rPr>
              <a:t>+ </a:t>
            </a:r>
            <a:endParaRPr lang="en-US" sz="2200" b="1" dirty="0" smtClean="0">
              <a:latin typeface="+mj-lt"/>
            </a:endParaRPr>
          </a:p>
          <a:p>
            <a:pPr marL="0" indent="0" algn="just">
              <a:buNone/>
            </a:pPr>
            <a:r>
              <a:rPr lang="en-US" sz="2200" b="1" dirty="0" smtClean="0">
                <a:latin typeface="+mj-lt"/>
              </a:rPr>
              <a:t>13</a:t>
            </a:r>
            <a:r>
              <a:rPr lang="en-US" sz="2200" b="1" dirty="0">
                <a:latin typeface="+mj-lt"/>
              </a:rPr>
              <a:t>. </a:t>
            </a:r>
            <a:r>
              <a:rPr lang="en-US" sz="2200" b="1" i="1" dirty="0" err="1">
                <a:latin typeface="+mj-lt"/>
              </a:rPr>
              <a:t>A</a:t>
            </a:r>
            <a:r>
              <a:rPr lang="en-US" sz="2200" b="1" dirty="0" err="1">
                <a:latin typeface="+mj-lt"/>
              </a:rPr>
              <a:t>nom</a:t>
            </a:r>
            <a:r>
              <a:rPr lang="en-US" sz="2200" b="1" dirty="0">
                <a:latin typeface="+mj-lt"/>
              </a:rPr>
              <a:t>, </a:t>
            </a:r>
            <a:r>
              <a:rPr lang="en-US" sz="2200" b="1" i="1" dirty="0" err="1">
                <a:latin typeface="+mj-lt"/>
              </a:rPr>
              <a:t>B</a:t>
            </a:r>
            <a:r>
              <a:rPr lang="en-US" sz="2200" b="1" dirty="0" err="1">
                <a:latin typeface="+mj-lt"/>
              </a:rPr>
              <a:t>min</a:t>
            </a:r>
            <a:r>
              <a:rPr lang="en-US" sz="2200" b="1" dirty="0">
                <a:latin typeface="+mj-lt"/>
              </a:rPr>
              <a:t>–</a:t>
            </a:r>
          </a:p>
          <a:p>
            <a:pPr algn="just"/>
            <a:r>
              <a:rPr lang="en-US" sz="2200" dirty="0">
                <a:latin typeface="+mj-lt"/>
              </a:rPr>
              <a:t>It can be generalized that for </a:t>
            </a:r>
            <a:r>
              <a:rPr lang="en-US" sz="2200" i="1" dirty="0">
                <a:latin typeface="+mj-lt"/>
              </a:rPr>
              <a:t>n </a:t>
            </a:r>
            <a:r>
              <a:rPr lang="en-US" sz="2200" dirty="0">
                <a:latin typeface="+mj-lt"/>
              </a:rPr>
              <a:t>input variables in a module, </a:t>
            </a:r>
            <a:r>
              <a:rPr lang="en-US" sz="2200" b="1" dirty="0">
                <a:latin typeface="+mj-lt"/>
              </a:rPr>
              <a:t>6</a:t>
            </a:r>
            <a:r>
              <a:rPr lang="en-US" sz="2200" b="1" i="1" dirty="0">
                <a:latin typeface="+mj-lt"/>
              </a:rPr>
              <a:t>n </a:t>
            </a:r>
            <a:r>
              <a:rPr lang="en-US" sz="2200" b="1" dirty="0">
                <a:latin typeface="+mj-lt"/>
              </a:rPr>
              <a:t>+ 1 test </a:t>
            </a:r>
            <a:r>
              <a:rPr lang="en-US" sz="2200" b="1" dirty="0" smtClean="0">
                <a:latin typeface="+mj-lt"/>
              </a:rPr>
              <a:t>cases </a:t>
            </a:r>
            <a:r>
              <a:rPr lang="en-US" sz="2200" dirty="0" smtClean="0">
                <a:latin typeface="+mj-lt"/>
              </a:rPr>
              <a:t>can </a:t>
            </a:r>
            <a:r>
              <a:rPr lang="en-US" sz="2200" dirty="0">
                <a:latin typeface="+mj-lt"/>
              </a:rPr>
              <a:t>be designed with robustness testing.</a:t>
            </a:r>
          </a:p>
        </p:txBody>
      </p:sp>
    </p:spTree>
    <p:extLst>
      <p:ext uri="{BB962C8B-B14F-4D97-AF65-F5344CB8AC3E}">
        <p14:creationId xmlns:p14="http://schemas.microsoft.com/office/powerpoint/2010/main" val="2789138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1210</Words>
  <Application>Microsoft Office PowerPoint</Application>
  <PresentationFormat>Widescreen</PresentationFormat>
  <Paragraphs>103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Wingdings</vt:lpstr>
      <vt:lpstr>Office Theme</vt:lpstr>
      <vt:lpstr>Software Verification Validation  and Testing</vt:lpstr>
      <vt:lpstr>Testing techniques</vt:lpstr>
      <vt:lpstr>Dynamic Testing: Black-Box Testing Techniques</vt:lpstr>
      <vt:lpstr>PowerPoint Presentation</vt:lpstr>
      <vt:lpstr>BOUNDARY VALUE ANALYSIS (BVA)</vt:lpstr>
      <vt:lpstr>Methods of BVA</vt:lpstr>
      <vt:lpstr> BOUNDARY VALUE CHECKING (BVC) </vt:lpstr>
      <vt:lpstr>Example : BVC</vt:lpstr>
      <vt:lpstr>ROBUSTNESS TESTING METHOD</vt:lpstr>
      <vt:lpstr>WORST-CASE TESTING METHOD</vt:lpstr>
      <vt:lpstr> Example: BVA  </vt:lpstr>
      <vt:lpstr>Solution:</vt:lpstr>
      <vt:lpstr>PowerPoint Presentation</vt:lpstr>
      <vt:lpstr>PowerPoint Presentation</vt:lpstr>
      <vt:lpstr>Example: BVA</vt:lpstr>
      <vt:lpstr>Solution: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27</cp:revision>
  <dcterms:created xsi:type="dcterms:W3CDTF">2021-03-02T05:39:29Z</dcterms:created>
  <dcterms:modified xsi:type="dcterms:W3CDTF">2021-03-03T08:52:43Z</dcterms:modified>
</cp:coreProperties>
</file>