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A63FC3-DC9E-4EAD-8454-1F3DAB4F61E3}"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374341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63FC3-DC9E-4EAD-8454-1F3DAB4F61E3}"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125648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63FC3-DC9E-4EAD-8454-1F3DAB4F61E3}"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344551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63FC3-DC9E-4EAD-8454-1F3DAB4F61E3}"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271873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A63FC3-DC9E-4EAD-8454-1F3DAB4F61E3}"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163046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A63FC3-DC9E-4EAD-8454-1F3DAB4F61E3}"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191181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A63FC3-DC9E-4EAD-8454-1F3DAB4F61E3}"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427836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A63FC3-DC9E-4EAD-8454-1F3DAB4F61E3}"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288888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63FC3-DC9E-4EAD-8454-1F3DAB4F61E3}"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112339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A63FC3-DC9E-4EAD-8454-1F3DAB4F61E3}"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195603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A63FC3-DC9E-4EAD-8454-1F3DAB4F61E3}"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D923D-A3F9-43C5-AFF0-4CA05275FF1E}" type="slidenum">
              <a:rPr lang="en-US" smtClean="0"/>
              <a:t>‹#›</a:t>
            </a:fld>
            <a:endParaRPr lang="en-US"/>
          </a:p>
        </p:txBody>
      </p:sp>
    </p:spTree>
    <p:extLst>
      <p:ext uri="{BB962C8B-B14F-4D97-AF65-F5344CB8AC3E}">
        <p14:creationId xmlns:p14="http://schemas.microsoft.com/office/powerpoint/2010/main" val="1594485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63FC3-DC9E-4EAD-8454-1F3DAB4F61E3}"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D923D-A3F9-43C5-AFF0-4CA05275FF1E}" type="slidenum">
              <a:rPr lang="en-US" smtClean="0"/>
              <a:t>‹#›</a:t>
            </a:fld>
            <a:endParaRPr lang="en-US"/>
          </a:p>
        </p:txBody>
      </p:sp>
    </p:spTree>
    <p:extLst>
      <p:ext uri="{BB962C8B-B14F-4D97-AF65-F5344CB8AC3E}">
        <p14:creationId xmlns:p14="http://schemas.microsoft.com/office/powerpoint/2010/main" val="9881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Software Verification Validation </a:t>
            </a:r>
            <a:br>
              <a:rPr lang="en-US" sz="4000" b="1" dirty="0"/>
            </a:br>
            <a:r>
              <a:rPr lang="en-US" sz="4000" b="1" dirty="0"/>
              <a:t>and Testing</a:t>
            </a:r>
            <a:endParaRPr lang="en-US" sz="4000" dirty="0"/>
          </a:p>
        </p:txBody>
      </p:sp>
      <p:sp>
        <p:nvSpPr>
          <p:cNvPr id="3" name="Subtitle 2"/>
          <p:cNvSpPr>
            <a:spLocks noGrp="1"/>
          </p:cNvSpPr>
          <p:nvPr>
            <p:ph type="subTitle" idx="1"/>
          </p:nvPr>
        </p:nvSpPr>
        <p:spPr/>
        <p:txBody>
          <a:bodyPr/>
          <a:lstStyle/>
          <a:p>
            <a:r>
              <a:rPr lang="en-US" dirty="0"/>
              <a:t>Software Verification Validation </a:t>
            </a:r>
            <a:br>
              <a:rPr lang="en-US" dirty="0"/>
            </a:br>
            <a:r>
              <a:rPr lang="en-US" dirty="0"/>
              <a:t>and Testing</a:t>
            </a:r>
          </a:p>
        </p:txBody>
      </p:sp>
    </p:spTree>
    <p:extLst>
      <p:ext uri="{BB962C8B-B14F-4D97-AF65-F5344CB8AC3E}">
        <p14:creationId xmlns:p14="http://schemas.microsoft.com/office/powerpoint/2010/main" val="218860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normAutofit/>
          </a:bodyPr>
          <a:lstStyle/>
          <a:p>
            <a:r>
              <a:rPr lang="en-US" sz="3200" b="1" dirty="0"/>
              <a:t>Solution</a:t>
            </a:r>
            <a:endParaRPr lang="en-US" sz="3200" dirty="0"/>
          </a:p>
        </p:txBody>
      </p:sp>
      <p:sp>
        <p:nvSpPr>
          <p:cNvPr id="3" name="Content Placeholder 2"/>
          <p:cNvSpPr>
            <a:spLocks noGrp="1"/>
          </p:cNvSpPr>
          <p:nvPr>
            <p:ph idx="1"/>
          </p:nvPr>
        </p:nvSpPr>
        <p:spPr>
          <a:xfrm>
            <a:off x="838200" y="1200150"/>
            <a:ext cx="10515600" cy="5272088"/>
          </a:xfrm>
        </p:spPr>
        <p:txBody>
          <a:bodyPr>
            <a:noAutofit/>
          </a:bodyPr>
          <a:lstStyle/>
          <a:p>
            <a:r>
              <a:rPr lang="en-US" sz="2200" dirty="0">
                <a:latin typeface="+mj-lt"/>
              </a:rPr>
              <a:t>First we partition the domain of input in terms of valid input values </a:t>
            </a:r>
            <a:r>
              <a:rPr lang="en-US" sz="2200" dirty="0" smtClean="0">
                <a:latin typeface="+mj-lt"/>
              </a:rPr>
              <a:t>and invalid </a:t>
            </a:r>
            <a:r>
              <a:rPr lang="en-US" sz="2200" dirty="0">
                <a:latin typeface="+mj-lt"/>
              </a:rPr>
              <a:t>values, getting the following classes:</a:t>
            </a:r>
          </a:p>
          <a:p>
            <a:pPr marL="0" indent="0" algn="just">
              <a:buNone/>
            </a:pPr>
            <a:r>
              <a:rPr lang="es-ES" sz="2000" b="1" i="1" dirty="0">
                <a:latin typeface="+mj-lt"/>
              </a:rPr>
              <a:t>I</a:t>
            </a:r>
            <a:r>
              <a:rPr lang="es-ES" sz="2000" b="1" dirty="0">
                <a:latin typeface="+mj-lt"/>
              </a:rPr>
              <a:t>1 = {&lt;</a:t>
            </a:r>
            <a:r>
              <a:rPr lang="es-ES" sz="2000" b="1" i="1" dirty="0">
                <a:latin typeface="+mj-lt"/>
              </a:rPr>
              <a:t>m</a:t>
            </a:r>
            <a:r>
              <a:rPr lang="es-ES" sz="2000" b="1" dirty="0">
                <a:latin typeface="+mj-lt"/>
              </a:rPr>
              <a:t>, </a:t>
            </a:r>
            <a:r>
              <a:rPr lang="es-ES" sz="2000" b="1" i="1" dirty="0">
                <a:latin typeface="+mj-lt"/>
              </a:rPr>
              <a:t>d</a:t>
            </a:r>
            <a:r>
              <a:rPr lang="es-ES" sz="2000" b="1" dirty="0">
                <a:latin typeface="+mj-lt"/>
              </a:rPr>
              <a:t>, </a:t>
            </a:r>
            <a:r>
              <a:rPr lang="es-ES" sz="2000" b="1" i="1" dirty="0">
                <a:latin typeface="+mj-lt"/>
              </a:rPr>
              <a:t>y</a:t>
            </a:r>
            <a:r>
              <a:rPr lang="es-ES" sz="2000" b="1" dirty="0">
                <a:latin typeface="+mj-lt"/>
              </a:rPr>
              <a:t>&gt; : 1 ≤ </a:t>
            </a:r>
            <a:r>
              <a:rPr lang="es-ES" sz="2000" b="1" i="1" dirty="0">
                <a:latin typeface="+mj-lt"/>
              </a:rPr>
              <a:t>m </a:t>
            </a:r>
            <a:r>
              <a:rPr lang="es-ES" sz="2000" b="1" dirty="0">
                <a:latin typeface="+mj-lt"/>
              </a:rPr>
              <a:t>≤ 12}</a:t>
            </a:r>
          </a:p>
          <a:p>
            <a:pPr marL="0" indent="0" algn="just">
              <a:buNone/>
            </a:pPr>
            <a:r>
              <a:rPr lang="es-ES" sz="2000" b="1" i="1" dirty="0">
                <a:latin typeface="+mj-lt"/>
              </a:rPr>
              <a:t>I</a:t>
            </a:r>
            <a:r>
              <a:rPr lang="es-ES" sz="2000" b="1" dirty="0">
                <a:latin typeface="+mj-lt"/>
              </a:rPr>
              <a:t>2 = {&lt;</a:t>
            </a:r>
            <a:r>
              <a:rPr lang="es-ES" sz="2000" b="1" i="1" dirty="0">
                <a:latin typeface="+mj-lt"/>
              </a:rPr>
              <a:t>m</a:t>
            </a:r>
            <a:r>
              <a:rPr lang="es-ES" sz="2000" b="1" dirty="0">
                <a:latin typeface="+mj-lt"/>
              </a:rPr>
              <a:t>, </a:t>
            </a:r>
            <a:r>
              <a:rPr lang="es-ES" sz="2000" b="1" i="1" dirty="0">
                <a:latin typeface="+mj-lt"/>
              </a:rPr>
              <a:t>d</a:t>
            </a:r>
            <a:r>
              <a:rPr lang="es-ES" sz="2000" b="1" dirty="0">
                <a:latin typeface="+mj-lt"/>
              </a:rPr>
              <a:t>, </a:t>
            </a:r>
            <a:r>
              <a:rPr lang="es-ES" sz="2000" b="1" i="1" dirty="0">
                <a:latin typeface="+mj-lt"/>
              </a:rPr>
              <a:t>y</a:t>
            </a:r>
            <a:r>
              <a:rPr lang="es-ES" sz="2000" b="1" dirty="0">
                <a:latin typeface="+mj-lt"/>
              </a:rPr>
              <a:t>&gt; : 1 ≤ </a:t>
            </a:r>
            <a:r>
              <a:rPr lang="es-ES" sz="2000" b="1" i="1" dirty="0">
                <a:latin typeface="+mj-lt"/>
              </a:rPr>
              <a:t>d </a:t>
            </a:r>
            <a:r>
              <a:rPr lang="es-ES" sz="2000" b="1" dirty="0">
                <a:latin typeface="+mj-lt"/>
              </a:rPr>
              <a:t>≤ 31}</a:t>
            </a:r>
          </a:p>
          <a:p>
            <a:pPr marL="0" indent="0" algn="just">
              <a:buNone/>
            </a:pPr>
            <a:r>
              <a:rPr lang="es-ES" sz="2000" b="1" i="1" dirty="0">
                <a:latin typeface="+mj-lt"/>
              </a:rPr>
              <a:t>I</a:t>
            </a:r>
            <a:r>
              <a:rPr lang="es-ES" sz="2000" b="1" dirty="0">
                <a:latin typeface="+mj-lt"/>
              </a:rPr>
              <a:t>3 = {&lt;</a:t>
            </a:r>
            <a:r>
              <a:rPr lang="es-ES" sz="2000" b="1" i="1" dirty="0">
                <a:latin typeface="+mj-lt"/>
              </a:rPr>
              <a:t>m</a:t>
            </a:r>
            <a:r>
              <a:rPr lang="es-ES" sz="2000" b="1" dirty="0">
                <a:latin typeface="+mj-lt"/>
              </a:rPr>
              <a:t>, </a:t>
            </a:r>
            <a:r>
              <a:rPr lang="es-ES" sz="2000" b="1" i="1" dirty="0">
                <a:latin typeface="+mj-lt"/>
              </a:rPr>
              <a:t>d</a:t>
            </a:r>
            <a:r>
              <a:rPr lang="es-ES" sz="2000" b="1" dirty="0">
                <a:latin typeface="+mj-lt"/>
              </a:rPr>
              <a:t>, </a:t>
            </a:r>
            <a:r>
              <a:rPr lang="es-ES" sz="2000" b="1" i="1" dirty="0">
                <a:latin typeface="+mj-lt"/>
              </a:rPr>
              <a:t>y</a:t>
            </a:r>
            <a:r>
              <a:rPr lang="es-ES" sz="2000" b="1" dirty="0">
                <a:latin typeface="+mj-lt"/>
              </a:rPr>
              <a:t>&gt; : 1900 ≤ </a:t>
            </a:r>
            <a:r>
              <a:rPr lang="es-ES" sz="2000" b="1" i="1" dirty="0">
                <a:latin typeface="+mj-lt"/>
              </a:rPr>
              <a:t>y </a:t>
            </a:r>
            <a:r>
              <a:rPr lang="es-ES" sz="2000" b="1" dirty="0">
                <a:latin typeface="+mj-lt"/>
              </a:rPr>
              <a:t>≤ 2025}</a:t>
            </a:r>
          </a:p>
          <a:p>
            <a:pPr marL="0" indent="0" algn="just">
              <a:buNone/>
            </a:pPr>
            <a:r>
              <a:rPr lang="es-ES" sz="2000" b="1" i="1" dirty="0">
                <a:latin typeface="+mj-lt"/>
              </a:rPr>
              <a:t>I</a:t>
            </a:r>
            <a:r>
              <a:rPr lang="es-ES" sz="2000" b="1" dirty="0">
                <a:latin typeface="+mj-lt"/>
              </a:rPr>
              <a:t>4 = {&lt;</a:t>
            </a:r>
            <a:r>
              <a:rPr lang="es-ES" sz="2000" b="1" i="1" dirty="0">
                <a:latin typeface="+mj-lt"/>
              </a:rPr>
              <a:t>m</a:t>
            </a:r>
            <a:r>
              <a:rPr lang="es-ES" sz="2000" b="1" dirty="0">
                <a:latin typeface="+mj-lt"/>
              </a:rPr>
              <a:t>, </a:t>
            </a:r>
            <a:r>
              <a:rPr lang="es-ES" sz="2000" b="1" i="1" dirty="0">
                <a:latin typeface="+mj-lt"/>
              </a:rPr>
              <a:t>d</a:t>
            </a:r>
            <a:r>
              <a:rPr lang="es-ES" sz="2000" b="1" dirty="0">
                <a:latin typeface="+mj-lt"/>
              </a:rPr>
              <a:t>, </a:t>
            </a:r>
            <a:r>
              <a:rPr lang="es-ES" sz="2000" b="1" i="1" dirty="0">
                <a:latin typeface="+mj-lt"/>
              </a:rPr>
              <a:t>y</a:t>
            </a:r>
            <a:r>
              <a:rPr lang="es-ES" sz="2000" b="1" dirty="0">
                <a:latin typeface="+mj-lt"/>
              </a:rPr>
              <a:t>&gt; : </a:t>
            </a:r>
            <a:r>
              <a:rPr lang="es-ES" sz="2000" b="1" i="1" dirty="0">
                <a:latin typeface="+mj-lt"/>
              </a:rPr>
              <a:t>m </a:t>
            </a:r>
            <a:r>
              <a:rPr lang="es-ES" sz="2000" b="1" dirty="0">
                <a:latin typeface="+mj-lt"/>
              </a:rPr>
              <a:t>&lt; 1}</a:t>
            </a:r>
          </a:p>
          <a:p>
            <a:pPr marL="0" indent="0" algn="just">
              <a:buNone/>
            </a:pPr>
            <a:r>
              <a:rPr lang="es-ES" sz="2000" b="1" i="1" dirty="0">
                <a:latin typeface="+mj-lt"/>
              </a:rPr>
              <a:t>I</a:t>
            </a:r>
            <a:r>
              <a:rPr lang="es-ES" sz="2000" b="1" dirty="0">
                <a:latin typeface="+mj-lt"/>
              </a:rPr>
              <a:t>5 = {&lt;</a:t>
            </a:r>
            <a:r>
              <a:rPr lang="es-ES" sz="2000" b="1" i="1" dirty="0">
                <a:latin typeface="+mj-lt"/>
              </a:rPr>
              <a:t>m</a:t>
            </a:r>
            <a:r>
              <a:rPr lang="es-ES" sz="2000" b="1" dirty="0">
                <a:latin typeface="+mj-lt"/>
              </a:rPr>
              <a:t>, </a:t>
            </a:r>
            <a:r>
              <a:rPr lang="es-ES" sz="2000" b="1" i="1" dirty="0">
                <a:latin typeface="+mj-lt"/>
              </a:rPr>
              <a:t>d</a:t>
            </a:r>
            <a:r>
              <a:rPr lang="es-ES" sz="2000" b="1" dirty="0">
                <a:latin typeface="+mj-lt"/>
              </a:rPr>
              <a:t>, </a:t>
            </a:r>
            <a:r>
              <a:rPr lang="es-ES" sz="2000" b="1" i="1" dirty="0">
                <a:latin typeface="+mj-lt"/>
              </a:rPr>
              <a:t>y</a:t>
            </a:r>
            <a:r>
              <a:rPr lang="es-ES" sz="2000" b="1" dirty="0">
                <a:latin typeface="+mj-lt"/>
              </a:rPr>
              <a:t>&gt; : </a:t>
            </a:r>
            <a:r>
              <a:rPr lang="es-ES" sz="2000" b="1" i="1" dirty="0">
                <a:latin typeface="+mj-lt"/>
              </a:rPr>
              <a:t>m </a:t>
            </a:r>
            <a:r>
              <a:rPr lang="es-ES" sz="2000" b="1" dirty="0">
                <a:latin typeface="+mj-lt"/>
              </a:rPr>
              <a:t>&gt; 12}</a:t>
            </a:r>
          </a:p>
          <a:p>
            <a:pPr marL="0" indent="0" algn="just">
              <a:buNone/>
            </a:pPr>
            <a:r>
              <a:rPr lang="es-ES" sz="2000" b="1" i="1" dirty="0">
                <a:latin typeface="+mj-lt"/>
              </a:rPr>
              <a:t>I</a:t>
            </a:r>
            <a:r>
              <a:rPr lang="es-ES" sz="2000" b="1" dirty="0">
                <a:latin typeface="+mj-lt"/>
              </a:rPr>
              <a:t>6 = {&lt;</a:t>
            </a:r>
            <a:r>
              <a:rPr lang="es-ES" sz="2000" b="1" i="1" dirty="0">
                <a:latin typeface="+mj-lt"/>
              </a:rPr>
              <a:t>m</a:t>
            </a:r>
            <a:r>
              <a:rPr lang="es-ES" sz="2000" b="1" dirty="0">
                <a:latin typeface="+mj-lt"/>
              </a:rPr>
              <a:t>, </a:t>
            </a:r>
            <a:r>
              <a:rPr lang="es-ES" sz="2000" b="1" i="1" dirty="0">
                <a:latin typeface="+mj-lt"/>
              </a:rPr>
              <a:t>d</a:t>
            </a:r>
            <a:r>
              <a:rPr lang="es-ES" sz="2000" b="1" dirty="0">
                <a:latin typeface="+mj-lt"/>
              </a:rPr>
              <a:t>, </a:t>
            </a:r>
            <a:r>
              <a:rPr lang="es-ES" sz="2000" b="1" i="1" dirty="0">
                <a:latin typeface="+mj-lt"/>
              </a:rPr>
              <a:t>y</a:t>
            </a:r>
            <a:r>
              <a:rPr lang="es-ES" sz="2000" b="1" dirty="0">
                <a:latin typeface="+mj-lt"/>
              </a:rPr>
              <a:t>&gt; : </a:t>
            </a:r>
            <a:r>
              <a:rPr lang="es-ES" sz="2000" b="1" i="1" dirty="0">
                <a:latin typeface="+mj-lt"/>
              </a:rPr>
              <a:t>d </a:t>
            </a:r>
            <a:r>
              <a:rPr lang="es-ES" sz="2000" b="1" dirty="0">
                <a:latin typeface="+mj-lt"/>
              </a:rPr>
              <a:t>&lt; 1}</a:t>
            </a:r>
          </a:p>
          <a:p>
            <a:pPr marL="0" indent="0" algn="just">
              <a:buNone/>
            </a:pPr>
            <a:r>
              <a:rPr lang="es-ES" sz="2000" b="1" i="1" dirty="0">
                <a:latin typeface="+mj-lt"/>
              </a:rPr>
              <a:t>I</a:t>
            </a:r>
            <a:r>
              <a:rPr lang="es-ES" sz="2000" b="1" dirty="0">
                <a:latin typeface="+mj-lt"/>
              </a:rPr>
              <a:t>7 = {&lt;</a:t>
            </a:r>
            <a:r>
              <a:rPr lang="es-ES" sz="2000" b="1" i="1" dirty="0">
                <a:latin typeface="+mj-lt"/>
              </a:rPr>
              <a:t>m</a:t>
            </a:r>
            <a:r>
              <a:rPr lang="es-ES" sz="2000" b="1" dirty="0">
                <a:latin typeface="+mj-lt"/>
              </a:rPr>
              <a:t>, </a:t>
            </a:r>
            <a:r>
              <a:rPr lang="es-ES" sz="2000" b="1" i="1" dirty="0">
                <a:latin typeface="+mj-lt"/>
              </a:rPr>
              <a:t>d</a:t>
            </a:r>
            <a:r>
              <a:rPr lang="es-ES" sz="2000" b="1" dirty="0">
                <a:latin typeface="+mj-lt"/>
              </a:rPr>
              <a:t>, </a:t>
            </a:r>
            <a:r>
              <a:rPr lang="es-ES" sz="2000" b="1" i="1" dirty="0">
                <a:latin typeface="+mj-lt"/>
              </a:rPr>
              <a:t>y</a:t>
            </a:r>
            <a:r>
              <a:rPr lang="es-ES" sz="2000" b="1" dirty="0">
                <a:latin typeface="+mj-lt"/>
              </a:rPr>
              <a:t>&gt; : </a:t>
            </a:r>
            <a:r>
              <a:rPr lang="es-ES" sz="2000" b="1" i="1" dirty="0">
                <a:latin typeface="+mj-lt"/>
              </a:rPr>
              <a:t>d </a:t>
            </a:r>
            <a:r>
              <a:rPr lang="es-ES" sz="2000" b="1" dirty="0">
                <a:latin typeface="+mj-lt"/>
              </a:rPr>
              <a:t>&gt; 31}</a:t>
            </a:r>
          </a:p>
          <a:p>
            <a:pPr marL="0" indent="0" algn="just">
              <a:buNone/>
            </a:pPr>
            <a:r>
              <a:rPr lang="es-ES" sz="2000" b="1" i="1" dirty="0">
                <a:latin typeface="+mj-lt"/>
              </a:rPr>
              <a:t>I</a:t>
            </a:r>
            <a:r>
              <a:rPr lang="es-ES" sz="2000" b="1" dirty="0">
                <a:latin typeface="+mj-lt"/>
              </a:rPr>
              <a:t>8 = {&lt;</a:t>
            </a:r>
            <a:r>
              <a:rPr lang="es-ES" sz="2000" b="1" i="1" dirty="0">
                <a:latin typeface="+mj-lt"/>
              </a:rPr>
              <a:t>m</a:t>
            </a:r>
            <a:r>
              <a:rPr lang="es-ES" sz="2000" b="1" dirty="0">
                <a:latin typeface="+mj-lt"/>
              </a:rPr>
              <a:t>, </a:t>
            </a:r>
            <a:r>
              <a:rPr lang="es-ES" sz="2000" b="1" i="1" dirty="0">
                <a:latin typeface="+mj-lt"/>
              </a:rPr>
              <a:t>d</a:t>
            </a:r>
            <a:r>
              <a:rPr lang="es-ES" sz="2000" b="1" dirty="0">
                <a:latin typeface="+mj-lt"/>
              </a:rPr>
              <a:t>, </a:t>
            </a:r>
            <a:r>
              <a:rPr lang="es-ES" sz="2000" b="1" i="1" dirty="0">
                <a:latin typeface="+mj-lt"/>
              </a:rPr>
              <a:t>y</a:t>
            </a:r>
            <a:r>
              <a:rPr lang="es-ES" sz="2000" b="1" dirty="0">
                <a:latin typeface="+mj-lt"/>
              </a:rPr>
              <a:t>&gt; : </a:t>
            </a:r>
            <a:r>
              <a:rPr lang="es-ES" sz="2000" b="1" i="1" dirty="0">
                <a:latin typeface="+mj-lt"/>
              </a:rPr>
              <a:t>y </a:t>
            </a:r>
            <a:r>
              <a:rPr lang="es-ES" sz="2000" b="1" dirty="0">
                <a:latin typeface="+mj-lt"/>
              </a:rPr>
              <a:t>&lt; 1900}</a:t>
            </a:r>
          </a:p>
          <a:p>
            <a:pPr marL="0" indent="0" algn="just">
              <a:buNone/>
            </a:pPr>
            <a:r>
              <a:rPr lang="es-ES" sz="2000" b="1" i="1" dirty="0">
                <a:latin typeface="+mj-lt"/>
              </a:rPr>
              <a:t>I</a:t>
            </a:r>
            <a:r>
              <a:rPr lang="es-ES" sz="2000" b="1" dirty="0">
                <a:latin typeface="+mj-lt"/>
              </a:rPr>
              <a:t>9 = {&lt;</a:t>
            </a:r>
            <a:r>
              <a:rPr lang="es-ES" sz="2000" b="1" i="1" dirty="0">
                <a:latin typeface="+mj-lt"/>
              </a:rPr>
              <a:t>m</a:t>
            </a:r>
            <a:r>
              <a:rPr lang="es-ES" sz="2000" b="1" dirty="0">
                <a:latin typeface="+mj-lt"/>
              </a:rPr>
              <a:t>, </a:t>
            </a:r>
            <a:r>
              <a:rPr lang="es-ES" sz="2000" b="1" i="1" dirty="0">
                <a:latin typeface="+mj-lt"/>
              </a:rPr>
              <a:t>d</a:t>
            </a:r>
            <a:r>
              <a:rPr lang="es-ES" sz="2000" b="1" dirty="0">
                <a:latin typeface="+mj-lt"/>
              </a:rPr>
              <a:t>, </a:t>
            </a:r>
            <a:r>
              <a:rPr lang="es-ES" sz="2000" b="1" i="1" dirty="0">
                <a:latin typeface="+mj-lt"/>
              </a:rPr>
              <a:t>y</a:t>
            </a:r>
            <a:r>
              <a:rPr lang="es-ES" sz="2000" b="1" dirty="0">
                <a:latin typeface="+mj-lt"/>
              </a:rPr>
              <a:t>&gt; : </a:t>
            </a:r>
            <a:r>
              <a:rPr lang="es-ES" sz="2000" b="1" i="1" dirty="0">
                <a:latin typeface="+mj-lt"/>
              </a:rPr>
              <a:t>y </a:t>
            </a:r>
            <a:r>
              <a:rPr lang="es-ES" sz="2000" b="1" dirty="0">
                <a:latin typeface="+mj-lt"/>
              </a:rPr>
              <a:t>&gt; 2025}</a:t>
            </a:r>
          </a:p>
          <a:p>
            <a:r>
              <a:rPr lang="en-US" sz="2200" dirty="0">
                <a:latin typeface="+mj-lt"/>
              </a:rPr>
              <a:t>The test cases can be designed from the above derived classes, taking </a:t>
            </a:r>
            <a:r>
              <a:rPr lang="en-US" sz="2200" dirty="0" smtClean="0">
                <a:latin typeface="+mj-lt"/>
              </a:rPr>
              <a:t>one test </a:t>
            </a:r>
            <a:r>
              <a:rPr lang="en-US" sz="2200" dirty="0">
                <a:latin typeface="+mj-lt"/>
              </a:rPr>
              <a:t>case from each class such that the test case covers maximum valid </a:t>
            </a:r>
            <a:r>
              <a:rPr lang="en-US" sz="2200" dirty="0" smtClean="0">
                <a:latin typeface="+mj-lt"/>
              </a:rPr>
              <a:t>input classes</a:t>
            </a:r>
            <a:r>
              <a:rPr lang="en-US" sz="2200" dirty="0">
                <a:latin typeface="+mj-lt"/>
              </a:rPr>
              <a:t>, and separate test cases for each invalid class.</a:t>
            </a:r>
          </a:p>
        </p:txBody>
      </p:sp>
    </p:spTree>
    <p:extLst>
      <p:ext uri="{BB962C8B-B14F-4D97-AF65-F5344CB8AC3E}">
        <p14:creationId xmlns:p14="http://schemas.microsoft.com/office/powerpoint/2010/main" val="296730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300"/>
          </a:xfrm>
        </p:spPr>
        <p:txBody>
          <a:bodyPr/>
          <a:lstStyle/>
          <a:p>
            <a:endParaRPr lang="en-US" dirty="0"/>
          </a:p>
        </p:txBody>
      </p:sp>
      <p:sp>
        <p:nvSpPr>
          <p:cNvPr id="3" name="Content Placeholder 2"/>
          <p:cNvSpPr>
            <a:spLocks noGrp="1"/>
          </p:cNvSpPr>
          <p:nvPr>
            <p:ph idx="1"/>
          </p:nvPr>
        </p:nvSpPr>
        <p:spPr>
          <a:xfrm>
            <a:off x="838200" y="1357314"/>
            <a:ext cx="10515600" cy="4819650"/>
          </a:xfrm>
        </p:spPr>
        <p:txBody>
          <a:bodyPr>
            <a:normAutofit/>
          </a:bodyPr>
          <a:lstStyle/>
          <a:p>
            <a:r>
              <a:rPr lang="en-US" sz="2200" dirty="0">
                <a:latin typeface="+mj-lt"/>
              </a:rPr>
              <a:t>The test cases are </a:t>
            </a:r>
            <a:r>
              <a:rPr lang="en-US" sz="2200" dirty="0" smtClean="0">
                <a:latin typeface="+mj-lt"/>
              </a:rPr>
              <a:t>shown below</a:t>
            </a:r>
            <a:r>
              <a:rPr lang="en-US" sz="2200" dirty="0">
                <a:latin typeface="+mj-lt"/>
              </a:rPr>
              <a:t>:</a:t>
            </a:r>
          </a:p>
        </p:txBody>
      </p:sp>
      <p:pic>
        <p:nvPicPr>
          <p:cNvPr id="4" name="Picture 3"/>
          <p:cNvPicPr>
            <a:picLocks noChangeAspect="1"/>
          </p:cNvPicPr>
          <p:nvPr/>
        </p:nvPicPr>
        <p:blipFill>
          <a:blip r:embed="rId2"/>
          <a:stretch>
            <a:fillRect/>
          </a:stretch>
        </p:blipFill>
        <p:spPr>
          <a:xfrm>
            <a:off x="1138236" y="2009774"/>
            <a:ext cx="5505452" cy="3862389"/>
          </a:xfrm>
          <a:prstGeom prst="rect">
            <a:avLst/>
          </a:prstGeom>
        </p:spPr>
      </p:pic>
    </p:spTree>
    <p:extLst>
      <p:ext uri="{BB962C8B-B14F-4D97-AF65-F5344CB8AC3E}">
        <p14:creationId xmlns:p14="http://schemas.microsoft.com/office/powerpoint/2010/main" val="263827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dirty="0" smtClean="0"/>
              <a:t>Thank you!</a:t>
            </a:r>
            <a:endParaRPr lang="en-US" dirty="0"/>
          </a:p>
        </p:txBody>
      </p:sp>
    </p:spTree>
    <p:extLst>
      <p:ext uri="{BB962C8B-B14F-4D97-AF65-F5344CB8AC3E}">
        <p14:creationId xmlns:p14="http://schemas.microsoft.com/office/powerpoint/2010/main" val="412462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Testing techniques</a:t>
            </a:r>
            <a:endParaRPr lang="en-US" sz="3200" b="1" dirty="0"/>
          </a:p>
        </p:txBody>
      </p:sp>
      <p:pic>
        <p:nvPicPr>
          <p:cNvPr id="4" name="Content Placeholder 3"/>
          <p:cNvPicPr>
            <a:picLocks noGrp="1" noChangeAspect="1"/>
          </p:cNvPicPr>
          <p:nvPr>
            <p:ph idx="1"/>
          </p:nvPr>
        </p:nvPicPr>
        <p:blipFill>
          <a:blip r:embed="rId2"/>
          <a:stretch>
            <a:fillRect/>
          </a:stretch>
        </p:blipFill>
        <p:spPr>
          <a:xfrm>
            <a:off x="838200" y="1690689"/>
            <a:ext cx="8763000" cy="3648868"/>
          </a:xfrm>
          <a:prstGeom prst="rect">
            <a:avLst/>
          </a:prstGeom>
        </p:spPr>
      </p:pic>
    </p:spTree>
    <p:extLst>
      <p:ext uri="{BB962C8B-B14F-4D97-AF65-F5344CB8AC3E}">
        <p14:creationId xmlns:p14="http://schemas.microsoft.com/office/powerpoint/2010/main" val="379688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2163"/>
          </a:xfrm>
        </p:spPr>
        <p:txBody>
          <a:bodyPr>
            <a:normAutofit/>
          </a:bodyPr>
          <a:lstStyle/>
          <a:p>
            <a:r>
              <a:rPr lang="en-US" sz="3200" b="1" dirty="0"/>
              <a:t>EQUIVALENCE CLASS </a:t>
            </a:r>
            <a:r>
              <a:rPr lang="en-US" sz="3200" b="1" dirty="0" smtClean="0"/>
              <a:t>TESTING(ECP)</a:t>
            </a:r>
            <a:endParaRPr lang="en-US" sz="3200" dirty="0"/>
          </a:p>
        </p:txBody>
      </p:sp>
      <p:sp>
        <p:nvSpPr>
          <p:cNvPr id="3" name="Content Placeholder 2"/>
          <p:cNvSpPr>
            <a:spLocks noGrp="1"/>
          </p:cNvSpPr>
          <p:nvPr>
            <p:ph idx="1"/>
          </p:nvPr>
        </p:nvSpPr>
        <p:spPr>
          <a:xfrm>
            <a:off x="838200" y="1428750"/>
            <a:ext cx="10515600" cy="4748213"/>
          </a:xfrm>
        </p:spPr>
        <p:txBody>
          <a:bodyPr>
            <a:noAutofit/>
          </a:bodyPr>
          <a:lstStyle/>
          <a:p>
            <a:pPr algn="just"/>
            <a:r>
              <a:rPr lang="en-US" sz="2200" dirty="0" smtClean="0"/>
              <a:t>Input values to a program is partitioned into a set of equivalence classes.</a:t>
            </a:r>
          </a:p>
          <a:p>
            <a:pPr algn="just"/>
            <a:r>
              <a:rPr lang="en-US" sz="2200" dirty="0" smtClean="0"/>
              <a:t>The main idea behind defining the equivalence classes is that testing the code with any one value belonging to an equivalence class is as good as testing the software with any other value belonging to that equivalence class.</a:t>
            </a:r>
          </a:p>
          <a:p>
            <a:pPr algn="just"/>
            <a:r>
              <a:rPr lang="en-US" sz="2200" dirty="0" smtClean="0"/>
              <a:t>Equivalence classes for a software can be designed by examining the input data and output data.</a:t>
            </a:r>
          </a:p>
          <a:p>
            <a:pPr algn="just"/>
            <a:r>
              <a:rPr lang="en-US" sz="2200" dirty="0" smtClean="0">
                <a:latin typeface="+mj-lt"/>
              </a:rPr>
              <a:t>To </a:t>
            </a:r>
            <a:r>
              <a:rPr lang="en-US" sz="2200" dirty="0">
                <a:latin typeface="+mj-lt"/>
              </a:rPr>
              <a:t>use equivalence partitioning, one needs to perform two steps:</a:t>
            </a:r>
          </a:p>
          <a:p>
            <a:pPr marL="0" indent="0" algn="just">
              <a:buNone/>
            </a:pPr>
            <a:r>
              <a:rPr lang="en-US" sz="2200" b="1" dirty="0">
                <a:latin typeface="+mj-lt"/>
              </a:rPr>
              <a:t>1. Identify equivalence classes</a:t>
            </a:r>
          </a:p>
          <a:p>
            <a:pPr marL="0" indent="0" algn="just">
              <a:buNone/>
            </a:pPr>
            <a:r>
              <a:rPr lang="en-US" sz="2200" b="1" dirty="0">
                <a:latin typeface="+mj-lt"/>
              </a:rPr>
              <a:t>2. Design test cases</a:t>
            </a:r>
          </a:p>
        </p:txBody>
      </p:sp>
    </p:spTree>
    <p:extLst>
      <p:ext uri="{BB962C8B-B14F-4D97-AF65-F5344CB8AC3E}">
        <p14:creationId xmlns:p14="http://schemas.microsoft.com/office/powerpoint/2010/main" val="278327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Guidelines for designing the Equivalence classes</a:t>
            </a:r>
          </a:p>
        </p:txBody>
      </p:sp>
      <p:sp>
        <p:nvSpPr>
          <p:cNvPr id="3" name="Content Placeholder 2"/>
          <p:cNvSpPr>
            <a:spLocks noGrp="1"/>
          </p:cNvSpPr>
          <p:nvPr>
            <p:ph idx="1"/>
          </p:nvPr>
        </p:nvSpPr>
        <p:spPr/>
        <p:txBody>
          <a:bodyPr>
            <a:normAutofit/>
          </a:bodyPr>
          <a:lstStyle/>
          <a:p>
            <a:pPr algn="just"/>
            <a:r>
              <a:rPr lang="en-US" sz="2200" dirty="0"/>
              <a:t>If the input data values to a system can be specified by a </a:t>
            </a:r>
            <a:r>
              <a:rPr lang="en-US" sz="2200" b="1" dirty="0"/>
              <a:t>range of values,</a:t>
            </a:r>
            <a:r>
              <a:rPr lang="en-US" sz="2200" dirty="0"/>
              <a:t> then one valid and two invalid equivalence classes should be defined.</a:t>
            </a:r>
          </a:p>
          <a:p>
            <a:pPr algn="just"/>
            <a:r>
              <a:rPr lang="en-US" sz="2200" dirty="0"/>
              <a:t>If the input data assumes values from a set of </a:t>
            </a:r>
            <a:r>
              <a:rPr lang="en-US" sz="2200" b="1" dirty="0"/>
              <a:t>discrete</a:t>
            </a:r>
            <a:r>
              <a:rPr lang="en-US" sz="2200" dirty="0"/>
              <a:t> members of some domain, then one equivalence class for valid input values and another equivalence class for invalid input values should be defined.</a:t>
            </a:r>
          </a:p>
          <a:p>
            <a:endParaRPr lang="en-US" sz="2200" dirty="0"/>
          </a:p>
        </p:txBody>
      </p:sp>
    </p:spTree>
    <p:extLst>
      <p:ext uri="{BB962C8B-B14F-4D97-AF65-F5344CB8AC3E}">
        <p14:creationId xmlns:p14="http://schemas.microsoft.com/office/powerpoint/2010/main" val="390335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t>Example1 </a:t>
            </a:r>
            <a:r>
              <a:rPr lang="en-US" sz="3200" b="1" dirty="0" smtClean="0"/>
              <a:t/>
            </a:r>
            <a:br>
              <a:rPr lang="en-US" sz="3200" b="1" dirty="0" smtClean="0"/>
            </a:br>
            <a:endParaRPr lang="en-US" sz="3200" dirty="0"/>
          </a:p>
        </p:txBody>
      </p:sp>
      <p:sp>
        <p:nvSpPr>
          <p:cNvPr id="3" name="Content Placeholder 2"/>
          <p:cNvSpPr>
            <a:spLocks noGrp="1"/>
          </p:cNvSpPr>
          <p:nvPr>
            <p:ph idx="1"/>
          </p:nvPr>
        </p:nvSpPr>
        <p:spPr>
          <a:xfrm>
            <a:off x="838200" y="1690688"/>
            <a:ext cx="10515600" cy="4486275"/>
          </a:xfrm>
        </p:spPr>
        <p:txBody>
          <a:bodyPr>
            <a:normAutofit/>
          </a:bodyPr>
          <a:lstStyle/>
          <a:p>
            <a:pPr algn="just"/>
            <a:r>
              <a:rPr lang="en-US" sz="2200" dirty="0"/>
              <a:t>For a software that computes the square root of an input integer which can assume values in the range of 0 to 5000. The three equivalence classes will be:</a:t>
            </a:r>
          </a:p>
          <a:p>
            <a:pPr algn="just">
              <a:buNone/>
            </a:pPr>
            <a:r>
              <a:rPr lang="en-US" sz="2200" b="1" dirty="0"/>
              <a:t>      - A set of negative integer</a:t>
            </a:r>
          </a:p>
          <a:p>
            <a:pPr algn="just">
              <a:buNone/>
            </a:pPr>
            <a:r>
              <a:rPr lang="en-US" sz="2200" b="1" dirty="0"/>
              <a:t>      - A set of integer between 0-5000</a:t>
            </a:r>
          </a:p>
          <a:p>
            <a:pPr algn="just">
              <a:buNone/>
            </a:pPr>
            <a:r>
              <a:rPr lang="en-US" sz="2200" b="1" dirty="0"/>
              <a:t>      - An integer greater than 5000</a:t>
            </a:r>
          </a:p>
          <a:p>
            <a:pPr algn="just"/>
            <a:r>
              <a:rPr lang="en-US" sz="2200" dirty="0"/>
              <a:t>Therefore, the test cases must include representatives for each of the three equivalence classes.</a:t>
            </a:r>
          </a:p>
          <a:p>
            <a:pPr algn="just"/>
            <a:r>
              <a:rPr lang="en-US" sz="2200" dirty="0"/>
              <a:t> A possible test set can be: {-5,500,6000}.</a:t>
            </a:r>
          </a:p>
          <a:p>
            <a:endParaRPr lang="en-US" sz="2200" dirty="0"/>
          </a:p>
        </p:txBody>
      </p:sp>
    </p:spTree>
    <p:extLst>
      <p:ext uri="{BB962C8B-B14F-4D97-AF65-F5344CB8AC3E}">
        <p14:creationId xmlns:p14="http://schemas.microsoft.com/office/powerpoint/2010/main" val="412360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t>Example 2</a:t>
            </a:r>
            <a:br>
              <a:rPr lang="en-US" sz="3200" b="1" dirty="0" smtClean="0"/>
            </a:br>
            <a:endParaRPr lang="en-US" sz="3200" dirty="0"/>
          </a:p>
        </p:txBody>
      </p:sp>
      <p:sp>
        <p:nvSpPr>
          <p:cNvPr id="3" name="Content Placeholder 2"/>
          <p:cNvSpPr>
            <a:spLocks noGrp="1"/>
          </p:cNvSpPr>
          <p:nvPr>
            <p:ph idx="1"/>
          </p:nvPr>
        </p:nvSpPr>
        <p:spPr>
          <a:xfrm>
            <a:off x="838200" y="1543050"/>
            <a:ext cx="10515600" cy="4633913"/>
          </a:xfrm>
        </p:spPr>
        <p:txBody>
          <a:bodyPr>
            <a:normAutofit/>
          </a:bodyPr>
          <a:lstStyle/>
          <a:p>
            <a:r>
              <a:rPr lang="en-US" sz="2200" b="1" dirty="0"/>
              <a:t>A program reads three numbers, </a:t>
            </a:r>
            <a:r>
              <a:rPr lang="en-US" sz="2200" b="1" i="1" dirty="0"/>
              <a:t>A</a:t>
            </a:r>
            <a:r>
              <a:rPr lang="en-US" sz="2200" b="1" dirty="0"/>
              <a:t>, </a:t>
            </a:r>
            <a:r>
              <a:rPr lang="en-US" sz="2200" b="1" i="1" dirty="0"/>
              <a:t>B</a:t>
            </a:r>
            <a:r>
              <a:rPr lang="en-US" sz="2200" b="1" dirty="0"/>
              <a:t>, and </a:t>
            </a:r>
            <a:r>
              <a:rPr lang="en-US" sz="2200" b="1" i="1" dirty="0"/>
              <a:t>C</a:t>
            </a:r>
            <a:r>
              <a:rPr lang="en-US" sz="2200" b="1" dirty="0"/>
              <a:t>, with a range [1, 50] and </a:t>
            </a:r>
            <a:r>
              <a:rPr lang="en-US" sz="2200" b="1" dirty="0" smtClean="0"/>
              <a:t>prints the </a:t>
            </a:r>
            <a:r>
              <a:rPr lang="en-US" sz="2200" b="1" dirty="0"/>
              <a:t>largest number. Design test cases for this program using equivalence </a:t>
            </a:r>
            <a:r>
              <a:rPr lang="en-US" sz="2200" b="1" dirty="0" smtClean="0"/>
              <a:t>class testing </a:t>
            </a:r>
            <a:r>
              <a:rPr lang="en-US" sz="2200" b="1" dirty="0"/>
              <a:t>technique.</a:t>
            </a:r>
          </a:p>
        </p:txBody>
      </p:sp>
    </p:spTree>
    <p:extLst>
      <p:ext uri="{BB962C8B-B14F-4D97-AF65-F5344CB8AC3E}">
        <p14:creationId xmlns:p14="http://schemas.microsoft.com/office/powerpoint/2010/main" val="425825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313"/>
          </a:xfrm>
        </p:spPr>
        <p:txBody>
          <a:bodyPr>
            <a:normAutofit/>
          </a:bodyPr>
          <a:lstStyle/>
          <a:p>
            <a:r>
              <a:rPr lang="en-US" sz="3200" b="1" dirty="0"/>
              <a:t>Solution</a:t>
            </a:r>
            <a:endParaRPr lang="en-US" sz="3200" dirty="0"/>
          </a:p>
        </p:txBody>
      </p:sp>
      <p:sp>
        <p:nvSpPr>
          <p:cNvPr id="3" name="Content Placeholder 2"/>
          <p:cNvSpPr>
            <a:spLocks noGrp="1"/>
          </p:cNvSpPr>
          <p:nvPr>
            <p:ph idx="1"/>
          </p:nvPr>
        </p:nvSpPr>
        <p:spPr>
          <a:xfrm>
            <a:off x="838200" y="1214438"/>
            <a:ext cx="10515600" cy="5300662"/>
          </a:xfrm>
        </p:spPr>
        <p:txBody>
          <a:bodyPr>
            <a:noAutofit/>
          </a:bodyPr>
          <a:lstStyle/>
          <a:p>
            <a:pPr marL="0" indent="0">
              <a:buNone/>
            </a:pPr>
            <a:r>
              <a:rPr lang="en-US" sz="2200" b="1" dirty="0">
                <a:latin typeface="+mj-lt"/>
              </a:rPr>
              <a:t>1. </a:t>
            </a:r>
            <a:r>
              <a:rPr lang="en-US" sz="2200" dirty="0">
                <a:latin typeface="+mj-lt"/>
              </a:rPr>
              <a:t>First we partition the domain of input as valid input values and </a:t>
            </a:r>
            <a:r>
              <a:rPr lang="en-US" sz="2200" dirty="0" smtClean="0">
                <a:latin typeface="+mj-lt"/>
              </a:rPr>
              <a:t>invalid values</a:t>
            </a:r>
            <a:r>
              <a:rPr lang="en-US" sz="2200" dirty="0">
                <a:latin typeface="+mj-lt"/>
              </a:rPr>
              <a:t>, getting the following classes:</a:t>
            </a:r>
          </a:p>
          <a:p>
            <a:pPr marL="0" indent="0">
              <a:buNone/>
            </a:pPr>
            <a:r>
              <a:rPr lang="pt-BR" sz="2000" b="1" dirty="0">
                <a:latin typeface="+mj-lt"/>
              </a:rPr>
              <a:t>I1 = {&lt;</a:t>
            </a:r>
            <a:r>
              <a:rPr lang="pt-BR" sz="2000" b="1" i="1" dirty="0">
                <a:latin typeface="+mj-lt"/>
              </a:rPr>
              <a:t>A</a:t>
            </a:r>
            <a:r>
              <a:rPr lang="pt-BR" sz="2000" b="1" dirty="0">
                <a:latin typeface="+mj-lt"/>
              </a:rPr>
              <a:t>,</a:t>
            </a:r>
            <a:r>
              <a:rPr lang="pt-BR" sz="2000" b="1" i="1" dirty="0">
                <a:latin typeface="+mj-lt"/>
              </a:rPr>
              <a:t>B</a:t>
            </a:r>
            <a:r>
              <a:rPr lang="pt-BR" sz="2000" b="1" dirty="0">
                <a:latin typeface="+mj-lt"/>
              </a:rPr>
              <a:t>,</a:t>
            </a:r>
            <a:r>
              <a:rPr lang="pt-BR" sz="2000" b="1" i="1" dirty="0">
                <a:latin typeface="+mj-lt"/>
              </a:rPr>
              <a:t>C</a:t>
            </a:r>
            <a:r>
              <a:rPr lang="pt-BR" sz="2000" b="1" dirty="0">
                <a:latin typeface="+mj-lt"/>
              </a:rPr>
              <a:t>&gt; : 1 ≤ </a:t>
            </a:r>
            <a:r>
              <a:rPr lang="pt-BR" sz="2000" b="1" i="1" dirty="0">
                <a:latin typeface="+mj-lt"/>
              </a:rPr>
              <a:t>A </a:t>
            </a:r>
            <a:r>
              <a:rPr lang="pt-BR" sz="2000" b="1" dirty="0">
                <a:latin typeface="+mj-lt"/>
              </a:rPr>
              <a:t>≤ 50}</a:t>
            </a:r>
          </a:p>
          <a:p>
            <a:pPr marL="0" indent="0">
              <a:buNone/>
            </a:pPr>
            <a:r>
              <a:rPr lang="en-US" sz="2000" b="1" dirty="0">
                <a:latin typeface="+mj-lt"/>
              </a:rPr>
              <a:t>I2 = {&lt;</a:t>
            </a:r>
            <a:r>
              <a:rPr lang="en-US" sz="2000" b="1" i="1" dirty="0">
                <a:latin typeface="+mj-lt"/>
              </a:rPr>
              <a:t>A</a:t>
            </a:r>
            <a:r>
              <a:rPr lang="en-US" sz="2000" b="1" dirty="0">
                <a:latin typeface="+mj-lt"/>
              </a:rPr>
              <a:t>,</a:t>
            </a:r>
            <a:r>
              <a:rPr lang="en-US" sz="2000" b="1" i="1" dirty="0">
                <a:latin typeface="+mj-lt"/>
              </a:rPr>
              <a:t>B</a:t>
            </a:r>
            <a:r>
              <a:rPr lang="en-US" sz="2000" b="1" dirty="0">
                <a:latin typeface="+mj-lt"/>
              </a:rPr>
              <a:t>,</a:t>
            </a:r>
            <a:r>
              <a:rPr lang="en-US" sz="2000" b="1" i="1" dirty="0">
                <a:latin typeface="+mj-lt"/>
              </a:rPr>
              <a:t>C</a:t>
            </a:r>
            <a:r>
              <a:rPr lang="en-US" sz="2000" b="1" dirty="0">
                <a:latin typeface="+mj-lt"/>
              </a:rPr>
              <a:t>&gt; : 1 ≤ </a:t>
            </a:r>
            <a:r>
              <a:rPr lang="en-US" sz="2000" b="1" i="1" dirty="0">
                <a:latin typeface="+mj-lt"/>
              </a:rPr>
              <a:t>B </a:t>
            </a:r>
            <a:r>
              <a:rPr lang="en-US" sz="2000" b="1" dirty="0">
                <a:latin typeface="+mj-lt"/>
              </a:rPr>
              <a:t>≤ 50}</a:t>
            </a:r>
          </a:p>
          <a:p>
            <a:pPr marL="0" indent="0">
              <a:buNone/>
            </a:pPr>
            <a:r>
              <a:rPr lang="en-US" sz="2000" b="1" dirty="0">
                <a:latin typeface="+mj-lt"/>
              </a:rPr>
              <a:t>I3 = {&lt;</a:t>
            </a:r>
            <a:r>
              <a:rPr lang="en-US" sz="2000" b="1" i="1" dirty="0">
                <a:latin typeface="+mj-lt"/>
              </a:rPr>
              <a:t>A</a:t>
            </a:r>
            <a:r>
              <a:rPr lang="en-US" sz="2000" b="1" dirty="0">
                <a:latin typeface="+mj-lt"/>
              </a:rPr>
              <a:t>,</a:t>
            </a:r>
            <a:r>
              <a:rPr lang="en-US" sz="2000" b="1" i="1" dirty="0">
                <a:latin typeface="+mj-lt"/>
              </a:rPr>
              <a:t>B</a:t>
            </a:r>
            <a:r>
              <a:rPr lang="en-US" sz="2000" b="1" dirty="0">
                <a:latin typeface="+mj-lt"/>
              </a:rPr>
              <a:t>,</a:t>
            </a:r>
            <a:r>
              <a:rPr lang="en-US" sz="2000" b="1" i="1" dirty="0">
                <a:latin typeface="+mj-lt"/>
              </a:rPr>
              <a:t>C</a:t>
            </a:r>
            <a:r>
              <a:rPr lang="en-US" sz="2000" b="1" dirty="0">
                <a:latin typeface="+mj-lt"/>
              </a:rPr>
              <a:t>&gt; : 1 ≤ </a:t>
            </a:r>
            <a:r>
              <a:rPr lang="en-US" sz="2000" b="1" i="1" dirty="0">
                <a:latin typeface="+mj-lt"/>
              </a:rPr>
              <a:t>C </a:t>
            </a:r>
            <a:r>
              <a:rPr lang="en-US" sz="2000" b="1" dirty="0">
                <a:latin typeface="+mj-lt"/>
              </a:rPr>
              <a:t>≤ 50}</a:t>
            </a:r>
          </a:p>
          <a:p>
            <a:pPr marL="0" indent="0">
              <a:buNone/>
            </a:pPr>
            <a:r>
              <a:rPr lang="en-US" sz="2000" b="1" dirty="0">
                <a:latin typeface="+mj-lt"/>
              </a:rPr>
              <a:t>I4 = {&lt;</a:t>
            </a:r>
            <a:r>
              <a:rPr lang="en-US" sz="2000" b="1" i="1" dirty="0">
                <a:latin typeface="+mj-lt"/>
              </a:rPr>
              <a:t>A</a:t>
            </a:r>
            <a:r>
              <a:rPr lang="en-US" sz="2000" b="1" dirty="0">
                <a:latin typeface="+mj-lt"/>
              </a:rPr>
              <a:t>,</a:t>
            </a:r>
            <a:r>
              <a:rPr lang="en-US" sz="2000" b="1" i="1" dirty="0">
                <a:latin typeface="+mj-lt"/>
              </a:rPr>
              <a:t>B</a:t>
            </a:r>
            <a:r>
              <a:rPr lang="en-US" sz="2000" b="1" dirty="0">
                <a:latin typeface="+mj-lt"/>
              </a:rPr>
              <a:t>,</a:t>
            </a:r>
            <a:r>
              <a:rPr lang="en-US" sz="2000" b="1" i="1" dirty="0">
                <a:latin typeface="+mj-lt"/>
              </a:rPr>
              <a:t>C</a:t>
            </a:r>
            <a:r>
              <a:rPr lang="en-US" sz="2000" b="1" dirty="0">
                <a:latin typeface="+mj-lt"/>
              </a:rPr>
              <a:t>&gt; : </a:t>
            </a:r>
            <a:r>
              <a:rPr lang="en-US" sz="2000" b="1" i="1" dirty="0">
                <a:latin typeface="+mj-lt"/>
              </a:rPr>
              <a:t>A </a:t>
            </a:r>
            <a:r>
              <a:rPr lang="en-US" sz="2000" b="1" dirty="0">
                <a:latin typeface="+mj-lt"/>
              </a:rPr>
              <a:t>&lt; 1}</a:t>
            </a:r>
          </a:p>
          <a:p>
            <a:pPr marL="0" indent="0">
              <a:buNone/>
            </a:pPr>
            <a:r>
              <a:rPr lang="en-US" sz="2000" b="1" dirty="0">
                <a:latin typeface="+mj-lt"/>
              </a:rPr>
              <a:t>I5 = {&lt;</a:t>
            </a:r>
            <a:r>
              <a:rPr lang="en-US" sz="2000" b="1" i="1" dirty="0">
                <a:latin typeface="+mj-lt"/>
              </a:rPr>
              <a:t>A</a:t>
            </a:r>
            <a:r>
              <a:rPr lang="en-US" sz="2000" b="1" dirty="0">
                <a:latin typeface="+mj-lt"/>
              </a:rPr>
              <a:t>,</a:t>
            </a:r>
            <a:r>
              <a:rPr lang="en-US" sz="2000" b="1" i="1" dirty="0">
                <a:latin typeface="+mj-lt"/>
              </a:rPr>
              <a:t>B</a:t>
            </a:r>
            <a:r>
              <a:rPr lang="en-US" sz="2000" b="1" dirty="0">
                <a:latin typeface="+mj-lt"/>
              </a:rPr>
              <a:t>,</a:t>
            </a:r>
            <a:r>
              <a:rPr lang="en-US" sz="2000" b="1" i="1" dirty="0">
                <a:latin typeface="+mj-lt"/>
              </a:rPr>
              <a:t>C</a:t>
            </a:r>
            <a:r>
              <a:rPr lang="en-US" sz="2000" b="1" dirty="0">
                <a:latin typeface="+mj-lt"/>
              </a:rPr>
              <a:t>&gt; : </a:t>
            </a:r>
            <a:r>
              <a:rPr lang="en-US" sz="2000" b="1" i="1" dirty="0">
                <a:latin typeface="+mj-lt"/>
              </a:rPr>
              <a:t>A </a:t>
            </a:r>
            <a:r>
              <a:rPr lang="en-US" sz="2000" b="1" dirty="0">
                <a:latin typeface="+mj-lt"/>
              </a:rPr>
              <a:t>&gt; 50}</a:t>
            </a:r>
          </a:p>
          <a:p>
            <a:pPr marL="0" indent="0">
              <a:buNone/>
            </a:pPr>
            <a:r>
              <a:rPr lang="en-US" sz="2000" b="1" dirty="0">
                <a:latin typeface="+mj-lt"/>
              </a:rPr>
              <a:t>I6 = {&lt;</a:t>
            </a:r>
            <a:r>
              <a:rPr lang="en-US" sz="2000" b="1" i="1" dirty="0">
                <a:latin typeface="+mj-lt"/>
              </a:rPr>
              <a:t>A</a:t>
            </a:r>
            <a:r>
              <a:rPr lang="en-US" sz="2000" b="1" dirty="0">
                <a:latin typeface="+mj-lt"/>
              </a:rPr>
              <a:t>,</a:t>
            </a:r>
            <a:r>
              <a:rPr lang="en-US" sz="2000" b="1" i="1" dirty="0">
                <a:latin typeface="+mj-lt"/>
              </a:rPr>
              <a:t>B</a:t>
            </a:r>
            <a:r>
              <a:rPr lang="en-US" sz="2000" b="1" dirty="0">
                <a:latin typeface="+mj-lt"/>
              </a:rPr>
              <a:t>,</a:t>
            </a:r>
            <a:r>
              <a:rPr lang="en-US" sz="2000" b="1" i="1" dirty="0">
                <a:latin typeface="+mj-lt"/>
              </a:rPr>
              <a:t>C</a:t>
            </a:r>
            <a:r>
              <a:rPr lang="en-US" sz="2000" b="1" dirty="0">
                <a:latin typeface="+mj-lt"/>
              </a:rPr>
              <a:t>&gt; : </a:t>
            </a:r>
            <a:r>
              <a:rPr lang="en-US" sz="2000" b="1" i="1" dirty="0">
                <a:latin typeface="+mj-lt"/>
              </a:rPr>
              <a:t>B </a:t>
            </a:r>
            <a:r>
              <a:rPr lang="en-US" sz="2000" b="1" dirty="0">
                <a:latin typeface="+mj-lt"/>
              </a:rPr>
              <a:t>&lt; 1}</a:t>
            </a:r>
          </a:p>
          <a:p>
            <a:pPr marL="0" indent="0">
              <a:buNone/>
            </a:pPr>
            <a:r>
              <a:rPr lang="en-US" sz="2000" b="1" dirty="0">
                <a:latin typeface="+mj-lt"/>
              </a:rPr>
              <a:t>I7 = {&lt;</a:t>
            </a:r>
            <a:r>
              <a:rPr lang="en-US" sz="2000" b="1" i="1" dirty="0">
                <a:latin typeface="+mj-lt"/>
              </a:rPr>
              <a:t>A</a:t>
            </a:r>
            <a:r>
              <a:rPr lang="en-US" sz="2000" b="1" dirty="0">
                <a:latin typeface="+mj-lt"/>
              </a:rPr>
              <a:t>,</a:t>
            </a:r>
            <a:r>
              <a:rPr lang="en-US" sz="2000" b="1" i="1" dirty="0">
                <a:latin typeface="+mj-lt"/>
              </a:rPr>
              <a:t>B</a:t>
            </a:r>
            <a:r>
              <a:rPr lang="en-US" sz="2000" b="1" dirty="0">
                <a:latin typeface="+mj-lt"/>
              </a:rPr>
              <a:t>,</a:t>
            </a:r>
            <a:r>
              <a:rPr lang="en-US" sz="2000" b="1" i="1" dirty="0">
                <a:latin typeface="+mj-lt"/>
              </a:rPr>
              <a:t>C</a:t>
            </a:r>
            <a:r>
              <a:rPr lang="en-US" sz="2000" b="1" dirty="0">
                <a:latin typeface="+mj-lt"/>
              </a:rPr>
              <a:t>&gt; : </a:t>
            </a:r>
            <a:r>
              <a:rPr lang="en-US" sz="2000" b="1" i="1" dirty="0">
                <a:latin typeface="+mj-lt"/>
              </a:rPr>
              <a:t>B </a:t>
            </a:r>
            <a:r>
              <a:rPr lang="en-US" sz="2000" b="1" dirty="0">
                <a:latin typeface="+mj-lt"/>
              </a:rPr>
              <a:t>&gt; 50}</a:t>
            </a:r>
          </a:p>
          <a:p>
            <a:pPr marL="0" indent="0">
              <a:buNone/>
            </a:pPr>
            <a:r>
              <a:rPr lang="en-US" sz="2000" b="1" dirty="0">
                <a:latin typeface="+mj-lt"/>
              </a:rPr>
              <a:t>I8 = {&lt;</a:t>
            </a:r>
            <a:r>
              <a:rPr lang="en-US" sz="2000" b="1" i="1" dirty="0">
                <a:latin typeface="+mj-lt"/>
              </a:rPr>
              <a:t>A</a:t>
            </a:r>
            <a:r>
              <a:rPr lang="en-US" sz="2000" b="1" dirty="0">
                <a:latin typeface="+mj-lt"/>
              </a:rPr>
              <a:t>,</a:t>
            </a:r>
            <a:r>
              <a:rPr lang="en-US" sz="2000" b="1" i="1" dirty="0">
                <a:latin typeface="+mj-lt"/>
              </a:rPr>
              <a:t>B</a:t>
            </a:r>
            <a:r>
              <a:rPr lang="en-US" sz="2000" b="1" dirty="0">
                <a:latin typeface="+mj-lt"/>
              </a:rPr>
              <a:t>,</a:t>
            </a:r>
            <a:r>
              <a:rPr lang="en-US" sz="2000" b="1" i="1" dirty="0">
                <a:latin typeface="+mj-lt"/>
              </a:rPr>
              <a:t>C</a:t>
            </a:r>
            <a:r>
              <a:rPr lang="en-US" sz="2000" b="1" dirty="0">
                <a:latin typeface="+mj-lt"/>
              </a:rPr>
              <a:t>&gt; : </a:t>
            </a:r>
            <a:r>
              <a:rPr lang="en-US" sz="2000" b="1" i="1" dirty="0">
                <a:latin typeface="+mj-lt"/>
              </a:rPr>
              <a:t>C </a:t>
            </a:r>
            <a:r>
              <a:rPr lang="en-US" sz="2000" b="1" dirty="0">
                <a:latin typeface="+mj-lt"/>
              </a:rPr>
              <a:t>&lt; 1}</a:t>
            </a:r>
          </a:p>
          <a:p>
            <a:pPr marL="0" indent="0">
              <a:buNone/>
            </a:pPr>
            <a:r>
              <a:rPr lang="en-US" sz="2000" b="1" dirty="0">
                <a:latin typeface="+mj-lt"/>
              </a:rPr>
              <a:t>I9 = {&lt;</a:t>
            </a:r>
            <a:r>
              <a:rPr lang="en-US" sz="2000" b="1" i="1" dirty="0">
                <a:latin typeface="+mj-lt"/>
              </a:rPr>
              <a:t>A</a:t>
            </a:r>
            <a:r>
              <a:rPr lang="en-US" sz="2000" b="1" dirty="0">
                <a:latin typeface="+mj-lt"/>
              </a:rPr>
              <a:t>,</a:t>
            </a:r>
            <a:r>
              <a:rPr lang="en-US" sz="2000" b="1" i="1" dirty="0">
                <a:latin typeface="+mj-lt"/>
              </a:rPr>
              <a:t>B</a:t>
            </a:r>
            <a:r>
              <a:rPr lang="en-US" sz="2000" b="1" dirty="0">
                <a:latin typeface="+mj-lt"/>
              </a:rPr>
              <a:t>,</a:t>
            </a:r>
            <a:r>
              <a:rPr lang="en-US" sz="2000" b="1" i="1" dirty="0">
                <a:latin typeface="+mj-lt"/>
              </a:rPr>
              <a:t>C</a:t>
            </a:r>
            <a:r>
              <a:rPr lang="en-US" sz="2000" b="1" dirty="0">
                <a:latin typeface="+mj-lt"/>
              </a:rPr>
              <a:t>&gt; : </a:t>
            </a:r>
            <a:r>
              <a:rPr lang="en-US" sz="2000" b="1" i="1" dirty="0">
                <a:latin typeface="+mj-lt"/>
              </a:rPr>
              <a:t>C </a:t>
            </a:r>
            <a:r>
              <a:rPr lang="en-US" sz="2000" b="1" dirty="0">
                <a:latin typeface="+mj-lt"/>
              </a:rPr>
              <a:t>&gt; 50}</a:t>
            </a:r>
          </a:p>
          <a:p>
            <a:r>
              <a:rPr lang="en-US" sz="2200" dirty="0">
                <a:latin typeface="+mj-lt"/>
              </a:rPr>
              <a:t>Now the test cases can be designed from the above derived classes, </a:t>
            </a:r>
            <a:r>
              <a:rPr lang="en-US" sz="2200" dirty="0" smtClean="0">
                <a:latin typeface="+mj-lt"/>
              </a:rPr>
              <a:t>taking one </a:t>
            </a:r>
            <a:r>
              <a:rPr lang="en-US" sz="2200" dirty="0">
                <a:latin typeface="+mj-lt"/>
              </a:rPr>
              <a:t>test case from each class such that the test case covers </a:t>
            </a:r>
            <a:r>
              <a:rPr lang="en-US" sz="2200" dirty="0" smtClean="0">
                <a:latin typeface="+mj-lt"/>
              </a:rPr>
              <a:t>maximum valid </a:t>
            </a:r>
            <a:r>
              <a:rPr lang="en-US" sz="2200" dirty="0">
                <a:latin typeface="+mj-lt"/>
              </a:rPr>
              <a:t>input classes, and separate test cases for each invalid class.</a:t>
            </a:r>
          </a:p>
        </p:txBody>
      </p:sp>
    </p:spTree>
    <p:extLst>
      <p:ext uri="{BB962C8B-B14F-4D97-AF65-F5344CB8AC3E}">
        <p14:creationId xmlns:p14="http://schemas.microsoft.com/office/powerpoint/2010/main" val="258762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endParaRPr lang="en-US" dirty="0"/>
          </a:p>
        </p:txBody>
      </p:sp>
      <p:sp>
        <p:nvSpPr>
          <p:cNvPr id="3" name="Content Placeholder 2"/>
          <p:cNvSpPr>
            <a:spLocks noGrp="1"/>
          </p:cNvSpPr>
          <p:nvPr>
            <p:ph idx="1"/>
          </p:nvPr>
        </p:nvSpPr>
        <p:spPr>
          <a:xfrm>
            <a:off x="838200" y="1414463"/>
            <a:ext cx="10515600" cy="4762500"/>
          </a:xfrm>
        </p:spPr>
        <p:txBody>
          <a:bodyPr>
            <a:normAutofit/>
          </a:bodyPr>
          <a:lstStyle/>
          <a:p>
            <a:r>
              <a:rPr lang="en-US" sz="2200" dirty="0"/>
              <a:t>The test cases are shown below:</a:t>
            </a:r>
          </a:p>
        </p:txBody>
      </p:sp>
      <p:pic>
        <p:nvPicPr>
          <p:cNvPr id="4" name="Picture 3"/>
          <p:cNvPicPr>
            <a:picLocks noChangeAspect="1"/>
          </p:cNvPicPr>
          <p:nvPr/>
        </p:nvPicPr>
        <p:blipFill>
          <a:blip r:embed="rId2"/>
          <a:stretch>
            <a:fillRect/>
          </a:stretch>
        </p:blipFill>
        <p:spPr>
          <a:xfrm>
            <a:off x="1152524" y="2171700"/>
            <a:ext cx="6577013" cy="3486150"/>
          </a:xfrm>
          <a:prstGeom prst="rect">
            <a:avLst/>
          </a:prstGeom>
        </p:spPr>
      </p:pic>
    </p:spTree>
    <p:extLst>
      <p:ext uri="{BB962C8B-B14F-4D97-AF65-F5344CB8AC3E}">
        <p14:creationId xmlns:p14="http://schemas.microsoft.com/office/powerpoint/2010/main" val="350928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0738"/>
          </a:xfrm>
        </p:spPr>
        <p:txBody>
          <a:bodyPr>
            <a:normAutofit/>
          </a:bodyPr>
          <a:lstStyle/>
          <a:p>
            <a:r>
              <a:rPr lang="en-US" sz="3200" b="1" dirty="0" smtClean="0"/>
              <a:t>Example3</a:t>
            </a:r>
            <a:endParaRPr lang="en-US" sz="3200" dirty="0"/>
          </a:p>
        </p:txBody>
      </p:sp>
      <p:sp>
        <p:nvSpPr>
          <p:cNvPr id="3" name="Content Placeholder 2"/>
          <p:cNvSpPr>
            <a:spLocks noGrp="1"/>
          </p:cNvSpPr>
          <p:nvPr>
            <p:ph idx="1"/>
          </p:nvPr>
        </p:nvSpPr>
        <p:spPr>
          <a:xfrm>
            <a:off x="838200" y="1328738"/>
            <a:ext cx="10515600" cy="4848225"/>
          </a:xfrm>
        </p:spPr>
        <p:txBody>
          <a:bodyPr>
            <a:normAutofit/>
          </a:bodyPr>
          <a:lstStyle/>
          <a:p>
            <a:pPr algn="just"/>
            <a:r>
              <a:rPr lang="en-US" sz="2200" b="1" dirty="0">
                <a:latin typeface="+mj-lt"/>
              </a:rPr>
              <a:t>A program determines the next date in the calendar. Its input is entered in </a:t>
            </a:r>
            <a:r>
              <a:rPr lang="en-US" sz="2200" b="1" dirty="0" smtClean="0">
                <a:latin typeface="+mj-lt"/>
              </a:rPr>
              <a:t>the form </a:t>
            </a:r>
            <a:r>
              <a:rPr lang="en-US" sz="2200" b="1" dirty="0">
                <a:latin typeface="+mj-lt"/>
              </a:rPr>
              <a:t>of &lt;</a:t>
            </a:r>
            <a:r>
              <a:rPr lang="en-US" sz="2200" b="1" dirty="0" err="1">
                <a:latin typeface="+mj-lt"/>
              </a:rPr>
              <a:t>ddmmyyyy</a:t>
            </a:r>
            <a:r>
              <a:rPr lang="en-US" sz="2200" b="1" dirty="0">
                <a:latin typeface="+mj-lt"/>
              </a:rPr>
              <a:t>&gt; with the following range:</a:t>
            </a:r>
          </a:p>
          <a:p>
            <a:pPr marL="0" indent="0" algn="just">
              <a:buNone/>
            </a:pPr>
            <a:r>
              <a:rPr lang="en-US" sz="2200" b="1" dirty="0">
                <a:latin typeface="+mj-lt"/>
              </a:rPr>
              <a:t>1 ≤ mm ≤ 12</a:t>
            </a:r>
          </a:p>
          <a:p>
            <a:pPr marL="0" indent="0" algn="just">
              <a:buNone/>
            </a:pPr>
            <a:r>
              <a:rPr lang="en-US" sz="2200" b="1" dirty="0">
                <a:latin typeface="+mj-lt"/>
              </a:rPr>
              <a:t>1 ≤ </a:t>
            </a:r>
            <a:r>
              <a:rPr lang="en-US" sz="2200" b="1" dirty="0" err="1">
                <a:latin typeface="+mj-lt"/>
              </a:rPr>
              <a:t>dd</a:t>
            </a:r>
            <a:r>
              <a:rPr lang="en-US" sz="2200" b="1" dirty="0">
                <a:latin typeface="+mj-lt"/>
              </a:rPr>
              <a:t> ≤ 31</a:t>
            </a:r>
          </a:p>
          <a:p>
            <a:pPr marL="0" indent="0" algn="just">
              <a:buNone/>
            </a:pPr>
            <a:r>
              <a:rPr lang="en-US" sz="2200" b="1" dirty="0">
                <a:latin typeface="+mj-lt"/>
              </a:rPr>
              <a:t>1900 ≤ </a:t>
            </a:r>
            <a:r>
              <a:rPr lang="en-US" sz="2200" b="1" dirty="0" err="1">
                <a:latin typeface="+mj-lt"/>
              </a:rPr>
              <a:t>yyyy</a:t>
            </a:r>
            <a:r>
              <a:rPr lang="en-US" sz="2200" b="1" dirty="0">
                <a:latin typeface="+mj-lt"/>
              </a:rPr>
              <a:t> ≤ 2025</a:t>
            </a:r>
          </a:p>
          <a:p>
            <a:pPr algn="just"/>
            <a:r>
              <a:rPr lang="en-US" sz="2200" b="1" dirty="0">
                <a:latin typeface="+mj-lt"/>
              </a:rPr>
              <a:t>Its output would be the next date or an error message ‘invalid date.’ </a:t>
            </a:r>
            <a:r>
              <a:rPr lang="en-US" sz="2200" b="1" dirty="0" smtClean="0">
                <a:latin typeface="+mj-lt"/>
              </a:rPr>
              <a:t>Design test </a:t>
            </a:r>
            <a:r>
              <a:rPr lang="en-US" sz="2200" b="1" dirty="0">
                <a:latin typeface="+mj-lt"/>
              </a:rPr>
              <a:t>cases using equivalence class partitioning method.</a:t>
            </a:r>
          </a:p>
        </p:txBody>
      </p:sp>
    </p:spTree>
    <p:extLst>
      <p:ext uri="{BB962C8B-B14F-4D97-AF65-F5344CB8AC3E}">
        <p14:creationId xmlns:p14="http://schemas.microsoft.com/office/powerpoint/2010/main" val="278054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730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Software Verification Validation  and Testing</vt:lpstr>
      <vt:lpstr>Testing techniques</vt:lpstr>
      <vt:lpstr>EQUIVALENCE CLASS TESTING(ECP)</vt:lpstr>
      <vt:lpstr>Guidelines for designing the Equivalence classes</vt:lpstr>
      <vt:lpstr> Example1  </vt:lpstr>
      <vt:lpstr> Example 2 </vt:lpstr>
      <vt:lpstr>Solution</vt:lpstr>
      <vt:lpstr>PowerPoint Presentation</vt:lpstr>
      <vt:lpstr>Example3</vt:lpstr>
      <vt:lpstr>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Verification Validation  and Testing</dc:title>
  <dc:creator>USER</dc:creator>
  <cp:lastModifiedBy>USER</cp:lastModifiedBy>
  <cp:revision>8</cp:revision>
  <dcterms:created xsi:type="dcterms:W3CDTF">2021-03-03T06:27:57Z</dcterms:created>
  <dcterms:modified xsi:type="dcterms:W3CDTF">2021-03-03T06:50:46Z</dcterms:modified>
</cp:coreProperties>
</file>