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6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8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B72D-70B8-410F-B9D4-D0D98E6B389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8AE0-E7FD-41D3-AD66-65CB6583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Verification Validation </a:t>
            </a:r>
            <a:br>
              <a:rPr lang="en-US" sz="4000" b="1" dirty="0" smtClean="0"/>
            </a:br>
            <a:r>
              <a:rPr lang="en-US" sz="4000" b="1" dirty="0" smtClean="0"/>
              <a:t>and Testing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: Neha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7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Testing techniques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1" y="1820069"/>
            <a:ext cx="8996363" cy="32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0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>
            <a:normAutofit/>
          </a:bodyPr>
          <a:lstStyle/>
          <a:p>
            <a:r>
              <a:rPr lang="en-US" sz="3200" b="1" dirty="0"/>
              <a:t>STATE TABLE-BASED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FINITE STATE MACHINE (FSM</a:t>
            </a:r>
            <a:r>
              <a:rPr lang="en-US" sz="2200" b="1" dirty="0" smtClean="0"/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An FSM is a behavioral model whose outcome depends upon both previous and current inputs.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FSM models can be prepared for software structure or software behavior. And it can be used as a tool for functional testing.</a:t>
            </a:r>
          </a:p>
          <a:p>
            <a:pPr algn="just"/>
            <a:r>
              <a:rPr lang="en-US" sz="2200" b="1" dirty="0" smtClean="0"/>
              <a:t>STATE TRANSITION DIAGRAMS OR STATE GRAPH</a:t>
            </a:r>
          </a:p>
          <a:p>
            <a:pPr marL="0" indent="0" algn="just">
              <a:buNone/>
            </a:pPr>
            <a:r>
              <a:rPr lang="en-US" sz="2000" dirty="0"/>
              <a:t>A system or its components may have a number of states depending on </a:t>
            </a:r>
            <a:r>
              <a:rPr lang="en-US" sz="2000" dirty="0" smtClean="0"/>
              <a:t>its input </a:t>
            </a:r>
            <a:r>
              <a:rPr lang="en-US" sz="2000" dirty="0"/>
              <a:t>and time. For example, a task in an operating system can have the </a:t>
            </a:r>
            <a:r>
              <a:rPr lang="en-US" sz="2000" dirty="0" smtClean="0"/>
              <a:t>following states</a:t>
            </a:r>
            <a:r>
              <a:rPr lang="en-US" sz="2000" dirty="0"/>
              <a:t>:</a:t>
            </a:r>
          </a:p>
          <a:p>
            <a:pPr marL="0" indent="0" algn="just">
              <a:buNone/>
            </a:pPr>
            <a:r>
              <a:rPr lang="en-US" sz="2000" b="1" dirty="0"/>
              <a:t>1. New State</a:t>
            </a:r>
            <a:r>
              <a:rPr lang="en-US" sz="2000" dirty="0"/>
              <a:t>: When a task is newly created.</a:t>
            </a:r>
          </a:p>
          <a:p>
            <a:pPr marL="0" indent="0" algn="just">
              <a:buNone/>
            </a:pPr>
            <a:r>
              <a:rPr lang="en-US" sz="2000" b="1" dirty="0"/>
              <a:t>2. Ready</a:t>
            </a:r>
            <a:r>
              <a:rPr lang="en-US" sz="2000" dirty="0"/>
              <a:t>: When the task is waiting in the ready queue for its turn.</a:t>
            </a:r>
          </a:p>
          <a:p>
            <a:pPr marL="0" indent="0" algn="just">
              <a:buNone/>
            </a:pPr>
            <a:r>
              <a:rPr lang="en-US" sz="2000" b="1" dirty="0"/>
              <a:t>3. Running</a:t>
            </a:r>
            <a:r>
              <a:rPr lang="en-US" sz="2000" dirty="0"/>
              <a:t>: When instructions of the task are being executed by CPU.</a:t>
            </a:r>
          </a:p>
          <a:p>
            <a:pPr marL="0" indent="0" algn="just">
              <a:buNone/>
            </a:pPr>
            <a:r>
              <a:rPr lang="en-US" sz="2000" b="1" dirty="0"/>
              <a:t>4. Waiting</a:t>
            </a:r>
            <a:r>
              <a:rPr lang="en-US" sz="2000" dirty="0"/>
              <a:t>: When the task is waiting for an I/O event or reception of </a:t>
            </a:r>
            <a:r>
              <a:rPr lang="en-US" sz="2000" dirty="0" smtClean="0"/>
              <a:t>a signal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5. Terminated</a:t>
            </a:r>
            <a:r>
              <a:rPr lang="en-US" sz="2000" dirty="0"/>
              <a:t>: The task has </a:t>
            </a:r>
            <a:r>
              <a:rPr lang="en-US" sz="2000" dirty="0" smtClean="0"/>
              <a:t>finished </a:t>
            </a:r>
            <a:r>
              <a:rPr lang="en-US" sz="2000" dirty="0"/>
              <a:t>execution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50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>
            <a:normAutofit/>
          </a:bodyPr>
          <a:lstStyle/>
          <a:p>
            <a:r>
              <a:rPr lang="en-US" sz="1800" dirty="0"/>
              <a:t>The state graph of task states is </a:t>
            </a:r>
            <a:r>
              <a:rPr lang="en-US" sz="1800" dirty="0" smtClean="0"/>
              <a:t>shown in </a:t>
            </a:r>
            <a:r>
              <a:rPr lang="en-US" sz="1800" dirty="0"/>
              <a:t>Fig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Each arrow link provides two types of information: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Transition </a:t>
            </a:r>
            <a:r>
              <a:rPr lang="en-US" sz="1800" dirty="0"/>
              <a:t>events like admitted, dispatch, interrupt, etc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2. The resulting output from a state like T1, T2, T3, etc.</a:t>
            </a:r>
          </a:p>
          <a:p>
            <a:pPr marL="285750" indent="0">
              <a:buNone/>
            </a:pPr>
            <a:r>
              <a:rPr lang="en-US" sz="1800" b="1" dirty="0" smtClean="0"/>
              <a:t>T0 = Task is in new state and waiting for admission to ready queue</a:t>
            </a:r>
          </a:p>
          <a:p>
            <a:pPr marL="285750" indent="0">
              <a:buNone/>
            </a:pPr>
            <a:r>
              <a:rPr lang="en-US" sz="1800" b="1" dirty="0" smtClean="0"/>
              <a:t>T1 </a:t>
            </a:r>
            <a:r>
              <a:rPr lang="en-US" sz="1800" b="1" dirty="0"/>
              <a:t>= A new task admitted to ready queue</a:t>
            </a:r>
          </a:p>
          <a:p>
            <a:pPr marL="285750" indent="0">
              <a:buNone/>
            </a:pPr>
            <a:r>
              <a:rPr lang="en-US" sz="1800" b="1" dirty="0"/>
              <a:t>T2 = A ready task has started running</a:t>
            </a:r>
          </a:p>
          <a:p>
            <a:pPr marL="285750" indent="0">
              <a:buNone/>
            </a:pPr>
            <a:r>
              <a:rPr lang="en-US" sz="1800" b="1" dirty="0"/>
              <a:t>T3 = Running task has been interrupted</a:t>
            </a:r>
          </a:p>
          <a:p>
            <a:pPr marL="285750" indent="0">
              <a:buNone/>
            </a:pPr>
            <a:r>
              <a:rPr lang="en-US" sz="1800" b="1" dirty="0" smtClean="0"/>
              <a:t>T4 = Running task is waiting for I/O or event</a:t>
            </a:r>
          </a:p>
          <a:p>
            <a:pPr marL="285750" indent="0">
              <a:buNone/>
            </a:pPr>
            <a:r>
              <a:rPr lang="en-US" sz="1800" b="1" dirty="0" smtClean="0"/>
              <a:t>T5 </a:t>
            </a:r>
            <a:r>
              <a:rPr lang="en-US" sz="1800" b="1" dirty="0"/>
              <a:t>= Wait period of waiting task is over</a:t>
            </a:r>
          </a:p>
          <a:p>
            <a:pPr marL="285750" indent="0">
              <a:buNone/>
            </a:pPr>
            <a:r>
              <a:rPr lang="en-US" sz="1800" b="1" dirty="0"/>
              <a:t>T6 = Task has completed execution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13" y="3214688"/>
            <a:ext cx="5124449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48768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STATE </a:t>
            </a:r>
            <a:r>
              <a:rPr lang="en-US" sz="2200" b="1" dirty="0" smtClean="0"/>
              <a:t>TABLE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State graphs of larger systems may not be easy to understand. </a:t>
            </a:r>
            <a:r>
              <a:rPr lang="en-US" sz="2200" dirty="0" smtClean="0"/>
              <a:t>Therefore, state </a:t>
            </a:r>
            <a:r>
              <a:rPr lang="en-US" sz="2200" dirty="0"/>
              <a:t>graphs are converted into tabular form for convenience sake, which </a:t>
            </a:r>
            <a:r>
              <a:rPr lang="en-US" sz="2200" dirty="0" smtClean="0"/>
              <a:t>are known </a:t>
            </a:r>
            <a:r>
              <a:rPr lang="en-US" sz="2200" dirty="0"/>
              <a:t>as state tables</a:t>
            </a:r>
            <a:r>
              <a:rPr lang="en-US" sz="22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/>
              <a:t>State tables also specify </a:t>
            </a:r>
            <a:r>
              <a:rPr lang="en-US" sz="2200" b="1" dirty="0"/>
              <a:t>states, inputs, transitions, </a:t>
            </a:r>
            <a:r>
              <a:rPr lang="en-US" sz="2200" b="1" dirty="0" smtClean="0"/>
              <a:t>and outputs</a:t>
            </a:r>
            <a:r>
              <a:rPr lang="en-US" sz="22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/>
              <a:t>The following conventions are used for state table </a:t>
            </a:r>
            <a:r>
              <a:rPr lang="en-US" sz="2200" dirty="0" smtClean="0"/>
              <a:t>:</a:t>
            </a:r>
            <a:endParaRPr lang="en-US" sz="2200" dirty="0"/>
          </a:p>
          <a:p>
            <a:pPr marL="342900" indent="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 </a:t>
            </a:r>
            <a:r>
              <a:rPr lang="en-US" sz="2200" b="1" dirty="0" smtClean="0"/>
              <a:t>Each </a:t>
            </a:r>
            <a:r>
              <a:rPr lang="en-US" sz="2200" b="1" dirty="0"/>
              <a:t>row of the table corresponds to a state.</a:t>
            </a:r>
          </a:p>
          <a:p>
            <a:pPr marL="342900" indent="0" algn="just">
              <a:buFont typeface="Wingdings" panose="05000000000000000000" pitchFamily="2" charset="2"/>
              <a:buChar char="§"/>
            </a:pPr>
            <a:r>
              <a:rPr lang="en-US" sz="2200" b="1" dirty="0" smtClean="0"/>
              <a:t> </a:t>
            </a:r>
            <a:r>
              <a:rPr lang="en-US" sz="2200" b="1" dirty="0"/>
              <a:t>Each column corresponds to an input condition.</a:t>
            </a:r>
          </a:p>
          <a:p>
            <a:pPr marL="342900" indent="0" algn="just">
              <a:buFont typeface="Wingdings" panose="05000000000000000000" pitchFamily="2" charset="2"/>
              <a:buChar char="§"/>
            </a:pPr>
            <a:r>
              <a:rPr lang="en-US" sz="2200" b="1" dirty="0" smtClean="0"/>
              <a:t> </a:t>
            </a:r>
            <a:r>
              <a:rPr lang="en-US" sz="2200" b="1" dirty="0"/>
              <a:t>The box at the intersection of a row and a column </a:t>
            </a:r>
            <a:r>
              <a:rPr lang="en-US" sz="2200" b="1" dirty="0" smtClean="0"/>
              <a:t>specifies </a:t>
            </a:r>
            <a:r>
              <a:rPr lang="en-US" sz="2200" b="1" dirty="0"/>
              <a:t>the </a:t>
            </a:r>
            <a:r>
              <a:rPr lang="en-US" sz="2200" b="1" dirty="0" smtClean="0"/>
              <a:t>next state </a:t>
            </a:r>
            <a:r>
              <a:rPr lang="en-US" sz="2200" b="1" dirty="0"/>
              <a:t>(transition) and the output, if </a:t>
            </a:r>
            <a:r>
              <a:rPr lang="en-US" sz="2200" b="1" dirty="0" smtClean="0"/>
              <a:t>any.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8299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pPr algn="just"/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state table for task states is given in </a:t>
            </a:r>
            <a:r>
              <a:rPr lang="en-US" sz="2200" dirty="0" smtClean="0"/>
              <a:t>Table below: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/>
              <a:t>The highlighted cells of the table are valid inputs causing a change of </a:t>
            </a:r>
            <a:r>
              <a:rPr lang="en-US" sz="2200" dirty="0" smtClean="0"/>
              <a:t>state. Other </a:t>
            </a:r>
            <a:r>
              <a:rPr lang="en-US" sz="2200" dirty="0"/>
              <a:t>cells are invalid inputs which do not cause any transition in the </a:t>
            </a:r>
            <a:r>
              <a:rPr lang="en-US" sz="2200" dirty="0" smtClean="0"/>
              <a:t>state of </a:t>
            </a:r>
            <a:r>
              <a:rPr lang="en-US" sz="2200" dirty="0"/>
              <a:t>a task.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8" y="2071688"/>
            <a:ext cx="6310315" cy="2643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6" y="2071688"/>
            <a:ext cx="3986212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1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STATE TABLE-BASED </a:t>
            </a:r>
            <a:r>
              <a:rPr lang="en-US" b="1" dirty="0" smtClean="0"/>
              <a:t>TESTING</a:t>
            </a:r>
          </a:p>
          <a:p>
            <a:pPr algn="just"/>
            <a:r>
              <a:rPr lang="en-US" dirty="0"/>
              <a:t>After reviewing the basics, we can start functional testing with state tables.</a:t>
            </a:r>
          </a:p>
          <a:p>
            <a:pPr algn="just"/>
            <a:r>
              <a:rPr lang="en-US" dirty="0"/>
              <a:t>A state graph and its companion state table contain information that is </a:t>
            </a:r>
            <a:r>
              <a:rPr lang="en-US" dirty="0" smtClean="0"/>
              <a:t>converted into </a:t>
            </a:r>
            <a:r>
              <a:rPr lang="en-US" dirty="0"/>
              <a:t>test cases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procedure for converting state graphs and state tables into test cases </a:t>
            </a:r>
            <a:r>
              <a:rPr lang="en-US" dirty="0" smtClean="0"/>
              <a:t>is discussed </a:t>
            </a:r>
            <a:r>
              <a:rPr lang="en-US" dirty="0"/>
              <a:t>below.</a:t>
            </a:r>
          </a:p>
          <a:p>
            <a:pPr indent="0" algn="just">
              <a:buNone/>
            </a:pPr>
            <a:r>
              <a:rPr lang="en-US" b="1" dirty="0"/>
              <a:t>1. Identify the </a:t>
            </a:r>
            <a:r>
              <a:rPr lang="en-US" b="1" dirty="0" smtClean="0"/>
              <a:t>states</a:t>
            </a:r>
          </a:p>
          <a:p>
            <a:pPr indent="0" algn="just">
              <a:buNone/>
            </a:pPr>
            <a:r>
              <a:rPr lang="en-US" b="1" dirty="0" smtClean="0"/>
              <a:t>2.Prepare </a:t>
            </a:r>
            <a:r>
              <a:rPr lang="en-US" b="1" dirty="0"/>
              <a:t>state transition diagram after understanding </a:t>
            </a:r>
            <a:r>
              <a:rPr lang="en-US" b="1" dirty="0" smtClean="0"/>
              <a:t>transitions between states</a:t>
            </a:r>
          </a:p>
          <a:p>
            <a:pPr indent="0" algn="just">
              <a:buNone/>
            </a:pPr>
            <a:r>
              <a:rPr lang="en-US" b="1" dirty="0"/>
              <a:t>3. Convert the state graph into the state table as discussed earlier</a:t>
            </a:r>
          </a:p>
          <a:p>
            <a:pPr indent="0" algn="just">
              <a:buNone/>
            </a:pPr>
            <a:r>
              <a:rPr lang="en-US" b="1" dirty="0"/>
              <a:t>4. </a:t>
            </a:r>
            <a:r>
              <a:rPr lang="en-US" b="1" dirty="0" err="1"/>
              <a:t>Analyse</a:t>
            </a:r>
            <a:r>
              <a:rPr lang="en-US" b="1" dirty="0"/>
              <a:t> the state table for its completeness</a:t>
            </a:r>
          </a:p>
          <a:p>
            <a:pPr indent="0" algn="just">
              <a:buNone/>
            </a:pPr>
            <a:r>
              <a:rPr lang="en-US" b="1" dirty="0"/>
              <a:t>5. Create the corresponding test cases from the state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4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Test cases derived using state table: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1243013"/>
            <a:ext cx="5729288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3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Software Verification Validation  and Testing</vt:lpstr>
      <vt:lpstr>Testing techniques</vt:lpstr>
      <vt:lpstr>STATE TABLE-BASED TESTING</vt:lpstr>
      <vt:lpstr>PowerPoint Presentation</vt:lpstr>
      <vt:lpstr>PowerPoint Presentation</vt:lpstr>
      <vt:lpstr>PowerPoint Presentation</vt:lpstr>
      <vt:lpstr>PowerPoint Presentation</vt:lpstr>
      <vt:lpstr>Test cases derived using state table: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 Validation  and Testing</dc:title>
  <dc:creator>USER</dc:creator>
  <cp:lastModifiedBy>USER</cp:lastModifiedBy>
  <cp:revision>10</cp:revision>
  <dcterms:created xsi:type="dcterms:W3CDTF">2021-03-03T06:52:44Z</dcterms:created>
  <dcterms:modified xsi:type="dcterms:W3CDTF">2021-03-03T09:01:32Z</dcterms:modified>
</cp:coreProperties>
</file>