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1FD0-70C4-4E46-9879-E35D393480B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F83-1892-411C-8720-68E30B49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1FD0-70C4-4E46-9879-E35D393480B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F83-1892-411C-8720-68E30B49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5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1FD0-70C4-4E46-9879-E35D393480B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F83-1892-411C-8720-68E30B49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3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1FD0-70C4-4E46-9879-E35D393480B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F83-1892-411C-8720-68E30B49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1FD0-70C4-4E46-9879-E35D393480B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F83-1892-411C-8720-68E30B49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1FD0-70C4-4E46-9879-E35D393480B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F83-1892-411C-8720-68E30B49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1FD0-70C4-4E46-9879-E35D393480B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F83-1892-411C-8720-68E30B49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3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1FD0-70C4-4E46-9879-E35D393480B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F83-1892-411C-8720-68E30B49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1FD0-70C4-4E46-9879-E35D393480B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F83-1892-411C-8720-68E30B49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1FD0-70C4-4E46-9879-E35D393480B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F83-1892-411C-8720-68E30B49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8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1FD0-70C4-4E46-9879-E35D393480B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DF83-1892-411C-8720-68E30B49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6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1FD0-70C4-4E46-9879-E35D393480B4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ADF83-1892-411C-8720-68E30B499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Verification Validation </a:t>
            </a:r>
            <a:br>
              <a:rPr lang="en-US" sz="4000" b="1" dirty="0" smtClean="0"/>
            </a:br>
            <a:r>
              <a:rPr lang="en-US" sz="4000" b="1" dirty="0" smtClean="0"/>
              <a:t>and Testing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: Neha </a:t>
            </a:r>
            <a:r>
              <a:rPr lang="en-US" dirty="0" err="1" smtClean="0"/>
              <a:t>Tripathi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3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Testing techniques</a:t>
            </a:r>
            <a:endParaRPr lang="en-US" sz="3200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63000" cy="31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</p:spPr>
        <p:txBody>
          <a:bodyPr>
            <a:normAutofit/>
          </a:bodyPr>
          <a:lstStyle/>
          <a:p>
            <a:r>
              <a:rPr lang="en-US" sz="3200" b="1" dirty="0"/>
              <a:t>DECISION TABLE-BASED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Boundary value analysis and equivalence class partitioning methods do </a:t>
            </a:r>
            <a:r>
              <a:rPr lang="en-US" sz="2200" dirty="0" smtClean="0"/>
              <a:t>not consider </a:t>
            </a:r>
            <a:r>
              <a:rPr lang="en-US" sz="2200" b="1" dirty="0"/>
              <a:t>combinations of input conditions</a:t>
            </a:r>
            <a:r>
              <a:rPr lang="en-US" sz="2200" dirty="0"/>
              <a:t>. These consider each input separately.</a:t>
            </a:r>
          </a:p>
          <a:p>
            <a:pPr algn="just"/>
            <a:r>
              <a:rPr lang="en-US" sz="2200" dirty="0"/>
              <a:t>There may be some critical </a:t>
            </a:r>
            <a:r>
              <a:rPr lang="en-US" sz="2200" dirty="0" smtClean="0"/>
              <a:t>behavior </a:t>
            </a:r>
            <a:r>
              <a:rPr lang="en-US" sz="2200" dirty="0"/>
              <a:t>to be tested when some </a:t>
            </a:r>
            <a:r>
              <a:rPr lang="en-US" sz="2200" dirty="0" smtClean="0"/>
              <a:t>combinations of </a:t>
            </a:r>
            <a:r>
              <a:rPr lang="en-US" sz="2200" dirty="0"/>
              <a:t>input conditions are considered.</a:t>
            </a:r>
          </a:p>
          <a:p>
            <a:pPr algn="just"/>
            <a:r>
              <a:rPr lang="en-US" sz="2200" dirty="0"/>
              <a:t>Decision table is another useful method to represent the information in </a:t>
            </a:r>
            <a:r>
              <a:rPr lang="en-US" sz="2200" dirty="0" smtClean="0"/>
              <a:t>a </a:t>
            </a:r>
            <a:r>
              <a:rPr lang="en-US" sz="2200" b="1" dirty="0" smtClean="0"/>
              <a:t>tabular </a:t>
            </a:r>
            <a:r>
              <a:rPr lang="en-US" sz="2200" b="1" dirty="0"/>
              <a:t>method</a:t>
            </a:r>
            <a:r>
              <a:rPr lang="en-US" sz="2200" b="1" dirty="0" smtClean="0"/>
              <a:t>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It has the specialty to consider </a:t>
            </a:r>
            <a:r>
              <a:rPr lang="en-US" sz="2200" b="1" dirty="0"/>
              <a:t>complex combinations of </a:t>
            </a:r>
            <a:r>
              <a:rPr lang="en-US" sz="2200" b="1" dirty="0" smtClean="0"/>
              <a:t>input conditions </a:t>
            </a:r>
            <a:r>
              <a:rPr lang="en-US" sz="2200" b="1" dirty="0"/>
              <a:t>and resulting actions. </a:t>
            </a:r>
            <a:endParaRPr lang="en-US" sz="2200" b="1" dirty="0" smtClean="0"/>
          </a:p>
          <a:p>
            <a:pPr algn="just"/>
            <a:r>
              <a:rPr lang="en-US" sz="2200" dirty="0" smtClean="0"/>
              <a:t>Decision </a:t>
            </a:r>
            <a:r>
              <a:rPr lang="en-US" sz="2200" dirty="0"/>
              <a:t>tables obtain their power </a:t>
            </a:r>
            <a:r>
              <a:rPr lang="en-US" sz="2200" dirty="0" smtClean="0"/>
              <a:t>from </a:t>
            </a:r>
            <a:r>
              <a:rPr lang="en-US" sz="2200" b="1" dirty="0" smtClean="0"/>
              <a:t>logical </a:t>
            </a:r>
            <a:r>
              <a:rPr lang="en-US" sz="2200" b="1" dirty="0"/>
              <a:t>expressions</a:t>
            </a:r>
            <a:r>
              <a:rPr lang="en-US" sz="2200" dirty="0"/>
              <a:t>. Each operand or variable in a logical expression takes </a:t>
            </a:r>
            <a:r>
              <a:rPr lang="en-US" sz="2200" dirty="0" smtClean="0"/>
              <a:t>on the </a:t>
            </a:r>
            <a:r>
              <a:rPr lang="en-US" sz="2200" dirty="0"/>
              <a:t>value, </a:t>
            </a:r>
            <a:r>
              <a:rPr lang="en-US" sz="2200" b="1" dirty="0"/>
              <a:t>TRUE or FALSE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30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>
            <a:normAutofit/>
          </a:bodyPr>
          <a:lstStyle/>
          <a:p>
            <a:r>
              <a:rPr lang="en-US" sz="3200" b="1" dirty="0"/>
              <a:t>FORMATION OF DECISION TABLE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791075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 decision table is formed with the following </a:t>
            </a:r>
            <a:r>
              <a:rPr lang="en-US" sz="2200" dirty="0" smtClean="0"/>
              <a:t>components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/>
              <a:t>Condition stub </a:t>
            </a:r>
            <a:r>
              <a:rPr lang="en-US" sz="2200" dirty="0"/>
              <a:t>It is a list of input conditions for which the complex </a:t>
            </a:r>
            <a:r>
              <a:rPr lang="en-US" sz="2200" dirty="0" smtClean="0"/>
              <a:t>combination is </a:t>
            </a:r>
            <a:r>
              <a:rPr lang="en-US" sz="2200" dirty="0"/>
              <a:t>made.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/>
              <a:t>Action stub </a:t>
            </a:r>
            <a:r>
              <a:rPr lang="en-US" sz="2200" dirty="0"/>
              <a:t>It is a list of resulting actions which will be performed if </a:t>
            </a:r>
            <a:r>
              <a:rPr lang="en-US" sz="2200" dirty="0" smtClean="0"/>
              <a:t>a combination of </a:t>
            </a:r>
            <a:r>
              <a:rPr lang="en-US" sz="2200" dirty="0"/>
              <a:t>input condition is </a:t>
            </a:r>
            <a:r>
              <a:rPr lang="en-US" sz="2200" dirty="0" smtClean="0"/>
              <a:t>satisfied</a:t>
            </a:r>
            <a:r>
              <a:rPr lang="en-US" sz="22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/>
              <a:t>Condition entry </a:t>
            </a:r>
            <a:r>
              <a:rPr lang="en-US" sz="2200" dirty="0"/>
              <a:t>It is a </a:t>
            </a:r>
            <a:r>
              <a:rPr lang="en-US" sz="2200" dirty="0" smtClean="0"/>
              <a:t>specific </a:t>
            </a:r>
            <a:r>
              <a:rPr lang="en-US" sz="2200" dirty="0"/>
              <a:t>entry in the table corresponding to </a:t>
            </a:r>
            <a:r>
              <a:rPr lang="en-US" sz="2200" dirty="0" smtClean="0"/>
              <a:t>input conditions </a:t>
            </a:r>
            <a:r>
              <a:rPr lang="en-US" sz="2200" dirty="0"/>
              <a:t>mentioned in the condition stub. When we enter TRUE or </a:t>
            </a:r>
            <a:r>
              <a:rPr lang="en-US" sz="2200" dirty="0" smtClean="0"/>
              <a:t>FALSE for </a:t>
            </a:r>
            <a:r>
              <a:rPr lang="en-US" sz="2200" dirty="0"/>
              <a:t>all input conditions for a particular combination, then it is called a </a:t>
            </a:r>
            <a:r>
              <a:rPr lang="en-US" sz="2200" i="1" dirty="0" smtClean="0"/>
              <a:t>Rule</a:t>
            </a:r>
            <a:r>
              <a:rPr lang="en-US" sz="2200" dirty="0" smtClean="0"/>
              <a:t>. Thus</a:t>
            </a:r>
            <a:r>
              <a:rPr lang="en-US" sz="2200" dirty="0"/>
              <a:t>, a rule </a:t>
            </a:r>
            <a:r>
              <a:rPr lang="en-US" sz="2200" dirty="0" smtClean="0"/>
              <a:t>defines </a:t>
            </a:r>
            <a:r>
              <a:rPr lang="en-US" sz="2200" dirty="0"/>
              <a:t>which combination of conditions produces the </a:t>
            </a:r>
            <a:r>
              <a:rPr lang="en-US" sz="2200" dirty="0" smtClean="0"/>
              <a:t>resulting action.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/>
              <a:t>Action entry </a:t>
            </a:r>
            <a:r>
              <a:rPr lang="en-US" sz="2200" dirty="0"/>
              <a:t>It is the entry in the table for the resulting action to be </a:t>
            </a:r>
            <a:r>
              <a:rPr lang="en-US" sz="2200" dirty="0" smtClean="0"/>
              <a:t>performed when </a:t>
            </a:r>
            <a:r>
              <a:rPr lang="en-US" sz="2200" dirty="0"/>
              <a:t>one rule (which is a combination of input condition) is </a:t>
            </a:r>
            <a:r>
              <a:rPr lang="en-US" sz="2200" dirty="0" smtClean="0"/>
              <a:t>satisfied</a:t>
            </a:r>
            <a:r>
              <a:rPr lang="en-US" sz="2200" dirty="0"/>
              <a:t>. ‘</a:t>
            </a:r>
            <a:r>
              <a:rPr lang="en-US" sz="2200" dirty="0" smtClean="0"/>
              <a:t>X’ denotes </a:t>
            </a:r>
            <a:r>
              <a:rPr lang="en-US" sz="2200" dirty="0"/>
              <a:t>the action entry in the table.</a:t>
            </a:r>
          </a:p>
        </p:txBody>
      </p:sp>
    </p:spTree>
    <p:extLst>
      <p:ext uri="{BB962C8B-B14F-4D97-AF65-F5344CB8AC3E}">
        <p14:creationId xmlns:p14="http://schemas.microsoft.com/office/powerpoint/2010/main" val="334892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Decision table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2" y="2157413"/>
            <a:ext cx="6257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6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038"/>
          </a:xfrm>
        </p:spPr>
        <p:txBody>
          <a:bodyPr>
            <a:normAutofit/>
          </a:bodyPr>
          <a:lstStyle/>
          <a:p>
            <a:r>
              <a:rPr lang="en-US" sz="3200" b="1" dirty="0"/>
              <a:t>G</a:t>
            </a:r>
            <a:r>
              <a:rPr lang="en-US" sz="3200" b="1" dirty="0" smtClean="0"/>
              <a:t>uidelines to develop a decision table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The guidelines to develop a decision table for a problem are </a:t>
            </a:r>
            <a:r>
              <a:rPr lang="en-US" sz="2200" dirty="0" smtClean="0"/>
              <a:t>discussed below :</a:t>
            </a:r>
            <a:endParaRPr lang="en-US" sz="22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b="1" dirty="0"/>
              <a:t>List all actions </a:t>
            </a:r>
            <a:r>
              <a:rPr lang="en-US" sz="2200" dirty="0"/>
              <a:t>that can be associated with a </a:t>
            </a:r>
            <a:r>
              <a:rPr lang="en-US" sz="2200" dirty="0" smtClean="0"/>
              <a:t>specific </a:t>
            </a:r>
            <a:r>
              <a:rPr lang="en-US" sz="2200" dirty="0"/>
              <a:t>procedure (or module).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/>
              <a:t> </a:t>
            </a:r>
            <a:r>
              <a:rPr lang="en-US" sz="2200" b="1" dirty="0"/>
              <a:t>List all conditions </a:t>
            </a:r>
            <a:r>
              <a:rPr lang="en-US" sz="2200" dirty="0"/>
              <a:t>(or decision made) during execution of the procedure.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b="1" dirty="0"/>
              <a:t>Associate </a:t>
            </a:r>
            <a:r>
              <a:rPr lang="en-US" sz="2200" b="1" dirty="0" smtClean="0"/>
              <a:t>specific </a:t>
            </a:r>
            <a:r>
              <a:rPr lang="en-US" sz="2200" b="1" dirty="0"/>
              <a:t>sets of conditions with </a:t>
            </a:r>
            <a:r>
              <a:rPr lang="en-US" sz="2200" b="1" dirty="0" smtClean="0"/>
              <a:t>specific </a:t>
            </a:r>
            <a:r>
              <a:rPr lang="en-US" sz="2200" b="1" dirty="0"/>
              <a:t>actions</a:t>
            </a:r>
            <a:r>
              <a:rPr lang="en-US" sz="2200" dirty="0"/>
              <a:t>, </a:t>
            </a:r>
            <a:r>
              <a:rPr lang="en-US" sz="2200" dirty="0" smtClean="0"/>
              <a:t>eliminating impossible </a:t>
            </a:r>
            <a:r>
              <a:rPr lang="en-US" sz="2200" dirty="0"/>
              <a:t>combinations of conditions; alternatively, develop </a:t>
            </a:r>
            <a:r>
              <a:rPr lang="en-US" sz="2200" dirty="0" smtClean="0"/>
              <a:t>every possible </a:t>
            </a:r>
            <a:r>
              <a:rPr lang="en-US" sz="2200" dirty="0"/>
              <a:t>permutation of conditions.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b="1" dirty="0" smtClean="0"/>
              <a:t>Define </a:t>
            </a:r>
            <a:r>
              <a:rPr lang="en-US" sz="2200" b="1" dirty="0"/>
              <a:t>rules by indicating what action occurs for a set of conditions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89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>
            <a:normAutofit/>
          </a:bodyPr>
          <a:lstStyle/>
          <a:p>
            <a:r>
              <a:rPr lang="en-US" sz="3200" b="1" dirty="0"/>
              <a:t>TEST CASE DESIGN USING DECISION TABLE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613"/>
            <a:ext cx="10515600" cy="470535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For designing test cases from a decision table, following interpretations </a:t>
            </a:r>
            <a:r>
              <a:rPr lang="en-US" sz="2200" dirty="0" smtClean="0"/>
              <a:t>should be </a:t>
            </a:r>
            <a:r>
              <a:rPr lang="en-US" sz="2200" dirty="0"/>
              <a:t>done: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/>
              <a:t>Interpret </a:t>
            </a:r>
            <a:r>
              <a:rPr lang="en-US" sz="2200" b="1" dirty="0"/>
              <a:t>condition stubs as the inputs for the test case.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/>
              <a:t>Interpret </a:t>
            </a:r>
            <a:r>
              <a:rPr lang="en-US" sz="2200" b="1" dirty="0"/>
              <a:t>action stubs as the expected output for the test case.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/>
              <a:t> </a:t>
            </a:r>
            <a:r>
              <a:rPr lang="en-US" sz="2200" b="1" dirty="0"/>
              <a:t>Rule, which is the combination of input conditions, becomes the </a:t>
            </a:r>
            <a:r>
              <a:rPr lang="en-US" sz="2200" b="1" dirty="0" smtClean="0"/>
              <a:t>test case </a:t>
            </a:r>
            <a:r>
              <a:rPr lang="en-US" sz="2200" b="1" dirty="0"/>
              <a:t>itself.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 smtClean="0"/>
              <a:t>If </a:t>
            </a:r>
            <a:r>
              <a:rPr lang="en-US" sz="2200" b="1" dirty="0"/>
              <a:t>there are </a:t>
            </a:r>
            <a:r>
              <a:rPr lang="en-US" sz="2200" b="1" i="1" dirty="0"/>
              <a:t>k </a:t>
            </a:r>
            <a:r>
              <a:rPr lang="en-US" sz="2200" b="1" dirty="0"/>
              <a:t>rules over </a:t>
            </a:r>
            <a:r>
              <a:rPr lang="en-US" sz="2200" b="1" i="1" dirty="0"/>
              <a:t>n </a:t>
            </a:r>
            <a:r>
              <a:rPr lang="en-US" sz="2200" b="1" dirty="0"/>
              <a:t>binary conditions, there are at least </a:t>
            </a:r>
            <a:r>
              <a:rPr lang="en-US" sz="2200" b="1" i="1" dirty="0"/>
              <a:t>k </a:t>
            </a:r>
            <a:r>
              <a:rPr lang="en-US" sz="2200" b="1" dirty="0"/>
              <a:t>test </a:t>
            </a:r>
            <a:r>
              <a:rPr lang="en-US" sz="2200" b="1" dirty="0" smtClean="0"/>
              <a:t>cases and </a:t>
            </a:r>
            <a:r>
              <a:rPr lang="en-US" sz="2200" b="1" dirty="0"/>
              <a:t>at the most 2</a:t>
            </a:r>
            <a:r>
              <a:rPr lang="en-US" sz="2200" b="1" i="1" dirty="0"/>
              <a:t>n </a:t>
            </a:r>
            <a:r>
              <a:rPr lang="en-US" sz="2200" b="1" dirty="0"/>
              <a:t>test cases.</a:t>
            </a:r>
          </a:p>
        </p:txBody>
      </p:sp>
    </p:spTree>
    <p:extLst>
      <p:ext uri="{BB962C8B-B14F-4D97-AF65-F5344CB8AC3E}">
        <p14:creationId xmlns:p14="http://schemas.microsoft.com/office/powerpoint/2010/main" val="135370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A program calculates the total salary of an employee with the conditions </a:t>
            </a:r>
            <a:r>
              <a:rPr lang="en-US" sz="2200" b="1" dirty="0" smtClean="0"/>
              <a:t>that if </a:t>
            </a:r>
            <a:r>
              <a:rPr lang="en-US" sz="2200" b="1" dirty="0"/>
              <a:t>the working hours are less than or equal to 48, then give normal salary. </a:t>
            </a:r>
            <a:r>
              <a:rPr lang="en-US" sz="2200" b="1" dirty="0" smtClean="0"/>
              <a:t>The hours </a:t>
            </a:r>
            <a:r>
              <a:rPr lang="en-US" sz="2200" b="1" dirty="0"/>
              <a:t>over 48 on normal working days are calculated at the rate of 1.25 of </a:t>
            </a:r>
            <a:r>
              <a:rPr lang="en-US" sz="2200" b="1" dirty="0" smtClean="0"/>
              <a:t>the salary</a:t>
            </a:r>
            <a:r>
              <a:rPr lang="en-US" sz="2200" b="1" dirty="0"/>
              <a:t>. However, on holidays or Sundays, the hours are calculated at the </a:t>
            </a:r>
            <a:r>
              <a:rPr lang="en-US" sz="2200" b="1" dirty="0" smtClean="0"/>
              <a:t>rate of </a:t>
            </a:r>
            <a:r>
              <a:rPr lang="en-US" sz="2200" b="1" dirty="0"/>
              <a:t>2.00 times of the salary. Design test cases using decision table testing.</a:t>
            </a:r>
          </a:p>
        </p:txBody>
      </p:sp>
    </p:spTree>
    <p:extLst>
      <p:ext uri="{BB962C8B-B14F-4D97-AF65-F5344CB8AC3E}">
        <p14:creationId xmlns:p14="http://schemas.microsoft.com/office/powerpoint/2010/main" val="320709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463"/>
          </a:xfrm>
        </p:spPr>
        <p:txBody>
          <a:bodyPr>
            <a:normAutofit/>
          </a:bodyPr>
          <a:lstStyle/>
          <a:p>
            <a:r>
              <a:rPr lang="en-US" sz="3200" b="1" dirty="0"/>
              <a:t>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1"/>
            <a:ext cx="10515600" cy="4748212"/>
          </a:xfrm>
        </p:spPr>
        <p:txBody>
          <a:bodyPr>
            <a:normAutofit/>
          </a:bodyPr>
          <a:lstStyle/>
          <a:p>
            <a:r>
              <a:rPr lang="en-US" sz="2200" dirty="0"/>
              <a:t>The decision table for the program is shown below</a:t>
            </a:r>
            <a:r>
              <a:rPr lang="en-US" sz="2200" dirty="0" smtClean="0"/>
              <a:t>: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dirty="0"/>
              <a:t>The test cases derived from the decision table are given below: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3" y="1862138"/>
            <a:ext cx="6743700" cy="2071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3" y="4583906"/>
            <a:ext cx="6743700" cy="15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1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544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Software Verification Validation  and Testing</vt:lpstr>
      <vt:lpstr>Testing techniques</vt:lpstr>
      <vt:lpstr>DECISION TABLE-BASED TESTING</vt:lpstr>
      <vt:lpstr>FORMATION OF DECISION TABLE</vt:lpstr>
      <vt:lpstr>Decision table structure</vt:lpstr>
      <vt:lpstr>Guidelines to develop a decision table</vt:lpstr>
      <vt:lpstr>TEST CASE DESIGN USING DECISION TABLE</vt:lpstr>
      <vt:lpstr>Example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Verification Validation  and Testing</dc:title>
  <dc:creator>USER</dc:creator>
  <cp:lastModifiedBy>USER</cp:lastModifiedBy>
  <cp:revision>11</cp:revision>
  <dcterms:created xsi:type="dcterms:W3CDTF">2021-03-03T06:53:25Z</dcterms:created>
  <dcterms:modified xsi:type="dcterms:W3CDTF">2021-03-03T07:36:00Z</dcterms:modified>
</cp:coreProperties>
</file>