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35AE-FED1-4CAE-BB9A-C51AD144936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9EAB-EA19-4CF4-988E-DE8A5DFA8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35AE-FED1-4CAE-BB9A-C51AD144936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9EAB-EA19-4CF4-988E-DE8A5DFA8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35AE-FED1-4CAE-BB9A-C51AD144936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9EAB-EA19-4CF4-988E-DE8A5DFA8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7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35AE-FED1-4CAE-BB9A-C51AD144936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9EAB-EA19-4CF4-988E-DE8A5DFA8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6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35AE-FED1-4CAE-BB9A-C51AD144936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9EAB-EA19-4CF4-988E-DE8A5DFA8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9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35AE-FED1-4CAE-BB9A-C51AD144936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9EAB-EA19-4CF4-988E-DE8A5DFA8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35AE-FED1-4CAE-BB9A-C51AD144936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9EAB-EA19-4CF4-988E-DE8A5DFA8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35AE-FED1-4CAE-BB9A-C51AD144936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9EAB-EA19-4CF4-988E-DE8A5DFA8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2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35AE-FED1-4CAE-BB9A-C51AD144936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9EAB-EA19-4CF4-988E-DE8A5DFA8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35AE-FED1-4CAE-BB9A-C51AD144936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9EAB-EA19-4CF4-988E-DE8A5DFA8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35AE-FED1-4CAE-BB9A-C51AD144936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A9EAB-EA19-4CF4-988E-DE8A5DFA8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35AE-FED1-4CAE-BB9A-C51AD144936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A9EAB-EA19-4CF4-988E-DE8A5DFA8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Verification </a:t>
            </a:r>
            <a:r>
              <a:rPr lang="en-US" sz="4000" b="1" smtClean="0"/>
              <a:t>Validation 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4000" b="1" smtClean="0"/>
              <a:t>and </a:t>
            </a:r>
            <a:r>
              <a:rPr lang="en-US" sz="4000" b="1" dirty="0" smtClean="0"/>
              <a:t>Testing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Neha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5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Control Flow Graph (CFG)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A control flow graph describes </a:t>
            </a:r>
            <a:r>
              <a:rPr lang="en-US" sz="2200" b="1" dirty="0"/>
              <a:t>the sequence in which the different instructions of a program get executed</a:t>
            </a:r>
            <a:r>
              <a:rPr lang="en-US" sz="2200" dirty="0"/>
              <a:t>. </a:t>
            </a:r>
          </a:p>
          <a:p>
            <a:pPr algn="just"/>
            <a:r>
              <a:rPr lang="en-US" sz="2200" dirty="0"/>
              <a:t>In other words, a control flow graph describes how the control flows through the program.</a:t>
            </a:r>
          </a:p>
          <a:p>
            <a:pPr algn="just"/>
            <a:r>
              <a:rPr lang="en-US" sz="2200" dirty="0"/>
              <a:t> In order to draw the control flow graph of a program, all the statements of a program must be numbered first. The different numbered statements serve as nodes of the control flow graph </a:t>
            </a:r>
          </a:p>
          <a:p>
            <a:pPr algn="just"/>
            <a:r>
              <a:rPr lang="en-US" sz="2200" dirty="0"/>
              <a:t>An edge from one node to another node exists if the execution of the statement representing the first node can result in the transfer of control to the other node.</a:t>
            </a:r>
          </a:p>
          <a:p>
            <a:pPr algn="just"/>
            <a:r>
              <a:rPr lang="en-US" sz="2200" dirty="0"/>
              <a:t>The CFG for any program can be easily drawn by knowing how to represent the sequence, selection, and iteration type of statements in the CFG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2684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Control flow diagram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25" y="1825625"/>
            <a:ext cx="594641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637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A path through a program is a node and edge sequence from the starting node to a terminal node of the control flow graph of a program. </a:t>
            </a:r>
          </a:p>
          <a:p>
            <a:pPr algn="just"/>
            <a:r>
              <a:rPr lang="en-US" sz="2200" dirty="0"/>
              <a:t>There can be more than one terminal node in a program.</a:t>
            </a:r>
          </a:p>
          <a:p>
            <a:pPr algn="just"/>
            <a:r>
              <a:rPr lang="en-US" sz="2200" dirty="0"/>
              <a:t> Writing test cases to cover all the paths of a typical program is </a:t>
            </a:r>
            <a:r>
              <a:rPr lang="en-US" sz="2200" b="1" dirty="0"/>
              <a:t>impractical. </a:t>
            </a:r>
          </a:p>
          <a:p>
            <a:pPr algn="just"/>
            <a:r>
              <a:rPr lang="en-US" sz="2200" dirty="0"/>
              <a:t>For this reason, the path-coverage testing does not require coverage of all paths but only coverage of linearly independent paths.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078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Linearly Independent Path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Any path through the program that </a:t>
            </a:r>
            <a:r>
              <a:rPr lang="en-US" sz="2200" b="1" dirty="0"/>
              <a:t>introduces at least one new edge </a:t>
            </a:r>
            <a:r>
              <a:rPr lang="en-US" sz="2200" dirty="0"/>
              <a:t>that is not included in any other linearly independent paths. </a:t>
            </a:r>
          </a:p>
          <a:p>
            <a:pPr algn="just"/>
            <a:r>
              <a:rPr lang="en-US" sz="2200" dirty="0"/>
              <a:t>If a path has </a:t>
            </a:r>
            <a:r>
              <a:rPr lang="en-US" sz="2200" b="1" dirty="0"/>
              <a:t>one new node </a:t>
            </a:r>
            <a:r>
              <a:rPr lang="en-US" sz="2200" dirty="0"/>
              <a:t>compared to all other linearly independent paths, then the path is also linearly independent.</a:t>
            </a:r>
          </a:p>
          <a:p>
            <a:pPr algn="just"/>
            <a:r>
              <a:rPr lang="en-US" sz="2200" b="1" dirty="0"/>
              <a:t>NOTE : Path-coverage testing does not require coverage of all paths but only coverage of linearly independent paths.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778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McCabe’s </a:t>
            </a:r>
            <a:r>
              <a:rPr lang="en-US" sz="3200" b="1" dirty="0" err="1"/>
              <a:t>Cyclomatic</a:t>
            </a:r>
            <a:r>
              <a:rPr lang="en-US" sz="3200" b="1" dirty="0"/>
              <a:t> Complexity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It defines an upper bound for the number of linearly independent paths through a program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It provides a practical way of determining the maximum number of linearly independent paths in a program.</a:t>
            </a:r>
          </a:p>
          <a:p>
            <a:pPr algn="just"/>
            <a:r>
              <a:rPr lang="en-US" sz="2200" b="1" dirty="0"/>
              <a:t>NOTE : </a:t>
            </a:r>
            <a:r>
              <a:rPr lang="en-US" sz="2200" dirty="0"/>
              <a:t>This does not directly identify the linearly independent paths, but informs approximately how many paths to look for.</a:t>
            </a:r>
          </a:p>
          <a:p>
            <a:pPr algn="just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15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Ways to compute </a:t>
            </a:r>
            <a:r>
              <a:rPr lang="en-US" sz="3200" b="1" dirty="0" err="1"/>
              <a:t>Cyclomatic</a:t>
            </a:r>
            <a:r>
              <a:rPr lang="en-US" sz="3200" b="1" dirty="0"/>
              <a:t> complexity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There are three different ways to compute the </a:t>
            </a:r>
            <a:r>
              <a:rPr lang="en-US" sz="2200" dirty="0" err="1"/>
              <a:t>cyclomatic</a:t>
            </a:r>
            <a:r>
              <a:rPr lang="en-US" sz="2200" dirty="0"/>
              <a:t> complexity. The answers computed by the three methods are guaranteed to agree.</a:t>
            </a:r>
          </a:p>
          <a:p>
            <a:pPr algn="just">
              <a:buNone/>
            </a:pPr>
            <a:r>
              <a:rPr lang="en-US" sz="2200" b="1" dirty="0"/>
              <a:t>     METHOD 01 : </a:t>
            </a:r>
          </a:p>
          <a:p>
            <a:pPr algn="just">
              <a:buNone/>
            </a:pPr>
            <a:r>
              <a:rPr lang="en-US" sz="2200" dirty="0"/>
              <a:t>     Given a control flow graph G of a program, the </a:t>
            </a:r>
            <a:r>
              <a:rPr lang="en-US" sz="2200" dirty="0" err="1"/>
              <a:t>cyclomatic</a:t>
            </a:r>
            <a:r>
              <a:rPr lang="en-US" sz="2200" dirty="0"/>
              <a:t> complexity V(G) can be computed as:</a:t>
            </a:r>
          </a:p>
          <a:p>
            <a:pPr algn="ctr">
              <a:buNone/>
            </a:pPr>
            <a:r>
              <a:rPr lang="en-US" sz="2200" b="1" dirty="0"/>
              <a:t>V(G) = E –N + 2</a:t>
            </a:r>
          </a:p>
          <a:p>
            <a:pPr algn="just">
              <a:buNone/>
            </a:pPr>
            <a:r>
              <a:rPr lang="en-US" sz="2200" dirty="0"/>
              <a:t>      N is the number of nodes of the control flow graph </a:t>
            </a:r>
          </a:p>
          <a:p>
            <a:pPr algn="just">
              <a:buNone/>
            </a:pPr>
            <a:r>
              <a:rPr lang="en-US" sz="2200" dirty="0"/>
              <a:t>      E is the number of edges in the control flow graph.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190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 of Method 01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81275" y="1843881"/>
            <a:ext cx="7029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660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b="1" dirty="0"/>
              <a:t>METHOD 02 :</a:t>
            </a:r>
          </a:p>
          <a:p>
            <a:pPr algn="just">
              <a:buNone/>
            </a:pPr>
            <a:r>
              <a:rPr lang="en-US" sz="2200" dirty="0"/>
              <a:t>  Inspect the control flow graph</a:t>
            </a:r>
          </a:p>
          <a:p>
            <a:pPr algn="just">
              <a:buNone/>
            </a:pPr>
            <a:r>
              <a:rPr lang="en-US" sz="2200" b="1" dirty="0"/>
              <a:t>           V(G) = Total number of bounded areas + 1</a:t>
            </a:r>
          </a:p>
          <a:p>
            <a:pPr algn="just">
              <a:buNone/>
            </a:pPr>
            <a:r>
              <a:rPr lang="en-US" sz="2200" b="1" dirty="0"/>
              <a:t>           V(G) = 2+1 </a:t>
            </a:r>
          </a:p>
          <a:p>
            <a:pPr algn="just">
              <a:buNone/>
            </a:pPr>
            <a:r>
              <a:rPr lang="en-US" sz="2200" b="1" dirty="0"/>
              <a:t>                     = 3</a:t>
            </a:r>
          </a:p>
          <a:p>
            <a:pPr algn="just">
              <a:buNone/>
            </a:pPr>
            <a:r>
              <a:rPr lang="en-US" sz="2200" b="1" dirty="0"/>
              <a:t>NOTE : </a:t>
            </a:r>
            <a:r>
              <a:rPr lang="en-US" sz="2200" dirty="0"/>
              <a:t>any region enclosed by nodes and edges can be called as a bounded area.</a:t>
            </a:r>
          </a:p>
          <a:p>
            <a:pPr>
              <a:buNone/>
            </a:pP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162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b="1" dirty="0"/>
              <a:t> METHOD 03 : </a:t>
            </a:r>
          </a:p>
          <a:p>
            <a:pPr algn="just">
              <a:buNone/>
            </a:pPr>
            <a:r>
              <a:rPr lang="en-US" sz="2200" dirty="0"/>
              <a:t>     By computing the number of decision statements of the program. If N is the number of decision statement of a program then,</a:t>
            </a:r>
          </a:p>
          <a:p>
            <a:pPr algn="just">
              <a:buNone/>
            </a:pPr>
            <a:r>
              <a:rPr lang="en-US" sz="2200" b="1" dirty="0"/>
              <a:t>                      V(G) = N+1</a:t>
            </a:r>
          </a:p>
          <a:p>
            <a:pPr algn="just">
              <a:buNone/>
            </a:pPr>
            <a:r>
              <a:rPr lang="en-US" sz="2200" b="1" dirty="0"/>
              <a:t>                               = 2+1</a:t>
            </a:r>
          </a:p>
          <a:p>
            <a:pPr algn="just">
              <a:buNone/>
            </a:pPr>
            <a:r>
              <a:rPr lang="en-US" sz="2200" b="1" dirty="0"/>
              <a:t>                               =3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4182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Guidelines for Basis Path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/>
              <a:t>Draw the </a:t>
            </a:r>
            <a:r>
              <a:rPr lang="en-US" sz="2200" b="1" dirty="0" smtClean="0"/>
              <a:t>flow </a:t>
            </a:r>
            <a:r>
              <a:rPr lang="en-US" sz="2200" b="1" dirty="0"/>
              <a:t>graph </a:t>
            </a:r>
            <a:r>
              <a:rPr lang="en-US" sz="2200" dirty="0"/>
              <a:t>using the code provided for which we have </a:t>
            </a:r>
            <a:r>
              <a:rPr lang="en-US" sz="2200" dirty="0" smtClean="0"/>
              <a:t>to write </a:t>
            </a:r>
            <a:r>
              <a:rPr lang="en-US" sz="2200" dirty="0"/>
              <a:t>test cases.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/>
              <a:t>Determine </a:t>
            </a:r>
            <a:r>
              <a:rPr lang="en-US" sz="2200" b="1" dirty="0"/>
              <a:t>the </a:t>
            </a:r>
            <a:r>
              <a:rPr lang="en-US" sz="2200" b="1" dirty="0" err="1"/>
              <a:t>cyclomatic</a:t>
            </a:r>
            <a:r>
              <a:rPr lang="en-US" sz="2200" b="1" dirty="0"/>
              <a:t> complexity </a:t>
            </a:r>
            <a:r>
              <a:rPr lang="en-US" sz="2200" dirty="0"/>
              <a:t>of the </a:t>
            </a:r>
            <a:r>
              <a:rPr lang="en-US" sz="2200" dirty="0" smtClean="0"/>
              <a:t>flow </a:t>
            </a:r>
            <a:r>
              <a:rPr lang="en-US" sz="2200" dirty="0"/>
              <a:t>graph.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 err="1"/>
              <a:t>Cyclomatic</a:t>
            </a:r>
            <a:r>
              <a:rPr lang="en-US" sz="2200" dirty="0"/>
              <a:t> complexity provides the number of independent </a:t>
            </a:r>
            <a:r>
              <a:rPr lang="en-US" sz="2200" dirty="0" smtClean="0"/>
              <a:t>paths</a:t>
            </a:r>
            <a:r>
              <a:rPr lang="en-US" sz="2200" b="1" dirty="0" smtClean="0"/>
              <a:t>. Determine </a:t>
            </a:r>
            <a:r>
              <a:rPr lang="en-US" sz="2200" b="1" dirty="0"/>
              <a:t>a basis set of independent paths</a:t>
            </a:r>
            <a:r>
              <a:rPr lang="en-US" sz="2200" dirty="0"/>
              <a:t> through the program </a:t>
            </a:r>
            <a:r>
              <a:rPr lang="en-US" sz="2200" dirty="0" smtClean="0"/>
              <a:t>control structure</a:t>
            </a:r>
            <a:r>
              <a:rPr lang="en-US" sz="22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/>
              <a:t>basis set is in fact the base for </a:t>
            </a:r>
            <a:r>
              <a:rPr lang="en-US" sz="2200" b="1" dirty="0"/>
              <a:t>designing the test cases</a:t>
            </a:r>
            <a:r>
              <a:rPr lang="en-US" sz="2200" dirty="0"/>
              <a:t>. Based on </a:t>
            </a:r>
            <a:r>
              <a:rPr lang="en-US" sz="2200" dirty="0" smtClean="0"/>
              <a:t>every independent </a:t>
            </a:r>
            <a:r>
              <a:rPr lang="en-US" sz="2200" dirty="0"/>
              <a:t>path, choose the data such that this path is </a:t>
            </a:r>
            <a:r>
              <a:rPr lang="en-US" sz="2200" dirty="0" smtClean="0"/>
              <a:t>executed.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984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Testing techniques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34538" cy="367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APPLICATIONS OF PATH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Thorough testing / More </a:t>
            </a:r>
            <a:r>
              <a:rPr lang="en-US" sz="2200" b="1" dirty="0" smtClean="0"/>
              <a:t>coverage</a:t>
            </a:r>
          </a:p>
          <a:p>
            <a:r>
              <a:rPr lang="en-US" sz="2200" b="1" dirty="0"/>
              <a:t>Unit </a:t>
            </a:r>
            <a:r>
              <a:rPr lang="en-US" sz="2200" b="1" dirty="0" smtClean="0"/>
              <a:t>testing</a:t>
            </a:r>
          </a:p>
          <a:p>
            <a:r>
              <a:rPr lang="en-US" sz="2200" b="1" dirty="0"/>
              <a:t>Integration </a:t>
            </a:r>
            <a:r>
              <a:rPr lang="en-US" sz="2200" b="1" dirty="0" smtClean="0"/>
              <a:t>testing</a:t>
            </a:r>
          </a:p>
          <a:p>
            <a:r>
              <a:rPr lang="en-US" sz="2200" b="1" dirty="0"/>
              <a:t>Maintenance </a:t>
            </a:r>
            <a:r>
              <a:rPr lang="en-US" sz="2200" b="1" dirty="0" smtClean="0"/>
              <a:t>testing</a:t>
            </a:r>
          </a:p>
          <a:p>
            <a:r>
              <a:rPr lang="en-US" sz="2200" b="1" dirty="0"/>
              <a:t>Testing effort is proportional to complexity of the </a:t>
            </a:r>
            <a:r>
              <a:rPr lang="en-US" sz="2200" b="1" dirty="0" smtClean="0"/>
              <a:t>software</a:t>
            </a:r>
          </a:p>
          <a:p>
            <a:r>
              <a:rPr lang="en-US" sz="2200" b="1" dirty="0"/>
              <a:t>Basis path testing effort is concentrated on error-prone software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97466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8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Dynamic Testing: </a:t>
            </a:r>
            <a:r>
              <a:rPr lang="en-US" sz="3200" b="1" dirty="0" smtClean="0"/>
              <a:t>White-Box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Testing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White-box testing is another effective testing </a:t>
            </a:r>
            <a:r>
              <a:rPr lang="en-US" sz="2200" dirty="0" smtClean="0"/>
              <a:t>technique in </a:t>
            </a:r>
            <a:r>
              <a:rPr lang="en-US" sz="2200" dirty="0"/>
              <a:t>dynamic testing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It is also known as </a:t>
            </a:r>
            <a:r>
              <a:rPr lang="en-US" sz="2200" i="1" dirty="0" smtClean="0"/>
              <a:t>glass-box </a:t>
            </a:r>
            <a:r>
              <a:rPr lang="en-US" sz="2200" dirty="0" smtClean="0"/>
              <a:t>testing</a:t>
            </a:r>
            <a:r>
              <a:rPr lang="en-US" sz="2200" dirty="0"/>
              <a:t>, as everything that is required to </a:t>
            </a:r>
            <a:r>
              <a:rPr lang="en-US" sz="2200" dirty="0" smtClean="0"/>
              <a:t>implement the </a:t>
            </a:r>
            <a:r>
              <a:rPr lang="en-US" sz="2200" dirty="0"/>
              <a:t>software is visible. </a:t>
            </a:r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entire design, </a:t>
            </a:r>
            <a:r>
              <a:rPr lang="en-US" sz="2200" dirty="0" smtClean="0"/>
              <a:t>structure, and </a:t>
            </a:r>
            <a:r>
              <a:rPr lang="en-US" sz="2200" dirty="0"/>
              <a:t>code of the software have to be studied for </a:t>
            </a:r>
            <a:r>
              <a:rPr lang="en-US" sz="2200" dirty="0" smtClean="0"/>
              <a:t>this type </a:t>
            </a:r>
            <a:r>
              <a:rPr lang="en-US" sz="2200" dirty="0"/>
              <a:t>of testing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It is obvious that the developer </a:t>
            </a:r>
            <a:r>
              <a:rPr lang="en-US" sz="2200" dirty="0" smtClean="0"/>
              <a:t>is very </a:t>
            </a:r>
            <a:r>
              <a:rPr lang="en-US" sz="2200" dirty="0"/>
              <a:t>close to this type of testing. Often, </a:t>
            </a:r>
            <a:r>
              <a:rPr lang="en-US" sz="2200" dirty="0" smtClean="0"/>
              <a:t>developers use </a:t>
            </a:r>
            <a:r>
              <a:rPr lang="en-US" sz="2200" dirty="0"/>
              <a:t>white-box testing techniques to test their </a:t>
            </a:r>
            <a:r>
              <a:rPr lang="en-US" sz="2200" dirty="0" smtClean="0"/>
              <a:t>own design </a:t>
            </a:r>
            <a:r>
              <a:rPr lang="en-US" sz="2200" dirty="0"/>
              <a:t>and code. </a:t>
            </a:r>
            <a:endParaRPr lang="en-US" sz="2200" dirty="0" smtClean="0"/>
          </a:p>
          <a:p>
            <a:pPr algn="just"/>
            <a:r>
              <a:rPr lang="en-US" sz="2200" dirty="0" smtClean="0"/>
              <a:t>This </a:t>
            </a:r>
            <a:r>
              <a:rPr lang="en-US" sz="2200" dirty="0"/>
              <a:t>testing is also known as </a:t>
            </a:r>
            <a:r>
              <a:rPr lang="en-US" sz="2200" i="1" dirty="0" smtClean="0"/>
              <a:t>structural </a:t>
            </a:r>
            <a:r>
              <a:rPr lang="en-US" sz="2200" dirty="0" smtClean="0"/>
              <a:t>or </a:t>
            </a:r>
            <a:r>
              <a:rPr lang="en-US" sz="2200" i="1" dirty="0"/>
              <a:t>development testing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7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Test case design using white-box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Following are the two main approaches to design white box test cases:</a:t>
            </a:r>
          </a:p>
          <a:p>
            <a:pPr algn="just">
              <a:buNone/>
            </a:pPr>
            <a:r>
              <a:rPr lang="en-US" sz="2200" dirty="0"/>
              <a:t>      - </a:t>
            </a:r>
            <a:r>
              <a:rPr lang="en-US" sz="2200" b="1" dirty="0"/>
              <a:t>Statement coverage</a:t>
            </a:r>
          </a:p>
          <a:p>
            <a:pPr algn="just">
              <a:buNone/>
            </a:pPr>
            <a:r>
              <a:rPr lang="en-US" sz="2200" b="1" dirty="0"/>
              <a:t>      - Branch coverage</a:t>
            </a:r>
          </a:p>
          <a:p>
            <a:pPr algn="just">
              <a:buNone/>
            </a:pPr>
            <a:r>
              <a:rPr lang="en-US" sz="2200" b="1" dirty="0"/>
              <a:t>      - Condition coverage</a:t>
            </a:r>
          </a:p>
          <a:p>
            <a:pPr algn="just">
              <a:buNone/>
            </a:pPr>
            <a:r>
              <a:rPr lang="en-US" sz="2200" b="1" dirty="0"/>
              <a:t>      - Path </a:t>
            </a:r>
            <a:r>
              <a:rPr lang="en-US" sz="2200" b="1" dirty="0" smtClean="0"/>
              <a:t>coverage(Path testing)</a:t>
            </a:r>
            <a:endParaRPr lang="en-US" sz="2200" b="1" dirty="0"/>
          </a:p>
          <a:p>
            <a:pPr algn="just">
              <a:buNone/>
            </a:pPr>
            <a:r>
              <a:rPr lang="en-US" sz="2200" b="1" dirty="0"/>
              <a:t>           - </a:t>
            </a:r>
            <a:r>
              <a:rPr lang="en-US" sz="2200" b="1" dirty="0" err="1"/>
              <a:t>MaCabe’s</a:t>
            </a:r>
            <a:r>
              <a:rPr lang="en-US" sz="2200" b="1" dirty="0"/>
              <a:t> </a:t>
            </a:r>
            <a:r>
              <a:rPr lang="en-US" sz="2200" b="1" dirty="0" err="1"/>
              <a:t>cyclomatic</a:t>
            </a:r>
            <a:r>
              <a:rPr lang="en-US" sz="2200" b="1" dirty="0"/>
              <a:t> complexity V(G</a:t>
            </a:r>
            <a:r>
              <a:rPr lang="en-US" sz="2200" b="1" dirty="0" smtClean="0"/>
              <a:t>)</a:t>
            </a:r>
          </a:p>
          <a:p>
            <a:pPr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etc.</a:t>
            </a:r>
            <a:endParaRPr lang="en-US" sz="2200" b="1" dirty="0"/>
          </a:p>
          <a:p>
            <a:pPr algn="just">
              <a:buNone/>
            </a:pPr>
            <a:endParaRPr lang="en-US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211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Statement Coverage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statement coverage strategy aims to design test cases so that </a:t>
            </a:r>
            <a:r>
              <a:rPr lang="en-US" sz="2200" b="1" dirty="0"/>
              <a:t>every statement in a program is executed at least once</a:t>
            </a:r>
            <a:r>
              <a:rPr lang="en-US" sz="2200" dirty="0"/>
              <a:t>.</a:t>
            </a:r>
          </a:p>
          <a:p>
            <a:pPr algn="just"/>
            <a:r>
              <a:rPr lang="en-US" sz="2200" b="1" dirty="0"/>
              <a:t>Main Aim : unless a statement is executed, it is very hard to determine if an error exists in that statement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Failure of statement could be caused due to –illegal memory access, wrong result computation, etc.</a:t>
            </a:r>
          </a:p>
          <a:p>
            <a:pPr algn="just"/>
            <a:r>
              <a:rPr lang="en-US" sz="2200" dirty="0"/>
              <a:t>However, executing some statement once and observing that it behaves properly for that input value is </a:t>
            </a:r>
            <a:r>
              <a:rPr lang="en-US" sz="2200" b="1" dirty="0"/>
              <a:t>no guarantee </a:t>
            </a:r>
            <a:r>
              <a:rPr lang="en-US" sz="2200" dirty="0"/>
              <a:t>that it will behave correctly for all input values.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210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Consider the Euclid’s GCD computation algorithm: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compute_gcd</a:t>
            </a:r>
            <a:r>
              <a:rPr lang="en-US" dirty="0" smtClean="0"/>
              <a:t>(x, y)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int</a:t>
            </a:r>
            <a:r>
              <a:rPr lang="en-US" dirty="0" smtClean="0"/>
              <a:t> x, y;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    1.  while (x! = y){</a:t>
            </a:r>
          </a:p>
          <a:p>
            <a:pPr>
              <a:buNone/>
            </a:pPr>
            <a:r>
              <a:rPr lang="en-US" dirty="0" smtClean="0"/>
              <a:t>                   2.  if (x&gt;y) then</a:t>
            </a:r>
          </a:p>
          <a:p>
            <a:pPr>
              <a:buNone/>
            </a:pPr>
            <a:r>
              <a:rPr lang="en-US" dirty="0" smtClean="0"/>
              <a:t>                        3.  x= x – y;</a:t>
            </a:r>
          </a:p>
          <a:p>
            <a:pPr>
              <a:buNone/>
            </a:pPr>
            <a:r>
              <a:rPr lang="es-ES" dirty="0" smtClean="0"/>
              <a:t>                   4. </a:t>
            </a:r>
            <a:r>
              <a:rPr lang="es-ES" dirty="0" err="1" smtClean="0"/>
              <a:t>else</a:t>
            </a:r>
            <a:r>
              <a:rPr lang="es-ES" dirty="0" smtClean="0"/>
              <a:t> y= y – x;</a:t>
            </a:r>
          </a:p>
          <a:p>
            <a:pPr>
              <a:buNone/>
            </a:pPr>
            <a:r>
              <a:rPr lang="en-US" dirty="0" smtClean="0"/>
              <a:t>                 5 }</a:t>
            </a:r>
          </a:p>
          <a:p>
            <a:pPr>
              <a:buNone/>
            </a:pPr>
            <a:r>
              <a:rPr lang="en-US" dirty="0" smtClean="0"/>
              <a:t>         6 return x;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By choosing the test set {(x=3, y=3), (x=4, y=3), (x=3, y=4)}, we can exercise the program such that all statements are executed at least once.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5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Branch Coverage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In this test cases are designed to make each branch condition to assume true and false values in turn.</a:t>
            </a:r>
          </a:p>
          <a:p>
            <a:pPr algn="just"/>
            <a:r>
              <a:rPr lang="en-US" sz="2200" dirty="0"/>
              <a:t>Branch testing is also known as </a:t>
            </a:r>
            <a:r>
              <a:rPr lang="en-US" sz="2200" b="1" dirty="0"/>
              <a:t>edge testing as in this testing scheme, each edge of a program’s </a:t>
            </a:r>
            <a:r>
              <a:rPr lang="en-US" sz="2200" dirty="0"/>
              <a:t>control flow graph is traversed at least once.</a:t>
            </a:r>
          </a:p>
          <a:p>
            <a:pPr algn="just"/>
            <a:r>
              <a:rPr lang="en-US" sz="2200" b="1" dirty="0"/>
              <a:t>NOTE : </a:t>
            </a:r>
            <a:r>
              <a:rPr lang="en-US" sz="2200" dirty="0"/>
              <a:t>Branch testing guarantees statement coverage and thus is a stronger testing strategy compared to the statement coverage-based testing</a:t>
            </a:r>
            <a:r>
              <a:rPr lang="en-US" sz="2200" b="1" dirty="0"/>
              <a:t>.</a:t>
            </a:r>
          </a:p>
          <a:p>
            <a:pPr algn="just"/>
            <a:r>
              <a:rPr lang="en-US" sz="2200" dirty="0"/>
              <a:t>For Euclid’s GCD computation algorithm , the test cases for branch coverage can </a:t>
            </a:r>
            <a:r>
              <a:rPr lang="es-ES" sz="2200" dirty="0"/>
              <a:t>be {(x=3, y=3), (x=3, y=2), (x=4, y=3), (x=3, y=4)}.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942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Condition Coverage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In this structural testing, test cases are designed to make each component of a composite conditional expression to assume both true and false values.</a:t>
            </a:r>
          </a:p>
          <a:p>
            <a:pPr algn="just"/>
            <a:r>
              <a:rPr lang="en-US" sz="2200" dirty="0"/>
              <a:t>Example : ((c1 and c2) or c3)</a:t>
            </a:r>
          </a:p>
          <a:p>
            <a:pPr algn="just"/>
            <a:r>
              <a:rPr lang="en-US" sz="2200" b="1" dirty="0"/>
              <a:t>NOTE : </a:t>
            </a:r>
            <a:r>
              <a:rPr lang="en-US" sz="2200" dirty="0"/>
              <a:t>Condition testing is a stronger testing strategy than branch testing and branch testing is stronger testing strategy than the statement coverage-based testing.</a:t>
            </a:r>
          </a:p>
          <a:p>
            <a:pPr algn="just"/>
            <a:r>
              <a:rPr lang="en-US" sz="2200" dirty="0"/>
              <a:t>For a composite conditional expression of n components, for condition coverage, 2ⁿ test cases are required. Thus, for condition coverage, the number of </a:t>
            </a:r>
            <a:r>
              <a:rPr lang="en-US" sz="2200" b="1" dirty="0"/>
              <a:t>test cases increases exponentially </a:t>
            </a:r>
            <a:r>
              <a:rPr lang="en-US" sz="2200" dirty="0"/>
              <a:t>with the number of component conditions. Therefore, a condition coverage-based testing technique is practical only if n (the number of conditions) is small.</a:t>
            </a:r>
          </a:p>
          <a:p>
            <a:pPr algn="just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8759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Path Coverage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path coverage-based testing strategy requires us to design test cases such that all linearly independent paths in the program are executed at least once. </a:t>
            </a:r>
          </a:p>
          <a:p>
            <a:pPr algn="just"/>
            <a:r>
              <a:rPr lang="en-US" sz="2200" dirty="0"/>
              <a:t>A </a:t>
            </a:r>
            <a:r>
              <a:rPr lang="en-US" sz="2200" b="1" dirty="0"/>
              <a:t>linearly independent path </a:t>
            </a:r>
            <a:r>
              <a:rPr lang="en-US" sz="2200" dirty="0"/>
              <a:t>can be defined in terms of the control flow graph (CFG) of a program.</a:t>
            </a:r>
          </a:p>
          <a:p>
            <a:pPr algn="just"/>
            <a:r>
              <a:rPr lang="en-US" sz="2200" b="1" i="1" dirty="0"/>
              <a:t>CFG : </a:t>
            </a:r>
            <a:r>
              <a:rPr lang="en-US" sz="2200" i="1" dirty="0"/>
              <a:t>It describes the sequence in which the different instructions of a program get executed. It basically describes the control flows through the program</a:t>
            </a:r>
            <a:r>
              <a:rPr lang="en-US" sz="2200" b="1" i="1" dirty="0"/>
              <a:t>.</a:t>
            </a:r>
          </a:p>
          <a:p>
            <a:pPr algn="just"/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506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1299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Software Verification Validation  and Testing</vt:lpstr>
      <vt:lpstr>Testing techniques</vt:lpstr>
      <vt:lpstr>Dynamic Testing: White-Box Testing Techniques</vt:lpstr>
      <vt:lpstr>Test case design using white-box approach</vt:lpstr>
      <vt:lpstr>Statement Coverage</vt:lpstr>
      <vt:lpstr>Example:</vt:lpstr>
      <vt:lpstr>Branch Coverage</vt:lpstr>
      <vt:lpstr>Condition Coverage</vt:lpstr>
      <vt:lpstr>Path Coverage</vt:lpstr>
      <vt:lpstr>Control Flow Graph (CFG)</vt:lpstr>
      <vt:lpstr>Control flow diagram</vt:lpstr>
      <vt:lpstr>Path</vt:lpstr>
      <vt:lpstr>Linearly Independent Path</vt:lpstr>
      <vt:lpstr>McCabe’s Cyclomatic Complexity</vt:lpstr>
      <vt:lpstr>Ways to compute Cyclomatic complexity</vt:lpstr>
      <vt:lpstr>Example of Method 01</vt:lpstr>
      <vt:lpstr>PowerPoint Presentation</vt:lpstr>
      <vt:lpstr>PowerPoint Presentation</vt:lpstr>
      <vt:lpstr>Guidelines for Basis Path Testing</vt:lpstr>
      <vt:lpstr>APPLICATIONS OF PATH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Verification Validation and Testing</dc:title>
  <dc:creator>USER</dc:creator>
  <cp:lastModifiedBy>USER</cp:lastModifiedBy>
  <cp:revision>6</cp:revision>
  <dcterms:created xsi:type="dcterms:W3CDTF">2021-03-03T07:57:15Z</dcterms:created>
  <dcterms:modified xsi:type="dcterms:W3CDTF">2021-03-03T11:32:30Z</dcterms:modified>
</cp:coreProperties>
</file>