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9-4DE9-439A-9D58-6853046F244C}" type="datetimeFigureOut">
              <a:rPr lang="en-US" smtClean="0"/>
              <a:pPr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CF10-62CB-47FD-A24B-5F6AA9D93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9-4DE9-439A-9D58-6853046F244C}" type="datetimeFigureOut">
              <a:rPr lang="en-US" smtClean="0"/>
              <a:pPr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CF10-62CB-47FD-A24B-5F6AA9D93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9-4DE9-439A-9D58-6853046F244C}" type="datetimeFigureOut">
              <a:rPr lang="en-US" smtClean="0"/>
              <a:pPr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CF10-62CB-47FD-A24B-5F6AA9D93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9-4DE9-439A-9D58-6853046F244C}" type="datetimeFigureOut">
              <a:rPr lang="en-US" smtClean="0"/>
              <a:pPr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CF10-62CB-47FD-A24B-5F6AA9D93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9-4DE9-439A-9D58-6853046F244C}" type="datetimeFigureOut">
              <a:rPr lang="en-US" smtClean="0"/>
              <a:pPr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CF10-62CB-47FD-A24B-5F6AA9D93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9-4DE9-439A-9D58-6853046F244C}" type="datetimeFigureOut">
              <a:rPr lang="en-US" smtClean="0"/>
              <a:pPr/>
              <a:t>10-Apr-20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CF10-62CB-47FD-A24B-5F6AA9D93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9-4DE9-439A-9D58-6853046F244C}" type="datetimeFigureOut">
              <a:rPr lang="en-US" smtClean="0"/>
              <a:pPr/>
              <a:t>10-Apr-20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CF10-62CB-47FD-A24B-5F6AA9D93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9-4DE9-439A-9D58-6853046F244C}" type="datetimeFigureOut">
              <a:rPr lang="en-US" smtClean="0"/>
              <a:pPr/>
              <a:t>10-Apr-20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CF10-62CB-47FD-A24B-5F6AA9D93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9-4DE9-439A-9D58-6853046F244C}" type="datetimeFigureOut">
              <a:rPr lang="en-US" smtClean="0"/>
              <a:pPr/>
              <a:t>10-Apr-20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CF10-62CB-47FD-A24B-5F6AA9D93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9-4DE9-439A-9D58-6853046F244C}" type="datetimeFigureOut">
              <a:rPr lang="en-US" smtClean="0"/>
              <a:pPr/>
              <a:t>10-Apr-20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CF10-62CB-47FD-A24B-5F6AA9D93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9-4DE9-439A-9D58-6853046F244C}" type="datetimeFigureOut">
              <a:rPr lang="en-US" smtClean="0"/>
              <a:pPr/>
              <a:t>10-Apr-20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CF10-62CB-47FD-A24B-5F6AA9D93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90B9-4DE9-439A-9D58-6853046F244C}" type="datetimeFigureOut">
              <a:rPr lang="en-US" smtClean="0"/>
              <a:pPr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4CF10-62CB-47FD-A24B-5F6AA9D93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Testing/Validation Activities</a:t>
            </a:r>
            <a:br>
              <a:rPr lang="en-US" dirty="0" smtClean="0"/>
            </a:br>
            <a:r>
              <a:rPr lang="en-US" dirty="0" smtClean="0"/>
              <a:t>Unit-IV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 </a:t>
            </a:r>
            <a:r>
              <a:rPr lang="en-US" sz="2400" dirty="0" smtClean="0"/>
              <a:t>For example, see the design hierarchy of the modules .</a:t>
            </a:r>
            <a:endParaRPr lang="en-US" sz="24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458895" cy="391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</a:t>
            </a:r>
            <a:r>
              <a:rPr lang="en-US" dirty="0" smtClean="0"/>
              <a:t>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200" dirty="0" smtClean="0"/>
              <a:t>Suppose </a:t>
            </a:r>
            <a:r>
              <a:rPr lang="en-US" sz="2200" b="1" dirty="0" smtClean="0"/>
              <a:t>module B is under test</a:t>
            </a:r>
            <a:r>
              <a:rPr lang="en-US" sz="2200" dirty="0" smtClean="0"/>
              <a:t>. In the hierarchy, module A is a super-ordinate of module B. Suppose module A is not ready and B has to be unit tested. In this case, module B needs inputs from module A. Therefore, </a:t>
            </a:r>
            <a:r>
              <a:rPr lang="en-US" sz="2200" b="1" dirty="0" smtClean="0"/>
              <a:t>a driver module is needed which will simulate module A  </a:t>
            </a:r>
            <a:r>
              <a:rPr lang="en-US" sz="2200" dirty="0" smtClean="0"/>
              <a:t>in the sense that it passes the required inputs to module B and </a:t>
            </a:r>
            <a:r>
              <a:rPr lang="en-US" sz="2200" b="1" dirty="0" smtClean="0"/>
              <a:t>acts as a main program </a:t>
            </a:r>
            <a:r>
              <a:rPr lang="en-US" sz="2200" dirty="0" smtClean="0"/>
              <a:t>for module B in which its being called, shown in next fig.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dirty="0"/>
              <a:t>Driver Module for module 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33775" y="2133600"/>
            <a:ext cx="207645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Characteristics of a driver module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200" dirty="0" smtClean="0"/>
              <a:t>A </a:t>
            </a:r>
            <a:r>
              <a:rPr lang="en-US" sz="2200" b="1" dirty="0"/>
              <a:t>driver</a:t>
            </a:r>
            <a:r>
              <a:rPr lang="en-US" sz="2200" dirty="0"/>
              <a:t> </a:t>
            </a:r>
            <a:r>
              <a:rPr lang="en-US" sz="2200" b="1" dirty="0"/>
              <a:t>can be </a:t>
            </a:r>
            <a:r>
              <a:rPr lang="en-US" sz="2200" b="1" dirty="0" smtClean="0"/>
              <a:t>defined </a:t>
            </a:r>
            <a:r>
              <a:rPr lang="en-US" sz="2200" b="1" dirty="0"/>
              <a:t>as </a:t>
            </a:r>
            <a:r>
              <a:rPr lang="en-US" sz="2200" dirty="0"/>
              <a:t>a software module which is used to </a:t>
            </a:r>
            <a:r>
              <a:rPr lang="en-US" sz="2200" dirty="0" smtClean="0"/>
              <a:t>invoke a </a:t>
            </a:r>
            <a:r>
              <a:rPr lang="en-US" sz="2200" dirty="0"/>
              <a:t>module under test and provide test inputs, control and monitor </a:t>
            </a:r>
            <a:r>
              <a:rPr lang="en-US" sz="2200" dirty="0" smtClean="0"/>
              <a:t>execution, and </a:t>
            </a:r>
            <a:r>
              <a:rPr lang="en-US" sz="2200" dirty="0"/>
              <a:t>report test results or most simplistically a line of code that </a:t>
            </a:r>
            <a:r>
              <a:rPr lang="en-US" sz="2200" dirty="0" smtClean="0"/>
              <a:t>calls </a:t>
            </a:r>
            <a:r>
              <a:rPr lang="en-US" sz="2200" dirty="0"/>
              <a:t>a </a:t>
            </a:r>
            <a:r>
              <a:rPr lang="en-US" sz="2200" dirty="0" smtClean="0"/>
              <a:t>method and </a:t>
            </a:r>
            <a:r>
              <a:rPr lang="en-US" sz="2200" dirty="0"/>
              <a:t>passes a value to that method</a:t>
            </a:r>
            <a:r>
              <a:rPr lang="en-US" sz="2200" dirty="0" smtClean="0"/>
              <a:t>.</a:t>
            </a:r>
          </a:p>
          <a:p>
            <a:r>
              <a:rPr lang="en-US" sz="2400" b="1" dirty="0"/>
              <a:t>A test driver may take inputs in the </a:t>
            </a:r>
            <a:r>
              <a:rPr lang="en-US" sz="2400" b="1" dirty="0" smtClean="0"/>
              <a:t>following form </a:t>
            </a:r>
            <a:r>
              <a:rPr lang="en-US" sz="2400" dirty="0"/>
              <a:t>and call the unit to be tested:</a:t>
            </a:r>
          </a:p>
          <a:p>
            <a:pPr>
              <a:buNone/>
            </a:pPr>
            <a:r>
              <a:rPr lang="en-US" sz="2400" dirty="0" smtClean="0"/>
              <a:t>        - It </a:t>
            </a:r>
            <a:r>
              <a:rPr lang="en-US" sz="2400" dirty="0"/>
              <a:t>may </a:t>
            </a:r>
            <a:r>
              <a:rPr lang="en-US" sz="2400" b="1" dirty="0"/>
              <a:t>hard-code</a:t>
            </a:r>
            <a:r>
              <a:rPr lang="en-US" sz="2400" dirty="0"/>
              <a:t> the inputs as parameters of the calling unit.</a:t>
            </a:r>
          </a:p>
          <a:p>
            <a:pPr>
              <a:buNone/>
            </a:pPr>
            <a:r>
              <a:rPr lang="en-US" sz="2400" dirty="0" smtClean="0"/>
              <a:t>        - It </a:t>
            </a:r>
            <a:r>
              <a:rPr lang="en-US" sz="2400" dirty="0"/>
              <a:t>may take the inputs from the</a:t>
            </a:r>
            <a:r>
              <a:rPr lang="en-US" sz="2400" b="1" dirty="0"/>
              <a:t> user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 smtClean="0"/>
              <a:t>        - It </a:t>
            </a:r>
            <a:r>
              <a:rPr lang="en-US" sz="2400" dirty="0"/>
              <a:t>may read the inputs from a </a:t>
            </a:r>
            <a:r>
              <a:rPr lang="en-US" sz="2400" b="1" dirty="0" smtClean="0"/>
              <a:t>file</a:t>
            </a:r>
            <a:r>
              <a:rPr lang="en-US" sz="2400" dirty="0"/>
              <a:t>.</a:t>
            </a:r>
            <a:endParaRPr lang="en-US" sz="2200" dirty="0" smtClean="0"/>
          </a:p>
          <a:p>
            <a:pPr algn="just"/>
            <a:r>
              <a:rPr lang="en-US" sz="2200" dirty="0" smtClean="0"/>
              <a:t>A </a:t>
            </a:r>
            <a:r>
              <a:rPr lang="en-US" sz="2200" b="1" dirty="0"/>
              <a:t>test driver </a:t>
            </a:r>
            <a:r>
              <a:rPr lang="en-US" sz="2200" dirty="0"/>
              <a:t>provides the following </a:t>
            </a:r>
            <a:r>
              <a:rPr lang="en-US" sz="2200" b="1" dirty="0"/>
              <a:t>facilities </a:t>
            </a:r>
            <a:r>
              <a:rPr lang="en-US" sz="2200" dirty="0"/>
              <a:t>to a unit to be tested:</a:t>
            </a:r>
          </a:p>
          <a:p>
            <a:pPr algn="just">
              <a:buNone/>
            </a:pPr>
            <a:r>
              <a:rPr lang="en-US" sz="2200" dirty="0" smtClean="0"/>
              <a:t>         - </a:t>
            </a:r>
            <a:r>
              <a:rPr lang="en-US" sz="2200" dirty="0"/>
              <a:t>Initializes the environment desired for testing.</a:t>
            </a:r>
          </a:p>
          <a:p>
            <a:pPr algn="just">
              <a:buNone/>
            </a:pPr>
            <a:r>
              <a:rPr lang="en-US" sz="2200" dirty="0" smtClean="0"/>
              <a:t>         -Provides </a:t>
            </a:r>
            <a:r>
              <a:rPr lang="en-US" sz="2200" dirty="0"/>
              <a:t>simulated inputs in the required format to the units to </a:t>
            </a:r>
            <a:r>
              <a:rPr lang="en-US" sz="2200" dirty="0" smtClean="0"/>
              <a:t>   be tested.</a:t>
            </a:r>
          </a:p>
          <a:p>
            <a:pPr algn="just"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Stubs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</a:t>
            </a:r>
            <a:r>
              <a:rPr lang="en-US" sz="2200" b="1" dirty="0"/>
              <a:t>module under testing may also call </a:t>
            </a:r>
            <a:r>
              <a:rPr lang="en-US" sz="2200" dirty="0"/>
              <a:t>some other module which </a:t>
            </a:r>
            <a:r>
              <a:rPr lang="en-US" sz="2200" dirty="0" smtClean="0"/>
              <a:t>is </a:t>
            </a:r>
            <a:r>
              <a:rPr lang="en-US" sz="2200" b="1" dirty="0" smtClean="0"/>
              <a:t>not </a:t>
            </a:r>
            <a:r>
              <a:rPr lang="en-US" sz="2200" b="1" dirty="0"/>
              <a:t>ready </a:t>
            </a:r>
            <a:r>
              <a:rPr lang="en-US" sz="2200" dirty="0"/>
              <a:t>at the time of testing. Therefore, these modules need to be </a:t>
            </a:r>
            <a:r>
              <a:rPr lang="en-US" sz="2200" b="1" dirty="0" smtClean="0"/>
              <a:t>simulated </a:t>
            </a:r>
            <a:r>
              <a:rPr lang="en-US" sz="2200" dirty="0" smtClean="0"/>
              <a:t>for </a:t>
            </a:r>
            <a:r>
              <a:rPr lang="en-US" sz="2200" dirty="0"/>
              <a:t>testing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In most cases, dummy modules instead of actual modules, </a:t>
            </a:r>
            <a:r>
              <a:rPr lang="en-US" sz="2200" dirty="0" smtClean="0"/>
              <a:t>which are </a:t>
            </a:r>
            <a:r>
              <a:rPr lang="en-US" sz="2200" dirty="0"/>
              <a:t>not ready, are prepared for these subordinate modules. These </a:t>
            </a:r>
            <a:r>
              <a:rPr lang="en-US" sz="2200" dirty="0" smtClean="0"/>
              <a:t>dummy modules are called </a:t>
            </a:r>
            <a:r>
              <a:rPr lang="en-US" sz="2200" b="1" i="1" dirty="0" smtClean="0"/>
              <a:t>stubs</a:t>
            </a:r>
            <a:r>
              <a:rPr lang="en-US" sz="2200" i="1" dirty="0" smtClean="0"/>
              <a:t>.</a:t>
            </a:r>
          </a:p>
          <a:p>
            <a:pPr algn="just"/>
            <a:r>
              <a:rPr lang="en-US" sz="2200" dirty="0" smtClean="0"/>
              <a:t>A </a:t>
            </a:r>
            <a:r>
              <a:rPr lang="en-US" sz="2200" b="1" dirty="0"/>
              <a:t>stub can be </a:t>
            </a:r>
            <a:r>
              <a:rPr lang="en-US" sz="2200" b="1" dirty="0" smtClean="0"/>
              <a:t>defined </a:t>
            </a:r>
            <a:r>
              <a:rPr lang="en-US" sz="2200" dirty="0"/>
              <a:t>as a piece of software that works similar to </a:t>
            </a:r>
            <a:r>
              <a:rPr lang="en-US" sz="2200" dirty="0" smtClean="0"/>
              <a:t>a unit </a:t>
            </a:r>
            <a:r>
              <a:rPr lang="en-US" sz="2200" dirty="0"/>
              <a:t>which is referenced by the unit being tested, but it is much simpler </a:t>
            </a:r>
            <a:r>
              <a:rPr lang="en-US" sz="2200" dirty="0" smtClean="0"/>
              <a:t>than the </a:t>
            </a:r>
            <a:r>
              <a:rPr lang="en-US" sz="2200" dirty="0"/>
              <a:t>actual unit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A stub works as a </a:t>
            </a:r>
            <a:r>
              <a:rPr lang="en-US" sz="2200" b="1" dirty="0"/>
              <a:t>‘stand-in’ </a:t>
            </a:r>
            <a:r>
              <a:rPr lang="en-US" sz="2200" dirty="0"/>
              <a:t>for the subordinate unit and </a:t>
            </a:r>
            <a:r>
              <a:rPr lang="en-US" sz="2200" dirty="0" smtClean="0"/>
              <a:t>provides the </a:t>
            </a:r>
            <a:r>
              <a:rPr lang="en-US" sz="2200" dirty="0"/>
              <a:t>minimum required </a:t>
            </a:r>
            <a:r>
              <a:rPr lang="en-US" sz="2200" dirty="0" err="1"/>
              <a:t>behaviour</a:t>
            </a:r>
            <a:r>
              <a:rPr lang="en-US" sz="2200" dirty="0"/>
              <a:t> for that unit.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For example, see the design hierarchy of the modules 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9268" y="1752599"/>
            <a:ext cx="7680331" cy="402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</a:t>
            </a:r>
            <a:r>
              <a:rPr lang="en-US" sz="3200" dirty="0" smtClean="0"/>
              <a:t>ontinue…..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 smtClean="0"/>
              <a:t>     Module </a:t>
            </a:r>
            <a:r>
              <a:rPr lang="en-US" sz="2200" dirty="0"/>
              <a:t>B under test needs to </a:t>
            </a:r>
            <a:r>
              <a:rPr lang="en-US" sz="2200" dirty="0" smtClean="0"/>
              <a:t>call </a:t>
            </a:r>
            <a:r>
              <a:rPr lang="en-US" sz="2200" b="1" dirty="0" smtClean="0"/>
              <a:t>module </a:t>
            </a:r>
            <a:r>
              <a:rPr lang="en-US" sz="2200" b="1" dirty="0"/>
              <a:t>D and module E</a:t>
            </a:r>
            <a:r>
              <a:rPr lang="en-US" sz="2200" dirty="0"/>
              <a:t>. But they are </a:t>
            </a:r>
            <a:r>
              <a:rPr lang="en-US" sz="2200" b="1" dirty="0"/>
              <a:t>not ready. </a:t>
            </a:r>
            <a:r>
              <a:rPr lang="en-US" sz="2200" dirty="0"/>
              <a:t>So there must be some </a:t>
            </a:r>
            <a:r>
              <a:rPr lang="en-US" sz="2200" dirty="0" smtClean="0"/>
              <a:t>skeletal structure </a:t>
            </a:r>
            <a:r>
              <a:rPr lang="en-US" sz="2200" dirty="0"/>
              <a:t>in their place so that they act as </a:t>
            </a:r>
            <a:r>
              <a:rPr lang="en-US" sz="2200" b="1" dirty="0"/>
              <a:t>dummy modules </a:t>
            </a:r>
            <a:r>
              <a:rPr lang="en-US" sz="2200" dirty="0"/>
              <a:t>in place of </a:t>
            </a:r>
            <a:r>
              <a:rPr lang="en-US" sz="2200" dirty="0" smtClean="0"/>
              <a:t>the actual </a:t>
            </a:r>
            <a:r>
              <a:rPr lang="en-US" sz="2200" dirty="0"/>
              <a:t>modules. Therefore, </a:t>
            </a:r>
            <a:r>
              <a:rPr lang="en-US" sz="2200" b="1" dirty="0"/>
              <a:t>stubs are designed for module D and module </a:t>
            </a:r>
            <a:r>
              <a:rPr lang="en-US" sz="2200" b="1" dirty="0" smtClean="0"/>
              <a:t>E,</a:t>
            </a:r>
            <a:r>
              <a:rPr lang="en-US" sz="2200" dirty="0" smtClean="0"/>
              <a:t> as </a:t>
            </a:r>
            <a:r>
              <a:rPr lang="en-US" sz="2200" dirty="0"/>
              <a:t>shown in </a:t>
            </a:r>
            <a:r>
              <a:rPr lang="en-US" sz="2200" dirty="0" smtClean="0"/>
              <a:t>next fig.</a:t>
            </a:r>
            <a:endParaRPr 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dirty="0" smtClean="0"/>
              <a:t> Stub module for module B</a:t>
            </a:r>
            <a:endParaRPr lang="en-US" sz="2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3004" y="2362200"/>
            <a:ext cx="5713195" cy="331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Characteristics of a stub module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Stub is a place holder for the actual module to be called</a:t>
            </a:r>
            <a:r>
              <a:rPr lang="en-US" sz="2200" dirty="0"/>
              <a:t>. Therefore, it </a:t>
            </a:r>
            <a:r>
              <a:rPr lang="en-US" sz="2200" dirty="0" smtClean="0"/>
              <a:t>is not </a:t>
            </a:r>
            <a:r>
              <a:rPr lang="en-US" sz="2200" dirty="0"/>
              <a:t>designed with the functionalities performed by the actual module. </a:t>
            </a:r>
            <a:r>
              <a:rPr lang="en-US" sz="2200" dirty="0" smtClean="0"/>
              <a:t>It is </a:t>
            </a:r>
            <a:r>
              <a:rPr lang="en-US" sz="2200" dirty="0"/>
              <a:t>a </a:t>
            </a:r>
            <a:r>
              <a:rPr lang="en-US" sz="2200" b="1" dirty="0"/>
              <a:t>reduced implementation </a:t>
            </a:r>
            <a:r>
              <a:rPr lang="en-US" sz="2200" dirty="0"/>
              <a:t>of the actual module.</a:t>
            </a:r>
          </a:p>
          <a:p>
            <a:pPr algn="just"/>
            <a:r>
              <a:rPr lang="en-US" sz="2200" dirty="0" smtClean="0"/>
              <a:t>It </a:t>
            </a:r>
            <a:r>
              <a:rPr lang="en-US" sz="2200" b="1" dirty="0"/>
              <a:t>does not perform any action of its own and returns to the calling </a:t>
            </a:r>
            <a:r>
              <a:rPr lang="en-US" sz="2200" b="1" dirty="0" smtClean="0"/>
              <a:t>unit</a:t>
            </a:r>
            <a:r>
              <a:rPr lang="en-US" sz="2200" dirty="0" smtClean="0"/>
              <a:t> (which </a:t>
            </a:r>
            <a:r>
              <a:rPr lang="en-US" sz="2200" dirty="0"/>
              <a:t>is being tested).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We may include a </a:t>
            </a:r>
            <a:r>
              <a:rPr lang="en-US" sz="2200" b="1" dirty="0"/>
              <a:t>display instruction as a trace message in the body </a:t>
            </a:r>
            <a:r>
              <a:rPr lang="en-US" sz="2200" b="1" dirty="0" smtClean="0"/>
              <a:t>of stub</a:t>
            </a:r>
            <a:r>
              <a:rPr lang="en-US" sz="2200" dirty="0"/>
              <a:t>. The idea is that the module to be called is working </a:t>
            </a:r>
            <a:r>
              <a:rPr lang="en-US" sz="2200" dirty="0" smtClean="0"/>
              <a:t>fine </a:t>
            </a:r>
            <a:r>
              <a:rPr lang="en-US" sz="2200" dirty="0"/>
              <a:t>by </a:t>
            </a:r>
            <a:r>
              <a:rPr lang="en-US" sz="2200" dirty="0" smtClean="0"/>
              <a:t>accepting the </a:t>
            </a:r>
            <a:r>
              <a:rPr lang="en-US" sz="2200" dirty="0"/>
              <a:t>input parameters.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A </a:t>
            </a:r>
            <a:r>
              <a:rPr lang="en-US" sz="2200" b="1" dirty="0"/>
              <a:t>constant or null </a:t>
            </a:r>
            <a:r>
              <a:rPr lang="en-US" sz="2200" dirty="0"/>
              <a:t>must be </a:t>
            </a:r>
            <a:r>
              <a:rPr lang="en-US" sz="2200" b="1" dirty="0"/>
              <a:t>returned</a:t>
            </a:r>
            <a:r>
              <a:rPr lang="en-US" sz="2200" dirty="0"/>
              <a:t> from the body of stub to the </a:t>
            </a:r>
            <a:r>
              <a:rPr lang="en-US" sz="2200" dirty="0" smtClean="0"/>
              <a:t>calling module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Stub </a:t>
            </a:r>
            <a:r>
              <a:rPr lang="en-US" sz="2200" b="1" dirty="0"/>
              <a:t>may simulate exceptions or abnormal conditions</a:t>
            </a:r>
            <a:r>
              <a:rPr lang="en-US" sz="2200" dirty="0"/>
              <a:t>, if required.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Benefits </a:t>
            </a:r>
            <a:r>
              <a:rPr lang="en-US" sz="3200" b="1" dirty="0"/>
              <a:t>of Designing Stubs and Drivers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Stubs allow the programmer </a:t>
            </a:r>
            <a:r>
              <a:rPr lang="en-US" sz="2200" b="1" dirty="0"/>
              <a:t>to call a method in the code being </a:t>
            </a:r>
            <a:r>
              <a:rPr lang="en-US" sz="2200" b="1" dirty="0" smtClean="0"/>
              <a:t>developed</a:t>
            </a:r>
            <a:r>
              <a:rPr lang="en-US" sz="2200" dirty="0" smtClean="0"/>
              <a:t> ,even </a:t>
            </a:r>
            <a:r>
              <a:rPr lang="en-US" sz="2200" dirty="0"/>
              <a:t>if the method does not have the desired </a:t>
            </a:r>
            <a:r>
              <a:rPr lang="en-US" sz="2200" dirty="0" err="1"/>
              <a:t>behaviour</a:t>
            </a:r>
            <a:r>
              <a:rPr lang="en-US" sz="2200" dirty="0"/>
              <a:t> yet.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By using stubs and drivers effectively, we can cut down our total </a:t>
            </a:r>
            <a:r>
              <a:rPr lang="en-US" sz="2200" b="1" dirty="0" smtClean="0"/>
              <a:t>debugging and </a:t>
            </a:r>
            <a:r>
              <a:rPr lang="en-US" sz="2200" b="1" dirty="0"/>
              <a:t>testing time </a:t>
            </a:r>
            <a:r>
              <a:rPr lang="en-US" sz="2200" dirty="0"/>
              <a:t>by testing small parts of a program </a:t>
            </a:r>
            <a:r>
              <a:rPr lang="en-US" sz="2200" dirty="0" smtClean="0"/>
              <a:t>individually, helping </a:t>
            </a:r>
            <a:r>
              <a:rPr lang="en-US" sz="2200" dirty="0"/>
              <a:t>us to narrow down problems before they expand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Stubs and drivers can also be an </a:t>
            </a:r>
            <a:r>
              <a:rPr lang="en-US" sz="2200" b="1" dirty="0"/>
              <a:t>effective tool for demonstrating </a:t>
            </a:r>
            <a:r>
              <a:rPr lang="en-US" sz="2200" b="1" dirty="0" smtClean="0"/>
              <a:t>progress</a:t>
            </a:r>
            <a:r>
              <a:rPr lang="en-US" sz="2200" dirty="0" smtClean="0"/>
              <a:t> in </a:t>
            </a:r>
            <a:r>
              <a:rPr lang="en-US" sz="2200" dirty="0"/>
              <a:t>a business environment. </a:t>
            </a:r>
            <a:endParaRPr lang="en-US" sz="2200" dirty="0" smtClean="0"/>
          </a:p>
          <a:p>
            <a:pPr algn="just"/>
            <a:r>
              <a:rPr lang="en-US" sz="2200" dirty="0"/>
              <a:t>However, drivers and stubs represent </a:t>
            </a:r>
            <a:r>
              <a:rPr lang="en-US" sz="2200" b="1" dirty="0"/>
              <a:t>overheads</a:t>
            </a:r>
            <a:r>
              <a:rPr lang="en-US" sz="2200" dirty="0"/>
              <a:t> also. Overhead of </a:t>
            </a:r>
            <a:r>
              <a:rPr lang="en-US" sz="2200" dirty="0" smtClean="0"/>
              <a:t>designing them </a:t>
            </a:r>
            <a:r>
              <a:rPr lang="en-US" sz="2200" dirty="0"/>
              <a:t>may increase the time and cost of the entire software system. </a:t>
            </a:r>
            <a:r>
              <a:rPr lang="en-US" sz="2200" dirty="0" smtClean="0"/>
              <a:t>Therefore, they </a:t>
            </a:r>
            <a:r>
              <a:rPr lang="en-US" sz="2200" dirty="0"/>
              <a:t>must be </a:t>
            </a:r>
            <a:r>
              <a:rPr lang="en-US" sz="2200" b="1" dirty="0"/>
              <a:t>designed simple to keep overheads low.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Drivers and Stubs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7748" y="2362200"/>
            <a:ext cx="758419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Consider the following program:</a:t>
            </a:r>
          </a:p>
          <a:p>
            <a:pPr>
              <a:buNone/>
            </a:pPr>
            <a:r>
              <a:rPr lang="en-US" dirty="0"/>
              <a:t>main()</a:t>
            </a:r>
          </a:p>
          <a:p>
            <a:pPr>
              <a:buNone/>
            </a:pPr>
            <a:r>
              <a:rPr lang="en-US" dirty="0" smtClean="0"/>
              <a:t>    {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a,b,c,sum,diff,mul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it-IT" dirty="0" smtClean="0"/>
              <a:t>          scanf</a:t>
            </a:r>
            <a:r>
              <a:rPr lang="it-IT" dirty="0"/>
              <a:t>(“%d %d %d”, &amp;a, &amp;b, &amp;c);</a:t>
            </a:r>
          </a:p>
          <a:p>
            <a:pPr>
              <a:buNone/>
            </a:pPr>
            <a:r>
              <a:rPr lang="en-US" dirty="0" smtClean="0"/>
              <a:t>          sum </a:t>
            </a:r>
            <a:r>
              <a:rPr lang="en-US" dirty="0"/>
              <a:t>= </a:t>
            </a:r>
            <a:r>
              <a:rPr lang="en-US" dirty="0" err="1"/>
              <a:t>calsum</a:t>
            </a:r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smtClean="0"/>
              <a:t>          diff </a:t>
            </a:r>
            <a:r>
              <a:rPr lang="en-US" dirty="0"/>
              <a:t>= </a:t>
            </a:r>
            <a:r>
              <a:rPr lang="en-US" dirty="0" err="1"/>
              <a:t>caldiff</a:t>
            </a:r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mul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calmul</a:t>
            </a:r>
            <a:r>
              <a:rPr lang="en-US" dirty="0"/>
              <a:t>(</a:t>
            </a:r>
            <a:r>
              <a:rPr lang="en-US" dirty="0" err="1"/>
              <a:t>a,b,c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printf</a:t>
            </a:r>
            <a:r>
              <a:rPr lang="en-US" dirty="0"/>
              <a:t>(“%d %d %d”, sum, diff, </a:t>
            </a:r>
            <a:r>
              <a:rPr lang="en-US" dirty="0" err="1"/>
              <a:t>mul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en-US" dirty="0"/>
          </a:p>
          <a:p>
            <a:pPr>
              <a:buNone/>
            </a:pPr>
            <a:r>
              <a:rPr lang="fr-FR" dirty="0"/>
              <a:t>calsum(int x, int y, int z)</a:t>
            </a:r>
          </a:p>
          <a:p>
            <a:pPr>
              <a:buNone/>
            </a:pPr>
            <a:r>
              <a:rPr lang="en-US" dirty="0" smtClean="0"/>
              <a:t>    {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d </a:t>
            </a:r>
            <a:r>
              <a:rPr lang="en-US" dirty="0"/>
              <a:t>= x + y + z;</a:t>
            </a:r>
          </a:p>
          <a:p>
            <a:pPr>
              <a:buNone/>
            </a:pPr>
            <a:r>
              <a:rPr lang="en-US" dirty="0" smtClean="0"/>
              <a:t>         return(d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/>
              <a:t>(a) Suppose main() module is not ready for the testing of </a:t>
            </a:r>
            <a:r>
              <a:rPr lang="en-US" sz="2200" dirty="0" err="1"/>
              <a:t>calsum</a:t>
            </a:r>
            <a:r>
              <a:rPr lang="en-US" sz="2200" dirty="0"/>
              <a:t>() </a:t>
            </a:r>
            <a:r>
              <a:rPr lang="en-US" sz="2200" dirty="0" smtClean="0"/>
              <a:t>module. Design </a:t>
            </a:r>
            <a:r>
              <a:rPr lang="en-US" sz="2200" dirty="0"/>
              <a:t>a driver module for main().</a:t>
            </a:r>
          </a:p>
          <a:p>
            <a:pPr algn="just">
              <a:buNone/>
            </a:pPr>
            <a:r>
              <a:rPr lang="en-US" sz="2200" dirty="0"/>
              <a:t>(b) Modules </a:t>
            </a:r>
            <a:r>
              <a:rPr lang="en-US" sz="2200" dirty="0" err="1"/>
              <a:t>caldiff</a:t>
            </a:r>
            <a:r>
              <a:rPr lang="en-US" sz="2200" dirty="0"/>
              <a:t>() and </a:t>
            </a:r>
            <a:r>
              <a:rPr lang="en-US" sz="2200" dirty="0" err="1"/>
              <a:t>calmul</a:t>
            </a:r>
            <a:r>
              <a:rPr lang="en-US" sz="2200" dirty="0"/>
              <a:t>() are not ready when called in main</a:t>
            </a:r>
            <a:r>
              <a:rPr lang="en-US" sz="2200" dirty="0" smtClean="0"/>
              <a:t>().Design </a:t>
            </a:r>
            <a:r>
              <a:rPr lang="en-US" sz="2200" dirty="0"/>
              <a:t>stubs for these two modules.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Solutions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(a) </a:t>
            </a:r>
            <a:r>
              <a:rPr lang="en-US" sz="2200" b="1" dirty="0"/>
              <a:t>Driver for main() module:</a:t>
            </a:r>
          </a:p>
          <a:p>
            <a:pPr>
              <a:buNone/>
            </a:pPr>
            <a:r>
              <a:rPr lang="en-US" sz="2200" dirty="0" smtClean="0"/>
              <a:t>      main</a:t>
            </a:r>
            <a:r>
              <a:rPr lang="en-US" sz="2200" dirty="0"/>
              <a:t>()</a:t>
            </a:r>
          </a:p>
          <a:p>
            <a:pPr>
              <a:buNone/>
            </a:pPr>
            <a:r>
              <a:rPr lang="en-US" sz="2200" dirty="0" smtClean="0"/>
              <a:t>         {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            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a, b, c, sum;</a:t>
            </a:r>
          </a:p>
          <a:p>
            <a:pPr>
              <a:buNone/>
            </a:pPr>
            <a:r>
              <a:rPr lang="it-IT" sz="2200" dirty="0" smtClean="0"/>
              <a:t>             scanf</a:t>
            </a:r>
            <a:r>
              <a:rPr lang="it-IT" sz="2200" dirty="0"/>
              <a:t>(“%d %d %d”, &amp;a, &amp;b, &amp;c);</a:t>
            </a:r>
          </a:p>
          <a:p>
            <a:pPr>
              <a:buNone/>
            </a:pPr>
            <a:r>
              <a:rPr lang="en-US" sz="2200" dirty="0" smtClean="0"/>
              <a:t>             sum </a:t>
            </a:r>
            <a:r>
              <a:rPr lang="en-US" sz="2200" dirty="0"/>
              <a:t>= </a:t>
            </a:r>
            <a:r>
              <a:rPr lang="en-US" sz="2200" dirty="0" err="1"/>
              <a:t>calsum</a:t>
            </a:r>
            <a:r>
              <a:rPr lang="en-US" sz="2200" dirty="0"/>
              <a:t>(</a:t>
            </a:r>
            <a:r>
              <a:rPr lang="en-US" sz="2200" dirty="0" err="1"/>
              <a:t>a,b,c</a:t>
            </a:r>
            <a:r>
              <a:rPr lang="en-US" sz="2200" dirty="0"/>
              <a:t>);</a:t>
            </a:r>
          </a:p>
          <a:p>
            <a:pPr>
              <a:buNone/>
            </a:pPr>
            <a:r>
              <a:rPr lang="en-US" sz="2200" dirty="0" smtClean="0"/>
              <a:t>             </a:t>
            </a:r>
            <a:r>
              <a:rPr lang="en-US" sz="2200" dirty="0" err="1" smtClean="0"/>
              <a:t>printf</a:t>
            </a:r>
            <a:r>
              <a:rPr lang="en-US" sz="2200" dirty="0"/>
              <a:t>(“The output from </a:t>
            </a:r>
            <a:r>
              <a:rPr lang="en-US" sz="2200" dirty="0" err="1"/>
              <a:t>calsum</a:t>
            </a:r>
            <a:r>
              <a:rPr lang="en-US" sz="2200" dirty="0"/>
              <a:t> module is %d”, sum);</a:t>
            </a:r>
          </a:p>
          <a:p>
            <a:pPr>
              <a:buNone/>
            </a:pPr>
            <a:r>
              <a:rPr lang="en-US" sz="2200" dirty="0" smtClean="0"/>
              <a:t>          }</a:t>
            </a:r>
            <a:endParaRPr lang="en-US"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Solutions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(b) </a:t>
            </a:r>
            <a:r>
              <a:rPr lang="en-US" b="1" dirty="0"/>
              <a:t>Stub for </a:t>
            </a:r>
            <a:r>
              <a:rPr lang="en-US" b="1" dirty="0" err="1"/>
              <a:t>caldiff</a:t>
            </a:r>
            <a:r>
              <a:rPr lang="en-US" b="1" dirty="0"/>
              <a:t>() Module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caldiff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z)</a:t>
            </a:r>
          </a:p>
          <a:p>
            <a:pPr>
              <a:buNone/>
            </a:pPr>
            <a:r>
              <a:rPr lang="en-US" dirty="0" smtClean="0"/>
              <a:t>           {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printf</a:t>
            </a:r>
            <a:r>
              <a:rPr lang="en-US" dirty="0"/>
              <a:t>(“Difference calculating module”);</a:t>
            </a:r>
          </a:p>
          <a:p>
            <a:pPr>
              <a:buNone/>
            </a:pPr>
            <a:r>
              <a:rPr lang="en-US" dirty="0" smtClean="0"/>
              <a:t>              return </a:t>
            </a:r>
            <a:r>
              <a:rPr lang="en-US" dirty="0"/>
              <a:t>0;</a:t>
            </a:r>
          </a:p>
          <a:p>
            <a:pPr>
              <a:buNone/>
            </a:pPr>
            <a:r>
              <a:rPr lang="en-US" dirty="0" smtClean="0"/>
              <a:t>            }</a:t>
            </a:r>
            <a:endParaRPr lang="en-US" dirty="0"/>
          </a:p>
          <a:p>
            <a:pPr>
              <a:buNone/>
            </a:pPr>
            <a:r>
              <a:rPr lang="en-US" b="1" dirty="0"/>
              <a:t>Stub for </a:t>
            </a:r>
            <a:r>
              <a:rPr lang="en-US" b="1" dirty="0" err="1"/>
              <a:t>calmul</a:t>
            </a:r>
            <a:r>
              <a:rPr lang="en-US" b="1" dirty="0"/>
              <a:t>() Module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calmul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z)</a:t>
            </a:r>
          </a:p>
          <a:p>
            <a:pPr>
              <a:buNone/>
            </a:pPr>
            <a:r>
              <a:rPr lang="en-US" dirty="0" smtClean="0"/>
              <a:t>            {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printf</a:t>
            </a:r>
            <a:r>
              <a:rPr lang="en-US" dirty="0"/>
              <a:t>(“Multiplication calculation module”);</a:t>
            </a:r>
          </a:p>
          <a:p>
            <a:pPr>
              <a:buNone/>
            </a:pPr>
            <a:r>
              <a:rPr lang="en-US" dirty="0" smtClean="0"/>
              <a:t>                return </a:t>
            </a:r>
            <a:r>
              <a:rPr lang="en-US" dirty="0"/>
              <a:t>0;</a:t>
            </a:r>
          </a:p>
          <a:p>
            <a:pPr>
              <a:buNone/>
            </a:pPr>
            <a:r>
              <a:rPr lang="en-US" dirty="0" smtClean="0"/>
              <a:t>            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By </a:t>
            </a:r>
            <a:r>
              <a:rPr lang="en-US" sz="2200" b="1" dirty="0"/>
              <a:t>validation</a:t>
            </a:r>
            <a:r>
              <a:rPr lang="en-US" sz="2200" dirty="0"/>
              <a:t>, we mean that the </a:t>
            </a:r>
            <a:r>
              <a:rPr lang="en-US" sz="2200" dirty="0" smtClean="0"/>
              <a:t>module that has been </a:t>
            </a:r>
            <a:r>
              <a:rPr lang="en-US" sz="2200" dirty="0"/>
              <a:t>prepared till now is in </a:t>
            </a:r>
            <a:r>
              <a:rPr lang="en-US" sz="2200" dirty="0" smtClean="0"/>
              <a:t>conformance with </a:t>
            </a:r>
            <a:r>
              <a:rPr lang="en-US" sz="2200" dirty="0"/>
              <a:t>the requirements which were set initially </a:t>
            </a:r>
            <a:r>
              <a:rPr lang="en-US" sz="2200" dirty="0" smtClean="0"/>
              <a:t>in the SRS </a:t>
            </a:r>
            <a:r>
              <a:rPr lang="en-US" sz="2200" dirty="0"/>
              <a:t>or user manual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Software validation is achieved through a </a:t>
            </a:r>
            <a:r>
              <a:rPr lang="en-US" sz="2200" b="1" dirty="0" smtClean="0"/>
              <a:t>series of </a:t>
            </a:r>
            <a:r>
              <a:rPr lang="en-US" sz="2200" b="1" dirty="0"/>
              <a:t>black-box tests</a:t>
            </a:r>
            <a:r>
              <a:rPr lang="en-US" sz="2200" dirty="0"/>
              <a:t> that demonstrate conformity </a:t>
            </a:r>
            <a:r>
              <a:rPr lang="en-US" sz="2200" dirty="0" smtClean="0"/>
              <a:t>with requirements.</a:t>
            </a:r>
          </a:p>
          <a:p>
            <a:pPr algn="just"/>
            <a:r>
              <a:rPr lang="en-US" sz="2200" dirty="0"/>
              <a:t>A </a:t>
            </a:r>
            <a:r>
              <a:rPr lang="en-US" sz="2200" b="1" dirty="0"/>
              <a:t>test plan </a:t>
            </a:r>
            <a:r>
              <a:rPr lang="en-US" sz="2200" dirty="0" smtClean="0"/>
              <a:t>outlines </a:t>
            </a:r>
            <a:r>
              <a:rPr lang="en-US" sz="2200" dirty="0"/>
              <a:t>the classes of tests to be </a:t>
            </a:r>
            <a:r>
              <a:rPr lang="en-US" sz="2200" dirty="0" smtClean="0"/>
              <a:t>conducted.</a:t>
            </a:r>
          </a:p>
          <a:p>
            <a:pPr algn="just"/>
            <a:r>
              <a:rPr lang="en-US" sz="2200" dirty="0" smtClean="0"/>
              <a:t>A </a:t>
            </a:r>
            <a:r>
              <a:rPr lang="en-US" sz="2200" b="1" dirty="0"/>
              <a:t>test procedure </a:t>
            </a:r>
            <a:r>
              <a:rPr lang="en-US" sz="2200" dirty="0" smtClean="0"/>
              <a:t>defines specific </a:t>
            </a:r>
            <a:r>
              <a:rPr lang="en-US" sz="2200" dirty="0"/>
              <a:t>test cases that will be used to </a:t>
            </a:r>
            <a:r>
              <a:rPr lang="en-US" sz="2200" dirty="0" smtClean="0"/>
              <a:t>demonstrate conformity </a:t>
            </a:r>
            <a:r>
              <a:rPr lang="en-US" sz="2200" dirty="0"/>
              <a:t>with requirements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Both the </a:t>
            </a:r>
            <a:r>
              <a:rPr lang="en-US" sz="2200" b="1" dirty="0"/>
              <a:t>plan and procedure </a:t>
            </a:r>
            <a:r>
              <a:rPr lang="en-US" sz="2200" dirty="0"/>
              <a:t>are designed </a:t>
            </a:r>
            <a:r>
              <a:rPr lang="en-US" sz="2200" dirty="0" smtClean="0"/>
              <a:t>to ensure </a:t>
            </a:r>
            <a:r>
              <a:rPr lang="en-US" sz="2200" dirty="0"/>
              <a:t>that all functional requirements are </a:t>
            </a:r>
            <a:r>
              <a:rPr lang="en-US" sz="2200" dirty="0" smtClean="0"/>
              <a:t>satisfied</a:t>
            </a:r>
            <a:r>
              <a:rPr lang="en-US" sz="2200" dirty="0"/>
              <a:t>, all </a:t>
            </a:r>
            <a:r>
              <a:rPr lang="en-US" sz="2200" dirty="0" err="1" smtClean="0"/>
              <a:t>behavioural</a:t>
            </a:r>
            <a:r>
              <a:rPr lang="en-US" sz="2200" dirty="0" smtClean="0"/>
              <a:t> characteristics </a:t>
            </a:r>
            <a:r>
              <a:rPr lang="en-US" sz="2200" dirty="0"/>
              <a:t>are achieved, all performance requirements are attained, </a:t>
            </a:r>
            <a:r>
              <a:rPr lang="en-US" sz="2200" dirty="0" smtClean="0"/>
              <a:t>documentation is </a:t>
            </a:r>
            <a:r>
              <a:rPr lang="en-US" sz="2200" dirty="0"/>
              <a:t>correct and human-engineered, and other requirements are met.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 &amp; V Activities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11228"/>
            <a:ext cx="6858000" cy="523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</a:t>
            </a:r>
            <a:r>
              <a:rPr lang="en-US" sz="3200" dirty="0" smtClean="0"/>
              <a:t>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As shown in </a:t>
            </a:r>
            <a:r>
              <a:rPr lang="en-US" sz="2200" dirty="0" smtClean="0"/>
              <a:t>the diagram, </a:t>
            </a:r>
            <a:r>
              <a:rPr lang="en-US" sz="2200" dirty="0"/>
              <a:t>every </a:t>
            </a:r>
            <a:r>
              <a:rPr lang="en-US" sz="2200" b="1" dirty="0"/>
              <a:t>validation </a:t>
            </a:r>
            <a:r>
              <a:rPr lang="en-US" sz="2200" b="1" dirty="0" smtClean="0"/>
              <a:t>testing focuses </a:t>
            </a:r>
            <a:r>
              <a:rPr lang="en-US" sz="2200" b="1" dirty="0"/>
              <a:t>on </a:t>
            </a:r>
            <a:r>
              <a:rPr lang="en-US" sz="2200" dirty="0"/>
              <a:t>a particular </a:t>
            </a:r>
            <a:r>
              <a:rPr lang="en-US" sz="2200" b="1" dirty="0"/>
              <a:t>SDLC phase </a:t>
            </a:r>
            <a:r>
              <a:rPr lang="en-US" sz="2200" dirty="0"/>
              <a:t>and </a:t>
            </a:r>
            <a:r>
              <a:rPr lang="en-US" sz="2200" dirty="0" smtClean="0"/>
              <a:t>thereby focuses </a:t>
            </a:r>
            <a:r>
              <a:rPr lang="en-US" sz="2200" dirty="0"/>
              <a:t>on a particular </a:t>
            </a:r>
            <a:r>
              <a:rPr lang="en-US" sz="2200" b="1" dirty="0"/>
              <a:t>class of errors</a:t>
            </a:r>
            <a:r>
              <a:rPr lang="en-US" sz="2200" b="1" dirty="0" smtClean="0"/>
              <a:t>.</a:t>
            </a:r>
          </a:p>
          <a:p>
            <a:pPr algn="just"/>
            <a:r>
              <a:rPr lang="en-US" sz="2200" dirty="0"/>
              <a:t>We can </a:t>
            </a:r>
            <a:r>
              <a:rPr lang="en-US" sz="2200" dirty="0" smtClean="0"/>
              <a:t>see a </a:t>
            </a:r>
            <a:r>
              <a:rPr lang="en-US" sz="2200" b="1" dirty="0"/>
              <a:t>one-to-one correspondence </a:t>
            </a:r>
            <a:r>
              <a:rPr lang="en-US" sz="2200" dirty="0"/>
              <a:t>between </a:t>
            </a:r>
            <a:r>
              <a:rPr lang="en-US" sz="2200" dirty="0" smtClean="0"/>
              <a:t>development and </a:t>
            </a:r>
            <a:r>
              <a:rPr lang="en-US" sz="2200" dirty="0"/>
              <a:t>testing processes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The </a:t>
            </a:r>
            <a:r>
              <a:rPr lang="en-US" sz="2200" b="1" dirty="0"/>
              <a:t>advantage of this structure </a:t>
            </a:r>
            <a:r>
              <a:rPr lang="en-US" sz="2200" b="1" dirty="0" smtClean="0"/>
              <a:t>of validation </a:t>
            </a:r>
            <a:r>
              <a:rPr lang="en-US" sz="2200" b="1" dirty="0"/>
              <a:t>testing </a:t>
            </a:r>
            <a:r>
              <a:rPr lang="en-US" sz="2200" dirty="0"/>
              <a:t>is that it </a:t>
            </a:r>
            <a:r>
              <a:rPr lang="en-US" sz="2200" b="1" dirty="0"/>
              <a:t>avoids redundant </a:t>
            </a:r>
            <a:r>
              <a:rPr lang="en-US" sz="2200" b="1" dirty="0" smtClean="0"/>
              <a:t>testing and </a:t>
            </a:r>
            <a:r>
              <a:rPr lang="en-US" sz="2200" b="1" dirty="0"/>
              <a:t>prevents one from overlooking large classes </a:t>
            </a:r>
            <a:r>
              <a:rPr lang="en-US" sz="2200" b="1" dirty="0" smtClean="0"/>
              <a:t>of errors. </a:t>
            </a:r>
            <a:r>
              <a:rPr lang="en-US" sz="2200" dirty="0" smtClean="0"/>
              <a:t>For example,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b="1" dirty="0" smtClean="0"/>
              <a:t>purpose of </a:t>
            </a:r>
            <a:r>
              <a:rPr lang="en-US" sz="2200" b="1" dirty="0"/>
              <a:t>unit validation testing </a:t>
            </a:r>
            <a:r>
              <a:rPr lang="en-US" sz="2200" dirty="0"/>
              <a:t>is to </a:t>
            </a:r>
            <a:r>
              <a:rPr lang="en-US" sz="2200" dirty="0" smtClean="0"/>
              <a:t>find </a:t>
            </a:r>
            <a:r>
              <a:rPr lang="en-US" sz="2200" b="1" dirty="0" smtClean="0"/>
              <a:t>discrepancies </a:t>
            </a:r>
            <a:r>
              <a:rPr lang="en-US" sz="2200" dirty="0" smtClean="0"/>
              <a:t>between </a:t>
            </a:r>
            <a:r>
              <a:rPr lang="en-US" sz="2200" dirty="0"/>
              <a:t>the developed module’s functionality </a:t>
            </a:r>
            <a:r>
              <a:rPr lang="en-US" sz="2200" dirty="0" smtClean="0"/>
              <a:t>and its </a:t>
            </a:r>
            <a:r>
              <a:rPr lang="en-US" sz="2200" dirty="0"/>
              <a:t>requirements and interfaces </a:t>
            </a:r>
            <a:r>
              <a:rPr lang="en-US" sz="2200" dirty="0" smtClean="0"/>
              <a:t>specified </a:t>
            </a:r>
            <a:r>
              <a:rPr lang="en-US" sz="2200" dirty="0"/>
              <a:t>in the </a:t>
            </a:r>
            <a:r>
              <a:rPr lang="en-US" sz="2200" dirty="0" smtClean="0"/>
              <a:t>SRS.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b="1" dirty="0"/>
              <a:t>purpose of system validation testing </a:t>
            </a:r>
            <a:r>
              <a:rPr lang="en-US" sz="2200" dirty="0" smtClean="0"/>
              <a:t>is to </a:t>
            </a:r>
            <a:r>
              <a:rPr lang="en-US" sz="2200" dirty="0"/>
              <a:t>explore whether the product is consistent </a:t>
            </a:r>
            <a:r>
              <a:rPr lang="en-US" sz="2200" dirty="0" smtClean="0"/>
              <a:t>with its original </a:t>
            </a:r>
            <a:r>
              <a:rPr lang="en-US" sz="2200" dirty="0"/>
              <a:t>objectives</a:t>
            </a:r>
            <a:r>
              <a:rPr lang="en-US" sz="2200" dirty="0" smtClean="0"/>
              <a:t>.</a:t>
            </a:r>
          </a:p>
          <a:p>
            <a:pPr algn="just"/>
            <a:endParaRPr lang="en-US" sz="2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Validation </a:t>
            </a:r>
            <a:r>
              <a:rPr lang="en-US" sz="3200" dirty="0" smtClean="0"/>
              <a:t>Testing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Autofit/>
          </a:bodyPr>
          <a:lstStyle/>
          <a:p>
            <a:r>
              <a:rPr lang="en-US" sz="1600" b="1" dirty="0"/>
              <a:t>UNIT VALIDATION </a:t>
            </a:r>
            <a:r>
              <a:rPr lang="en-US" sz="1600" b="1" dirty="0" smtClean="0"/>
              <a:t>TESTING</a:t>
            </a:r>
          </a:p>
          <a:p>
            <a:r>
              <a:rPr lang="en-US" sz="1600" b="1" dirty="0"/>
              <a:t>INTEGRATION </a:t>
            </a:r>
            <a:r>
              <a:rPr lang="en-US" sz="1600" b="1" dirty="0" smtClean="0"/>
              <a:t>TESTING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- DECOMPOSITION-BASED INTEGRATION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-  </a:t>
            </a:r>
            <a:r>
              <a:rPr lang="en-US" sz="1600" dirty="0"/>
              <a:t>non-incremental </a:t>
            </a:r>
            <a:r>
              <a:rPr lang="en-US" sz="1600" dirty="0" smtClean="0"/>
              <a:t>(big-bang testing)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                    -  incremental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- Top-down </a:t>
            </a:r>
            <a:r>
              <a:rPr lang="en-US" sz="1600" dirty="0"/>
              <a:t>Integration </a:t>
            </a:r>
            <a:r>
              <a:rPr lang="en-US" sz="1600" dirty="0" smtClean="0"/>
              <a:t>Testing(</a:t>
            </a:r>
            <a:r>
              <a:rPr lang="en-US" sz="1600" i="1" dirty="0" smtClean="0"/>
              <a:t>Depth first integration and Breadth first integration)</a:t>
            </a:r>
            <a:endParaRPr lang="en-US" sz="1600" dirty="0" smtClean="0"/>
          </a:p>
          <a:p>
            <a:pPr>
              <a:buNone/>
            </a:pPr>
            <a:r>
              <a:rPr lang="en-US" sz="1600" i="1" dirty="0" smtClean="0"/>
              <a:t>                         - </a:t>
            </a:r>
            <a:r>
              <a:rPr lang="en-US" sz="1600" dirty="0" smtClean="0"/>
              <a:t>Bottom-up Integration Testing</a:t>
            </a:r>
          </a:p>
          <a:p>
            <a:pPr>
              <a:buNone/>
            </a:pPr>
            <a:r>
              <a:rPr lang="en-US" sz="1600" dirty="0" smtClean="0"/>
              <a:t>                         - Sandwich </a:t>
            </a:r>
            <a:r>
              <a:rPr lang="en-US" sz="1600" dirty="0"/>
              <a:t>I</a:t>
            </a:r>
            <a:r>
              <a:rPr lang="en-US" sz="1600" dirty="0" smtClean="0"/>
              <a:t>ntegration Testing.</a:t>
            </a:r>
          </a:p>
          <a:p>
            <a:pPr>
              <a:buNone/>
            </a:pPr>
            <a:r>
              <a:rPr lang="en-US" sz="1600" i="1" dirty="0"/>
              <a:t> </a:t>
            </a:r>
            <a:r>
              <a:rPr lang="en-US" sz="1600" i="1" dirty="0" smtClean="0"/>
              <a:t>            - </a:t>
            </a:r>
            <a:r>
              <a:rPr lang="en-US" sz="1600" dirty="0" smtClean="0"/>
              <a:t>CALL </a:t>
            </a:r>
            <a:r>
              <a:rPr lang="en-US" sz="1600" dirty="0"/>
              <a:t>GRAPH-BASED </a:t>
            </a:r>
            <a:r>
              <a:rPr lang="en-US" sz="1600" dirty="0" smtClean="0"/>
              <a:t>INTEGRATION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- </a:t>
            </a:r>
            <a:r>
              <a:rPr lang="en-US" sz="1600" dirty="0"/>
              <a:t>Pair-wise </a:t>
            </a:r>
            <a:r>
              <a:rPr lang="en-US" sz="1600" dirty="0" smtClean="0"/>
              <a:t>Integration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- </a:t>
            </a:r>
            <a:r>
              <a:rPr lang="en-US" sz="1600" dirty="0" err="1"/>
              <a:t>Neighbourhood</a:t>
            </a:r>
            <a:r>
              <a:rPr lang="en-US" sz="1600" dirty="0"/>
              <a:t> </a:t>
            </a:r>
            <a:r>
              <a:rPr lang="en-US" sz="1600" dirty="0" smtClean="0"/>
              <a:t>Integration</a:t>
            </a:r>
          </a:p>
          <a:p>
            <a:pPr>
              <a:buNone/>
            </a:pPr>
            <a:r>
              <a:rPr lang="en-US" sz="1600" b="1" dirty="0" smtClean="0"/>
              <a:t>             - </a:t>
            </a:r>
            <a:r>
              <a:rPr lang="en-US" sz="1600" dirty="0" smtClean="0"/>
              <a:t>PATH-BASED INTEGRATION</a:t>
            </a:r>
          </a:p>
          <a:p>
            <a:r>
              <a:rPr lang="en-US" sz="1600" b="1" dirty="0"/>
              <a:t>FUNCTION </a:t>
            </a:r>
            <a:r>
              <a:rPr lang="en-US" sz="1600" b="1" dirty="0" smtClean="0"/>
              <a:t>TESTING</a:t>
            </a:r>
          </a:p>
          <a:p>
            <a:r>
              <a:rPr lang="en-US" sz="1600" b="1" dirty="0"/>
              <a:t>SYSTEM </a:t>
            </a:r>
            <a:r>
              <a:rPr lang="en-US" sz="1600" b="1" dirty="0" smtClean="0"/>
              <a:t>TESTING  </a:t>
            </a:r>
            <a:r>
              <a:rPr lang="en-US" sz="1600" dirty="0" smtClean="0"/>
              <a:t>(</a:t>
            </a:r>
            <a:r>
              <a:rPr lang="en-US" sz="1600" i="1" dirty="0"/>
              <a:t>Security </a:t>
            </a:r>
            <a:r>
              <a:rPr lang="en-US" sz="1600" i="1" dirty="0" smtClean="0"/>
              <a:t>testing,</a:t>
            </a:r>
            <a:r>
              <a:rPr lang="en-US" sz="1600" i="1" dirty="0"/>
              <a:t> Stress </a:t>
            </a:r>
            <a:r>
              <a:rPr lang="en-US" sz="1600" i="1" dirty="0" smtClean="0"/>
              <a:t>testing,</a:t>
            </a:r>
            <a:r>
              <a:rPr lang="en-US" sz="1600" i="1" dirty="0"/>
              <a:t> Performance </a:t>
            </a:r>
            <a:r>
              <a:rPr lang="en-US" sz="1600" i="1" dirty="0" smtClean="0"/>
              <a:t>testing,</a:t>
            </a:r>
            <a:r>
              <a:rPr lang="en-US" sz="1600" i="1" dirty="0"/>
              <a:t> Compatibility </a:t>
            </a:r>
            <a:r>
              <a:rPr lang="en-US" sz="1600" i="1" dirty="0" smtClean="0"/>
              <a:t>testing,</a:t>
            </a:r>
            <a:r>
              <a:rPr lang="en-US" sz="1600" i="1" dirty="0"/>
              <a:t> Recovery </a:t>
            </a:r>
            <a:r>
              <a:rPr lang="en-US" sz="1600" i="1" dirty="0" smtClean="0"/>
              <a:t>    testing, Load testing, Usability testing)</a:t>
            </a:r>
            <a:endParaRPr lang="en-US" sz="1600" b="1" i="1" dirty="0" smtClean="0"/>
          </a:p>
          <a:p>
            <a:r>
              <a:rPr lang="en-US" sz="1600" b="1" dirty="0" smtClean="0"/>
              <a:t> </a:t>
            </a:r>
            <a:r>
              <a:rPr lang="en-US" sz="1600" b="1" dirty="0"/>
              <a:t>ACCEPTANCE </a:t>
            </a:r>
            <a:r>
              <a:rPr lang="en-US" sz="1600" b="1" dirty="0" smtClean="0"/>
              <a:t>TESTING  </a:t>
            </a:r>
            <a:r>
              <a:rPr lang="en-US" sz="1600" dirty="0" smtClean="0"/>
              <a:t>(</a:t>
            </a:r>
            <a:r>
              <a:rPr lang="en-US" sz="1600" i="1" dirty="0" smtClean="0"/>
              <a:t>alpha testing and  beta testing)</a:t>
            </a:r>
          </a:p>
          <a:p>
            <a:endParaRPr lang="en-US" sz="1400" b="1" dirty="0" smtClean="0"/>
          </a:p>
          <a:p>
            <a:pPr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UNIT VALIDATION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Before we validate the entire software</a:t>
            </a:r>
            <a:r>
              <a:rPr lang="en-US" sz="2000" dirty="0"/>
              <a:t>, </a:t>
            </a:r>
            <a:r>
              <a:rPr lang="en-US" sz="2000" dirty="0" smtClean="0"/>
              <a:t>units or </a:t>
            </a:r>
            <a:r>
              <a:rPr lang="en-US" sz="2000" dirty="0"/>
              <a:t>modules must be validated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Unit </a:t>
            </a:r>
            <a:r>
              <a:rPr lang="en-US" sz="2000" b="1" dirty="0"/>
              <a:t>is the smallest building block </a:t>
            </a:r>
            <a:r>
              <a:rPr lang="en-US" sz="2000" dirty="0"/>
              <a:t>of the software </a:t>
            </a:r>
            <a:r>
              <a:rPr lang="en-US" sz="2000" dirty="0" smtClean="0"/>
              <a:t>system i.e., </a:t>
            </a:r>
            <a:r>
              <a:rPr lang="en-US" sz="2000" b="1" dirty="0" smtClean="0"/>
              <a:t>module</a:t>
            </a:r>
          </a:p>
          <a:p>
            <a:pPr algn="just"/>
            <a:r>
              <a:rPr lang="en-US" sz="2000" dirty="0"/>
              <a:t>Unit tests </a:t>
            </a:r>
            <a:r>
              <a:rPr lang="en-US" sz="2000" b="1" dirty="0"/>
              <a:t>ensure</a:t>
            </a:r>
            <a:r>
              <a:rPr lang="en-US" sz="2000" dirty="0"/>
              <a:t> that the software meets at least </a:t>
            </a:r>
            <a:r>
              <a:rPr lang="en-US" sz="2000" dirty="0" smtClean="0"/>
              <a:t>a baseline </a:t>
            </a:r>
            <a:r>
              <a:rPr lang="en-US" sz="2000" dirty="0"/>
              <a:t>level of </a:t>
            </a:r>
            <a:r>
              <a:rPr lang="en-US" sz="2000" b="1" dirty="0"/>
              <a:t>functionality</a:t>
            </a:r>
            <a:r>
              <a:rPr lang="en-US" sz="2000" dirty="0"/>
              <a:t> prior to integration and system testing</a:t>
            </a:r>
            <a:endParaRPr lang="en-US" sz="2000" dirty="0" smtClean="0"/>
          </a:p>
          <a:p>
            <a:pPr algn="just"/>
            <a:r>
              <a:rPr lang="en-US" sz="2000" b="1" dirty="0"/>
              <a:t>Unit testing is normally considered </a:t>
            </a:r>
            <a:r>
              <a:rPr lang="en-US" sz="2000" b="1" dirty="0" smtClean="0"/>
              <a:t> adjunct to </a:t>
            </a:r>
            <a:r>
              <a:rPr lang="en-US" sz="2000" b="1" dirty="0"/>
              <a:t>the coding step</a:t>
            </a:r>
            <a:r>
              <a:rPr lang="en-US" sz="2000" dirty="0"/>
              <a:t>. However, it has been discussed that testing with the </a:t>
            </a:r>
            <a:r>
              <a:rPr lang="en-US" sz="2000" dirty="0" smtClean="0"/>
              <a:t>code of </a:t>
            </a:r>
            <a:r>
              <a:rPr lang="en-US" sz="2000" dirty="0"/>
              <a:t>a unit is called the </a:t>
            </a:r>
            <a:r>
              <a:rPr lang="en-US" sz="2000" i="1" dirty="0" smtClean="0"/>
              <a:t>verification </a:t>
            </a:r>
            <a:r>
              <a:rPr lang="en-US" sz="2000" i="1" dirty="0"/>
              <a:t>step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Units </a:t>
            </a:r>
            <a:r>
              <a:rPr lang="en-US" sz="2000" dirty="0"/>
              <a:t>must also be </a:t>
            </a:r>
            <a:r>
              <a:rPr lang="en-US" sz="2000" b="1" dirty="0"/>
              <a:t>validated to </a:t>
            </a:r>
            <a:r>
              <a:rPr lang="en-US" sz="2000" b="1" dirty="0" smtClean="0"/>
              <a:t>ensure </a:t>
            </a:r>
            <a:r>
              <a:rPr lang="en-US" sz="2000" dirty="0" smtClean="0"/>
              <a:t>that </a:t>
            </a:r>
            <a:r>
              <a:rPr lang="en-US" sz="2000" dirty="0"/>
              <a:t>every unit of software has been built in the right manner in </a:t>
            </a:r>
            <a:r>
              <a:rPr lang="en-US" sz="2000" b="1" dirty="0" smtClean="0"/>
              <a:t>conformance with </a:t>
            </a:r>
            <a:r>
              <a:rPr lang="en-US" sz="2000" b="1" dirty="0"/>
              <a:t>user requirements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While </a:t>
            </a:r>
            <a:r>
              <a:rPr lang="en-US" sz="2000" dirty="0"/>
              <a:t>developing the software</a:t>
            </a:r>
            <a:r>
              <a:rPr lang="en-US" sz="2000" dirty="0" smtClean="0"/>
              <a:t>, if </a:t>
            </a:r>
            <a:r>
              <a:rPr lang="en-US" sz="2000" dirty="0"/>
              <a:t>the developer </a:t>
            </a:r>
            <a:r>
              <a:rPr lang="en-US" sz="2000" b="1" dirty="0"/>
              <a:t>detects and removes the bug</a:t>
            </a:r>
            <a:r>
              <a:rPr lang="en-US" sz="2000" dirty="0"/>
              <a:t>, </a:t>
            </a:r>
            <a:r>
              <a:rPr lang="en-US" sz="2000" dirty="0" smtClean="0"/>
              <a:t>it offers significant </a:t>
            </a:r>
            <a:r>
              <a:rPr lang="en-US" sz="2000" b="1" dirty="0"/>
              <a:t>savings of time and costs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Unit testing </a:t>
            </a:r>
            <a:r>
              <a:rPr lang="en-US" sz="2000" dirty="0"/>
              <a:t>is largely </a:t>
            </a:r>
            <a:r>
              <a:rPr lang="en-US" sz="2000" dirty="0" smtClean="0"/>
              <a:t>based on </a:t>
            </a:r>
            <a:r>
              <a:rPr lang="en-US" sz="2000" b="1" dirty="0"/>
              <a:t>black-box techniques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Unit Test Environment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Though software is divided into modules but </a:t>
            </a:r>
            <a:r>
              <a:rPr lang="en-US" sz="2200" b="1" dirty="0"/>
              <a:t>a module is not an </a:t>
            </a:r>
            <a:r>
              <a:rPr lang="en-US" sz="2200" b="1" dirty="0" smtClean="0"/>
              <a:t>isolated </a:t>
            </a:r>
            <a:r>
              <a:rPr lang="en-US" sz="2200" dirty="0" smtClean="0"/>
              <a:t>entity.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b="1" dirty="0"/>
              <a:t>The module under consideration might be getting some inputs </a:t>
            </a:r>
            <a:r>
              <a:rPr lang="en-US" sz="2200" b="1" dirty="0" smtClean="0"/>
              <a:t>from another </a:t>
            </a:r>
            <a:r>
              <a:rPr lang="en-US" sz="2200" b="1" dirty="0"/>
              <a:t>module or the module is calling some other module. It means </a:t>
            </a:r>
            <a:r>
              <a:rPr lang="en-US" sz="2200" b="1" dirty="0" smtClean="0"/>
              <a:t>that a </a:t>
            </a:r>
            <a:r>
              <a:rPr lang="en-US" sz="2200" b="1" dirty="0"/>
              <a:t>module is not independent and cannot be tested in isolation</a:t>
            </a:r>
            <a:r>
              <a:rPr lang="en-US" sz="2200" b="1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While </a:t>
            </a:r>
            <a:r>
              <a:rPr lang="en-US" sz="2200" dirty="0" smtClean="0"/>
              <a:t>testing the </a:t>
            </a:r>
            <a:r>
              <a:rPr lang="en-US" sz="2200" dirty="0"/>
              <a:t>module</a:t>
            </a:r>
            <a:r>
              <a:rPr lang="en-US" sz="2200" b="1" dirty="0"/>
              <a:t>, all its interfaces must be simulated</a:t>
            </a:r>
            <a:r>
              <a:rPr lang="en-US" sz="2200" dirty="0"/>
              <a:t> if the interfaced modules </a:t>
            </a:r>
            <a:r>
              <a:rPr lang="en-US" sz="2200" dirty="0" smtClean="0"/>
              <a:t>are not </a:t>
            </a:r>
            <a:r>
              <a:rPr lang="en-US" sz="2200" dirty="0"/>
              <a:t>ready at the time of testing the module under consideration. </a:t>
            </a:r>
            <a:endParaRPr lang="en-US" sz="2200" dirty="0" smtClean="0"/>
          </a:p>
          <a:p>
            <a:pPr algn="just"/>
            <a:r>
              <a:rPr lang="en-US" sz="2200" dirty="0"/>
              <a:t>T</a:t>
            </a:r>
            <a:r>
              <a:rPr lang="en-US" sz="2200" dirty="0" smtClean="0"/>
              <a:t>he </a:t>
            </a:r>
            <a:r>
              <a:rPr lang="en-US" sz="2200" b="1" dirty="0"/>
              <a:t>types of interface modules </a:t>
            </a:r>
            <a:r>
              <a:rPr lang="en-US" sz="2200" dirty="0"/>
              <a:t>which must be simulated, if </a:t>
            </a:r>
            <a:r>
              <a:rPr lang="en-US" sz="2200" dirty="0" smtClean="0"/>
              <a:t>required , to </a:t>
            </a:r>
            <a:r>
              <a:rPr lang="en-US" sz="2200" dirty="0"/>
              <a:t>test a </a:t>
            </a:r>
            <a:r>
              <a:rPr lang="en-US" sz="2200" dirty="0" smtClean="0"/>
              <a:t>module are:</a:t>
            </a:r>
          </a:p>
          <a:p>
            <a:pPr algn="just">
              <a:buNone/>
            </a:pPr>
            <a:r>
              <a:rPr lang="en-US" sz="2200" b="1" dirty="0" smtClean="0"/>
              <a:t>       - Drivers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- Stubs</a:t>
            </a:r>
            <a:endParaRPr lang="en-US" sz="2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</a:t>
            </a:r>
            <a:r>
              <a:rPr lang="en-US" sz="3200" dirty="0" smtClean="0"/>
              <a:t>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Drivers</a:t>
            </a:r>
          </a:p>
          <a:p>
            <a:pPr algn="just">
              <a:buNone/>
            </a:pPr>
            <a:r>
              <a:rPr lang="en-US" dirty="0" smtClean="0"/>
              <a:t>     -Suppose </a:t>
            </a:r>
            <a:r>
              <a:rPr lang="en-US" dirty="0"/>
              <a:t>a </a:t>
            </a:r>
            <a:r>
              <a:rPr lang="en-US" b="1" dirty="0"/>
              <a:t>module is to be tested</a:t>
            </a:r>
            <a:r>
              <a:rPr lang="en-US" dirty="0"/>
              <a:t>, wherein some inputs are to </a:t>
            </a:r>
            <a:r>
              <a:rPr lang="en-US" dirty="0" smtClean="0"/>
              <a:t>be received from </a:t>
            </a:r>
            <a:r>
              <a:rPr lang="en-US" dirty="0"/>
              <a:t>another module. However, </a:t>
            </a:r>
            <a:r>
              <a:rPr lang="en-US" b="1" dirty="0"/>
              <a:t>this module which passes </a:t>
            </a:r>
            <a:r>
              <a:rPr lang="en-US" b="1" dirty="0" smtClean="0"/>
              <a:t>inputs to </a:t>
            </a:r>
            <a:r>
              <a:rPr lang="en-US" b="1" dirty="0"/>
              <a:t>the module to be tested is not ready and under development.</a:t>
            </a:r>
            <a:r>
              <a:rPr lang="en-US" dirty="0"/>
              <a:t> In such </a:t>
            </a:r>
            <a:r>
              <a:rPr lang="en-US" dirty="0" smtClean="0"/>
              <a:t>a situation</a:t>
            </a:r>
            <a:r>
              <a:rPr lang="en-US" dirty="0"/>
              <a:t>, we need to </a:t>
            </a:r>
            <a:r>
              <a:rPr lang="en-US" b="1" dirty="0"/>
              <a:t>simulate</a:t>
            </a:r>
            <a:r>
              <a:rPr lang="en-US" dirty="0"/>
              <a:t> the inputs required in the module to be tested.</a:t>
            </a:r>
          </a:p>
          <a:p>
            <a:pPr algn="just">
              <a:buNone/>
            </a:pPr>
            <a:r>
              <a:rPr lang="en-US" dirty="0" smtClean="0"/>
              <a:t>      -For </a:t>
            </a:r>
            <a:r>
              <a:rPr lang="en-US" dirty="0"/>
              <a:t>this purpose, a </a:t>
            </a:r>
            <a:r>
              <a:rPr lang="en-US" b="1" dirty="0"/>
              <a:t>main program is prepared</a:t>
            </a:r>
            <a:r>
              <a:rPr lang="en-US" dirty="0"/>
              <a:t>, wherein the required inputs </a:t>
            </a:r>
            <a:r>
              <a:rPr lang="en-US" dirty="0" smtClean="0"/>
              <a:t>are either </a:t>
            </a:r>
            <a:r>
              <a:rPr lang="en-US" b="1" dirty="0"/>
              <a:t>hard-coded or entered by the user </a:t>
            </a:r>
            <a:r>
              <a:rPr lang="en-US" dirty="0"/>
              <a:t>and passed on to the module </a:t>
            </a:r>
            <a:r>
              <a:rPr lang="en-US" dirty="0" smtClean="0"/>
              <a:t>under test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-</a:t>
            </a:r>
            <a:r>
              <a:rPr lang="en-US" b="1" dirty="0" smtClean="0"/>
              <a:t>This </a:t>
            </a:r>
            <a:r>
              <a:rPr lang="en-US" b="1" dirty="0"/>
              <a:t>module where the required inputs for the module under test </a:t>
            </a:r>
            <a:r>
              <a:rPr lang="en-US" b="1" dirty="0" smtClean="0"/>
              <a:t>are simulated </a:t>
            </a:r>
            <a:r>
              <a:rPr lang="en-US" b="1" dirty="0"/>
              <a:t>for the purpose of module or unit testing is known as a </a:t>
            </a:r>
            <a:r>
              <a:rPr lang="en-US" b="1" i="1" dirty="0"/>
              <a:t>driver module</a:t>
            </a:r>
            <a:r>
              <a:rPr lang="en-US" i="1" dirty="0"/>
              <a:t>.</a:t>
            </a:r>
          </a:p>
          <a:p>
            <a:pPr algn="just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1699</Words>
  <Application>Microsoft Office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Testing/Validation Activities Unit-IV</vt:lpstr>
      <vt:lpstr>Unit Testing</vt:lpstr>
      <vt:lpstr>Introduction</vt:lpstr>
      <vt:lpstr>V &amp; V Activities</vt:lpstr>
      <vt:lpstr>continue….</vt:lpstr>
      <vt:lpstr>Validation Testing Techniques</vt:lpstr>
      <vt:lpstr>UNIT VALIDATION TESTING</vt:lpstr>
      <vt:lpstr>Unit Test Environment</vt:lpstr>
      <vt:lpstr>continue….</vt:lpstr>
      <vt:lpstr> For example, see the design hierarchy of the modules .</vt:lpstr>
      <vt:lpstr>continue….</vt:lpstr>
      <vt:lpstr>Driver Module for module A</vt:lpstr>
      <vt:lpstr>Characteristics of a driver module</vt:lpstr>
      <vt:lpstr>Stubs</vt:lpstr>
      <vt:lpstr>For example, see the design hierarchy of the modules </vt:lpstr>
      <vt:lpstr>continue…..</vt:lpstr>
      <vt:lpstr> Stub module for module B</vt:lpstr>
      <vt:lpstr>Characteristics of a stub module</vt:lpstr>
      <vt:lpstr>Benefits of Designing Stubs and Drivers</vt:lpstr>
      <vt:lpstr>Drivers and Stubs</vt:lpstr>
      <vt:lpstr>Example</vt:lpstr>
      <vt:lpstr>Questions</vt:lpstr>
      <vt:lpstr>Solutions</vt:lpstr>
      <vt:lpstr>Solutions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Testing/Validation Activities Unit-IV</dc:title>
  <dc:creator>GEU</dc:creator>
  <cp:lastModifiedBy>GEU</cp:lastModifiedBy>
  <cp:revision>90</cp:revision>
  <dcterms:created xsi:type="dcterms:W3CDTF">2020-04-04T18:39:35Z</dcterms:created>
  <dcterms:modified xsi:type="dcterms:W3CDTF">2020-04-10T12:22:44Z</dcterms:modified>
</cp:coreProperties>
</file>