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81" r:id="rId4"/>
    <p:sldId id="282" r:id="rId5"/>
    <p:sldId id="283" r:id="rId6"/>
    <p:sldId id="284" r:id="rId7"/>
    <p:sldId id="285" r:id="rId8"/>
    <p:sldId id="286" r:id="rId9"/>
    <p:sldId id="288" r:id="rId10"/>
    <p:sldId id="287"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 id="316" r:id="rId38"/>
    <p:sldId id="317" r:id="rId39"/>
    <p:sldId id="318"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7C90B9-4DE9-439A-9D58-6853046F244C}" type="datetimeFigureOut">
              <a:rPr lang="en-US" smtClean="0"/>
              <a:pPr/>
              <a:t>10-Apr-20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04CF10-62CB-47FD-A24B-5F6AA9D93D4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7C90B9-4DE9-439A-9D58-6853046F244C}" type="datetimeFigureOut">
              <a:rPr lang="en-US" smtClean="0"/>
              <a:pPr/>
              <a:t>10-Apr-20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04CF10-62CB-47FD-A24B-5F6AA9D93D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7C90B9-4DE9-439A-9D58-6853046F244C}" type="datetimeFigureOut">
              <a:rPr lang="en-US" smtClean="0"/>
              <a:pPr/>
              <a:t>10-Apr-20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04CF10-62CB-47FD-A24B-5F6AA9D93D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7C90B9-4DE9-439A-9D58-6853046F244C}" type="datetimeFigureOut">
              <a:rPr lang="en-US" smtClean="0"/>
              <a:pPr/>
              <a:t>10-Apr-20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04CF10-62CB-47FD-A24B-5F6AA9D93D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7C90B9-4DE9-439A-9D58-6853046F244C}" type="datetimeFigureOut">
              <a:rPr lang="en-US" smtClean="0"/>
              <a:pPr/>
              <a:t>10-Apr-20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04CF10-62CB-47FD-A24B-5F6AA9D93D4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7C90B9-4DE9-439A-9D58-6853046F244C}" type="datetimeFigureOut">
              <a:rPr lang="en-US" smtClean="0"/>
              <a:pPr/>
              <a:t>10-Apr-20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04CF10-62CB-47FD-A24B-5F6AA9D93D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7C90B9-4DE9-439A-9D58-6853046F244C}" type="datetimeFigureOut">
              <a:rPr lang="en-US" smtClean="0"/>
              <a:pPr/>
              <a:t>10-Apr-20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04CF10-62CB-47FD-A24B-5F6AA9D93D4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7C90B9-4DE9-439A-9D58-6853046F244C}" type="datetimeFigureOut">
              <a:rPr lang="en-US" smtClean="0"/>
              <a:pPr/>
              <a:t>10-Apr-20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04CF10-62CB-47FD-A24B-5F6AA9D93D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7C90B9-4DE9-439A-9D58-6853046F244C}" type="datetimeFigureOut">
              <a:rPr lang="en-US" smtClean="0"/>
              <a:pPr/>
              <a:t>10-Apr-20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04CF10-62CB-47FD-A24B-5F6AA9D93D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7C90B9-4DE9-439A-9D58-6853046F244C}" type="datetimeFigureOut">
              <a:rPr lang="en-US" smtClean="0"/>
              <a:pPr/>
              <a:t>10-Apr-20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04CF10-62CB-47FD-A24B-5F6AA9D93D4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7C90B9-4DE9-439A-9D58-6853046F244C}" type="datetimeFigureOut">
              <a:rPr lang="en-US" smtClean="0"/>
              <a:pPr/>
              <a:t>10-Apr-20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04CF10-62CB-47FD-A24B-5F6AA9D93D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7C90B9-4DE9-439A-9D58-6853046F244C}" type="datetimeFigureOut">
              <a:rPr lang="en-US" smtClean="0"/>
              <a:pPr/>
              <a:t>10-Apr-20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4CF10-62CB-47FD-A24B-5F6AA9D93D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Testing/Validation Activities</a:t>
            </a:r>
            <a:br>
              <a:rPr lang="en-US" dirty="0" smtClean="0"/>
            </a:br>
            <a:r>
              <a:rPr lang="en-US" dirty="0" smtClean="0"/>
              <a:t>Unit-IV</a:t>
            </a:r>
            <a:endParaRPr lang="en-US" dirty="0"/>
          </a:p>
        </p:txBody>
      </p:sp>
      <p:sp>
        <p:nvSpPr>
          <p:cNvPr id="3" name="Subtitle 2"/>
          <p:cNvSpPr>
            <a:spLocks noGrp="1"/>
          </p:cNvSpPr>
          <p:nvPr>
            <p:ph type="subTitle" idx="1"/>
          </p:nvPr>
        </p:nvSpPr>
        <p:spPr>
          <a:xfrm>
            <a:off x="1371600" y="3962400"/>
            <a:ext cx="6400800" cy="1752600"/>
          </a:xfrm>
        </p:spPr>
        <p:txBody>
          <a:bodyPr/>
          <a:lstStyle/>
          <a:p>
            <a:r>
              <a:rPr lang="en-US" dirty="0" smtClean="0"/>
              <a:t>Prepared by: </a:t>
            </a:r>
            <a:r>
              <a:rPr lang="en-US" dirty="0" err="1" smtClean="0"/>
              <a:t>Neha</a:t>
            </a:r>
            <a:r>
              <a:rPr lang="en-US" dirty="0" smtClean="0"/>
              <a:t> </a:t>
            </a:r>
            <a:r>
              <a:rPr lang="en-US" dirty="0" err="1" smtClean="0"/>
              <a:t>Tripathi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continue…</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sz="2200" b="1" dirty="0" smtClean="0"/>
              <a:t>Incremental Integration Testing:</a:t>
            </a:r>
            <a:r>
              <a:rPr lang="en-US" sz="2200" dirty="0" smtClean="0"/>
              <a:t> In this type, you start with one module and unit test it. Then combine the module which has to be merged with it and perform test on both the modules . In this way, incrementally keep on adding the modules and test the recent environment. Thus, an integrated tested software system is achieved.</a:t>
            </a:r>
          </a:p>
          <a:p>
            <a:pPr algn="just"/>
            <a:r>
              <a:rPr lang="en-US" sz="2400" dirty="0" smtClean="0"/>
              <a:t>Incremental integration testing is </a:t>
            </a:r>
            <a:r>
              <a:rPr lang="en-US" sz="2400" b="1" dirty="0" smtClean="0"/>
              <a:t>beneficial</a:t>
            </a:r>
            <a:r>
              <a:rPr lang="en-US" sz="2400" dirty="0" smtClean="0"/>
              <a:t> for the following reasons:</a:t>
            </a:r>
          </a:p>
          <a:p>
            <a:pPr algn="just">
              <a:buNone/>
            </a:pPr>
            <a:r>
              <a:rPr lang="en-US" sz="2400" dirty="0" smtClean="0"/>
              <a:t>      - Incremental approach does not require many drivers and stubs.</a:t>
            </a:r>
          </a:p>
          <a:p>
            <a:pPr algn="just">
              <a:buNone/>
            </a:pPr>
            <a:r>
              <a:rPr lang="en-US" sz="2400" dirty="0" smtClean="0"/>
              <a:t>      - Interfacing errors are uncovered earlier.</a:t>
            </a:r>
          </a:p>
          <a:p>
            <a:pPr algn="just">
              <a:buNone/>
            </a:pPr>
            <a:r>
              <a:rPr lang="en-US" sz="2400" dirty="0" smtClean="0"/>
              <a:t>      - It is easy to localize the errors since modules are combined one by one.</a:t>
            </a:r>
          </a:p>
          <a:p>
            <a:pPr algn="just">
              <a:buNone/>
            </a:pPr>
            <a:r>
              <a:rPr lang="en-US" sz="2400" dirty="0" smtClean="0"/>
              <a:t>      -The first suspect is the recently added module. Thus, debugging becomes easy.</a:t>
            </a:r>
          </a:p>
          <a:p>
            <a:pPr algn="just">
              <a:buNone/>
            </a:pPr>
            <a:r>
              <a:rPr lang="en-US" sz="2400" dirty="0" smtClean="0"/>
              <a:t>      - Incremental testing is a more thorough testing. Consider the example   previous Fig.  If we are testing module 6, then although module 1 and 2 have been tested previously, they will get the chance to be tested again and again. This gives the modules more exposure to the probable bugs by the time the last module in the system is tested.</a:t>
            </a:r>
            <a:endParaRPr lang="en-US" sz="22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Types of Incremental Integration Testing</a:t>
            </a:r>
            <a:endParaRPr lang="en-US" sz="3200" dirty="0"/>
          </a:p>
        </p:txBody>
      </p:sp>
      <p:sp>
        <p:nvSpPr>
          <p:cNvPr id="3" name="Content Placeholder 2"/>
          <p:cNvSpPr>
            <a:spLocks noGrp="1"/>
          </p:cNvSpPr>
          <p:nvPr>
            <p:ph idx="1"/>
          </p:nvPr>
        </p:nvSpPr>
        <p:spPr/>
        <p:txBody>
          <a:bodyPr>
            <a:normAutofit/>
          </a:bodyPr>
          <a:lstStyle/>
          <a:p>
            <a:r>
              <a:rPr lang="en-US" sz="2200" b="1" dirty="0" smtClean="0"/>
              <a:t>Incremental integration testing </a:t>
            </a:r>
            <a:r>
              <a:rPr lang="en-US" sz="2200" dirty="0" smtClean="0"/>
              <a:t>is divided into two categories.</a:t>
            </a:r>
          </a:p>
          <a:p>
            <a:pPr>
              <a:buNone/>
            </a:pPr>
            <a:r>
              <a:rPr lang="en-US" sz="2200" dirty="0" smtClean="0"/>
              <a:t>      - </a:t>
            </a:r>
            <a:r>
              <a:rPr lang="en-US" sz="2200" b="1" dirty="0" smtClean="0"/>
              <a:t>Top-down Integration Testing</a:t>
            </a:r>
          </a:p>
          <a:p>
            <a:pPr>
              <a:buNone/>
            </a:pPr>
            <a:r>
              <a:rPr lang="en-US" sz="2200" b="1" dirty="0" smtClean="0"/>
              <a:t>            -</a:t>
            </a:r>
            <a:r>
              <a:rPr lang="en-US" sz="2200" b="1" i="1" dirty="0" smtClean="0"/>
              <a:t> </a:t>
            </a:r>
            <a:r>
              <a:rPr lang="en-US" sz="2200" i="1" dirty="0" smtClean="0"/>
              <a:t>Depth first integration</a:t>
            </a:r>
          </a:p>
          <a:p>
            <a:pPr>
              <a:buNone/>
            </a:pPr>
            <a:r>
              <a:rPr lang="en-US" sz="2200" i="1" dirty="0" smtClean="0"/>
              <a:t>            - Breadth first integration</a:t>
            </a:r>
          </a:p>
          <a:p>
            <a:pPr>
              <a:buNone/>
            </a:pPr>
            <a:r>
              <a:rPr lang="en-US" sz="2200" b="1" i="1" dirty="0" smtClean="0"/>
              <a:t>      -</a:t>
            </a:r>
            <a:r>
              <a:rPr lang="en-US" sz="2200" b="1" dirty="0" smtClean="0"/>
              <a:t> Bottom-up Integration Testing</a:t>
            </a:r>
            <a:endParaRPr lang="en-US"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Top-down Integration Testing</a:t>
            </a:r>
            <a:endParaRPr lang="en-US" sz="3200" dirty="0"/>
          </a:p>
        </p:txBody>
      </p:sp>
      <p:sp>
        <p:nvSpPr>
          <p:cNvPr id="3" name="Content Placeholder 2"/>
          <p:cNvSpPr>
            <a:spLocks noGrp="1"/>
          </p:cNvSpPr>
          <p:nvPr>
            <p:ph idx="1"/>
          </p:nvPr>
        </p:nvSpPr>
        <p:spPr/>
        <p:txBody>
          <a:bodyPr>
            <a:normAutofit fontScale="92500" lnSpcReduction="10000"/>
          </a:bodyPr>
          <a:lstStyle/>
          <a:p>
            <a:pPr algn="just"/>
            <a:r>
              <a:rPr lang="en-US" sz="2200" dirty="0" smtClean="0"/>
              <a:t>The strategy in top-down integration is to look at the design hierarchy from top to bottom. Start with the high-level modules and move downward through the design hierarchy.</a:t>
            </a:r>
          </a:p>
          <a:p>
            <a:pPr algn="just"/>
            <a:r>
              <a:rPr lang="en-US" sz="2200" dirty="0" smtClean="0"/>
              <a:t>Modules subordinate to the top module are integrated in the following two ways:</a:t>
            </a:r>
          </a:p>
          <a:p>
            <a:pPr algn="just"/>
            <a:r>
              <a:rPr lang="en-US" sz="2400" b="1" i="1" dirty="0" smtClean="0"/>
              <a:t>Depth first integration: </a:t>
            </a:r>
            <a:r>
              <a:rPr lang="en-US" sz="2400" i="1" dirty="0" smtClean="0"/>
              <a:t>In this type, all modules on a major control path of the</a:t>
            </a:r>
            <a:r>
              <a:rPr lang="en-US" sz="2400" b="1" i="1" dirty="0" smtClean="0"/>
              <a:t> </a:t>
            </a:r>
            <a:r>
              <a:rPr lang="en-US" sz="2400" dirty="0" smtClean="0"/>
              <a:t>design hierarchy are integrated first. In the example shown in previous Fig. modules 1, 2, 6, 7/8 will be integrated first. Next, modules 1, 3, 4/5 will be integrated.</a:t>
            </a:r>
          </a:p>
          <a:p>
            <a:pPr algn="just"/>
            <a:r>
              <a:rPr lang="en-US" sz="2400" b="1" i="1" dirty="0" smtClean="0"/>
              <a:t>Breadth first integration: </a:t>
            </a:r>
            <a:r>
              <a:rPr lang="en-US" sz="2400" i="1" dirty="0" smtClean="0"/>
              <a:t>In this type, all modules directly subordinate at each</a:t>
            </a:r>
            <a:r>
              <a:rPr lang="en-US" sz="2400" b="1" i="1" dirty="0" smtClean="0"/>
              <a:t> </a:t>
            </a:r>
            <a:r>
              <a:rPr lang="en-US" sz="2400" dirty="0" smtClean="0"/>
              <a:t>level, moving across the design hierarchy horizontally, are integrated first. In the example shown in  previous Fig. , modules 2 and 3 will be integrated first. Next, modules 6, 4, and 5 will be integrated. Modules 7 and 8 will be integrated last.</a:t>
            </a:r>
            <a:endParaRPr lang="en-US"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Top-Down Integration Procedure</a:t>
            </a:r>
            <a:endParaRPr lang="en-US" sz="3200" dirty="0"/>
          </a:p>
        </p:txBody>
      </p:sp>
      <p:sp>
        <p:nvSpPr>
          <p:cNvPr id="3" name="Content Placeholder 2"/>
          <p:cNvSpPr>
            <a:spLocks noGrp="1"/>
          </p:cNvSpPr>
          <p:nvPr>
            <p:ph idx="1"/>
          </p:nvPr>
        </p:nvSpPr>
        <p:spPr/>
        <p:txBody>
          <a:bodyPr>
            <a:normAutofit/>
          </a:bodyPr>
          <a:lstStyle/>
          <a:p>
            <a:pPr algn="just">
              <a:buNone/>
            </a:pPr>
            <a:r>
              <a:rPr lang="en-US" sz="2200" dirty="0" smtClean="0"/>
              <a:t>1. Start with the top or initial module in the software. Substitute the stubs for all the subordinate modules of top module. Test the top module.</a:t>
            </a:r>
          </a:p>
          <a:p>
            <a:pPr algn="just">
              <a:buNone/>
            </a:pPr>
            <a:r>
              <a:rPr lang="en-US" sz="2200" dirty="0" smtClean="0"/>
              <a:t>2. After testing the top module, stubs are replaced one at a time with the actual modules for integration.</a:t>
            </a:r>
          </a:p>
          <a:p>
            <a:pPr algn="just">
              <a:buNone/>
            </a:pPr>
            <a:r>
              <a:rPr lang="en-US" sz="2200" dirty="0" smtClean="0"/>
              <a:t>3. Perform testing on this recent integrate environment.</a:t>
            </a:r>
          </a:p>
          <a:p>
            <a:pPr algn="just">
              <a:buNone/>
            </a:pPr>
            <a:r>
              <a:rPr lang="en-US" sz="2200" dirty="0" smtClean="0"/>
              <a:t>4. Regression testing may be conducted to ensure that new errors have not appeared.</a:t>
            </a:r>
          </a:p>
          <a:p>
            <a:pPr algn="just">
              <a:buNone/>
            </a:pPr>
            <a:r>
              <a:rPr lang="en-US" sz="2200" dirty="0" smtClean="0"/>
              <a:t>5. Repeat steps 2–4 for the whole design hierarchy.</a:t>
            </a:r>
            <a:endParaRPr lang="en-US" sz="2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Continue….</a:t>
            </a:r>
            <a:endParaRPr lang="en-US" sz="3200" dirty="0"/>
          </a:p>
        </p:txBody>
      </p:sp>
      <p:pic>
        <p:nvPicPr>
          <p:cNvPr id="1026" name="Picture 2"/>
          <p:cNvPicPr>
            <a:picLocks noGrp="1" noChangeAspect="1" noChangeArrowheads="1"/>
          </p:cNvPicPr>
          <p:nvPr>
            <p:ph idx="1"/>
          </p:nvPr>
        </p:nvPicPr>
        <p:blipFill>
          <a:blip r:embed="rId2"/>
          <a:srcRect/>
          <a:stretch>
            <a:fillRect/>
          </a:stretch>
        </p:blipFill>
        <p:spPr bwMode="auto">
          <a:xfrm>
            <a:off x="902669" y="1905000"/>
            <a:ext cx="7139352" cy="3809999"/>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smtClean="0"/>
              <a:t>Continue</a:t>
            </a:r>
            <a:r>
              <a:rPr lang="en-US" dirty="0" smtClean="0"/>
              <a:t>….</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350274" y="1600200"/>
            <a:ext cx="6443451" cy="4525963"/>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Drawbacks of top-down integration testing</a:t>
            </a:r>
            <a:endParaRPr lang="en-US" sz="3200" dirty="0"/>
          </a:p>
        </p:txBody>
      </p:sp>
      <p:sp>
        <p:nvSpPr>
          <p:cNvPr id="3" name="Content Placeholder 2"/>
          <p:cNvSpPr>
            <a:spLocks noGrp="1"/>
          </p:cNvSpPr>
          <p:nvPr>
            <p:ph idx="1"/>
          </p:nvPr>
        </p:nvSpPr>
        <p:spPr/>
        <p:txBody>
          <a:bodyPr>
            <a:normAutofit/>
          </a:bodyPr>
          <a:lstStyle/>
          <a:p>
            <a:pPr algn="just">
              <a:buNone/>
            </a:pPr>
            <a:r>
              <a:rPr lang="en-US" sz="2200" dirty="0" smtClean="0"/>
              <a:t>1. </a:t>
            </a:r>
            <a:r>
              <a:rPr lang="en-US" sz="2200" b="1" dirty="0" smtClean="0"/>
              <a:t>Stubs must be prepared </a:t>
            </a:r>
            <a:r>
              <a:rPr lang="en-US" sz="2200" dirty="0" smtClean="0"/>
              <a:t>as required for testing one module.</a:t>
            </a:r>
          </a:p>
          <a:p>
            <a:pPr algn="just">
              <a:buNone/>
            </a:pPr>
            <a:r>
              <a:rPr lang="en-US" sz="2200" dirty="0" smtClean="0"/>
              <a:t>2. Stubs are often </a:t>
            </a:r>
            <a:r>
              <a:rPr lang="en-US" sz="2200" b="1" dirty="0" smtClean="0"/>
              <a:t>more complicated </a:t>
            </a:r>
            <a:r>
              <a:rPr lang="en-US" sz="2200" dirty="0" smtClean="0"/>
              <a:t>than they first appear.</a:t>
            </a:r>
          </a:p>
          <a:p>
            <a:pPr algn="just">
              <a:buNone/>
            </a:pPr>
            <a:r>
              <a:rPr lang="en-US" sz="2200" dirty="0" smtClean="0"/>
              <a:t>3. Before </a:t>
            </a:r>
            <a:r>
              <a:rPr lang="en-US" sz="2200" b="1" dirty="0" smtClean="0"/>
              <a:t>the I/O functions </a:t>
            </a:r>
            <a:r>
              <a:rPr lang="en-US" sz="2200" dirty="0" smtClean="0"/>
              <a:t>are added, the representation of test cases in stubs can be difficult.</a:t>
            </a:r>
            <a:endParaRPr lang="en-US" sz="2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Bottom-up Integration Testing</a:t>
            </a:r>
            <a:endParaRPr lang="en-US" sz="3200" dirty="0"/>
          </a:p>
        </p:txBody>
      </p:sp>
      <p:sp>
        <p:nvSpPr>
          <p:cNvPr id="3" name="Content Placeholder 2"/>
          <p:cNvSpPr>
            <a:spLocks noGrp="1"/>
          </p:cNvSpPr>
          <p:nvPr>
            <p:ph idx="1"/>
          </p:nvPr>
        </p:nvSpPr>
        <p:spPr/>
        <p:txBody>
          <a:bodyPr>
            <a:normAutofit/>
          </a:bodyPr>
          <a:lstStyle/>
          <a:p>
            <a:pPr algn="just"/>
            <a:r>
              <a:rPr lang="en-US" sz="2200" dirty="0" smtClean="0"/>
              <a:t>The bottom-up strategy begins with the terminal or modules at the lowest level in the software structure. After testing these modules, they are integrated and tested moving from bottom to top level. Since the processing required for modules subordinate to a given level is always available, stubs are not required in this strategy.</a:t>
            </a:r>
          </a:p>
          <a:p>
            <a:pPr algn="just"/>
            <a:r>
              <a:rPr lang="en-US" sz="2200" dirty="0" smtClean="0"/>
              <a:t>Unlike top-down strategy, this strategy does not require the architectural design of the system to be complete. Thus, bottom-up integration can be performed at an early stage in the developmental process.</a:t>
            </a:r>
          </a:p>
          <a:p>
            <a:pPr algn="just"/>
            <a:r>
              <a:rPr lang="en-US" sz="2200" dirty="0" smtClean="0"/>
              <a:t> It may be used where the system reuses and modifies components from other systems.</a:t>
            </a:r>
            <a:endParaRPr lang="en-US" sz="2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Bottom-up integration procedure</a:t>
            </a:r>
            <a:endParaRPr lang="en-US" sz="3200" dirty="0"/>
          </a:p>
        </p:txBody>
      </p:sp>
      <p:sp>
        <p:nvSpPr>
          <p:cNvPr id="3" name="Content Placeholder 2"/>
          <p:cNvSpPr>
            <a:spLocks noGrp="1"/>
          </p:cNvSpPr>
          <p:nvPr>
            <p:ph idx="1"/>
          </p:nvPr>
        </p:nvSpPr>
        <p:spPr/>
        <p:txBody>
          <a:bodyPr>
            <a:noAutofit/>
          </a:bodyPr>
          <a:lstStyle/>
          <a:p>
            <a:pPr algn="just">
              <a:buNone/>
            </a:pPr>
            <a:r>
              <a:rPr lang="en-US" sz="2200" dirty="0" smtClean="0"/>
              <a:t>1. Start with the lowest level modules in the design hierarchy. These are the modules from which no other module is being called.</a:t>
            </a:r>
          </a:p>
          <a:p>
            <a:pPr algn="just">
              <a:buNone/>
            </a:pPr>
            <a:r>
              <a:rPr lang="en-US" sz="2200" dirty="0" smtClean="0"/>
              <a:t>2. Look for the super-ordinate module which calls the module selected in step 1. Design the driver module for this super-ordinate module.</a:t>
            </a:r>
          </a:p>
          <a:p>
            <a:pPr algn="just">
              <a:buNone/>
            </a:pPr>
            <a:r>
              <a:rPr lang="en-US" sz="2200" dirty="0" smtClean="0"/>
              <a:t>3. Test the module selected in step1 with the driver designed in step 2.</a:t>
            </a:r>
          </a:p>
          <a:p>
            <a:pPr algn="just">
              <a:buNone/>
            </a:pPr>
            <a:r>
              <a:rPr lang="en-US" sz="2200" dirty="0" smtClean="0"/>
              <a:t>4. The next module to be tested is any module whose subordinate modules (the modules it calls) have all been tested.</a:t>
            </a:r>
          </a:p>
          <a:p>
            <a:pPr algn="just">
              <a:buNone/>
            </a:pPr>
            <a:r>
              <a:rPr lang="en-US" sz="2200" dirty="0" smtClean="0"/>
              <a:t>5. Repeat steps 2 to 5 and move up in the design hierarchy.</a:t>
            </a:r>
          </a:p>
          <a:p>
            <a:pPr algn="just">
              <a:buNone/>
            </a:pPr>
            <a:r>
              <a:rPr lang="en-US" sz="2200" dirty="0" smtClean="0"/>
              <a:t>6. Whenever, the actual modules are available, replace stubs and drivers with the actual one and test again.</a:t>
            </a:r>
            <a:endParaRPr lang="en-US" sz="2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Continue….</a:t>
            </a:r>
            <a:endParaRPr lang="en-US" sz="3200" dirty="0"/>
          </a:p>
        </p:txBody>
      </p:sp>
      <p:pic>
        <p:nvPicPr>
          <p:cNvPr id="3074" name="Picture 2"/>
          <p:cNvPicPr>
            <a:picLocks noGrp="1" noChangeAspect="1" noChangeArrowheads="1"/>
          </p:cNvPicPr>
          <p:nvPr>
            <p:ph idx="1"/>
          </p:nvPr>
        </p:nvPicPr>
        <p:blipFill>
          <a:blip r:embed="rId2"/>
          <a:srcRect/>
          <a:stretch>
            <a:fillRect/>
          </a:stretch>
        </p:blipFill>
        <p:spPr bwMode="auto">
          <a:xfrm>
            <a:off x="1504950" y="1696244"/>
            <a:ext cx="6134100" cy="433387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INTEGRATION TESTING</a:t>
            </a:r>
            <a:endParaRPr lang="en-US" sz="3200" dirty="0"/>
          </a:p>
        </p:txBody>
      </p:sp>
      <p:sp>
        <p:nvSpPr>
          <p:cNvPr id="3" name="Content Placeholder 2"/>
          <p:cNvSpPr>
            <a:spLocks noGrp="1"/>
          </p:cNvSpPr>
          <p:nvPr>
            <p:ph idx="1"/>
          </p:nvPr>
        </p:nvSpPr>
        <p:spPr/>
        <p:txBody>
          <a:bodyPr/>
          <a:lstStyle/>
          <a:p>
            <a:pPr algn="ctr">
              <a:buNone/>
            </a:pPr>
            <a:r>
              <a:rPr lang="en-US" smtClean="0"/>
              <a:t>Lecture-1</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Drawbacks of bottom up integration</a:t>
            </a:r>
            <a:endParaRPr lang="en-US" sz="3200" dirty="0"/>
          </a:p>
        </p:txBody>
      </p:sp>
      <p:sp>
        <p:nvSpPr>
          <p:cNvPr id="3" name="Content Placeholder 2"/>
          <p:cNvSpPr>
            <a:spLocks noGrp="1"/>
          </p:cNvSpPr>
          <p:nvPr>
            <p:ph idx="1"/>
          </p:nvPr>
        </p:nvSpPr>
        <p:spPr/>
        <p:txBody>
          <a:bodyPr>
            <a:normAutofit/>
          </a:bodyPr>
          <a:lstStyle/>
          <a:p>
            <a:pPr algn="just"/>
            <a:r>
              <a:rPr lang="en-US" sz="2200" dirty="0" smtClean="0"/>
              <a:t>This type of integration is useful for integrating object-oriented systems, real-time systems, and systems with </a:t>
            </a:r>
            <a:r>
              <a:rPr lang="en-US" sz="2200" b="1" dirty="0" smtClean="0"/>
              <a:t>strict performance requirements.</a:t>
            </a:r>
          </a:p>
          <a:p>
            <a:pPr algn="just"/>
            <a:r>
              <a:rPr lang="en-US" sz="2200" dirty="0" smtClean="0"/>
              <a:t> Bottom up integration has the disadvantage that the </a:t>
            </a:r>
            <a:r>
              <a:rPr lang="en-US" sz="2200" b="1" dirty="0" smtClean="0"/>
              <a:t>software as a whole does not exist until the last module is added.</a:t>
            </a:r>
          </a:p>
          <a:p>
            <a:pPr algn="just"/>
            <a:r>
              <a:rPr lang="en-US" sz="2200" dirty="0" smtClean="0"/>
              <a:t> It is also </a:t>
            </a:r>
            <a:r>
              <a:rPr lang="en-US" sz="2200" b="1" dirty="0" smtClean="0"/>
              <a:t>not an optimal strategy </a:t>
            </a:r>
            <a:r>
              <a:rPr lang="en-US" sz="2200" dirty="0" smtClean="0"/>
              <a:t>for functionally decomposed systems, as it tests the most important subsystem last.</a:t>
            </a:r>
            <a:endParaRPr lang="en-US" sz="2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Comparison between Top-Down and Bottom-Up Integration Testing</a:t>
            </a:r>
            <a:endParaRPr lang="en-US" sz="3200" dirty="0"/>
          </a:p>
        </p:txBody>
      </p:sp>
      <p:pic>
        <p:nvPicPr>
          <p:cNvPr id="4098" name="Picture 2"/>
          <p:cNvPicPr>
            <a:picLocks noGrp="1" noChangeAspect="1" noChangeArrowheads="1"/>
          </p:cNvPicPr>
          <p:nvPr>
            <p:ph idx="1"/>
          </p:nvPr>
        </p:nvPicPr>
        <p:blipFill>
          <a:blip r:embed="rId2"/>
          <a:srcRect/>
          <a:stretch>
            <a:fillRect/>
          </a:stretch>
        </p:blipFill>
        <p:spPr bwMode="auto">
          <a:xfrm>
            <a:off x="703247" y="1828800"/>
            <a:ext cx="7969963" cy="41910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Practical Approach for Integration Testing</a:t>
            </a:r>
            <a:endParaRPr lang="en-US" sz="3200" dirty="0"/>
          </a:p>
        </p:txBody>
      </p:sp>
      <p:sp>
        <p:nvSpPr>
          <p:cNvPr id="3" name="Content Placeholder 2"/>
          <p:cNvSpPr>
            <a:spLocks noGrp="1"/>
          </p:cNvSpPr>
          <p:nvPr>
            <p:ph idx="1"/>
          </p:nvPr>
        </p:nvSpPr>
        <p:spPr/>
        <p:txBody>
          <a:bodyPr>
            <a:normAutofit/>
          </a:bodyPr>
          <a:lstStyle/>
          <a:p>
            <a:pPr algn="just">
              <a:buNone/>
            </a:pPr>
            <a:r>
              <a:rPr lang="en-US" sz="2200" b="1" i="1" dirty="0" smtClean="0"/>
              <a:t>Sandwich integration testing:</a:t>
            </a:r>
          </a:p>
          <a:p>
            <a:pPr algn="just">
              <a:buNone/>
            </a:pPr>
            <a:r>
              <a:rPr lang="en-US" sz="2200" i="1" dirty="0" smtClean="0"/>
              <a:t> - </a:t>
            </a:r>
            <a:r>
              <a:rPr lang="en-US" sz="2200" b="1" dirty="0" smtClean="0"/>
              <a:t>It integrates both top-down and bottom-up techniques</a:t>
            </a:r>
            <a:r>
              <a:rPr lang="en-US" sz="2200" dirty="0" smtClean="0"/>
              <a:t>.</a:t>
            </a:r>
          </a:p>
          <a:p>
            <a:pPr algn="just">
              <a:buNone/>
            </a:pPr>
            <a:r>
              <a:rPr lang="en-US" sz="2200" dirty="0" smtClean="0"/>
              <a:t> - In general, sandwich testing strategy that uses top-down tests for upper levels of the program structure with bottom-up tests for subordinate levels is the best compromise.</a:t>
            </a:r>
          </a:p>
          <a:p>
            <a:pPr algn="just">
              <a:buNone/>
            </a:pPr>
            <a:r>
              <a:rPr lang="en-US" sz="2200" dirty="0" smtClean="0"/>
              <a:t> - The practical approach for adopting sandwich testing is driven by the following factors:</a:t>
            </a:r>
          </a:p>
          <a:p>
            <a:pPr algn="just">
              <a:buNone/>
            </a:pPr>
            <a:r>
              <a:rPr lang="en-US" sz="2200" dirty="0" smtClean="0"/>
              <a:t>       - </a:t>
            </a:r>
            <a:r>
              <a:rPr lang="en-US" sz="2200" b="1" dirty="0" smtClean="0"/>
              <a:t>Priority</a:t>
            </a:r>
          </a:p>
          <a:p>
            <a:pPr algn="just">
              <a:buNone/>
            </a:pPr>
            <a:r>
              <a:rPr lang="en-US" sz="2200" b="1" dirty="0" smtClean="0"/>
              <a:t>       - Availability</a:t>
            </a:r>
            <a:endParaRPr lang="en-US" sz="22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Pros and Cons of Decomposition-Based Integration</a:t>
            </a:r>
            <a:endParaRPr lang="en-US" sz="3200" dirty="0"/>
          </a:p>
        </p:txBody>
      </p:sp>
      <p:sp>
        <p:nvSpPr>
          <p:cNvPr id="3" name="Content Placeholder 2"/>
          <p:cNvSpPr>
            <a:spLocks noGrp="1"/>
          </p:cNvSpPr>
          <p:nvPr>
            <p:ph idx="1"/>
          </p:nvPr>
        </p:nvSpPr>
        <p:spPr/>
        <p:txBody>
          <a:bodyPr>
            <a:noAutofit/>
          </a:bodyPr>
          <a:lstStyle/>
          <a:p>
            <a:pPr algn="just"/>
            <a:r>
              <a:rPr lang="en-US" sz="2000" dirty="0" smtClean="0"/>
              <a:t>Decomposition-based integration techniques are better for </a:t>
            </a:r>
            <a:r>
              <a:rPr lang="en-US" sz="2000" b="1" dirty="0" smtClean="0"/>
              <a:t>monitoring the progress </a:t>
            </a:r>
            <a:r>
              <a:rPr lang="en-US" sz="2000" dirty="0" smtClean="0"/>
              <a:t>of integration testing along the decomposition tree. If there is failure in this integration, the first suspect goes to the recently added module, as the modules are integrated one by one either in top-down or bottom-up sequence. Thus, </a:t>
            </a:r>
            <a:r>
              <a:rPr lang="en-US" sz="2000" b="1" dirty="0" smtClean="0"/>
              <a:t>debugging is easy in decomposition-based integration.</a:t>
            </a:r>
          </a:p>
          <a:p>
            <a:pPr algn="just"/>
            <a:r>
              <a:rPr lang="en-US" sz="2000" dirty="0" smtClean="0"/>
              <a:t>However, there is </a:t>
            </a:r>
            <a:r>
              <a:rPr lang="en-US" sz="2000" b="1" dirty="0" smtClean="0"/>
              <a:t>more effort </a:t>
            </a:r>
            <a:r>
              <a:rPr lang="en-US" sz="2000" dirty="0" smtClean="0"/>
              <a:t>required in this type of integration, as stubs and drivers are needed for testing. Drivers are more complicated to design as compared to stubs. The integration testing effort is computed as the </a:t>
            </a:r>
            <a:r>
              <a:rPr lang="en-US" sz="2000" b="1" dirty="0" smtClean="0"/>
              <a:t>number of test sessions. </a:t>
            </a:r>
            <a:r>
              <a:rPr lang="en-US" sz="2000" dirty="0" smtClean="0"/>
              <a:t>A test session is one set of test cases for a specific configuration.</a:t>
            </a:r>
          </a:p>
          <a:p>
            <a:pPr algn="just"/>
            <a:r>
              <a:rPr lang="en-US" sz="2000" dirty="0" smtClean="0"/>
              <a:t>The total number of test sessions in a decomposition-based integration is</a:t>
            </a:r>
          </a:p>
          <a:p>
            <a:pPr algn="just">
              <a:buNone/>
            </a:pPr>
            <a:r>
              <a:rPr lang="en-US" sz="2000" dirty="0" smtClean="0"/>
              <a:t>       computed as:</a:t>
            </a:r>
          </a:p>
          <a:p>
            <a:pPr algn="ctr">
              <a:buNone/>
            </a:pPr>
            <a:r>
              <a:rPr lang="en-US" sz="2000" b="1" dirty="0" smtClean="0"/>
              <a:t>Number of test sessions = nodes – leaves + edges</a:t>
            </a:r>
            <a:endParaRPr 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Integration Testing</a:t>
            </a:r>
            <a:endParaRPr lang="en-US" sz="3200" dirty="0"/>
          </a:p>
        </p:txBody>
      </p:sp>
      <p:sp>
        <p:nvSpPr>
          <p:cNvPr id="3" name="Content Placeholder 2"/>
          <p:cNvSpPr>
            <a:spLocks noGrp="1"/>
          </p:cNvSpPr>
          <p:nvPr>
            <p:ph idx="1"/>
          </p:nvPr>
        </p:nvSpPr>
        <p:spPr/>
        <p:txBody>
          <a:bodyPr/>
          <a:lstStyle/>
          <a:p>
            <a:pPr algn="ctr">
              <a:buNone/>
            </a:pPr>
            <a:r>
              <a:rPr lang="en-US" dirty="0" smtClean="0"/>
              <a:t>Lecture-2</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CALL GRAPH-BASED INTEGRATION</a:t>
            </a:r>
            <a:endParaRPr lang="en-US" sz="3200" dirty="0"/>
          </a:p>
        </p:txBody>
      </p:sp>
      <p:sp>
        <p:nvSpPr>
          <p:cNvPr id="3" name="Content Placeholder 2"/>
          <p:cNvSpPr>
            <a:spLocks noGrp="1"/>
          </p:cNvSpPr>
          <p:nvPr>
            <p:ph idx="1"/>
          </p:nvPr>
        </p:nvSpPr>
        <p:spPr/>
        <p:txBody>
          <a:bodyPr>
            <a:noAutofit/>
          </a:bodyPr>
          <a:lstStyle/>
          <a:p>
            <a:pPr algn="just"/>
            <a:r>
              <a:rPr lang="en-US" sz="2200" dirty="0" smtClean="0"/>
              <a:t>It is assumed that integration testing detects structural bugs. In order to detect some </a:t>
            </a:r>
            <a:r>
              <a:rPr lang="en-US" sz="2200" b="1" dirty="0" err="1" smtClean="0"/>
              <a:t>behavioural</a:t>
            </a:r>
            <a:r>
              <a:rPr lang="en-US" sz="2200" b="1" dirty="0" smtClean="0"/>
              <a:t> bugs, </a:t>
            </a:r>
            <a:r>
              <a:rPr lang="en-US" sz="2200" dirty="0" smtClean="0"/>
              <a:t>we refine the functional decomposition tree into a form of module calling graph, to perform </a:t>
            </a:r>
            <a:r>
              <a:rPr lang="en-US" sz="2200" dirty="0" err="1" smtClean="0"/>
              <a:t>behavioural</a:t>
            </a:r>
            <a:r>
              <a:rPr lang="en-US" sz="2200" dirty="0" smtClean="0"/>
              <a:t> testing at the integration level. This is done with the help of a </a:t>
            </a:r>
            <a:r>
              <a:rPr lang="en-US" sz="2200" b="1" i="1" dirty="0" smtClean="0"/>
              <a:t>call graph.</a:t>
            </a:r>
          </a:p>
          <a:p>
            <a:pPr algn="just"/>
            <a:r>
              <a:rPr lang="en-US" sz="2200" dirty="0" smtClean="0"/>
              <a:t>A call graph is a </a:t>
            </a:r>
            <a:r>
              <a:rPr lang="en-US" sz="2200" b="1" dirty="0" smtClean="0"/>
              <a:t>directed graph</a:t>
            </a:r>
            <a:r>
              <a:rPr lang="en-US" sz="2200" dirty="0" smtClean="0"/>
              <a:t>, wherein the nodes are either modules or units, and a directed edge from one node to another means one module has called another module. </a:t>
            </a:r>
          </a:p>
          <a:p>
            <a:pPr algn="just"/>
            <a:r>
              <a:rPr lang="en-US" sz="2200" dirty="0" smtClean="0"/>
              <a:t>The call graph can be captured in a </a:t>
            </a:r>
            <a:r>
              <a:rPr lang="en-US" sz="2200" b="1" dirty="0" smtClean="0"/>
              <a:t>matrix</a:t>
            </a:r>
            <a:r>
              <a:rPr lang="en-US" sz="2200" dirty="0" smtClean="0"/>
              <a:t> form which is known as the </a:t>
            </a:r>
            <a:r>
              <a:rPr lang="en-US" sz="2200" b="1" i="1" dirty="0" smtClean="0"/>
              <a:t>adjacency matrix</a:t>
            </a:r>
            <a:r>
              <a:rPr lang="en-US" sz="2200" i="1" dirty="0" smtClean="0"/>
              <a:t>.</a:t>
            </a:r>
          </a:p>
          <a:p>
            <a:pPr algn="just"/>
            <a:r>
              <a:rPr lang="en-US" sz="2200" i="1" dirty="0" smtClean="0"/>
              <a:t> </a:t>
            </a:r>
            <a:r>
              <a:rPr lang="en-US" sz="2000" i="1" dirty="0" smtClean="0"/>
              <a:t>For </a:t>
            </a:r>
            <a:r>
              <a:rPr lang="en-US" sz="2000" i="1" dirty="0" err="1" smtClean="0"/>
              <a:t>eg</a:t>
            </a:r>
            <a:r>
              <a:rPr lang="en-US" sz="2000" i="1" dirty="0" smtClean="0"/>
              <a:t>, in next Fig., which is a </a:t>
            </a:r>
            <a:r>
              <a:rPr lang="en-US" sz="2000" dirty="0" smtClean="0"/>
              <a:t>call graph of a hypothetical program. The figure shows how one unit calls another. Its  corresponding adjacency matrix is  also represented. This matrix may help the testers a lot.</a:t>
            </a:r>
            <a:endParaRPr lang="en-US" sz="20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 call graph</a:t>
            </a:r>
            <a:endParaRPr lang="en-US" sz="3200" dirty="0"/>
          </a:p>
        </p:txBody>
      </p:sp>
      <p:pic>
        <p:nvPicPr>
          <p:cNvPr id="1026" name="Picture 2"/>
          <p:cNvPicPr>
            <a:picLocks noGrp="1" noChangeAspect="1" noChangeArrowheads="1"/>
          </p:cNvPicPr>
          <p:nvPr>
            <p:ph idx="1"/>
          </p:nvPr>
        </p:nvPicPr>
        <p:blipFill>
          <a:blip r:embed="rId2"/>
          <a:srcRect/>
          <a:stretch>
            <a:fillRect/>
          </a:stretch>
        </p:blipFill>
        <p:spPr bwMode="auto">
          <a:xfrm>
            <a:off x="1179421" y="2209800"/>
            <a:ext cx="7192329" cy="3505199"/>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Adjacency matrix</a:t>
            </a:r>
            <a:endParaRPr lang="en-US" sz="3200" dirty="0"/>
          </a:p>
        </p:txBody>
      </p:sp>
      <p:pic>
        <p:nvPicPr>
          <p:cNvPr id="2050" name="Picture 2"/>
          <p:cNvPicPr>
            <a:picLocks noGrp="1" noChangeAspect="1" noChangeArrowheads="1"/>
          </p:cNvPicPr>
          <p:nvPr>
            <p:ph idx="1"/>
          </p:nvPr>
        </p:nvPicPr>
        <p:blipFill>
          <a:blip r:embed="rId2"/>
          <a:srcRect/>
          <a:stretch>
            <a:fillRect/>
          </a:stretch>
        </p:blipFill>
        <p:spPr bwMode="auto">
          <a:xfrm>
            <a:off x="1357670" y="1371600"/>
            <a:ext cx="6262330" cy="4854232"/>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continue…. </a:t>
            </a:r>
            <a:endParaRPr lang="en-US" dirty="0"/>
          </a:p>
        </p:txBody>
      </p:sp>
      <p:sp>
        <p:nvSpPr>
          <p:cNvPr id="3" name="Content Placeholder 2"/>
          <p:cNvSpPr>
            <a:spLocks noGrp="1"/>
          </p:cNvSpPr>
          <p:nvPr>
            <p:ph idx="1"/>
          </p:nvPr>
        </p:nvSpPr>
        <p:spPr/>
        <p:txBody>
          <a:bodyPr>
            <a:normAutofit/>
          </a:bodyPr>
          <a:lstStyle/>
          <a:p>
            <a:pPr algn="just"/>
            <a:r>
              <a:rPr lang="en-US" sz="2200" dirty="0" smtClean="0"/>
              <a:t>The call graph shown in the Fig. can be used as a </a:t>
            </a:r>
            <a:r>
              <a:rPr lang="en-US" sz="2200" b="1" dirty="0" smtClean="0"/>
              <a:t>basis for integration testing. </a:t>
            </a:r>
          </a:p>
          <a:p>
            <a:pPr algn="just"/>
            <a:r>
              <a:rPr lang="en-US" sz="2200" dirty="0" smtClean="0"/>
              <a:t>The idea behind using a call graph for integration testing is </a:t>
            </a:r>
            <a:r>
              <a:rPr lang="en-US" sz="2200" b="1" dirty="0" smtClean="0"/>
              <a:t>to avoid the efforts made in developing the stubs and drivers.</a:t>
            </a:r>
            <a:r>
              <a:rPr lang="en-US" sz="2200" dirty="0" smtClean="0"/>
              <a:t> If we know the calling sequence, and if we wait for the called or calling function, if not ready, then call graph-based integration can be used.</a:t>
            </a:r>
          </a:p>
          <a:p>
            <a:pPr algn="just"/>
            <a:r>
              <a:rPr lang="en-US" sz="2200" dirty="0" smtClean="0"/>
              <a:t>There are </a:t>
            </a:r>
            <a:r>
              <a:rPr lang="en-US" sz="2200" b="1" dirty="0" smtClean="0"/>
              <a:t>two types of integration testing based on call graph </a:t>
            </a:r>
            <a:r>
              <a:rPr lang="en-US" sz="2200" dirty="0" smtClean="0"/>
              <a:t>which are discussed next.</a:t>
            </a:r>
          </a:p>
          <a:p>
            <a:pPr algn="just">
              <a:buNone/>
            </a:pPr>
            <a:r>
              <a:rPr lang="en-US" sz="2200" dirty="0" smtClean="0"/>
              <a:t>        - </a:t>
            </a:r>
            <a:r>
              <a:rPr lang="en-US" sz="2400" b="1" dirty="0" smtClean="0"/>
              <a:t>Pair-wise Integration</a:t>
            </a:r>
          </a:p>
          <a:p>
            <a:pPr algn="just">
              <a:buNone/>
            </a:pPr>
            <a:r>
              <a:rPr lang="en-US" sz="2400" b="1" dirty="0" smtClean="0"/>
              <a:t>        - </a:t>
            </a:r>
            <a:r>
              <a:rPr lang="en-US" sz="2400" b="1" dirty="0" err="1" smtClean="0"/>
              <a:t>Neighbourhood</a:t>
            </a:r>
            <a:r>
              <a:rPr lang="en-US" sz="2400" b="1" dirty="0" smtClean="0"/>
              <a:t> Integration</a:t>
            </a:r>
            <a:endParaRPr lang="en-US" sz="2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Pair-wise Integration</a:t>
            </a:r>
            <a:endParaRPr lang="en-US" sz="3200" dirty="0"/>
          </a:p>
        </p:txBody>
      </p:sp>
      <p:sp>
        <p:nvSpPr>
          <p:cNvPr id="3" name="Content Placeholder 2"/>
          <p:cNvSpPr>
            <a:spLocks noGrp="1"/>
          </p:cNvSpPr>
          <p:nvPr>
            <p:ph idx="1"/>
          </p:nvPr>
        </p:nvSpPr>
        <p:spPr/>
        <p:txBody>
          <a:bodyPr>
            <a:normAutofit/>
          </a:bodyPr>
          <a:lstStyle/>
          <a:p>
            <a:pPr algn="just"/>
            <a:r>
              <a:rPr lang="en-US" sz="2200" dirty="0" smtClean="0"/>
              <a:t>If we consider only </a:t>
            </a:r>
            <a:r>
              <a:rPr lang="en-US" sz="2200" b="1" dirty="0" smtClean="0"/>
              <a:t>one pair of calling and called modules</a:t>
            </a:r>
            <a:r>
              <a:rPr lang="en-US" sz="2200" dirty="0" smtClean="0"/>
              <a:t>, then we can make a </a:t>
            </a:r>
            <a:r>
              <a:rPr lang="en-US" sz="2200" b="1" dirty="0" smtClean="0"/>
              <a:t>set of pairs </a:t>
            </a:r>
            <a:r>
              <a:rPr lang="en-US" sz="2200" dirty="0" smtClean="0"/>
              <a:t>for all such modules, as shown in the Fig. , for pairs 1–10 and 1–11.</a:t>
            </a:r>
          </a:p>
          <a:p>
            <a:pPr algn="just"/>
            <a:r>
              <a:rPr lang="en-US" sz="2200" dirty="0" smtClean="0"/>
              <a:t> </a:t>
            </a:r>
            <a:r>
              <a:rPr lang="en-US" sz="2200" b="1" dirty="0" smtClean="0"/>
              <a:t>The resulting set will be the total test sessions which will be equal to the sum of all edges in the call graph.</a:t>
            </a:r>
          </a:p>
          <a:p>
            <a:pPr algn="just"/>
            <a:r>
              <a:rPr lang="en-US" sz="2200" dirty="0" smtClean="0"/>
              <a:t> For example, in the call graph shown in Fig., the number of test sessions is </a:t>
            </a:r>
            <a:r>
              <a:rPr lang="en-US" sz="2200" b="1" dirty="0" smtClean="0"/>
              <a:t>19</a:t>
            </a:r>
            <a:r>
              <a:rPr lang="en-US" sz="2200" dirty="0" smtClean="0"/>
              <a:t> which is equal to the number of edges in the call graph.</a:t>
            </a:r>
            <a:endParaRPr 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INTEGRATION TESTING</a:t>
            </a:r>
            <a:endParaRPr lang="en-US" sz="3200" dirty="0"/>
          </a:p>
        </p:txBody>
      </p:sp>
      <p:sp>
        <p:nvSpPr>
          <p:cNvPr id="3" name="Content Placeholder 2"/>
          <p:cNvSpPr>
            <a:spLocks noGrp="1"/>
          </p:cNvSpPr>
          <p:nvPr>
            <p:ph idx="1"/>
          </p:nvPr>
        </p:nvSpPr>
        <p:spPr/>
        <p:txBody>
          <a:bodyPr>
            <a:normAutofit/>
          </a:bodyPr>
          <a:lstStyle/>
          <a:p>
            <a:pPr algn="just"/>
            <a:r>
              <a:rPr lang="en-US" sz="2200" dirty="0" smtClean="0"/>
              <a:t>The primary objective of integration testing is to test the module </a:t>
            </a:r>
            <a:r>
              <a:rPr lang="en-US" sz="2200" b="1" dirty="0" smtClean="0"/>
              <a:t>interfaces</a:t>
            </a:r>
            <a:r>
              <a:rPr lang="en-US" sz="2200" dirty="0" smtClean="0"/>
              <a:t>, i.e. there are no errors in the parameter passing, when one module invokes another module. </a:t>
            </a:r>
          </a:p>
          <a:p>
            <a:pPr algn="just"/>
            <a:r>
              <a:rPr lang="en-US" sz="2200" dirty="0" smtClean="0"/>
              <a:t>During integration testing, different modules of a system are </a:t>
            </a:r>
            <a:r>
              <a:rPr lang="en-US" sz="2200" b="1" dirty="0" smtClean="0"/>
              <a:t>integrated in a planned manner </a:t>
            </a:r>
            <a:r>
              <a:rPr lang="en-US" sz="2200" dirty="0" smtClean="0"/>
              <a:t>using an integration plan. </a:t>
            </a:r>
          </a:p>
          <a:p>
            <a:pPr algn="just"/>
            <a:r>
              <a:rPr lang="en-US" sz="2200" dirty="0" smtClean="0"/>
              <a:t>The </a:t>
            </a:r>
            <a:r>
              <a:rPr lang="en-US" sz="2200" b="1" dirty="0" smtClean="0"/>
              <a:t>integration plan </a:t>
            </a:r>
            <a:r>
              <a:rPr lang="en-US" sz="2200" dirty="0" smtClean="0"/>
              <a:t>specifies the </a:t>
            </a:r>
            <a:r>
              <a:rPr lang="en-US" sz="2200" b="1" dirty="0" smtClean="0"/>
              <a:t>steps and the order </a:t>
            </a:r>
            <a:r>
              <a:rPr lang="en-US" sz="2200" dirty="0" smtClean="0"/>
              <a:t>in which modules are combined to realize the full system.</a:t>
            </a:r>
          </a:p>
          <a:p>
            <a:pPr algn="just"/>
            <a:r>
              <a:rPr lang="en-US" sz="2200" dirty="0" smtClean="0"/>
              <a:t>After each integration step, the </a:t>
            </a:r>
            <a:r>
              <a:rPr lang="en-US" sz="2200" b="1" dirty="0" smtClean="0"/>
              <a:t>partially integrated system is tested</a:t>
            </a:r>
            <a:r>
              <a:rPr lang="en-US" sz="2200" dirty="0" smtClean="0"/>
              <a:t>.</a:t>
            </a:r>
          </a:p>
          <a:p>
            <a:pPr algn="just"/>
            <a:r>
              <a:rPr lang="en-US" sz="2200" dirty="0" smtClean="0"/>
              <a:t>Integration testing focuses </a:t>
            </a:r>
            <a:r>
              <a:rPr lang="en-US" sz="2200" b="1" dirty="0" smtClean="0"/>
              <a:t>on bugs caused by interfacing </a:t>
            </a:r>
            <a:r>
              <a:rPr lang="en-US" sz="2200" dirty="0" smtClean="0"/>
              <a:t>between the modules while integrating them.</a:t>
            </a:r>
            <a:endParaRPr lang="en-US" sz="2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Pair-wise integration</a:t>
            </a:r>
            <a:endParaRPr lang="en-US" sz="3200" dirty="0"/>
          </a:p>
        </p:txBody>
      </p:sp>
      <p:pic>
        <p:nvPicPr>
          <p:cNvPr id="3074" name="Picture 2"/>
          <p:cNvPicPr>
            <a:picLocks noGrp="1" noChangeAspect="1" noChangeArrowheads="1"/>
          </p:cNvPicPr>
          <p:nvPr>
            <p:ph idx="1"/>
          </p:nvPr>
        </p:nvPicPr>
        <p:blipFill>
          <a:blip r:embed="rId2"/>
          <a:srcRect/>
          <a:stretch>
            <a:fillRect/>
          </a:stretch>
        </p:blipFill>
        <p:spPr bwMode="auto">
          <a:xfrm>
            <a:off x="844704" y="1904999"/>
            <a:ext cx="7003896" cy="3679583"/>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err="1" smtClean="0"/>
              <a:t>Neighbourhood</a:t>
            </a:r>
            <a:r>
              <a:rPr lang="en-US" sz="3200" b="1" dirty="0" smtClean="0"/>
              <a:t> Integration</a:t>
            </a:r>
            <a:endParaRPr lang="en-US" sz="3200" dirty="0"/>
          </a:p>
        </p:txBody>
      </p:sp>
      <p:sp>
        <p:nvSpPr>
          <p:cNvPr id="3" name="Content Placeholder 2"/>
          <p:cNvSpPr>
            <a:spLocks noGrp="1"/>
          </p:cNvSpPr>
          <p:nvPr>
            <p:ph idx="1"/>
          </p:nvPr>
        </p:nvSpPr>
        <p:spPr/>
        <p:txBody>
          <a:bodyPr>
            <a:noAutofit/>
          </a:bodyPr>
          <a:lstStyle/>
          <a:p>
            <a:pPr algn="just"/>
            <a:r>
              <a:rPr lang="en-US" sz="2200" dirty="0" smtClean="0"/>
              <a:t>There </a:t>
            </a:r>
            <a:r>
              <a:rPr lang="en-US" sz="2200" b="1" dirty="0" smtClean="0"/>
              <a:t>is not much reduction in the total number of test sessions </a:t>
            </a:r>
            <a:r>
              <a:rPr lang="en-US" sz="2200" dirty="0" smtClean="0"/>
              <a:t>in pair-wise integration as compared to decomposition-based integration. </a:t>
            </a:r>
          </a:p>
          <a:p>
            <a:pPr algn="just"/>
            <a:r>
              <a:rPr lang="en-US" sz="2200" dirty="0" smtClean="0"/>
              <a:t>If we consider the </a:t>
            </a:r>
            <a:r>
              <a:rPr lang="en-US" sz="2200" b="1" dirty="0" err="1" smtClean="0"/>
              <a:t>neighbourhoods</a:t>
            </a:r>
            <a:r>
              <a:rPr lang="en-US" sz="2200" b="1" dirty="0" smtClean="0"/>
              <a:t> of a node </a:t>
            </a:r>
            <a:r>
              <a:rPr lang="en-US" sz="2200" dirty="0" smtClean="0"/>
              <a:t>in the call graph, then the number of test sessions may reduce. </a:t>
            </a:r>
          </a:p>
          <a:p>
            <a:pPr algn="just"/>
            <a:r>
              <a:rPr lang="en-US" sz="2200" dirty="0" smtClean="0"/>
              <a:t>The </a:t>
            </a:r>
            <a:r>
              <a:rPr lang="en-US" sz="2200" dirty="0" err="1" smtClean="0"/>
              <a:t>neighbourhood</a:t>
            </a:r>
            <a:r>
              <a:rPr lang="en-US" sz="2200" dirty="0" smtClean="0"/>
              <a:t> for a node is the </a:t>
            </a:r>
            <a:r>
              <a:rPr lang="en-US" sz="2200" b="1" dirty="0" smtClean="0"/>
              <a:t>immediate predecessor as well as the immediate successor nodes</a:t>
            </a:r>
            <a:r>
              <a:rPr lang="en-US" sz="2200" dirty="0" smtClean="0"/>
              <a:t>.</a:t>
            </a:r>
          </a:p>
          <a:p>
            <a:pPr algn="just"/>
            <a:r>
              <a:rPr lang="en-US" sz="2200" dirty="0" smtClean="0"/>
              <a:t> The </a:t>
            </a:r>
            <a:r>
              <a:rPr lang="en-US" sz="2200" dirty="0" err="1" smtClean="0"/>
              <a:t>neighbourhood</a:t>
            </a:r>
            <a:r>
              <a:rPr lang="en-US" sz="2200" dirty="0" smtClean="0"/>
              <a:t> of a node, thus, can be defined as the set of nodes that are </a:t>
            </a:r>
            <a:r>
              <a:rPr lang="en-US" sz="2200" b="1" dirty="0" smtClean="0"/>
              <a:t>one edge away </a:t>
            </a:r>
            <a:r>
              <a:rPr lang="en-US" sz="2200" dirty="0" smtClean="0"/>
              <a:t>from the given node.</a:t>
            </a:r>
          </a:p>
          <a:p>
            <a:pPr algn="just"/>
            <a:r>
              <a:rPr lang="en-US" sz="2200" dirty="0" smtClean="0"/>
              <a:t>The </a:t>
            </a:r>
            <a:r>
              <a:rPr lang="en-US" sz="2200" dirty="0" err="1" smtClean="0"/>
              <a:t>neighbourhoods</a:t>
            </a:r>
            <a:r>
              <a:rPr lang="en-US" sz="2200" dirty="0" smtClean="0"/>
              <a:t> of each node in the given call graph is represented in the next </a:t>
            </a:r>
            <a:r>
              <a:rPr lang="en-US" sz="2200" b="1" dirty="0" smtClean="0"/>
              <a:t>table.</a:t>
            </a:r>
            <a:endParaRPr lang="en-US" sz="22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t>Neighbourhood</a:t>
            </a:r>
            <a:r>
              <a:rPr lang="en-US" sz="3200" dirty="0" smtClean="0"/>
              <a:t> integration details</a:t>
            </a:r>
            <a:endParaRPr lang="en-US" sz="3200" dirty="0"/>
          </a:p>
        </p:txBody>
      </p:sp>
      <p:pic>
        <p:nvPicPr>
          <p:cNvPr id="4098" name="Picture 2"/>
          <p:cNvPicPr>
            <a:picLocks noGrp="1" noChangeAspect="1" noChangeArrowheads="1"/>
          </p:cNvPicPr>
          <p:nvPr>
            <p:ph idx="1"/>
          </p:nvPr>
        </p:nvPicPr>
        <p:blipFill>
          <a:blip r:embed="rId2"/>
          <a:srcRect/>
          <a:stretch>
            <a:fillRect/>
          </a:stretch>
        </p:blipFill>
        <p:spPr bwMode="auto">
          <a:xfrm>
            <a:off x="1774395" y="1752600"/>
            <a:ext cx="5252213" cy="3962399"/>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continue….</a:t>
            </a:r>
            <a:endParaRPr lang="en-US" dirty="0"/>
          </a:p>
        </p:txBody>
      </p:sp>
      <p:sp>
        <p:nvSpPr>
          <p:cNvPr id="3" name="Content Placeholder 2"/>
          <p:cNvSpPr>
            <a:spLocks noGrp="1"/>
          </p:cNvSpPr>
          <p:nvPr>
            <p:ph idx="1"/>
          </p:nvPr>
        </p:nvSpPr>
        <p:spPr/>
        <p:txBody>
          <a:bodyPr>
            <a:normAutofit/>
          </a:bodyPr>
          <a:lstStyle/>
          <a:p>
            <a:pPr algn="just"/>
            <a:r>
              <a:rPr lang="en-US" sz="2200" dirty="0" smtClean="0"/>
              <a:t>The </a:t>
            </a:r>
            <a:r>
              <a:rPr lang="en-US" sz="2200" b="1" dirty="0" smtClean="0"/>
              <a:t>total test sessions in </a:t>
            </a:r>
            <a:r>
              <a:rPr lang="en-US" sz="2200" b="1" dirty="0" err="1" smtClean="0"/>
              <a:t>neighbourhood</a:t>
            </a:r>
            <a:r>
              <a:rPr lang="en-US" sz="2200" b="1" dirty="0" smtClean="0"/>
              <a:t> integration </a:t>
            </a:r>
            <a:r>
              <a:rPr lang="en-US" sz="2200" dirty="0" smtClean="0"/>
              <a:t>can be calculated as:</a:t>
            </a:r>
          </a:p>
          <a:p>
            <a:pPr algn="ctr">
              <a:buNone/>
            </a:pPr>
            <a:r>
              <a:rPr lang="en-US" sz="2200" b="1" dirty="0" err="1" smtClean="0"/>
              <a:t>Neighbourhoods</a:t>
            </a:r>
            <a:r>
              <a:rPr lang="en-US" sz="2200" b="1" dirty="0" smtClean="0"/>
              <a:t> = nodes – sink nodes</a:t>
            </a:r>
          </a:p>
          <a:p>
            <a:pPr algn="ctr">
              <a:buNone/>
            </a:pPr>
            <a:r>
              <a:rPr lang="en-US" sz="2200" dirty="0" smtClean="0"/>
              <a:t>= 20 – 10</a:t>
            </a:r>
          </a:p>
          <a:p>
            <a:pPr algn="ctr">
              <a:buNone/>
            </a:pPr>
            <a:r>
              <a:rPr lang="en-US" sz="2200" dirty="0" smtClean="0"/>
              <a:t>= 10</a:t>
            </a:r>
          </a:p>
          <a:p>
            <a:pPr algn="just">
              <a:buNone/>
            </a:pPr>
            <a:r>
              <a:rPr lang="en-US" sz="2200" dirty="0" smtClean="0"/>
              <a:t>   where </a:t>
            </a:r>
            <a:r>
              <a:rPr lang="en-US" sz="2200" b="1" i="1" dirty="0" smtClean="0"/>
              <a:t>sink node is an instruction in a module at which the execution terminates.</a:t>
            </a:r>
            <a:endParaRPr lang="en-US" sz="22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PATH-BASED INTEGRATION</a:t>
            </a:r>
            <a:endParaRPr lang="en-US" sz="3200" dirty="0"/>
          </a:p>
        </p:txBody>
      </p:sp>
      <p:sp>
        <p:nvSpPr>
          <p:cNvPr id="3" name="Content Placeholder 2"/>
          <p:cNvSpPr>
            <a:spLocks noGrp="1"/>
          </p:cNvSpPr>
          <p:nvPr>
            <p:ph idx="1"/>
          </p:nvPr>
        </p:nvSpPr>
        <p:spPr>
          <a:xfrm>
            <a:off x="457200" y="1600200"/>
            <a:ext cx="8229600" cy="4648200"/>
          </a:xfrm>
        </p:spPr>
        <p:txBody>
          <a:bodyPr>
            <a:noAutofit/>
          </a:bodyPr>
          <a:lstStyle/>
          <a:p>
            <a:pPr algn="just"/>
            <a:r>
              <a:rPr lang="en-US" sz="2200" dirty="0" smtClean="0"/>
              <a:t>In a call graph, when a </a:t>
            </a:r>
            <a:r>
              <a:rPr lang="en-US" sz="2200" b="1" dirty="0" smtClean="0"/>
              <a:t>module or unit executes</a:t>
            </a:r>
            <a:r>
              <a:rPr lang="en-US" sz="2200" dirty="0" smtClean="0"/>
              <a:t>, some path of source instructions is also executed. And it may be possible that in that path execution, </a:t>
            </a:r>
            <a:r>
              <a:rPr lang="en-US" sz="2200" b="1" dirty="0" smtClean="0"/>
              <a:t>there may be a call to another unit</a:t>
            </a:r>
            <a:r>
              <a:rPr lang="en-US" sz="2200" dirty="0" smtClean="0"/>
              <a:t>.</a:t>
            </a:r>
          </a:p>
          <a:p>
            <a:pPr algn="just"/>
            <a:r>
              <a:rPr lang="en-US" sz="2200" dirty="0" smtClean="0"/>
              <a:t> At that point, the </a:t>
            </a:r>
            <a:r>
              <a:rPr lang="en-US" sz="2200" b="1" dirty="0" smtClean="0"/>
              <a:t>control is transferred</a:t>
            </a:r>
            <a:r>
              <a:rPr lang="en-US" sz="2200" dirty="0" smtClean="0"/>
              <a:t> from the calling unit to the called unit. This passing of control from one unit to another unit is </a:t>
            </a:r>
            <a:r>
              <a:rPr lang="en-US" sz="2200" b="1" dirty="0" smtClean="0"/>
              <a:t>necessary for integration testing</a:t>
            </a:r>
            <a:r>
              <a:rPr lang="en-US" sz="2200" dirty="0" smtClean="0"/>
              <a:t>. </a:t>
            </a:r>
          </a:p>
          <a:p>
            <a:pPr algn="just"/>
            <a:r>
              <a:rPr lang="en-US" sz="2200" dirty="0" smtClean="0"/>
              <a:t>Also, there should be </a:t>
            </a:r>
            <a:r>
              <a:rPr lang="en-US" sz="2200" b="1" dirty="0" smtClean="0"/>
              <a:t>information</a:t>
            </a:r>
            <a:r>
              <a:rPr lang="en-US" sz="2200" dirty="0" smtClean="0"/>
              <a:t> </a:t>
            </a:r>
            <a:r>
              <a:rPr lang="en-US" sz="2200" b="1" dirty="0" smtClean="0"/>
              <a:t>within the module regarding instructions</a:t>
            </a:r>
            <a:r>
              <a:rPr lang="en-US" sz="2200" dirty="0" smtClean="0"/>
              <a:t> that call the module or return to the module. This must be </a:t>
            </a:r>
            <a:r>
              <a:rPr lang="en-US" sz="2200" b="1" dirty="0" smtClean="0"/>
              <a:t>tested at the time of integration</a:t>
            </a:r>
            <a:r>
              <a:rPr lang="en-US" sz="2200" dirty="0" smtClean="0"/>
              <a:t>. </a:t>
            </a:r>
          </a:p>
          <a:p>
            <a:pPr algn="just"/>
            <a:r>
              <a:rPr lang="en-US" sz="2200" dirty="0" smtClean="0"/>
              <a:t>It can be done with the help of </a:t>
            </a:r>
            <a:r>
              <a:rPr lang="en-US" sz="2200" b="1" dirty="0" smtClean="0"/>
              <a:t>path-based integration </a:t>
            </a:r>
            <a:r>
              <a:rPr lang="en-US" sz="2200" dirty="0" smtClean="0"/>
              <a:t>defined by Paul C. Jorgenson. </a:t>
            </a:r>
          </a:p>
          <a:p>
            <a:pPr algn="just"/>
            <a:r>
              <a:rPr lang="en-US" sz="2200" dirty="0" smtClean="0"/>
              <a:t>We need to understand the following definitions for path-based integration.</a:t>
            </a:r>
            <a:endParaRPr lang="en-US" sz="2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continue…..</a:t>
            </a:r>
            <a:endParaRPr lang="en-US" dirty="0"/>
          </a:p>
        </p:txBody>
      </p:sp>
      <p:sp>
        <p:nvSpPr>
          <p:cNvPr id="3" name="Content Placeholder 2"/>
          <p:cNvSpPr>
            <a:spLocks noGrp="1"/>
          </p:cNvSpPr>
          <p:nvPr>
            <p:ph idx="1"/>
          </p:nvPr>
        </p:nvSpPr>
        <p:spPr/>
        <p:txBody>
          <a:bodyPr>
            <a:noAutofit/>
          </a:bodyPr>
          <a:lstStyle/>
          <a:p>
            <a:pPr algn="just"/>
            <a:r>
              <a:rPr lang="en-US" sz="2200" b="1" i="1" dirty="0" smtClean="0"/>
              <a:t>Source node </a:t>
            </a:r>
            <a:r>
              <a:rPr lang="en-US" sz="2200" i="1" dirty="0" smtClean="0"/>
              <a:t>It is an instruction in the module at which the execution starts </a:t>
            </a:r>
            <a:r>
              <a:rPr lang="en-US" sz="2200" dirty="0" smtClean="0"/>
              <a:t>or resumes. The nodes where the control is being transferred after calling the module are also source nodes.</a:t>
            </a:r>
          </a:p>
          <a:p>
            <a:pPr algn="just"/>
            <a:r>
              <a:rPr lang="en-US" sz="2200" b="1" i="1" dirty="0" smtClean="0"/>
              <a:t>Sink node </a:t>
            </a:r>
            <a:r>
              <a:rPr lang="en-US" sz="2200" i="1" dirty="0" smtClean="0"/>
              <a:t>It is an instruction in a module at which the execution terminates. </a:t>
            </a:r>
            <a:r>
              <a:rPr lang="en-US" sz="2200" dirty="0" smtClean="0"/>
              <a:t>The nodes from which the control is transferred are also sink nodes.</a:t>
            </a:r>
          </a:p>
          <a:p>
            <a:pPr algn="just"/>
            <a:r>
              <a:rPr lang="en-US" sz="2200" b="1" i="1" dirty="0" smtClean="0"/>
              <a:t>Module execution path ( MEP) </a:t>
            </a:r>
            <a:r>
              <a:rPr lang="en-US" sz="2200" i="1" dirty="0" smtClean="0"/>
              <a:t>It is a path consisting of a set of executable </a:t>
            </a:r>
            <a:r>
              <a:rPr lang="en-US" sz="2200" dirty="0" smtClean="0"/>
              <a:t>statements within a module like in a flow graph.</a:t>
            </a:r>
          </a:p>
          <a:p>
            <a:pPr algn="just"/>
            <a:r>
              <a:rPr lang="en-US" sz="2200" b="1" i="1" dirty="0" smtClean="0"/>
              <a:t>Message </a:t>
            </a:r>
            <a:r>
              <a:rPr lang="en-US" sz="2200" i="1" dirty="0" smtClean="0"/>
              <a:t>When the control from one unit is transferred to another unit, then </a:t>
            </a:r>
            <a:r>
              <a:rPr lang="en-US" sz="2200" dirty="0" smtClean="0"/>
              <a:t>the programming language mechanism used to do this is known as a </a:t>
            </a:r>
            <a:r>
              <a:rPr lang="en-US" sz="2200" i="1" dirty="0" smtClean="0"/>
              <a:t>message. </a:t>
            </a:r>
            <a:r>
              <a:rPr lang="en-US" sz="2200" dirty="0" smtClean="0"/>
              <a:t>For example, when there is a function call, then it is a message from one unit (where the call is mentioned; caller module) to another unit (the unit which is being called).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continue…..</a:t>
            </a:r>
            <a:endParaRPr lang="en-US" dirty="0"/>
          </a:p>
        </p:txBody>
      </p:sp>
      <p:sp>
        <p:nvSpPr>
          <p:cNvPr id="3" name="Content Placeholder 2"/>
          <p:cNvSpPr>
            <a:spLocks noGrp="1"/>
          </p:cNvSpPr>
          <p:nvPr>
            <p:ph idx="1"/>
          </p:nvPr>
        </p:nvSpPr>
        <p:spPr/>
        <p:txBody>
          <a:bodyPr>
            <a:normAutofit lnSpcReduction="10000"/>
          </a:bodyPr>
          <a:lstStyle/>
          <a:p>
            <a:pPr algn="just"/>
            <a:r>
              <a:rPr lang="en-US" sz="2200" b="1" i="1" dirty="0" smtClean="0"/>
              <a:t>MM-path </a:t>
            </a:r>
            <a:r>
              <a:rPr lang="en-US" sz="2200" i="1" dirty="0" smtClean="0"/>
              <a:t>It is a path consisting of MEPs and messages. The path shows the </a:t>
            </a:r>
            <a:r>
              <a:rPr lang="en-US" sz="2200" dirty="0" smtClean="0"/>
              <a:t>sequence of executable statements; it also crosses the boundary of a unit when a message is followed to call another unit. In other words, MM-path is a set of MEPs and transfer of control among different units in the form of messages.</a:t>
            </a:r>
          </a:p>
          <a:p>
            <a:pPr algn="just"/>
            <a:r>
              <a:rPr lang="en-US" sz="2200" b="1" i="1" dirty="0" smtClean="0"/>
              <a:t>MM-path graph </a:t>
            </a:r>
            <a:r>
              <a:rPr lang="en-US" sz="2200" i="1" dirty="0" smtClean="0"/>
              <a:t>It can be defined as an extended flow graph where nodes are </a:t>
            </a:r>
            <a:r>
              <a:rPr lang="en-US" sz="2200" dirty="0" smtClean="0"/>
              <a:t>MEPs and edges are messages. It returns from the last called unit to the first unit where the call was made. In this graph, messages are highlighted with thick lines.</a:t>
            </a:r>
          </a:p>
          <a:p>
            <a:pPr algn="just"/>
            <a:r>
              <a:rPr lang="en-US" sz="2400" dirty="0" smtClean="0"/>
              <a:t>N</a:t>
            </a:r>
            <a:r>
              <a:rPr lang="en-US" sz="2200" dirty="0" smtClean="0"/>
              <a:t>ow let us see the concept of path-based integration with the help of </a:t>
            </a:r>
            <a:r>
              <a:rPr lang="en-US" sz="2200" b="1" dirty="0" smtClean="0"/>
              <a:t>an example</a:t>
            </a:r>
            <a:r>
              <a:rPr lang="en-US" sz="2200" dirty="0" smtClean="0"/>
              <a:t>. Next fig.  shows </a:t>
            </a:r>
            <a:r>
              <a:rPr lang="en-US" sz="2200" b="1" dirty="0" smtClean="0"/>
              <a:t>the MM-path as a darken line</a:t>
            </a:r>
            <a:r>
              <a:rPr lang="en-US" sz="2200" dirty="0" smtClean="0"/>
              <a:t>. The details regarding the example units shown in Fig.  is given in the corresponding Table .</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MM-path</a:t>
            </a:r>
            <a:endParaRPr lang="en-US" sz="3200" dirty="0"/>
          </a:p>
        </p:txBody>
      </p:sp>
      <p:pic>
        <p:nvPicPr>
          <p:cNvPr id="5122" name="Picture 2"/>
          <p:cNvPicPr>
            <a:picLocks noGrp="1" noChangeAspect="1" noChangeArrowheads="1"/>
          </p:cNvPicPr>
          <p:nvPr>
            <p:ph idx="1"/>
          </p:nvPr>
        </p:nvPicPr>
        <p:blipFill>
          <a:blip r:embed="rId2"/>
          <a:srcRect/>
          <a:stretch>
            <a:fillRect/>
          </a:stretch>
        </p:blipFill>
        <p:spPr bwMode="auto">
          <a:xfrm>
            <a:off x="890088" y="2133600"/>
            <a:ext cx="7461827" cy="350520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MM-path details</a:t>
            </a:r>
            <a:endParaRPr lang="en-US" sz="3200" dirty="0"/>
          </a:p>
        </p:txBody>
      </p:sp>
      <p:pic>
        <p:nvPicPr>
          <p:cNvPr id="6146" name="Picture 2"/>
          <p:cNvPicPr>
            <a:picLocks noGrp="1" noChangeAspect="1" noChangeArrowheads="1"/>
          </p:cNvPicPr>
          <p:nvPr>
            <p:ph idx="1"/>
          </p:nvPr>
        </p:nvPicPr>
        <p:blipFill>
          <a:blip r:embed="rId2"/>
          <a:srcRect/>
          <a:stretch>
            <a:fillRect/>
          </a:stretch>
        </p:blipFill>
        <p:spPr bwMode="auto">
          <a:xfrm>
            <a:off x="515131" y="2362200"/>
            <a:ext cx="8444120" cy="3124199"/>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MEP graph</a:t>
            </a:r>
            <a:endParaRPr lang="en-US" sz="3200" dirty="0"/>
          </a:p>
        </p:txBody>
      </p:sp>
      <p:pic>
        <p:nvPicPr>
          <p:cNvPr id="7170" name="Picture 2"/>
          <p:cNvPicPr>
            <a:picLocks noGrp="1" noChangeAspect="1" noChangeArrowheads="1"/>
          </p:cNvPicPr>
          <p:nvPr>
            <p:ph idx="1"/>
          </p:nvPr>
        </p:nvPicPr>
        <p:blipFill>
          <a:blip r:embed="rId2"/>
          <a:srcRect/>
          <a:stretch>
            <a:fillRect/>
          </a:stretch>
        </p:blipFill>
        <p:spPr bwMode="auto">
          <a:xfrm>
            <a:off x="1521514" y="2133600"/>
            <a:ext cx="5644586" cy="3200399"/>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continue….</a:t>
            </a:r>
            <a:endParaRPr lang="en-US" dirty="0"/>
          </a:p>
        </p:txBody>
      </p:sp>
      <p:sp>
        <p:nvSpPr>
          <p:cNvPr id="3" name="Content Placeholder 2"/>
          <p:cNvSpPr>
            <a:spLocks noGrp="1"/>
          </p:cNvSpPr>
          <p:nvPr>
            <p:ph idx="1"/>
          </p:nvPr>
        </p:nvSpPr>
        <p:spPr/>
        <p:txBody>
          <a:bodyPr>
            <a:normAutofit/>
          </a:bodyPr>
          <a:lstStyle/>
          <a:p>
            <a:pPr algn="just">
              <a:buNone/>
            </a:pPr>
            <a:r>
              <a:rPr lang="en-US" sz="2200" dirty="0" smtClean="0"/>
              <a:t>Thus, </a:t>
            </a:r>
            <a:r>
              <a:rPr lang="en-US" sz="2200" b="1" dirty="0" smtClean="0"/>
              <a:t>integration testing </a:t>
            </a:r>
            <a:r>
              <a:rPr lang="en-US" sz="2200" dirty="0" smtClean="0"/>
              <a:t>is necessary for the following reasons:</a:t>
            </a:r>
          </a:p>
          <a:p>
            <a:pPr algn="just"/>
            <a:r>
              <a:rPr lang="en-US" sz="2200" dirty="0" smtClean="0"/>
              <a:t> Integration testing exposes </a:t>
            </a:r>
            <a:r>
              <a:rPr lang="en-US" sz="2200" b="1" dirty="0" smtClean="0"/>
              <a:t>inconsistency</a:t>
            </a:r>
            <a:r>
              <a:rPr lang="en-US" sz="2200" dirty="0" smtClean="0"/>
              <a:t> between the modules such as improper call or return sequences.</a:t>
            </a:r>
          </a:p>
          <a:p>
            <a:pPr algn="just"/>
            <a:r>
              <a:rPr lang="en-US" sz="2200" dirty="0" smtClean="0"/>
              <a:t> Data can be </a:t>
            </a:r>
            <a:r>
              <a:rPr lang="en-US" sz="2200" b="1" dirty="0" smtClean="0"/>
              <a:t>lost </a:t>
            </a:r>
            <a:r>
              <a:rPr lang="en-US" sz="2200" dirty="0" smtClean="0"/>
              <a:t>across an interface.</a:t>
            </a:r>
          </a:p>
          <a:p>
            <a:pPr algn="just"/>
            <a:r>
              <a:rPr lang="en-US" sz="2200" dirty="0" smtClean="0"/>
              <a:t>One module when combined with another module may </a:t>
            </a:r>
            <a:r>
              <a:rPr lang="en-US" sz="2200" b="1" dirty="0" smtClean="0"/>
              <a:t>not give the desired result.</a:t>
            </a:r>
          </a:p>
          <a:p>
            <a:pPr algn="just"/>
            <a:r>
              <a:rPr lang="en-US" sz="2200" dirty="0" smtClean="0"/>
              <a:t>Data types and their valid ranges may </a:t>
            </a:r>
            <a:r>
              <a:rPr lang="en-US" sz="2200" b="1" dirty="0" smtClean="0"/>
              <a:t>mismatch</a:t>
            </a:r>
            <a:r>
              <a:rPr lang="en-US" sz="2200" dirty="0" smtClean="0"/>
              <a:t> between the modules.</a:t>
            </a:r>
            <a:endParaRPr lang="en-US"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Approaches of Integration Testing</a:t>
            </a:r>
            <a:endParaRPr lang="en-US" sz="3200" dirty="0"/>
          </a:p>
        </p:txBody>
      </p:sp>
      <p:pic>
        <p:nvPicPr>
          <p:cNvPr id="1026" name="Picture 2"/>
          <p:cNvPicPr>
            <a:picLocks noGrp="1" noChangeAspect="1" noChangeArrowheads="1"/>
          </p:cNvPicPr>
          <p:nvPr>
            <p:ph idx="1"/>
          </p:nvPr>
        </p:nvPicPr>
        <p:blipFill>
          <a:blip r:embed="rId2"/>
          <a:srcRect/>
          <a:stretch>
            <a:fillRect/>
          </a:stretch>
        </p:blipFill>
        <p:spPr bwMode="auto">
          <a:xfrm>
            <a:off x="1600200" y="1981200"/>
            <a:ext cx="5867399" cy="33528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DECOMPOSITION-BASED INTEGRATION</a:t>
            </a:r>
            <a:endParaRPr lang="en-US" sz="3200" dirty="0"/>
          </a:p>
        </p:txBody>
      </p:sp>
      <p:sp>
        <p:nvSpPr>
          <p:cNvPr id="3" name="Content Placeholder 2"/>
          <p:cNvSpPr>
            <a:spLocks noGrp="1"/>
          </p:cNvSpPr>
          <p:nvPr>
            <p:ph idx="1"/>
          </p:nvPr>
        </p:nvSpPr>
        <p:spPr>
          <a:xfrm>
            <a:off x="457200" y="1600200"/>
            <a:ext cx="8229600" cy="4876800"/>
          </a:xfrm>
        </p:spPr>
        <p:txBody>
          <a:bodyPr>
            <a:noAutofit/>
          </a:bodyPr>
          <a:lstStyle/>
          <a:p>
            <a:pPr algn="just"/>
            <a:r>
              <a:rPr lang="en-US" sz="2000" dirty="0" smtClean="0"/>
              <a:t>The idea for this type of integration is based on the </a:t>
            </a:r>
            <a:r>
              <a:rPr lang="en-US" sz="2000" b="1" dirty="0" smtClean="0"/>
              <a:t>decomposition of design into functional components or modules.</a:t>
            </a:r>
          </a:p>
          <a:p>
            <a:pPr algn="just"/>
            <a:r>
              <a:rPr lang="en-US" sz="2000" dirty="0" smtClean="0"/>
              <a:t>The functional decomposition is shown as a </a:t>
            </a:r>
            <a:r>
              <a:rPr lang="en-US" sz="2000" b="1" dirty="0" smtClean="0"/>
              <a:t>tree</a:t>
            </a:r>
            <a:r>
              <a:rPr lang="en-US" sz="2000" dirty="0" smtClean="0"/>
              <a:t>.  In the tree designed for decomposition-based integration, the </a:t>
            </a:r>
            <a:r>
              <a:rPr lang="en-US" sz="2000" b="1" dirty="0" smtClean="0"/>
              <a:t>nodes represent the modules </a:t>
            </a:r>
            <a:r>
              <a:rPr lang="en-US" sz="2000" dirty="0" smtClean="0"/>
              <a:t>present in the system and </a:t>
            </a:r>
            <a:r>
              <a:rPr lang="en-US" sz="2000" b="1" dirty="0" smtClean="0"/>
              <a:t>the links/edges between the two modules represent the calling sequence.</a:t>
            </a:r>
            <a:r>
              <a:rPr lang="en-US" sz="2000" dirty="0" smtClean="0"/>
              <a:t> The nodes on the last level in the tree are </a:t>
            </a:r>
            <a:r>
              <a:rPr lang="en-US" sz="2000" i="1" dirty="0" smtClean="0"/>
              <a:t>leaf nodes.</a:t>
            </a:r>
          </a:p>
          <a:p>
            <a:pPr algn="just"/>
            <a:r>
              <a:rPr lang="en-US" sz="2000" dirty="0" smtClean="0"/>
              <a:t>In the tree structure shown in  next Fig, module A is linked to three subordinate modules, B, C, and D. It means that module A calls modules, B, C, and D. </a:t>
            </a:r>
          </a:p>
          <a:p>
            <a:pPr algn="just"/>
            <a:r>
              <a:rPr lang="en-US" sz="2000" dirty="0" smtClean="0"/>
              <a:t>All integration testing methods in the decomposition-based integration </a:t>
            </a:r>
            <a:r>
              <a:rPr lang="en-US" sz="2000" b="1" dirty="0" smtClean="0"/>
              <a:t>assume that all the modules have been unit tested in isolation</a:t>
            </a:r>
            <a:r>
              <a:rPr lang="en-US" sz="2000" dirty="0" smtClean="0"/>
              <a:t>.</a:t>
            </a:r>
          </a:p>
          <a:p>
            <a:pPr algn="just"/>
            <a:r>
              <a:rPr lang="en-US" sz="2000" dirty="0" smtClean="0"/>
              <a:t> Thus, with the decomposition-based integration, we want </a:t>
            </a:r>
            <a:r>
              <a:rPr lang="en-US" sz="2000" b="1" dirty="0" smtClean="0"/>
              <a:t>to test the interfaces </a:t>
            </a:r>
            <a:r>
              <a:rPr lang="en-US" sz="2000" dirty="0" smtClean="0"/>
              <a:t>among separately tested modules.</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Fig.: Decomposition Tree</a:t>
            </a:r>
            <a:endParaRPr lang="en-US" sz="3200" dirty="0"/>
          </a:p>
        </p:txBody>
      </p:sp>
      <p:pic>
        <p:nvPicPr>
          <p:cNvPr id="2050" name="Picture 2"/>
          <p:cNvPicPr>
            <a:picLocks noGrp="1" noChangeAspect="1" noChangeArrowheads="1"/>
          </p:cNvPicPr>
          <p:nvPr>
            <p:ph idx="1"/>
          </p:nvPr>
        </p:nvPicPr>
        <p:blipFill>
          <a:blip r:embed="rId2"/>
          <a:srcRect/>
          <a:stretch>
            <a:fillRect/>
          </a:stretch>
        </p:blipFill>
        <p:spPr bwMode="auto">
          <a:xfrm>
            <a:off x="914400" y="1905000"/>
            <a:ext cx="7543800"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Classification</a:t>
            </a:r>
            <a:endParaRPr lang="en-US" sz="3200" dirty="0"/>
          </a:p>
        </p:txBody>
      </p:sp>
      <p:sp>
        <p:nvSpPr>
          <p:cNvPr id="3" name="Content Placeholder 2"/>
          <p:cNvSpPr>
            <a:spLocks noGrp="1"/>
          </p:cNvSpPr>
          <p:nvPr>
            <p:ph idx="1"/>
          </p:nvPr>
        </p:nvSpPr>
        <p:spPr/>
        <p:txBody>
          <a:bodyPr>
            <a:normAutofit fontScale="92500"/>
          </a:bodyPr>
          <a:lstStyle/>
          <a:p>
            <a:pPr>
              <a:buNone/>
            </a:pPr>
            <a:r>
              <a:rPr lang="en-US" sz="2000" dirty="0" smtClean="0"/>
              <a:t>Integration testing methods are classified into two categories: </a:t>
            </a:r>
          </a:p>
          <a:p>
            <a:pPr>
              <a:buNone/>
            </a:pPr>
            <a:r>
              <a:rPr lang="en-US" sz="2000" dirty="0" smtClean="0"/>
              <a:t>       </a:t>
            </a:r>
            <a:r>
              <a:rPr lang="en-US" sz="2000" b="1" dirty="0" smtClean="0"/>
              <a:t>(a) non-incremental and (b) incremental.</a:t>
            </a:r>
          </a:p>
          <a:p>
            <a:pPr algn="just"/>
            <a:r>
              <a:rPr lang="en-US" sz="2000" b="1" dirty="0" smtClean="0"/>
              <a:t>Non-Incremental Integration </a:t>
            </a:r>
            <a:r>
              <a:rPr lang="en-US" sz="2000" b="1" dirty="0" err="1" smtClean="0"/>
              <a:t>Testing</a:t>
            </a:r>
            <a:r>
              <a:rPr lang="en-US" sz="2000" dirty="0" err="1" smtClean="0"/>
              <a:t>:In</a:t>
            </a:r>
            <a:r>
              <a:rPr lang="en-US" sz="2000" dirty="0" smtClean="0"/>
              <a:t> this type of testing, either all untested modules are combined together and then tested or unit tested modules are combined together. It is also known as </a:t>
            </a:r>
            <a:r>
              <a:rPr lang="en-US" sz="2000" b="1" dirty="0" smtClean="0"/>
              <a:t>Big-Bang integration testing</a:t>
            </a:r>
            <a:r>
              <a:rPr lang="en-US" sz="2000" dirty="0" smtClean="0"/>
              <a:t>.</a:t>
            </a:r>
          </a:p>
          <a:p>
            <a:pPr algn="just"/>
            <a:r>
              <a:rPr lang="en-US" sz="2000" dirty="0" smtClean="0"/>
              <a:t>Big-Bang method </a:t>
            </a:r>
            <a:r>
              <a:rPr lang="en-US" sz="2000" b="1" dirty="0" smtClean="0"/>
              <a:t>cannot be due to adopted practically</a:t>
            </a:r>
            <a:r>
              <a:rPr lang="en-US" sz="2000" dirty="0" smtClean="0"/>
              <a:t>:</a:t>
            </a:r>
          </a:p>
          <a:p>
            <a:pPr algn="just">
              <a:buNone/>
            </a:pPr>
            <a:r>
              <a:rPr lang="en-US" sz="2000" dirty="0" smtClean="0"/>
              <a:t>       - Big-Bang requires </a:t>
            </a:r>
            <a:r>
              <a:rPr lang="en-US" sz="2000" b="1" dirty="0" smtClean="0"/>
              <a:t>more work</a:t>
            </a:r>
            <a:r>
              <a:rPr lang="en-US" sz="2000" dirty="0" smtClean="0"/>
              <a:t>. According to the Big-Bang theory, if all unit tested modules are integrated in this </a:t>
            </a:r>
            <a:r>
              <a:rPr lang="en-US" sz="2000" smtClean="0"/>
              <a:t>example(next slide), </a:t>
            </a:r>
            <a:r>
              <a:rPr lang="en-US" sz="2000" dirty="0" smtClean="0"/>
              <a:t>then for unit testing of all the modules independently, we require </a:t>
            </a:r>
            <a:r>
              <a:rPr lang="en-US" sz="2000" b="1" dirty="0" smtClean="0"/>
              <a:t>four drivers and seven stubs</a:t>
            </a:r>
            <a:r>
              <a:rPr lang="en-US" sz="2000" dirty="0" smtClean="0"/>
              <a:t>. This count will grow according to the </a:t>
            </a:r>
            <a:r>
              <a:rPr lang="en-US" sz="2000" b="1" dirty="0" smtClean="0"/>
              <a:t>size</a:t>
            </a:r>
            <a:r>
              <a:rPr lang="en-US" sz="2000" dirty="0" smtClean="0"/>
              <a:t> of the system.</a:t>
            </a:r>
          </a:p>
          <a:p>
            <a:pPr algn="just">
              <a:buNone/>
            </a:pPr>
            <a:r>
              <a:rPr lang="en-US" sz="2000" dirty="0" smtClean="0"/>
              <a:t>       - Actual modules are not interfaced directly until the end of the software system.</a:t>
            </a:r>
          </a:p>
          <a:p>
            <a:pPr algn="just">
              <a:buNone/>
            </a:pPr>
            <a:r>
              <a:rPr lang="en-US" sz="2000" dirty="0" smtClean="0"/>
              <a:t>       - It will be difficult to localize the errors since the exact location of bugs cannot be found easily.</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For example, consider the following</a:t>
            </a:r>
            <a:br>
              <a:rPr lang="en-US" sz="3200" dirty="0" smtClean="0"/>
            </a:br>
            <a:r>
              <a:rPr lang="en-US" sz="3200" dirty="0" smtClean="0"/>
              <a:t>hierarchy of a software system.</a:t>
            </a:r>
            <a:endParaRPr lang="en-US" sz="3200" dirty="0"/>
          </a:p>
        </p:txBody>
      </p:sp>
      <p:pic>
        <p:nvPicPr>
          <p:cNvPr id="3074" name="Picture 2"/>
          <p:cNvPicPr>
            <a:picLocks noGrp="1" noChangeAspect="1" noChangeArrowheads="1"/>
          </p:cNvPicPr>
          <p:nvPr>
            <p:ph idx="1"/>
          </p:nvPr>
        </p:nvPicPr>
        <p:blipFill>
          <a:blip r:embed="rId2"/>
          <a:srcRect/>
          <a:stretch>
            <a:fillRect/>
          </a:stretch>
        </p:blipFill>
        <p:spPr bwMode="auto">
          <a:xfrm>
            <a:off x="2438400" y="2209800"/>
            <a:ext cx="41910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397</TotalTime>
  <Words>2548</Words>
  <Application>Microsoft Office PowerPoint</Application>
  <PresentationFormat>On-screen Show (4:3)</PresentationFormat>
  <Paragraphs>145</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Testing/Validation Activities Unit-IV</vt:lpstr>
      <vt:lpstr>INTEGRATION TESTING</vt:lpstr>
      <vt:lpstr>INTEGRATION TESTING</vt:lpstr>
      <vt:lpstr>continue….</vt:lpstr>
      <vt:lpstr>Approaches of Integration Testing</vt:lpstr>
      <vt:lpstr>DECOMPOSITION-BASED INTEGRATION</vt:lpstr>
      <vt:lpstr>Fig.: Decomposition Tree</vt:lpstr>
      <vt:lpstr>Classification</vt:lpstr>
      <vt:lpstr>For example, consider the following hierarchy of a software system.</vt:lpstr>
      <vt:lpstr>continue…</vt:lpstr>
      <vt:lpstr>Types of Incremental Integration Testing</vt:lpstr>
      <vt:lpstr>Top-down Integration Testing</vt:lpstr>
      <vt:lpstr>Top-Down Integration Procedure</vt:lpstr>
      <vt:lpstr>Continue….</vt:lpstr>
      <vt:lpstr>Continue….</vt:lpstr>
      <vt:lpstr>Drawbacks of top-down integration testing</vt:lpstr>
      <vt:lpstr>Bottom-up Integration Testing</vt:lpstr>
      <vt:lpstr>Bottom-up integration procedure</vt:lpstr>
      <vt:lpstr>Continue….</vt:lpstr>
      <vt:lpstr>Drawbacks of bottom up integration</vt:lpstr>
      <vt:lpstr>Comparison between Top-Down and Bottom-Up Integration Testing</vt:lpstr>
      <vt:lpstr>Practical Approach for Integration Testing</vt:lpstr>
      <vt:lpstr>Pros and Cons of Decomposition-Based Integration</vt:lpstr>
      <vt:lpstr>Integration Testing</vt:lpstr>
      <vt:lpstr>CALL GRAPH-BASED INTEGRATION</vt:lpstr>
      <vt:lpstr>Example call graph</vt:lpstr>
      <vt:lpstr>Adjacency matrix</vt:lpstr>
      <vt:lpstr>continue…. </vt:lpstr>
      <vt:lpstr>Pair-wise Integration</vt:lpstr>
      <vt:lpstr>Pair-wise integration</vt:lpstr>
      <vt:lpstr>Neighbourhood Integration</vt:lpstr>
      <vt:lpstr>Neighbourhood integration details</vt:lpstr>
      <vt:lpstr>continue….</vt:lpstr>
      <vt:lpstr>PATH-BASED INTEGRATION</vt:lpstr>
      <vt:lpstr>continue…..</vt:lpstr>
      <vt:lpstr>continue…..</vt:lpstr>
      <vt:lpstr>MM-path</vt:lpstr>
      <vt:lpstr>MM-path details</vt:lpstr>
      <vt:lpstr>MEP graph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Testing/Validation Activities Unit-IV</dc:title>
  <dc:creator>GEU</dc:creator>
  <cp:lastModifiedBy>GEU</cp:lastModifiedBy>
  <cp:revision>91</cp:revision>
  <dcterms:created xsi:type="dcterms:W3CDTF">2020-04-04T18:39:35Z</dcterms:created>
  <dcterms:modified xsi:type="dcterms:W3CDTF">2020-04-10T12:21:49Z</dcterms:modified>
</cp:coreProperties>
</file>