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2AA8-538C-427C-A607-40A061160D60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7D8-4BDD-4C48-ABFC-D895BCDAA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2AA8-538C-427C-A607-40A061160D60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7D8-4BDD-4C48-ABFC-D895BCDAA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2AA8-538C-427C-A607-40A061160D60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7D8-4BDD-4C48-ABFC-D895BCDAA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2AA8-538C-427C-A607-40A061160D60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7D8-4BDD-4C48-ABFC-D895BCDAA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2AA8-538C-427C-A607-40A061160D60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7D8-4BDD-4C48-ABFC-D895BCDAA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2AA8-538C-427C-A607-40A061160D60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7D8-4BDD-4C48-ABFC-D895BCDAA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2AA8-538C-427C-A607-40A061160D60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7D8-4BDD-4C48-ABFC-D895BCDAA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2AA8-538C-427C-A607-40A061160D60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7D8-4BDD-4C48-ABFC-D895BCDAA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2AA8-538C-427C-A607-40A061160D60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7D8-4BDD-4C48-ABFC-D895BCDAA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2AA8-538C-427C-A607-40A061160D60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7D8-4BDD-4C48-ABFC-D895BCDAA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62AA8-538C-427C-A607-40A061160D60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247D8-4BDD-4C48-ABFC-D895BCDAA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62AA8-538C-427C-A607-40A061160D60}" type="datetimeFigureOut">
              <a:rPr lang="en-US" smtClean="0"/>
              <a:pPr/>
              <a:t>16-Apr-20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247D8-4BDD-4C48-ABFC-D895BCDAAB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Testing/Validation Activities</a:t>
            </a:r>
            <a:br>
              <a:rPr lang="en-US" dirty="0" smtClean="0"/>
            </a:br>
            <a:r>
              <a:rPr lang="en-US" dirty="0" smtClean="0"/>
              <a:t>Unit-IV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Neha</a:t>
            </a:r>
            <a:r>
              <a:rPr lang="en-US" dirty="0" smtClean="0"/>
              <a:t> </a:t>
            </a:r>
            <a:r>
              <a:rPr lang="en-US" dirty="0" err="1" smtClean="0"/>
              <a:t>Tripathi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</a:t>
            </a:r>
            <a:r>
              <a:rPr lang="en-US" sz="3200" dirty="0" smtClean="0"/>
              <a:t>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Test case </a:t>
            </a:r>
            <a:r>
              <a:rPr lang="en-US" sz="2200" b="1" dirty="0" smtClean="0"/>
              <a:t>execution</a:t>
            </a:r>
          </a:p>
          <a:p>
            <a:pPr algn="just">
              <a:buNone/>
            </a:pPr>
            <a:r>
              <a:rPr lang="en-US" sz="2200" dirty="0" smtClean="0"/>
              <a:t>      As </a:t>
            </a:r>
            <a:r>
              <a:rPr lang="en-US" sz="2200" dirty="0"/>
              <a:t>in all phases of testing, an appropriate set of test </a:t>
            </a:r>
            <a:r>
              <a:rPr lang="en-US" sz="2200" dirty="0" smtClean="0"/>
              <a:t>cases need </a:t>
            </a:r>
            <a:r>
              <a:rPr lang="en-US" sz="2200" dirty="0"/>
              <a:t>to be executed and the results of those test cases recorded. Which </a:t>
            </a:r>
            <a:r>
              <a:rPr lang="en-US" sz="2200" dirty="0" smtClean="0"/>
              <a:t>test cases </a:t>
            </a:r>
            <a:r>
              <a:rPr lang="en-US" sz="2200" dirty="0"/>
              <a:t>are to be executed should be </a:t>
            </a:r>
            <a:r>
              <a:rPr lang="en-US" sz="2200" dirty="0" smtClean="0"/>
              <a:t>defined </a:t>
            </a:r>
            <a:r>
              <a:rPr lang="en-US" sz="2200" dirty="0"/>
              <a:t>within the context of the test </a:t>
            </a:r>
            <a:r>
              <a:rPr lang="en-US" sz="2200" dirty="0" smtClean="0"/>
              <a:t>plan and </a:t>
            </a:r>
            <a:r>
              <a:rPr lang="en-US" sz="2200" dirty="0"/>
              <a:t>the current state of the application being tested. If the current state </a:t>
            </a:r>
            <a:r>
              <a:rPr lang="en-US" sz="2200" dirty="0" smtClean="0"/>
              <a:t>of the </a:t>
            </a:r>
            <a:r>
              <a:rPr lang="en-US" sz="2200" dirty="0"/>
              <a:t>application does not support the testing of one or more functions, </a:t>
            </a:r>
            <a:r>
              <a:rPr lang="en-US" sz="2200" dirty="0" smtClean="0"/>
              <a:t>then this </a:t>
            </a:r>
            <a:r>
              <a:rPr lang="en-US" sz="2200" dirty="0"/>
              <a:t>testing should be deferred until it </a:t>
            </a:r>
            <a:r>
              <a:rPr lang="en-US" sz="2200" dirty="0" smtClean="0"/>
              <a:t>justifies </a:t>
            </a:r>
            <a:r>
              <a:rPr lang="en-US" sz="2200" dirty="0"/>
              <a:t>the expenditure of </a:t>
            </a:r>
            <a:r>
              <a:rPr lang="en-US" sz="2200" dirty="0" smtClean="0"/>
              <a:t>testing resources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FUNCTION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 smtClean="0"/>
              <a:t>Function testing is defined as </a:t>
            </a:r>
            <a:r>
              <a:rPr lang="en-US" sz="2200" b="1" dirty="0"/>
              <a:t>the process of attempting to detect discrepancies between the functional </a:t>
            </a:r>
            <a:r>
              <a:rPr lang="en-US" sz="2200" b="1" dirty="0" smtClean="0"/>
              <a:t>specifications of </a:t>
            </a:r>
            <a:r>
              <a:rPr lang="en-US" sz="2200" b="1" dirty="0"/>
              <a:t>a software and its </a:t>
            </a:r>
            <a:r>
              <a:rPr lang="en-US" sz="2200" b="1" dirty="0" smtClean="0"/>
              <a:t>actual </a:t>
            </a:r>
            <a:r>
              <a:rPr lang="en-US" sz="2200" b="1" dirty="0" err="1" smtClean="0"/>
              <a:t>behaviour</a:t>
            </a:r>
            <a:r>
              <a:rPr lang="en-US" sz="2200" b="1" dirty="0" smtClean="0"/>
              <a:t>.</a:t>
            </a:r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objective of function test is to </a:t>
            </a:r>
            <a:r>
              <a:rPr lang="en-US" sz="2200" b="1" dirty="0"/>
              <a:t>measure the quality </a:t>
            </a:r>
            <a:r>
              <a:rPr lang="en-US" sz="2200" dirty="0"/>
              <a:t>of the </a:t>
            </a:r>
            <a:r>
              <a:rPr lang="en-US" sz="2200" dirty="0" smtClean="0"/>
              <a:t>functional(business</a:t>
            </a:r>
            <a:r>
              <a:rPr lang="en-US" sz="2200" dirty="0"/>
              <a:t>) components of the system. </a:t>
            </a:r>
            <a:endParaRPr lang="en-US" sz="2200" dirty="0" smtClean="0"/>
          </a:p>
          <a:p>
            <a:pPr algn="just"/>
            <a:r>
              <a:rPr lang="en-US" sz="2200" dirty="0" smtClean="0"/>
              <a:t>Tests </a:t>
            </a:r>
            <a:r>
              <a:rPr lang="en-US" sz="2200" b="1" dirty="0"/>
              <a:t>verify that the system </a:t>
            </a:r>
            <a:r>
              <a:rPr lang="en-US" sz="2200" b="1" dirty="0" smtClean="0"/>
              <a:t>behaves correctly</a:t>
            </a:r>
            <a:r>
              <a:rPr lang="en-US" sz="2200" dirty="0" smtClean="0"/>
              <a:t> </a:t>
            </a:r>
            <a:r>
              <a:rPr lang="en-US" sz="2200" dirty="0"/>
              <a:t>from the user/business perspective and functions </a:t>
            </a:r>
            <a:r>
              <a:rPr lang="en-US" sz="2200" dirty="0" smtClean="0"/>
              <a:t>according to </a:t>
            </a:r>
            <a:r>
              <a:rPr lang="en-US" sz="2200" dirty="0"/>
              <a:t>the requirements, models, or any other design paradigm used to specify </a:t>
            </a:r>
            <a:r>
              <a:rPr lang="en-US" sz="2200" dirty="0" smtClean="0"/>
              <a:t>the application.</a:t>
            </a:r>
          </a:p>
          <a:p>
            <a:pPr algn="just"/>
            <a:r>
              <a:rPr lang="en-US" sz="2200" dirty="0"/>
              <a:t>Function testing can be </a:t>
            </a:r>
            <a:r>
              <a:rPr lang="en-US" sz="2200" b="1" dirty="0"/>
              <a:t>performed after unit and integration testing,</a:t>
            </a:r>
            <a:r>
              <a:rPr lang="en-US" sz="2200" dirty="0"/>
              <a:t> </a:t>
            </a:r>
            <a:r>
              <a:rPr lang="en-US" sz="2200" dirty="0" smtClean="0"/>
              <a:t>or whenever </a:t>
            </a:r>
            <a:r>
              <a:rPr lang="en-US" sz="2200" dirty="0"/>
              <a:t>the development team thinks that the system has </a:t>
            </a:r>
            <a:r>
              <a:rPr lang="en-US" sz="2200" b="1" dirty="0" smtClean="0"/>
              <a:t>sufficient functionality to </a:t>
            </a:r>
            <a:r>
              <a:rPr lang="en-US" sz="2200" b="1" dirty="0"/>
              <a:t>execute some tests</a:t>
            </a:r>
            <a:r>
              <a:rPr lang="en-US" sz="2200" dirty="0"/>
              <a:t>.</a:t>
            </a:r>
            <a:endParaRPr lang="en-US" sz="2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Objectives of Function Testing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/>
              <a:t>    </a:t>
            </a:r>
            <a:r>
              <a:rPr lang="en-US" sz="2200" dirty="0" smtClean="0"/>
              <a:t>The </a:t>
            </a:r>
            <a:r>
              <a:rPr lang="en-US" sz="2200" dirty="0"/>
              <a:t>function test must determine if each component or </a:t>
            </a:r>
            <a:r>
              <a:rPr lang="en-US" sz="2200" dirty="0" smtClean="0"/>
              <a:t>business event</a:t>
            </a:r>
            <a:r>
              <a:rPr lang="en-US" sz="2200" dirty="0"/>
              <a:t>: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b="1" dirty="0"/>
              <a:t>performs in accordance to the </a:t>
            </a:r>
            <a:r>
              <a:rPr lang="en-US" sz="2200" b="1" dirty="0" smtClean="0"/>
              <a:t>specifications</a:t>
            </a:r>
            <a:r>
              <a:rPr lang="en-US" sz="2200" b="1" dirty="0"/>
              <a:t>,</a:t>
            </a:r>
          </a:p>
          <a:p>
            <a:pPr algn="just"/>
            <a:r>
              <a:rPr lang="en-US" sz="2200" b="1" dirty="0" smtClean="0"/>
              <a:t> </a:t>
            </a:r>
            <a:r>
              <a:rPr lang="en-US" sz="2200" b="1" dirty="0"/>
              <a:t>responds correctly to all conditions that may present themselves by </a:t>
            </a:r>
            <a:r>
              <a:rPr lang="en-US" sz="2200" b="1" dirty="0" smtClean="0"/>
              <a:t>incoming events/data</a:t>
            </a:r>
            <a:r>
              <a:rPr lang="en-US" sz="2200" b="1" dirty="0"/>
              <a:t>,</a:t>
            </a:r>
          </a:p>
          <a:p>
            <a:pPr algn="just"/>
            <a:r>
              <a:rPr lang="en-US" sz="2200" b="1" dirty="0" smtClean="0"/>
              <a:t> </a:t>
            </a:r>
            <a:r>
              <a:rPr lang="en-US" sz="2200" b="1" dirty="0"/>
              <a:t>moves data correctly from one business event to the next (</a:t>
            </a:r>
            <a:r>
              <a:rPr lang="en-US" sz="2200" b="1" dirty="0" smtClean="0"/>
              <a:t>including data </a:t>
            </a:r>
            <a:r>
              <a:rPr lang="en-US" sz="2200" b="1" dirty="0"/>
              <a:t>stores), and</a:t>
            </a:r>
          </a:p>
          <a:p>
            <a:pPr algn="just"/>
            <a:r>
              <a:rPr lang="en-US" sz="2200" b="1" dirty="0" smtClean="0"/>
              <a:t>is </a:t>
            </a:r>
            <a:r>
              <a:rPr lang="en-US" sz="2200" b="1" dirty="0"/>
              <a:t>initiated in the order required to meet the business objectives of </a:t>
            </a:r>
            <a:r>
              <a:rPr lang="en-US" sz="2200" b="1" dirty="0" smtClean="0"/>
              <a:t>the system</a:t>
            </a:r>
            <a:r>
              <a:rPr lang="en-US" sz="2200" b="1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function coverage matrix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To keep a record of function testing, a </a:t>
            </a:r>
            <a:r>
              <a:rPr lang="en-US" sz="2200" b="1" dirty="0"/>
              <a:t>function coverage </a:t>
            </a:r>
            <a:r>
              <a:rPr lang="en-US" sz="2200" b="1" dirty="0" smtClean="0"/>
              <a:t>metric </a:t>
            </a:r>
            <a:r>
              <a:rPr lang="en-US" sz="2200" dirty="0" smtClean="0"/>
              <a:t>is </a:t>
            </a:r>
            <a:r>
              <a:rPr lang="en-US" sz="2200" dirty="0"/>
              <a:t>used. </a:t>
            </a:r>
            <a:endParaRPr lang="en-US" sz="2200" dirty="0" smtClean="0"/>
          </a:p>
          <a:p>
            <a:pPr algn="just"/>
            <a:r>
              <a:rPr lang="en-US" sz="2200" dirty="0" smtClean="0"/>
              <a:t>Function </a:t>
            </a:r>
            <a:r>
              <a:rPr lang="en-US" sz="2200" dirty="0"/>
              <a:t>coverage can be measured with a </a:t>
            </a:r>
            <a:r>
              <a:rPr lang="en-US" sz="2200" b="1" i="1" dirty="0"/>
              <a:t>function coverage matrix. </a:t>
            </a:r>
            <a:endParaRPr lang="en-US" sz="2200" b="1" i="1" dirty="0" smtClean="0"/>
          </a:p>
          <a:p>
            <a:pPr algn="just"/>
            <a:r>
              <a:rPr lang="en-US" sz="2200" b="1" i="1" dirty="0" smtClean="0"/>
              <a:t>It </a:t>
            </a:r>
            <a:r>
              <a:rPr lang="en-US" sz="2200" b="1" dirty="0" smtClean="0"/>
              <a:t>keeps </a:t>
            </a:r>
            <a:r>
              <a:rPr lang="en-US" sz="2200" b="1" dirty="0"/>
              <a:t>track of those functions that exhibited the greatest number of errors</a:t>
            </a:r>
            <a:r>
              <a:rPr lang="en-US" sz="2200" dirty="0"/>
              <a:t>.</a:t>
            </a:r>
          </a:p>
          <a:p>
            <a:pPr algn="just"/>
            <a:r>
              <a:rPr lang="en-US" sz="2200" dirty="0"/>
              <a:t>This information is valuable because it tells us that these functions </a:t>
            </a:r>
            <a:r>
              <a:rPr lang="en-US" sz="2200" dirty="0" smtClean="0"/>
              <a:t>probably contain </a:t>
            </a:r>
            <a:r>
              <a:rPr lang="en-US" sz="2200" dirty="0"/>
              <a:t>the preponderance of errors that have not been detected yet.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Function Test Cycle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200" dirty="0" smtClean="0"/>
              <a:t>     An </a:t>
            </a:r>
            <a:r>
              <a:rPr lang="en-US" sz="2200" dirty="0"/>
              <a:t>effective function test cycle must have a </a:t>
            </a:r>
            <a:r>
              <a:rPr lang="en-US" sz="2200" dirty="0" smtClean="0"/>
              <a:t>defined </a:t>
            </a:r>
            <a:r>
              <a:rPr lang="en-US" sz="2200" dirty="0"/>
              <a:t>set of processes </a:t>
            </a:r>
            <a:r>
              <a:rPr lang="en-US" sz="2200" dirty="0" smtClean="0"/>
              <a:t>and deliverables. They are:</a:t>
            </a:r>
          </a:p>
          <a:p>
            <a:pPr algn="just"/>
            <a:r>
              <a:rPr lang="en-US" sz="2400" b="1" dirty="0"/>
              <a:t>Test </a:t>
            </a:r>
            <a:r>
              <a:rPr lang="en-US" sz="2400" b="1" dirty="0" smtClean="0"/>
              <a:t>planning</a:t>
            </a:r>
          </a:p>
          <a:p>
            <a:pPr algn="just"/>
            <a:r>
              <a:rPr lang="en-US" sz="2400" b="1" dirty="0"/>
              <a:t>Partitioning/functional </a:t>
            </a:r>
            <a:r>
              <a:rPr lang="en-US" sz="2400" b="1" dirty="0" smtClean="0"/>
              <a:t>decomposition</a:t>
            </a:r>
          </a:p>
          <a:p>
            <a:pPr algn="just"/>
            <a:r>
              <a:rPr lang="en-US" sz="2400" b="1" dirty="0"/>
              <a:t>Requirement </a:t>
            </a:r>
            <a:r>
              <a:rPr lang="en-US" sz="2400" b="1" dirty="0" smtClean="0"/>
              <a:t>definition</a:t>
            </a:r>
          </a:p>
          <a:p>
            <a:pPr algn="just"/>
            <a:r>
              <a:rPr lang="en-US" sz="2400" b="1" dirty="0"/>
              <a:t>Test case </a:t>
            </a:r>
            <a:r>
              <a:rPr lang="en-US" sz="2400" b="1" dirty="0" smtClean="0"/>
              <a:t>design</a:t>
            </a:r>
          </a:p>
          <a:p>
            <a:pPr algn="just"/>
            <a:r>
              <a:rPr lang="en-US" sz="2400" b="1" dirty="0"/>
              <a:t>Traceability matrix </a:t>
            </a:r>
            <a:r>
              <a:rPr lang="en-US" sz="2400" b="1" dirty="0" smtClean="0"/>
              <a:t>formation</a:t>
            </a:r>
          </a:p>
          <a:p>
            <a:pPr algn="just"/>
            <a:r>
              <a:rPr lang="en-US" sz="2400" b="1" dirty="0"/>
              <a:t>Test case execution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c</a:t>
            </a:r>
            <a:r>
              <a:rPr lang="en-US" sz="3200" dirty="0" smtClean="0"/>
              <a:t>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/>
              <a:t>Test planning </a:t>
            </a:r>
            <a:endParaRPr lang="en-US" sz="2200" b="1" dirty="0" smtClean="0"/>
          </a:p>
          <a:p>
            <a:pPr algn="just">
              <a:buNone/>
            </a:pPr>
            <a:r>
              <a:rPr lang="en-US" sz="2200" dirty="0" smtClean="0"/>
              <a:t>      During </a:t>
            </a:r>
            <a:r>
              <a:rPr lang="en-US" sz="2200" dirty="0"/>
              <a:t>planning, the test leader </a:t>
            </a:r>
            <a:r>
              <a:rPr lang="en-US" sz="2200" b="1" dirty="0" smtClean="0"/>
              <a:t>defines </a:t>
            </a:r>
            <a:r>
              <a:rPr lang="en-US" sz="2200" b="1" dirty="0"/>
              <a:t>the scope, schedule, and deliverables </a:t>
            </a:r>
            <a:r>
              <a:rPr lang="en-US" sz="2200" dirty="0"/>
              <a:t>for the function test </a:t>
            </a:r>
            <a:r>
              <a:rPr lang="en-US" sz="2200" dirty="0" smtClean="0"/>
              <a:t>cycle. He </a:t>
            </a:r>
            <a:r>
              <a:rPr lang="en-US" sz="2200" dirty="0"/>
              <a:t>delivers </a:t>
            </a:r>
            <a:r>
              <a:rPr lang="en-US" sz="2200" b="1" dirty="0"/>
              <a:t>a test plan (document) and a test schedule (work </a:t>
            </a:r>
            <a:r>
              <a:rPr lang="en-US" sz="2200" b="1" dirty="0" smtClean="0"/>
              <a:t>plan).</a:t>
            </a:r>
            <a:endParaRPr lang="en-US" sz="2200" dirty="0"/>
          </a:p>
          <a:p>
            <a:r>
              <a:rPr lang="en-US" sz="2200" b="1" dirty="0"/>
              <a:t>Partitioning/functional decomposition </a:t>
            </a:r>
            <a:endParaRPr lang="en-US" sz="2200" b="1" dirty="0" smtClean="0"/>
          </a:p>
          <a:p>
            <a:pPr algn="just">
              <a:buNone/>
            </a:pPr>
            <a:r>
              <a:rPr lang="en-US" sz="2200" dirty="0" smtClean="0"/>
              <a:t>      Functional </a:t>
            </a:r>
            <a:r>
              <a:rPr lang="en-US" sz="2200" dirty="0"/>
              <a:t>decomposition of a </a:t>
            </a:r>
            <a:r>
              <a:rPr lang="en-US" sz="2200" dirty="0" smtClean="0"/>
              <a:t>system (or </a:t>
            </a:r>
            <a:r>
              <a:rPr lang="en-US" sz="2200" dirty="0"/>
              <a:t>partitioning) is the </a:t>
            </a:r>
            <a:r>
              <a:rPr lang="en-US" sz="2200" b="1" dirty="0"/>
              <a:t>breakdown of a system into its functional </a:t>
            </a:r>
            <a:r>
              <a:rPr lang="en-US" sz="2200" b="1" dirty="0" smtClean="0"/>
              <a:t>components </a:t>
            </a:r>
            <a:r>
              <a:rPr lang="en-US" sz="2200" dirty="0" smtClean="0"/>
              <a:t>or </a:t>
            </a:r>
            <a:r>
              <a:rPr lang="en-US" sz="2200" dirty="0"/>
              <a:t>functional areas. Another group in the organization may take </a:t>
            </a:r>
            <a:r>
              <a:rPr lang="en-US" sz="2200" dirty="0" smtClean="0"/>
              <a:t>responsibility for </a:t>
            </a:r>
            <a:r>
              <a:rPr lang="en-US" sz="2200" dirty="0"/>
              <a:t>the functional decomposition (or model) of the system, but the </a:t>
            </a:r>
            <a:r>
              <a:rPr lang="en-US" sz="2200" b="1" dirty="0" smtClean="0"/>
              <a:t>testing organization </a:t>
            </a:r>
            <a:r>
              <a:rPr lang="en-US" sz="2200" b="1" dirty="0"/>
              <a:t>should still review </a:t>
            </a:r>
            <a:r>
              <a:rPr lang="en-US" sz="2200" dirty="0"/>
              <a:t>this deliverable for </a:t>
            </a:r>
            <a:r>
              <a:rPr lang="en-US" sz="2200" b="1" dirty="0"/>
              <a:t>completeness </a:t>
            </a:r>
            <a:r>
              <a:rPr lang="en-US" sz="2200" b="1" dirty="0" smtClean="0"/>
              <a:t>before accepting </a:t>
            </a:r>
            <a:r>
              <a:rPr lang="en-US" sz="2200" dirty="0"/>
              <a:t>it into the test organization.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Requirement </a:t>
            </a:r>
            <a:r>
              <a:rPr lang="en-US" sz="2200" b="1" dirty="0" smtClean="0"/>
              <a:t>definition </a:t>
            </a:r>
          </a:p>
          <a:p>
            <a:pPr algn="just">
              <a:buNone/>
            </a:pPr>
            <a:r>
              <a:rPr lang="en-US" sz="2200" dirty="0" smtClean="0"/>
              <a:t>     The </a:t>
            </a:r>
            <a:r>
              <a:rPr lang="en-US" sz="2200" dirty="0"/>
              <a:t>testing organization needs </a:t>
            </a:r>
            <a:r>
              <a:rPr lang="en-US" sz="2200" dirty="0" smtClean="0"/>
              <a:t>specified requirements in </a:t>
            </a:r>
            <a:r>
              <a:rPr lang="en-US" sz="2200" dirty="0"/>
              <a:t>the form of proper documents to proceed with the function test. </a:t>
            </a:r>
            <a:r>
              <a:rPr lang="en-US" sz="2200" dirty="0" smtClean="0"/>
              <a:t>These requirements </a:t>
            </a:r>
            <a:r>
              <a:rPr lang="en-US" sz="2200" dirty="0"/>
              <a:t>need to be itemized under an appropriate functional partition.</a:t>
            </a:r>
          </a:p>
          <a:p>
            <a:pPr algn="just"/>
            <a:r>
              <a:rPr lang="en-US" sz="2200" b="1" dirty="0"/>
              <a:t>Test case </a:t>
            </a:r>
            <a:r>
              <a:rPr lang="en-US" sz="2200" b="1" dirty="0" smtClean="0"/>
              <a:t>design</a:t>
            </a:r>
          </a:p>
          <a:p>
            <a:pPr algn="just">
              <a:buNone/>
            </a:pPr>
            <a:r>
              <a:rPr lang="en-US" sz="2200" dirty="0" smtClean="0"/>
              <a:t>     A </a:t>
            </a:r>
            <a:r>
              <a:rPr lang="en-US" sz="2200" dirty="0"/>
              <a:t>tester designs and implements a test case to validate </a:t>
            </a:r>
            <a:r>
              <a:rPr lang="en-US" sz="2200" dirty="0" smtClean="0"/>
              <a:t>that the </a:t>
            </a:r>
            <a:r>
              <a:rPr lang="en-US" sz="2200" dirty="0"/>
              <a:t>product performs in accordance with the requirements. These test </a:t>
            </a:r>
            <a:r>
              <a:rPr lang="en-US" sz="2200" dirty="0" smtClean="0"/>
              <a:t>cases need </a:t>
            </a:r>
            <a:r>
              <a:rPr lang="en-US" sz="2200" dirty="0"/>
              <a:t>to be itemized under an appropriate functional partition and </a:t>
            </a:r>
            <a:r>
              <a:rPr lang="en-US" sz="2200" dirty="0" smtClean="0"/>
              <a:t>mapped/ traced </a:t>
            </a:r>
            <a:r>
              <a:rPr lang="en-US" sz="2200" dirty="0"/>
              <a:t>to the requirements being tested.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continue….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b="1" dirty="0"/>
              <a:t>Traceability matrix formation </a:t>
            </a:r>
            <a:endParaRPr lang="en-US" sz="2200" b="1" dirty="0" smtClean="0"/>
          </a:p>
          <a:p>
            <a:pPr algn="just">
              <a:buNone/>
            </a:pPr>
            <a:r>
              <a:rPr lang="en-US" sz="2200" dirty="0" smtClean="0"/>
              <a:t>     Test </a:t>
            </a:r>
            <a:r>
              <a:rPr lang="en-US" sz="2200" dirty="0"/>
              <a:t>cases need to be traced/mapped back </a:t>
            </a:r>
            <a:r>
              <a:rPr lang="en-US" sz="2200" dirty="0" smtClean="0"/>
              <a:t>to the </a:t>
            </a:r>
            <a:r>
              <a:rPr lang="en-US" sz="2200" dirty="0"/>
              <a:t>appropriate requirement. A </a:t>
            </a:r>
            <a:r>
              <a:rPr lang="en-US" sz="2200" b="1" dirty="0"/>
              <a:t>function coverage matrix</a:t>
            </a:r>
            <a:r>
              <a:rPr lang="en-US" sz="2200" dirty="0"/>
              <a:t> is prepared. </a:t>
            </a:r>
            <a:r>
              <a:rPr lang="en-US" sz="2200" dirty="0" smtClean="0"/>
              <a:t>This matrix </a:t>
            </a:r>
            <a:r>
              <a:rPr lang="en-US" sz="2200" dirty="0"/>
              <a:t>is a table, listing </a:t>
            </a:r>
            <a:r>
              <a:rPr lang="en-US" sz="2200" dirty="0" smtClean="0"/>
              <a:t>specific </a:t>
            </a:r>
            <a:r>
              <a:rPr lang="en-US" sz="2200" dirty="0"/>
              <a:t>functions to be tested, the priority for </a:t>
            </a:r>
            <a:r>
              <a:rPr lang="en-US" sz="2200" dirty="0" smtClean="0"/>
              <a:t>testing each </a:t>
            </a:r>
            <a:r>
              <a:rPr lang="en-US" sz="2200" dirty="0"/>
              <a:t>function, and test cases that contain tests for each function. Once all </a:t>
            </a:r>
            <a:r>
              <a:rPr lang="en-US" sz="2200" dirty="0" smtClean="0"/>
              <a:t>the aspects </a:t>
            </a:r>
            <a:r>
              <a:rPr lang="en-US" sz="2200" dirty="0"/>
              <a:t>of a function have been tested by one or more test cases, then the </a:t>
            </a:r>
            <a:r>
              <a:rPr lang="en-US" sz="2200" dirty="0" smtClean="0"/>
              <a:t>test design </a:t>
            </a:r>
            <a:r>
              <a:rPr lang="en-US" sz="2200" dirty="0"/>
              <a:t>activity for that function can be considered complete. This </a:t>
            </a:r>
            <a:r>
              <a:rPr lang="en-US" sz="2200" dirty="0" smtClean="0"/>
              <a:t>approach gives </a:t>
            </a:r>
            <a:r>
              <a:rPr lang="en-US" sz="2200" dirty="0"/>
              <a:t>a more accurate picture of the application when coverage analysis </a:t>
            </a:r>
            <a:r>
              <a:rPr lang="en-US" sz="2200" dirty="0" smtClean="0"/>
              <a:t>is done</a:t>
            </a:r>
            <a:r>
              <a:rPr lang="en-US" sz="2200" dirty="0"/>
              <a:t>. For example, in </a:t>
            </a:r>
            <a:r>
              <a:rPr lang="en-US" sz="2200" dirty="0" smtClean="0"/>
              <a:t> the given Table, </a:t>
            </a:r>
            <a:r>
              <a:rPr lang="en-US" sz="2200" dirty="0"/>
              <a:t>function F2 test cases must be executed, </a:t>
            </a:r>
            <a:r>
              <a:rPr lang="en-US" sz="2200" dirty="0" smtClean="0"/>
              <a:t>as its </a:t>
            </a:r>
            <a:r>
              <a:rPr lang="en-US" sz="2200" dirty="0"/>
              <a:t>priority is highest; and through the function coverage matrix, we can </a:t>
            </a:r>
            <a:r>
              <a:rPr lang="en-US" sz="2200" dirty="0" smtClean="0"/>
              <a:t>track which </a:t>
            </a:r>
            <a:r>
              <a:rPr lang="en-US" sz="2200" dirty="0"/>
              <a:t>functions are being tested through which test cases.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Function coverage </a:t>
            </a:r>
            <a:r>
              <a:rPr lang="en-US" sz="3200" dirty="0" smtClean="0"/>
              <a:t>matrix table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438400"/>
            <a:ext cx="680258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713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Testing/Validation Activities Unit-IV</vt:lpstr>
      <vt:lpstr>FUNCTION TESTING</vt:lpstr>
      <vt:lpstr>Objectives of Function Testing</vt:lpstr>
      <vt:lpstr>function coverage matrix</vt:lpstr>
      <vt:lpstr>Function Test Cycle</vt:lpstr>
      <vt:lpstr>continue….</vt:lpstr>
      <vt:lpstr>continue….</vt:lpstr>
      <vt:lpstr>continue….</vt:lpstr>
      <vt:lpstr>Function coverage matrix table</vt:lpstr>
      <vt:lpstr>continue….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GEU</dc:creator>
  <cp:lastModifiedBy>GEU</cp:lastModifiedBy>
  <cp:revision>16</cp:revision>
  <dcterms:created xsi:type="dcterms:W3CDTF">2020-04-14T19:10:42Z</dcterms:created>
  <dcterms:modified xsi:type="dcterms:W3CDTF">2020-04-15T19:51:49Z</dcterms:modified>
</cp:coreProperties>
</file>