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8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FD20-6635-4D93-81D2-2933B86BA9A9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E196-39E6-48ED-805C-DD7F8814D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Testing/Validation Activities</a:t>
            </a:r>
            <a:br>
              <a:rPr lang="en-US" dirty="0" smtClean="0"/>
            </a:br>
            <a:r>
              <a:rPr lang="en-US" dirty="0" smtClean="0"/>
              <a:t>Unit-IV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Security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b="1" dirty="0"/>
              <a:t>Security is a protection system that is needed to assure the </a:t>
            </a:r>
            <a:r>
              <a:rPr lang="en-US" sz="2200" b="1" dirty="0" smtClean="0"/>
              <a:t>customers that </a:t>
            </a:r>
            <a:r>
              <a:rPr lang="en-US" sz="2200" b="1" dirty="0"/>
              <a:t>their data will be protected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For example, if Internet users feel that </a:t>
            </a:r>
            <a:r>
              <a:rPr lang="en-US" sz="2200" dirty="0" smtClean="0"/>
              <a:t>their personal </a:t>
            </a:r>
            <a:r>
              <a:rPr lang="en-US" sz="2200" dirty="0"/>
              <a:t>data/information is not secure, the </a:t>
            </a:r>
            <a:r>
              <a:rPr lang="en-US" sz="2200" b="1" dirty="0"/>
              <a:t>system loses its accountability</a:t>
            </a:r>
            <a:r>
              <a:rPr lang="en-US" sz="2200" dirty="0"/>
              <a:t>.</a:t>
            </a:r>
          </a:p>
          <a:p>
            <a:pPr algn="just"/>
            <a:r>
              <a:rPr lang="en-US" sz="2200" b="1" dirty="0"/>
              <a:t>Security may include </a:t>
            </a:r>
            <a:r>
              <a:rPr lang="en-US" sz="2200" dirty="0"/>
              <a:t>controlling access to data, encrypting data in </a:t>
            </a:r>
            <a:r>
              <a:rPr lang="en-US" sz="2200" dirty="0" smtClean="0"/>
              <a:t>communication, ensuring </a:t>
            </a:r>
            <a:r>
              <a:rPr lang="en-US" sz="2200" dirty="0"/>
              <a:t>secrecy of stored data, auditing security events, etc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The </a:t>
            </a:r>
            <a:r>
              <a:rPr lang="en-US" sz="2200" b="1" dirty="0" smtClean="0"/>
              <a:t>effects </a:t>
            </a:r>
            <a:r>
              <a:rPr lang="en-US" sz="2200" b="1" dirty="0"/>
              <a:t>of security breaches </a:t>
            </a:r>
            <a:r>
              <a:rPr lang="en-US" sz="2200" dirty="0"/>
              <a:t>could be extensive and can cause loss of </a:t>
            </a:r>
            <a:r>
              <a:rPr lang="en-US" sz="2200" dirty="0" smtClean="0"/>
              <a:t>information, corruption </a:t>
            </a:r>
            <a:r>
              <a:rPr lang="en-US" sz="2200" dirty="0"/>
              <a:t>of information, misinformation, privacy violations, denial </a:t>
            </a:r>
            <a:r>
              <a:rPr lang="en-US" sz="2200" dirty="0" smtClean="0"/>
              <a:t>of service</a:t>
            </a:r>
            <a:r>
              <a:rPr lang="en-US" sz="2200" dirty="0"/>
              <a:t>, etc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dirty="0"/>
              <a:t>Security testing is the process of attempting to devise test cases to </a:t>
            </a:r>
            <a:r>
              <a:rPr lang="en-US" sz="2200" b="1" dirty="0" smtClean="0"/>
              <a:t>evaluate the </a:t>
            </a:r>
            <a:r>
              <a:rPr lang="en-US" sz="2200" b="1" dirty="0"/>
              <a:t>adequacy of protective procedures and countermeasures.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Types of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200" dirty="0"/>
              <a:t>While performing security testing, the </a:t>
            </a:r>
            <a:r>
              <a:rPr lang="en-US" sz="2200" dirty="0" smtClean="0"/>
              <a:t>following security requirements must </a:t>
            </a:r>
            <a:r>
              <a:rPr lang="en-US" sz="2200" dirty="0"/>
              <a:t>be considered</a:t>
            </a:r>
            <a:r>
              <a:rPr lang="en-US" sz="2200" dirty="0" smtClean="0"/>
              <a:t>:</a:t>
            </a:r>
          </a:p>
          <a:p>
            <a:pPr algn="just"/>
            <a:r>
              <a:rPr lang="en-US" sz="2400" b="1" dirty="0" smtClean="0"/>
              <a:t> </a:t>
            </a:r>
            <a:r>
              <a:rPr lang="en-US" sz="2400" b="1" dirty="0"/>
              <a:t>Security requirements should be associated with each functional </a:t>
            </a:r>
            <a:r>
              <a:rPr lang="en-US" sz="2400" b="1" dirty="0" smtClean="0"/>
              <a:t>requirement</a:t>
            </a:r>
            <a:r>
              <a:rPr lang="en-US" sz="2400" dirty="0" smtClean="0"/>
              <a:t>. For </a:t>
            </a:r>
            <a:r>
              <a:rPr lang="en-US" sz="2400" dirty="0"/>
              <a:t>example, the log-on requirement in a client-server system </a:t>
            </a:r>
            <a:r>
              <a:rPr lang="en-US" sz="2400" dirty="0" smtClean="0"/>
              <a:t>must specify </a:t>
            </a:r>
            <a:r>
              <a:rPr lang="en-US" sz="2400" dirty="0"/>
              <a:t>the number of retries allowed, the action to be taken if the </a:t>
            </a:r>
            <a:r>
              <a:rPr lang="en-US" sz="2400" dirty="0" smtClean="0"/>
              <a:t>log-on fails</a:t>
            </a:r>
            <a:r>
              <a:rPr lang="en-US" sz="2400" dirty="0"/>
              <a:t>, and so on.</a:t>
            </a:r>
          </a:p>
          <a:p>
            <a:pPr algn="just"/>
            <a:r>
              <a:rPr lang="en-US" sz="2400" dirty="0" smtClean="0"/>
              <a:t>In addition to security concerns that are directly related to particular requirements, a </a:t>
            </a:r>
            <a:r>
              <a:rPr lang="en-US" sz="2400" dirty="0"/>
              <a:t>software </a:t>
            </a:r>
            <a:r>
              <a:rPr lang="en-US" sz="2400" dirty="0" smtClean="0"/>
              <a:t>project has </a:t>
            </a:r>
            <a:r>
              <a:rPr lang="en-US" sz="2400" b="1" dirty="0" smtClean="0"/>
              <a:t>security </a:t>
            </a:r>
            <a:r>
              <a:rPr lang="en-US" sz="2400" b="1" dirty="0"/>
              <a:t>issues that are global </a:t>
            </a:r>
            <a:r>
              <a:rPr lang="en-US" sz="2400" dirty="0" smtClean="0"/>
              <a:t>in nature, </a:t>
            </a:r>
            <a:r>
              <a:rPr lang="en-US" sz="2400" dirty="0"/>
              <a:t>and are therefore, related to the application’s architecture </a:t>
            </a:r>
            <a:r>
              <a:rPr lang="en-US" sz="2400" dirty="0" smtClean="0"/>
              <a:t>and overall </a:t>
            </a:r>
            <a:r>
              <a:rPr lang="en-US" sz="2400" dirty="0"/>
              <a:t>implementation. For example, a Web application may have </a:t>
            </a:r>
            <a:r>
              <a:rPr lang="en-US" sz="2400" dirty="0" smtClean="0"/>
              <a:t>a global </a:t>
            </a:r>
            <a:r>
              <a:rPr lang="en-US" sz="2400" dirty="0"/>
              <a:t>requirement that all private customer data of any kind is </a:t>
            </a:r>
            <a:r>
              <a:rPr lang="en-US" sz="2400" dirty="0" smtClean="0"/>
              <a:t>stored in </a:t>
            </a:r>
            <a:r>
              <a:rPr lang="en-US" sz="2400" dirty="0"/>
              <a:t>encrypted form in the database. In another example, a </a:t>
            </a:r>
            <a:r>
              <a:rPr lang="en-US" sz="2400" dirty="0" smtClean="0"/>
              <a:t>system-wide security </a:t>
            </a:r>
            <a:r>
              <a:rPr lang="en-US" sz="2400" dirty="0"/>
              <a:t>requirement is to use SSL to encrypt the data sent between </a:t>
            </a:r>
            <a:r>
              <a:rPr lang="en-US" sz="2400" dirty="0" smtClean="0"/>
              <a:t>the client </a:t>
            </a:r>
            <a:r>
              <a:rPr lang="en-US" sz="2400" dirty="0"/>
              <a:t>browser and the Web server. Security testing team must </a:t>
            </a:r>
            <a:r>
              <a:rPr lang="en-US" sz="2400" dirty="0" smtClean="0"/>
              <a:t>verify that </a:t>
            </a:r>
            <a:r>
              <a:rPr lang="en-US" sz="2400" dirty="0"/>
              <a:t>SSL is correctly used in all such transmissions.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Approaches of </a:t>
            </a:r>
            <a:r>
              <a:rPr lang="en-US" sz="3200" dirty="0"/>
              <a:t>S</a:t>
            </a:r>
            <a:r>
              <a:rPr lang="en-US" sz="3200" dirty="0" smtClean="0"/>
              <a:t>ecurity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200" dirty="0"/>
              <a:t>Thus, security testing must necessarily involve two diverse approaches: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b="1" dirty="0"/>
              <a:t>Testing security mechanisms to ensure that their functionality is </a:t>
            </a:r>
            <a:r>
              <a:rPr lang="en-US" sz="2200" b="1" dirty="0" smtClean="0"/>
              <a:t>properly implemented</a:t>
            </a:r>
            <a:endParaRPr lang="en-US" sz="2200" b="1" dirty="0"/>
          </a:p>
          <a:p>
            <a:pPr algn="just"/>
            <a:r>
              <a:rPr lang="en-US" sz="2200" b="1" dirty="0" smtClean="0"/>
              <a:t> </a:t>
            </a:r>
            <a:r>
              <a:rPr lang="en-US" sz="2200" b="1" dirty="0"/>
              <a:t>Performing risk-based security testing motivated by understanding </a:t>
            </a:r>
            <a:r>
              <a:rPr lang="en-US" sz="2200" b="1" dirty="0" smtClean="0"/>
              <a:t>and simulating </a:t>
            </a:r>
            <a:r>
              <a:rPr lang="en-US" sz="2200" b="1" dirty="0"/>
              <a:t>the attacker’s </a:t>
            </a:r>
            <a:r>
              <a:rPr lang="en-US" sz="2200" b="1" dirty="0" smtClean="0"/>
              <a:t>approach.</a:t>
            </a:r>
          </a:p>
          <a:p>
            <a:pPr algn="just">
              <a:buNone/>
            </a:pPr>
            <a:r>
              <a:rPr lang="en-US" sz="1800" dirty="0" smtClean="0"/>
              <a:t>     (</a:t>
            </a:r>
            <a:r>
              <a:rPr lang="en-US" sz="1800" dirty="0"/>
              <a:t>Testers must use a risk-based approach, </a:t>
            </a:r>
            <a:r>
              <a:rPr lang="en-US" sz="1800" dirty="0" smtClean="0"/>
              <a:t>grounded in </a:t>
            </a:r>
            <a:r>
              <a:rPr lang="en-US" sz="1800" dirty="0"/>
              <a:t>both the system’s architectural reality and the attacker’s mindset, to </a:t>
            </a:r>
            <a:r>
              <a:rPr lang="en-US" sz="1800" dirty="0" smtClean="0"/>
              <a:t>gauge software </a:t>
            </a:r>
            <a:r>
              <a:rPr lang="en-US" sz="1800" dirty="0"/>
              <a:t>security adequately. By identifying risks and potential loss </a:t>
            </a:r>
            <a:r>
              <a:rPr lang="en-US" sz="1800" dirty="0" smtClean="0"/>
              <a:t>associated with </a:t>
            </a:r>
            <a:r>
              <a:rPr lang="en-US" sz="1800" dirty="0"/>
              <a:t>those risks in the system and creating tests driven by those risks, the </a:t>
            </a:r>
            <a:r>
              <a:rPr lang="en-US" sz="1800" dirty="0" smtClean="0"/>
              <a:t>tester can </a:t>
            </a:r>
            <a:r>
              <a:rPr lang="en-US" sz="1800" dirty="0"/>
              <a:t>properly focus on areas of code in which an attack is likely to </a:t>
            </a:r>
            <a:r>
              <a:rPr lang="en-US" sz="1800" dirty="0" smtClean="0"/>
              <a:t>succeed. Therefore</a:t>
            </a:r>
            <a:r>
              <a:rPr lang="en-US" sz="1800" dirty="0"/>
              <a:t>, risk analysis, especially at the design-level, can help us identify </a:t>
            </a:r>
            <a:r>
              <a:rPr lang="en-US" sz="1800" dirty="0" smtClean="0"/>
              <a:t>potential security </a:t>
            </a:r>
            <a:r>
              <a:rPr lang="en-US" sz="1800" dirty="0"/>
              <a:t>problems and their impacts. Once </a:t>
            </a:r>
            <a:r>
              <a:rPr lang="en-US" sz="1800" dirty="0" smtClean="0"/>
              <a:t>identified </a:t>
            </a:r>
            <a:r>
              <a:rPr lang="en-US" sz="1800" dirty="0"/>
              <a:t>and ranked, </a:t>
            </a:r>
            <a:r>
              <a:rPr lang="en-US" sz="1800" dirty="0" smtClean="0"/>
              <a:t>software risks </a:t>
            </a:r>
            <a:r>
              <a:rPr lang="en-US" sz="1800" dirty="0"/>
              <a:t>can help guide software security testing</a:t>
            </a:r>
            <a:r>
              <a:rPr lang="en-US" sz="1800" dirty="0" smtClean="0"/>
              <a:t>.)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Elements of security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 smtClean="0"/>
              <a:t>Confidentiality</a:t>
            </a:r>
          </a:p>
          <a:p>
            <a:r>
              <a:rPr lang="en-US" sz="2200" b="1" i="1" dirty="0" smtClean="0"/>
              <a:t>Integrity</a:t>
            </a:r>
          </a:p>
          <a:p>
            <a:r>
              <a:rPr lang="en-US" sz="2200" b="1" i="1" dirty="0" smtClean="0"/>
              <a:t>Authentication</a:t>
            </a:r>
          </a:p>
          <a:p>
            <a:r>
              <a:rPr lang="en-US" sz="2200" b="1" i="1" dirty="0" smtClean="0"/>
              <a:t>Authorization</a:t>
            </a:r>
          </a:p>
          <a:p>
            <a:r>
              <a:rPr lang="en-US" sz="2200" b="1" i="1" dirty="0" smtClean="0"/>
              <a:t>Availability</a:t>
            </a:r>
          </a:p>
          <a:p>
            <a:r>
              <a:rPr lang="en-US" sz="2200" b="1" i="1" dirty="0"/>
              <a:t>Non-repudiation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 smtClean="0"/>
              <a:t>Confidentiality</a:t>
            </a:r>
          </a:p>
          <a:p>
            <a:pPr algn="just">
              <a:buNone/>
            </a:pPr>
            <a:r>
              <a:rPr lang="en-US" sz="2200" i="1" dirty="0" smtClean="0"/>
              <a:t>      </a:t>
            </a:r>
            <a:r>
              <a:rPr lang="en-US" sz="2200" i="1" dirty="0"/>
              <a:t>A security measure which protects against the disclosure </a:t>
            </a:r>
            <a:r>
              <a:rPr lang="en-US" sz="2200" i="1" dirty="0" smtClean="0"/>
              <a:t>of </a:t>
            </a:r>
            <a:r>
              <a:rPr lang="en-US" sz="2200" dirty="0" smtClean="0"/>
              <a:t>information </a:t>
            </a:r>
            <a:r>
              <a:rPr lang="en-US" sz="2200" dirty="0"/>
              <a:t>to parties other than the intended recipient.</a:t>
            </a:r>
          </a:p>
          <a:p>
            <a:r>
              <a:rPr lang="en-US" sz="2200" b="1" i="1" dirty="0" smtClean="0"/>
              <a:t>Integrity</a:t>
            </a:r>
          </a:p>
          <a:p>
            <a:pPr algn="just">
              <a:buNone/>
            </a:pPr>
            <a:r>
              <a:rPr lang="en-US" sz="2200" i="1" dirty="0" smtClean="0"/>
              <a:t>       A </a:t>
            </a:r>
            <a:r>
              <a:rPr lang="en-US" sz="2200" i="1" dirty="0"/>
              <a:t>measure intended to allow the receiver to determine that </a:t>
            </a:r>
            <a:r>
              <a:rPr lang="en-US" sz="2200" i="1" dirty="0" smtClean="0"/>
              <a:t>the </a:t>
            </a:r>
            <a:r>
              <a:rPr lang="en-US" sz="2200" dirty="0" smtClean="0"/>
              <a:t>information </a:t>
            </a:r>
            <a:r>
              <a:rPr lang="en-US" sz="2200" dirty="0"/>
              <a:t>which it receives has not been altered in transit or by anyone </a:t>
            </a:r>
            <a:r>
              <a:rPr lang="en-US" sz="2200" dirty="0" smtClean="0"/>
              <a:t>other than </a:t>
            </a:r>
            <a:r>
              <a:rPr lang="en-US" sz="2200" dirty="0"/>
              <a:t>the originator of the information. </a:t>
            </a:r>
          </a:p>
          <a:p>
            <a:r>
              <a:rPr lang="en-US" sz="2200" b="1" i="1" dirty="0" smtClean="0"/>
              <a:t>Authentication</a:t>
            </a:r>
          </a:p>
          <a:p>
            <a:pPr algn="just">
              <a:buNone/>
            </a:pPr>
            <a:r>
              <a:rPr lang="en-US" sz="2200" i="1" dirty="0" smtClean="0"/>
              <a:t>     A </a:t>
            </a:r>
            <a:r>
              <a:rPr lang="en-US" sz="2200" i="1" dirty="0"/>
              <a:t>measure designed to establish the validity of a </a:t>
            </a:r>
            <a:r>
              <a:rPr lang="en-US" sz="2200" i="1" dirty="0" smtClean="0"/>
              <a:t>transmission, </a:t>
            </a:r>
            <a:r>
              <a:rPr lang="en-US" sz="2200" dirty="0" smtClean="0"/>
              <a:t>message</a:t>
            </a:r>
            <a:r>
              <a:rPr lang="en-US" sz="2200" dirty="0"/>
              <a:t>, or originator. It allows the receiver to have </a:t>
            </a:r>
            <a:r>
              <a:rPr lang="en-US" sz="2200" dirty="0" smtClean="0"/>
              <a:t>confidence </a:t>
            </a:r>
            <a:r>
              <a:rPr lang="en-US" sz="2200" dirty="0"/>
              <a:t>that </a:t>
            </a:r>
            <a:r>
              <a:rPr lang="en-US" sz="2200" dirty="0" smtClean="0"/>
              <a:t>the information </a:t>
            </a:r>
            <a:r>
              <a:rPr lang="en-US" sz="2200" dirty="0"/>
              <a:t>it receives originates from a </a:t>
            </a:r>
            <a:r>
              <a:rPr lang="en-US" sz="2200" dirty="0" smtClean="0"/>
              <a:t>specific </a:t>
            </a:r>
            <a:r>
              <a:rPr lang="en-US" sz="2200" dirty="0"/>
              <a:t>known source.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 smtClean="0"/>
              <a:t>Authorization</a:t>
            </a:r>
          </a:p>
          <a:p>
            <a:pPr algn="just">
              <a:buNone/>
            </a:pPr>
            <a:r>
              <a:rPr lang="en-US" sz="2200" i="1" dirty="0" smtClean="0"/>
              <a:t>      </a:t>
            </a:r>
            <a:r>
              <a:rPr lang="en-US" sz="2200" i="1" dirty="0"/>
              <a:t>It is the process of determining that a requester is allowed </a:t>
            </a:r>
            <a:r>
              <a:rPr lang="en-US" sz="2200" i="1" dirty="0" smtClean="0"/>
              <a:t>to </a:t>
            </a:r>
            <a:r>
              <a:rPr lang="en-US" sz="2200" dirty="0" smtClean="0"/>
              <a:t>receive </a:t>
            </a:r>
            <a:r>
              <a:rPr lang="en-US" sz="2200" dirty="0"/>
              <a:t>a service or perform an operation. Access control is an example </a:t>
            </a:r>
            <a:r>
              <a:rPr lang="en-US" sz="2200" dirty="0" smtClean="0"/>
              <a:t>of authorization</a:t>
            </a:r>
            <a:r>
              <a:rPr lang="en-US" sz="2200" dirty="0"/>
              <a:t>.</a:t>
            </a:r>
          </a:p>
          <a:p>
            <a:r>
              <a:rPr lang="en-US" sz="2200" b="1" i="1" dirty="0" smtClean="0"/>
              <a:t>Availability</a:t>
            </a:r>
          </a:p>
          <a:p>
            <a:pPr algn="just">
              <a:buNone/>
            </a:pPr>
            <a:r>
              <a:rPr lang="en-US" sz="2200" i="1" dirty="0" smtClean="0"/>
              <a:t>      </a:t>
            </a:r>
            <a:r>
              <a:rPr lang="en-US" sz="2200" i="1" dirty="0"/>
              <a:t>It assures that the information and communication services will </a:t>
            </a:r>
            <a:r>
              <a:rPr lang="en-US" sz="2200" i="1" dirty="0" smtClean="0"/>
              <a:t>be </a:t>
            </a:r>
            <a:r>
              <a:rPr lang="en-US" sz="2200" dirty="0" smtClean="0"/>
              <a:t>ready </a:t>
            </a:r>
            <a:r>
              <a:rPr lang="en-US" sz="2200" dirty="0"/>
              <a:t>for use when expected. Information must be kept available for </a:t>
            </a:r>
            <a:r>
              <a:rPr lang="en-US" sz="2200" dirty="0" smtClean="0"/>
              <a:t>authorized persons </a:t>
            </a:r>
            <a:r>
              <a:rPr lang="en-US" sz="2200" dirty="0"/>
              <a:t>when they need it.</a:t>
            </a:r>
          </a:p>
          <a:p>
            <a:r>
              <a:rPr lang="en-US" sz="2200" b="1" i="1" dirty="0" smtClean="0"/>
              <a:t>Non-repudiation</a:t>
            </a:r>
          </a:p>
          <a:p>
            <a:pPr algn="just">
              <a:buNone/>
            </a:pPr>
            <a:r>
              <a:rPr lang="en-US" sz="2200" i="1" dirty="0" smtClean="0"/>
              <a:t>      A </a:t>
            </a:r>
            <a:r>
              <a:rPr lang="en-US" sz="2200" i="1" dirty="0"/>
              <a:t>measure intended to prevent the later denial that an </a:t>
            </a:r>
            <a:r>
              <a:rPr lang="en-US" sz="2200" i="1" dirty="0" smtClean="0"/>
              <a:t>action </a:t>
            </a:r>
            <a:r>
              <a:rPr lang="en-US" sz="2200" dirty="0" smtClean="0"/>
              <a:t>happened</a:t>
            </a:r>
            <a:r>
              <a:rPr lang="en-US" sz="2200" dirty="0"/>
              <a:t>, or a communication took place,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Lecture 2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testing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691" y="1752600"/>
            <a:ext cx="7048309" cy="374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35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Performance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b="1" dirty="0" smtClean="0"/>
              <a:t>Performance </a:t>
            </a:r>
            <a:r>
              <a:rPr lang="en-US" sz="2200" b="1" dirty="0"/>
              <a:t>testing is to </a:t>
            </a:r>
            <a:r>
              <a:rPr lang="en-US" sz="2200" b="1" dirty="0" smtClean="0"/>
              <a:t>test the </a:t>
            </a:r>
            <a:r>
              <a:rPr lang="en-US" sz="2200" b="1" dirty="0"/>
              <a:t>run-time performance of the software on the basis of various </a:t>
            </a:r>
            <a:r>
              <a:rPr lang="en-US" sz="2200" b="1" dirty="0" smtClean="0"/>
              <a:t>performance factors.</a:t>
            </a:r>
          </a:p>
          <a:p>
            <a:pPr algn="just"/>
            <a:r>
              <a:rPr lang="en-US" sz="2200" dirty="0" smtClean="0"/>
              <a:t>The users </a:t>
            </a:r>
            <a:r>
              <a:rPr lang="en-US" sz="2200" dirty="0"/>
              <a:t>may have objectives for a software system in terms of </a:t>
            </a:r>
            <a:r>
              <a:rPr lang="en-US" sz="2200" b="1" dirty="0"/>
              <a:t>memory </a:t>
            </a:r>
            <a:r>
              <a:rPr lang="en-US" sz="2200" b="1" dirty="0" smtClean="0"/>
              <a:t>use, response </a:t>
            </a:r>
            <a:r>
              <a:rPr lang="en-US" sz="2200" b="1" dirty="0"/>
              <a:t>time, throughput, and delays.</a:t>
            </a:r>
            <a:endParaRPr lang="en-US" sz="2200" b="1" dirty="0" smtClean="0"/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Performance testing becomes important for </a:t>
            </a:r>
            <a:r>
              <a:rPr lang="en-US" sz="2200" b="1" dirty="0"/>
              <a:t>real-time </a:t>
            </a:r>
            <a:r>
              <a:rPr lang="en-US" sz="2200" b="1" dirty="0" smtClean="0"/>
              <a:t>systems</a:t>
            </a:r>
            <a:r>
              <a:rPr lang="en-US" sz="2200" dirty="0" smtClean="0"/>
              <a:t>, as they demand </a:t>
            </a:r>
            <a:r>
              <a:rPr lang="en-US" sz="2200" b="1" dirty="0" smtClean="0"/>
              <a:t>critical</a:t>
            </a:r>
            <a:r>
              <a:rPr lang="en-US" sz="2200" dirty="0" smtClean="0"/>
              <a:t> performance requirements.</a:t>
            </a:r>
          </a:p>
          <a:p>
            <a:pPr algn="just"/>
            <a:r>
              <a:rPr lang="en-US" sz="2200" dirty="0"/>
              <a:t>This testing requires that performance requirements must be </a:t>
            </a:r>
            <a:r>
              <a:rPr lang="en-US" sz="2200" b="1" dirty="0"/>
              <a:t>clearly </a:t>
            </a:r>
            <a:r>
              <a:rPr lang="en-US" sz="2200" b="1" dirty="0" smtClean="0"/>
              <a:t>mentioned in </a:t>
            </a:r>
            <a:r>
              <a:rPr lang="en-US" sz="2200" b="1" dirty="0"/>
              <a:t>the SRS and system test plans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important thing is that </a:t>
            </a:r>
            <a:r>
              <a:rPr lang="en-US" sz="2200" dirty="0" smtClean="0"/>
              <a:t>these requirements </a:t>
            </a:r>
            <a:r>
              <a:rPr lang="en-US" sz="2200" dirty="0"/>
              <a:t>must be </a:t>
            </a:r>
            <a:r>
              <a:rPr lang="en-US" sz="2200" b="1" dirty="0" smtClean="0"/>
              <a:t>quantified</a:t>
            </a:r>
            <a:r>
              <a:rPr lang="en-US" sz="2200" b="1" dirty="0"/>
              <a:t>.</a:t>
            </a:r>
            <a:r>
              <a:rPr lang="en-US" sz="2200" dirty="0" smtClean="0"/>
              <a:t> </a:t>
            </a:r>
            <a:r>
              <a:rPr lang="en-US" sz="2200" b="1" dirty="0"/>
              <a:t>For example</a:t>
            </a:r>
            <a:r>
              <a:rPr lang="en-US" sz="2200" dirty="0"/>
              <a:t>, a requirement that the </a:t>
            </a:r>
            <a:r>
              <a:rPr lang="en-US" sz="2200" dirty="0" smtClean="0"/>
              <a:t>system should </a:t>
            </a:r>
            <a:r>
              <a:rPr lang="en-US" sz="2200" dirty="0"/>
              <a:t>return a response to a query in a reasonable amount of time is not </a:t>
            </a:r>
            <a:r>
              <a:rPr lang="en-US" sz="2200" dirty="0" smtClean="0"/>
              <a:t>an acceptable </a:t>
            </a:r>
            <a:r>
              <a:rPr lang="en-US" sz="2200" dirty="0"/>
              <a:t>requirement; the time must be </a:t>
            </a:r>
            <a:r>
              <a:rPr lang="en-US" sz="2200" dirty="0" smtClean="0"/>
              <a:t>specified </a:t>
            </a:r>
            <a:r>
              <a:rPr lang="en-US" sz="2200" dirty="0"/>
              <a:t>in a quantitative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Performance Testing </a:t>
            </a:r>
            <a:r>
              <a:rPr lang="en-US" sz="3200" dirty="0"/>
              <a:t>a</a:t>
            </a:r>
            <a:r>
              <a:rPr lang="en-US" sz="3200" dirty="0" smtClean="0"/>
              <a:t>ctivities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 smtClean="0"/>
              <a:t> Decide whether to use internal or external resources</a:t>
            </a:r>
            <a:r>
              <a:rPr lang="en-US" sz="2200" dirty="0" smtClean="0"/>
              <a:t> to perform tests, </a:t>
            </a:r>
          </a:p>
          <a:p>
            <a:pPr algn="just"/>
            <a:r>
              <a:rPr lang="en-US" sz="2200" b="1" dirty="0" smtClean="0"/>
              <a:t>Gather performance requirements </a:t>
            </a:r>
            <a:r>
              <a:rPr lang="en-US" sz="2200" dirty="0" smtClean="0"/>
              <a:t>(specifications) from users and/or business analysts.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b="1" dirty="0" smtClean="0"/>
              <a:t>Develop a high-level plan </a:t>
            </a:r>
            <a:r>
              <a:rPr lang="en-US" sz="2200" dirty="0" smtClean="0"/>
              <a:t>(or project charter), including requirements, resources, timelines, and milestones.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b="1" dirty="0" smtClean="0"/>
              <a:t>Develop a detailed performance test plan </a:t>
            </a:r>
            <a:r>
              <a:rPr lang="en-US" sz="2200" dirty="0" smtClean="0"/>
              <a:t>(including detailed scenarios and test cases, workloads, environment info, etc).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Choose test tool(s)</a:t>
            </a:r>
            <a:r>
              <a:rPr lang="en-US" sz="2200" dirty="0" smtClean="0"/>
              <a:t>. (e.g. Task Manager in Microsoft Windows)</a:t>
            </a:r>
          </a:p>
          <a:p>
            <a:pPr algn="just"/>
            <a:r>
              <a:rPr lang="en-US" sz="2200" b="1" dirty="0" smtClean="0"/>
              <a:t>Specify test data needed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dirty="0" smtClean="0"/>
              <a:t>Develop detailed performance test project plan</a:t>
            </a:r>
            <a:r>
              <a:rPr lang="en-US" sz="2200" dirty="0" smtClean="0"/>
              <a:t>, including all dependencies and associated timelines.</a:t>
            </a:r>
          </a:p>
          <a:p>
            <a:endParaRPr lang="en-US" sz="2200" dirty="0" smtClean="0"/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SYSTEM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Lecture 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Configure the test environment </a:t>
            </a:r>
            <a:r>
              <a:rPr lang="en-US" sz="2200" dirty="0" smtClean="0"/>
              <a:t>(ideally identical hardware to the production platform), router configuration, deployment of server instrumentation, database test sets developed, etc.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b="1" dirty="0" smtClean="0"/>
              <a:t>Execute tests</a:t>
            </a:r>
            <a:r>
              <a:rPr lang="en-US" sz="2200" dirty="0" smtClean="0"/>
              <a:t>, probably repeatedly (iteratively), in order to see whether any unaccounted factor might affect the </a:t>
            </a:r>
            <a:r>
              <a:rPr lang="en-US" sz="2200" dirty="0" smtClean="0"/>
              <a:t>results.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Load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200" b="1" i="1" dirty="0"/>
              <a:t>When a system is tested with a </a:t>
            </a:r>
            <a:r>
              <a:rPr lang="en-US" sz="2200" b="1" i="1" dirty="0" smtClean="0"/>
              <a:t>load that </a:t>
            </a:r>
            <a:r>
              <a:rPr lang="en-US" sz="2200" b="1" i="1" dirty="0"/>
              <a:t>causes it to allocate its resources in </a:t>
            </a:r>
            <a:r>
              <a:rPr lang="en-US" sz="2200" b="1" i="1" dirty="0" smtClean="0"/>
              <a:t>maximum </a:t>
            </a:r>
            <a:r>
              <a:rPr lang="en-US" sz="2200" b="1" i="1" dirty="0"/>
              <a:t>amounts, it is called load testing</a:t>
            </a:r>
            <a:r>
              <a:rPr lang="en-US" sz="2200" b="1" i="1" dirty="0" smtClean="0"/>
              <a:t>.</a:t>
            </a:r>
          </a:p>
          <a:p>
            <a:pPr algn="just"/>
            <a:r>
              <a:rPr lang="en-US" sz="2200" dirty="0" smtClean="0"/>
              <a:t>There </a:t>
            </a:r>
            <a:r>
              <a:rPr lang="en-US" sz="2200" dirty="0"/>
              <a:t>is </a:t>
            </a:r>
            <a:r>
              <a:rPr lang="en-US" sz="2200" b="1" dirty="0"/>
              <a:t>high </a:t>
            </a:r>
            <a:r>
              <a:rPr lang="en-US" sz="2200" b="1" dirty="0" smtClean="0"/>
              <a:t>probability that </a:t>
            </a:r>
            <a:r>
              <a:rPr lang="en-US" sz="2200" b="1" dirty="0"/>
              <a:t>the system will fail </a:t>
            </a:r>
            <a:r>
              <a:rPr lang="en-US" sz="2200" dirty="0"/>
              <a:t>when put under maximum </a:t>
            </a:r>
            <a:r>
              <a:rPr lang="en-US" sz="2200" dirty="0" smtClean="0"/>
              <a:t>load, so </a:t>
            </a:r>
            <a:r>
              <a:rPr lang="en-US" sz="2200" dirty="0"/>
              <a:t>it is </a:t>
            </a:r>
            <a:r>
              <a:rPr lang="en-US" sz="2200" dirty="0" smtClean="0"/>
              <a:t>important to </a:t>
            </a:r>
            <a:r>
              <a:rPr lang="en-US" sz="2200" dirty="0"/>
              <a:t>test the system with all its limits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</a:t>
            </a:r>
            <a:r>
              <a:rPr lang="en-US" sz="2200" b="1" dirty="0" smtClean="0"/>
              <a:t>purpose</a:t>
            </a:r>
            <a:r>
              <a:rPr lang="en-US" sz="2200" dirty="0" smtClean="0"/>
              <a:t> </a:t>
            </a:r>
            <a:r>
              <a:rPr lang="en-US" sz="2200" dirty="0"/>
              <a:t>is to create an environment more demanding than the </a:t>
            </a:r>
            <a:r>
              <a:rPr lang="en-US" sz="2200" dirty="0" smtClean="0"/>
              <a:t>application would </a:t>
            </a:r>
            <a:r>
              <a:rPr lang="en-US" sz="2200" dirty="0"/>
              <a:t>experience under normal workloads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400" dirty="0" smtClean="0"/>
              <a:t>During Load testing, </a:t>
            </a:r>
            <a:r>
              <a:rPr lang="en-US" sz="2400" b="1" dirty="0" smtClean="0"/>
              <a:t>load </a:t>
            </a:r>
            <a:r>
              <a:rPr lang="en-US" sz="2400" b="1" dirty="0"/>
              <a:t>is varied from a minimum (zero) to the maximum level the system </a:t>
            </a:r>
            <a:r>
              <a:rPr lang="en-US" sz="2400" b="1" dirty="0" smtClean="0"/>
              <a:t>can sustain </a:t>
            </a:r>
            <a:r>
              <a:rPr lang="en-US" sz="2400" b="1" dirty="0"/>
              <a:t>without running out of resources.</a:t>
            </a:r>
            <a:r>
              <a:rPr lang="en-US" sz="2400" dirty="0"/>
              <a:t> As the load is </a:t>
            </a:r>
            <a:r>
              <a:rPr lang="en-US" sz="2400" dirty="0" smtClean="0"/>
              <a:t>being increased</a:t>
            </a:r>
            <a:r>
              <a:rPr lang="en-US" sz="2400" dirty="0"/>
              <a:t>, </a:t>
            </a:r>
            <a:r>
              <a:rPr lang="en-US" sz="2400" dirty="0" smtClean="0"/>
              <a:t>transactions may </a:t>
            </a:r>
            <a:r>
              <a:rPr lang="en-US" sz="2400" dirty="0"/>
              <a:t>suffer (</a:t>
            </a:r>
            <a:r>
              <a:rPr lang="en-US" sz="2400" dirty="0" smtClean="0"/>
              <a:t>application-specific</a:t>
            </a:r>
            <a:r>
              <a:rPr lang="en-US" sz="2400" dirty="0"/>
              <a:t>) excessive </a:t>
            </a:r>
            <a:r>
              <a:rPr lang="en-US" sz="2400" b="1" dirty="0"/>
              <a:t>delay.</a:t>
            </a:r>
            <a:r>
              <a:rPr lang="en-US" sz="2400" dirty="0"/>
              <a:t> </a:t>
            </a:r>
            <a:r>
              <a:rPr lang="en-US" sz="2400" b="1" dirty="0"/>
              <a:t>For example</a:t>
            </a:r>
            <a:r>
              <a:rPr lang="en-US" sz="2400" dirty="0"/>
              <a:t>, </a:t>
            </a:r>
            <a:r>
              <a:rPr lang="en-US" sz="2400" dirty="0" smtClean="0"/>
              <a:t>when many </a:t>
            </a:r>
            <a:r>
              <a:rPr lang="en-US" sz="2400" dirty="0"/>
              <a:t>users work simultaneously on a web server, the server responds </a:t>
            </a:r>
            <a:r>
              <a:rPr lang="en-US" sz="2400" dirty="0" smtClean="0"/>
              <a:t>slow. </a:t>
            </a:r>
          </a:p>
          <a:p>
            <a:pPr algn="just"/>
            <a:r>
              <a:rPr lang="en-US" sz="2400" b="1" dirty="0" smtClean="0"/>
              <a:t>In </a:t>
            </a:r>
            <a:r>
              <a:rPr lang="en-US" sz="2400" b="1" dirty="0"/>
              <a:t>this way, through load testing, we are able to determine the </a:t>
            </a:r>
            <a:r>
              <a:rPr lang="en-US" sz="2400" b="1" dirty="0" smtClean="0"/>
              <a:t>maximum sustainable </a:t>
            </a:r>
            <a:r>
              <a:rPr lang="en-US" sz="2400" b="1" dirty="0"/>
              <a:t>load the system can handle.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Stress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Stress testing is also a type of load testing, but the difference is that the </a:t>
            </a:r>
            <a:r>
              <a:rPr lang="en-US" sz="2200" dirty="0" smtClean="0"/>
              <a:t>system is </a:t>
            </a:r>
            <a:r>
              <a:rPr lang="en-US" sz="2200" dirty="0"/>
              <a:t>put </a:t>
            </a:r>
            <a:r>
              <a:rPr lang="en-US" sz="2200" dirty="0" smtClean="0"/>
              <a:t>under loads </a:t>
            </a:r>
            <a:r>
              <a:rPr lang="en-US" sz="2200" b="1" dirty="0" smtClean="0"/>
              <a:t>beyond the limits </a:t>
            </a:r>
            <a:r>
              <a:rPr lang="en-US" sz="2200" dirty="0" smtClean="0"/>
              <a:t>so </a:t>
            </a:r>
            <a:r>
              <a:rPr lang="en-US" sz="2200" dirty="0"/>
              <a:t>that the system breaks. </a:t>
            </a:r>
            <a:endParaRPr lang="en-US" sz="2200" dirty="0" smtClean="0"/>
          </a:p>
          <a:p>
            <a:pPr algn="just"/>
            <a:r>
              <a:rPr lang="en-US" sz="2200" b="1" dirty="0" smtClean="0"/>
              <a:t>Thus</a:t>
            </a:r>
            <a:r>
              <a:rPr lang="en-US" sz="2200" b="1" dirty="0"/>
              <a:t>, </a:t>
            </a:r>
            <a:r>
              <a:rPr lang="en-US" sz="2200" b="1" i="1" dirty="0" smtClean="0"/>
              <a:t>stress testing </a:t>
            </a:r>
            <a:r>
              <a:rPr lang="en-US" sz="2200" b="1" i="1" dirty="0"/>
              <a:t>tries to break the system under test by overwhelming its resources in order to </a:t>
            </a:r>
            <a:r>
              <a:rPr lang="en-US" sz="2200" b="1" i="1" dirty="0" smtClean="0"/>
              <a:t>find the </a:t>
            </a:r>
            <a:r>
              <a:rPr lang="en-US" sz="2200" b="1" i="1" dirty="0"/>
              <a:t>circumstances under which it will crash. </a:t>
            </a:r>
            <a:endParaRPr lang="en-US" sz="2200" b="1" i="1" dirty="0" smtClean="0"/>
          </a:p>
          <a:p>
            <a:pPr algn="just"/>
            <a:r>
              <a:rPr lang="en-US" sz="2200" i="1" dirty="0" smtClean="0"/>
              <a:t>The </a:t>
            </a:r>
            <a:r>
              <a:rPr lang="en-US" sz="2200" i="1" dirty="0"/>
              <a:t>areas that may be stressed in </a:t>
            </a:r>
            <a:r>
              <a:rPr lang="en-US" sz="2200" i="1" dirty="0" smtClean="0"/>
              <a:t>a </a:t>
            </a:r>
            <a:r>
              <a:rPr lang="en-US" sz="2200" dirty="0" smtClean="0"/>
              <a:t>system </a:t>
            </a:r>
            <a:r>
              <a:rPr lang="en-US" sz="2200" dirty="0"/>
              <a:t>are:</a:t>
            </a:r>
          </a:p>
          <a:p>
            <a:pPr algn="just">
              <a:buNone/>
            </a:pPr>
            <a:r>
              <a:rPr lang="en-US" sz="2200" dirty="0" smtClean="0"/>
              <a:t>        -  </a:t>
            </a:r>
            <a:r>
              <a:rPr lang="en-US" sz="2200" b="1" dirty="0"/>
              <a:t>Input transactions</a:t>
            </a:r>
          </a:p>
          <a:p>
            <a:pPr algn="just">
              <a:buNone/>
            </a:pPr>
            <a:r>
              <a:rPr lang="en-US" sz="2200" b="1" dirty="0" smtClean="0"/>
              <a:t>        -  Disk </a:t>
            </a:r>
            <a:r>
              <a:rPr lang="en-US" sz="2200" b="1" dirty="0"/>
              <a:t>space</a:t>
            </a:r>
          </a:p>
          <a:p>
            <a:pPr algn="just">
              <a:buNone/>
            </a:pPr>
            <a:r>
              <a:rPr lang="en-US" sz="2200" b="1" dirty="0" smtClean="0"/>
              <a:t>        -   Output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-   </a:t>
            </a:r>
            <a:r>
              <a:rPr lang="en-US" sz="2200" b="1" dirty="0"/>
              <a:t>Communications</a:t>
            </a:r>
          </a:p>
          <a:p>
            <a:pPr algn="just">
              <a:buNone/>
            </a:pPr>
            <a:r>
              <a:rPr lang="en-US" sz="2200" b="1" dirty="0" smtClean="0"/>
              <a:t>        -  Interaction </a:t>
            </a:r>
            <a:r>
              <a:rPr lang="en-US" sz="2200" b="1" dirty="0"/>
              <a:t>with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For example</a:t>
            </a:r>
            <a:r>
              <a:rPr lang="en-US" sz="2200" dirty="0"/>
              <a:t>, many of the defense systems </a:t>
            </a:r>
            <a:r>
              <a:rPr lang="en-US" sz="2200" dirty="0" smtClean="0"/>
              <a:t>which are </a:t>
            </a:r>
            <a:r>
              <a:rPr lang="en-US" sz="2200" dirty="0"/>
              <a:t>real-time in nature, demand the systems to perform continuously in </a:t>
            </a:r>
            <a:r>
              <a:rPr lang="en-US" sz="2200" dirty="0" smtClean="0"/>
              <a:t>warfare conditions</a:t>
            </a:r>
            <a:r>
              <a:rPr lang="en-US" sz="2200" dirty="0"/>
              <a:t>. Thus, for a real-time defense system, we must stress-test </a:t>
            </a:r>
            <a:r>
              <a:rPr lang="en-US" sz="2200" dirty="0" smtClean="0"/>
              <a:t>the system</a:t>
            </a:r>
            <a:r>
              <a:rPr lang="en-US" sz="2200" dirty="0"/>
              <a:t>; otherwise, there may be loss of equipment as well as life.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Usability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i="1" dirty="0"/>
              <a:t>Usability testing </a:t>
            </a:r>
            <a:r>
              <a:rPr lang="en-US" sz="2200" b="1" i="1" dirty="0" smtClean="0"/>
              <a:t>identifies </a:t>
            </a:r>
            <a:r>
              <a:rPr lang="en-US" sz="2200" b="1" i="1" dirty="0"/>
              <a:t>discrepancies between </a:t>
            </a:r>
            <a:r>
              <a:rPr lang="en-US" sz="2200" b="1" i="1" dirty="0" smtClean="0"/>
              <a:t>the user </a:t>
            </a:r>
            <a:r>
              <a:rPr lang="en-US" sz="2200" b="1" i="1" dirty="0"/>
              <a:t>interfaces of a product and the human engineering requirements of its </a:t>
            </a:r>
            <a:r>
              <a:rPr lang="en-US" sz="2200" b="1" i="1" dirty="0" smtClean="0"/>
              <a:t>potential users.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b="1" dirty="0"/>
              <a:t>goal </a:t>
            </a:r>
            <a:r>
              <a:rPr lang="en-US" sz="2200" dirty="0"/>
              <a:t>of usability testing is to </a:t>
            </a:r>
            <a:r>
              <a:rPr lang="en-US" sz="2200" b="1" dirty="0"/>
              <a:t>verify that intended users of </a:t>
            </a:r>
            <a:r>
              <a:rPr lang="en-US" sz="2200" b="1" dirty="0" smtClean="0"/>
              <a:t>the system </a:t>
            </a:r>
            <a:r>
              <a:rPr lang="en-US" sz="2200" b="1" dirty="0"/>
              <a:t>are able to interact properly with the system while having a </a:t>
            </a:r>
            <a:r>
              <a:rPr lang="en-US" sz="2200" b="1" dirty="0" smtClean="0"/>
              <a:t>positive and </a:t>
            </a:r>
            <a:r>
              <a:rPr lang="en-US" sz="2200" b="1" dirty="0"/>
              <a:t>convenient experience.</a:t>
            </a:r>
            <a:endParaRPr lang="en-US" sz="2200" b="1" i="1" dirty="0" smtClean="0"/>
          </a:p>
          <a:p>
            <a:pPr algn="just"/>
            <a:r>
              <a:rPr lang="en-US" sz="2200" dirty="0"/>
              <a:t>This type of system testing is related to a </a:t>
            </a:r>
            <a:r>
              <a:rPr lang="en-US" sz="2200" b="1" dirty="0" smtClean="0"/>
              <a:t>system’s presentation </a:t>
            </a:r>
            <a:r>
              <a:rPr lang="en-US" sz="2200" dirty="0"/>
              <a:t>rather </a:t>
            </a:r>
            <a:r>
              <a:rPr lang="en-US" sz="2200" dirty="0" smtClean="0"/>
              <a:t>than its functionality.</a:t>
            </a:r>
          </a:p>
          <a:p>
            <a:pPr algn="just"/>
            <a:r>
              <a:rPr lang="en-US" sz="2200" dirty="0"/>
              <a:t>An </a:t>
            </a:r>
            <a:r>
              <a:rPr lang="en-US" sz="2200" b="1" dirty="0"/>
              <a:t>effective tool</a:t>
            </a:r>
            <a:r>
              <a:rPr lang="en-US" sz="2200" dirty="0"/>
              <a:t> in the development of a usable application is the </a:t>
            </a:r>
            <a:r>
              <a:rPr lang="en-US" sz="2200" b="1" dirty="0" smtClean="0"/>
              <a:t>user-interface prototype</a:t>
            </a:r>
            <a:r>
              <a:rPr lang="en-US" sz="2200" dirty="0"/>
              <a:t>. This kind of prototype allows interaction between </a:t>
            </a:r>
            <a:r>
              <a:rPr lang="en-US" sz="2200" dirty="0" smtClean="0"/>
              <a:t>potential users</a:t>
            </a:r>
            <a:r>
              <a:rPr lang="en-US" sz="2200" dirty="0"/>
              <a:t>, requirements personnel, and developers to determine the best </a:t>
            </a:r>
            <a:r>
              <a:rPr lang="en-US" sz="2200" dirty="0" smtClean="0"/>
              <a:t>approach to </a:t>
            </a:r>
            <a:r>
              <a:rPr lang="en-US" sz="2200" dirty="0"/>
              <a:t>the system’s interface.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Techniques to gather Usability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i="1" dirty="0" smtClean="0"/>
              <a:t>Area experts </a:t>
            </a:r>
          </a:p>
          <a:p>
            <a:pPr algn="just">
              <a:buNone/>
            </a:pPr>
            <a:r>
              <a:rPr lang="en-US" sz="2000" i="1" dirty="0" smtClean="0"/>
              <a:t>        The </a:t>
            </a:r>
            <a:r>
              <a:rPr lang="en-US" sz="2000" i="1" dirty="0"/>
              <a:t>usability problems or expectations can be best </a:t>
            </a:r>
            <a:r>
              <a:rPr lang="en-US" sz="2000" i="1" dirty="0" smtClean="0"/>
              <a:t>understood </a:t>
            </a:r>
            <a:r>
              <a:rPr lang="en-US" sz="2000" dirty="0" smtClean="0"/>
              <a:t>by </a:t>
            </a:r>
            <a:r>
              <a:rPr lang="en-US" sz="2000" dirty="0"/>
              <a:t>the subject or area experts who have worked for years in the same </a:t>
            </a:r>
            <a:r>
              <a:rPr lang="en-US" sz="2000" dirty="0" smtClean="0"/>
              <a:t>area. </a:t>
            </a:r>
            <a:endParaRPr lang="en-US" sz="2000" dirty="0"/>
          </a:p>
          <a:p>
            <a:r>
              <a:rPr lang="en-US" sz="2000" b="1" i="1" dirty="0"/>
              <a:t>Group </a:t>
            </a:r>
            <a:r>
              <a:rPr lang="en-US" sz="2000" b="1" i="1" dirty="0" smtClean="0"/>
              <a:t>meetings</a:t>
            </a:r>
          </a:p>
          <a:p>
            <a:pPr algn="just">
              <a:buNone/>
            </a:pPr>
            <a:r>
              <a:rPr lang="en-US" sz="2000" i="1" dirty="0" smtClean="0"/>
              <a:t>        </a:t>
            </a:r>
            <a:r>
              <a:rPr lang="en-US" sz="2000" i="1" dirty="0"/>
              <a:t>Group meeting is an interesting idea to elicit </a:t>
            </a:r>
            <a:r>
              <a:rPr lang="en-US" sz="2000" i="1" dirty="0" smtClean="0"/>
              <a:t>usability </a:t>
            </a:r>
            <a:r>
              <a:rPr lang="en-US" sz="2000" dirty="0" smtClean="0"/>
              <a:t>requirements </a:t>
            </a:r>
            <a:r>
              <a:rPr lang="en-US" sz="2000" dirty="0"/>
              <a:t>from the user. </a:t>
            </a:r>
          </a:p>
          <a:p>
            <a:r>
              <a:rPr lang="en-US" sz="2000" b="1" i="1" dirty="0" smtClean="0"/>
              <a:t>Surveys</a:t>
            </a:r>
          </a:p>
          <a:p>
            <a:pPr algn="just">
              <a:buNone/>
            </a:pPr>
            <a:r>
              <a:rPr lang="en-US" sz="2000" b="1" i="1" dirty="0" smtClean="0"/>
              <a:t>      </a:t>
            </a:r>
            <a:r>
              <a:rPr lang="en-US" sz="2000" i="1" dirty="0" smtClean="0"/>
              <a:t>Surveys </a:t>
            </a:r>
            <a:r>
              <a:rPr lang="en-US" sz="2000" i="1" dirty="0"/>
              <a:t>are another medium to interact with the user. It can also </a:t>
            </a:r>
            <a:r>
              <a:rPr lang="en-US" sz="2000" i="1" dirty="0" smtClean="0"/>
              <a:t>yield </a:t>
            </a:r>
            <a:r>
              <a:rPr lang="en-US" sz="2000" dirty="0" smtClean="0"/>
              <a:t>valuable </a:t>
            </a:r>
            <a:r>
              <a:rPr lang="en-US" sz="2000" dirty="0"/>
              <a:t>information about how potential customers would use a </a:t>
            </a:r>
            <a:r>
              <a:rPr lang="en-US" sz="2000" dirty="0" smtClean="0"/>
              <a:t>software product </a:t>
            </a:r>
            <a:r>
              <a:rPr lang="en-US" sz="2000" dirty="0"/>
              <a:t>to accomplish their tasks.</a:t>
            </a:r>
          </a:p>
          <a:p>
            <a:r>
              <a:rPr lang="en-US" sz="2000" b="1" i="1" dirty="0" smtClean="0"/>
              <a:t>Analyze </a:t>
            </a:r>
            <a:r>
              <a:rPr lang="en-US" sz="2000" b="1" i="1" dirty="0"/>
              <a:t>similar </a:t>
            </a:r>
            <a:r>
              <a:rPr lang="en-US" sz="2000" b="1" i="1" dirty="0" smtClean="0"/>
              <a:t>products</a:t>
            </a:r>
          </a:p>
          <a:p>
            <a:pPr algn="just">
              <a:buNone/>
            </a:pPr>
            <a:r>
              <a:rPr lang="en-US" sz="2000" i="1" dirty="0" smtClean="0"/>
              <a:t>      We </a:t>
            </a:r>
            <a:r>
              <a:rPr lang="en-US" sz="2000" i="1" dirty="0"/>
              <a:t>can also </a:t>
            </a:r>
            <a:r>
              <a:rPr lang="en-US" sz="2000" i="1" dirty="0" smtClean="0"/>
              <a:t>analyze </a:t>
            </a:r>
            <a:r>
              <a:rPr lang="en-US" sz="2000" i="1" dirty="0"/>
              <a:t>the experiences in similar </a:t>
            </a:r>
            <a:r>
              <a:rPr lang="en-US" sz="2000" i="1" dirty="0" smtClean="0"/>
              <a:t>kinds </a:t>
            </a:r>
            <a:r>
              <a:rPr lang="en-US" sz="2000" dirty="0" smtClean="0"/>
              <a:t>of </a:t>
            </a:r>
            <a:r>
              <a:rPr lang="en-US" sz="2000" dirty="0"/>
              <a:t>projects done previously and use it in the current project.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Usability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Usability characteristics against which testing is conducted </a:t>
            </a:r>
            <a:r>
              <a:rPr lang="en-US" sz="2200" dirty="0" smtClean="0"/>
              <a:t>are: </a:t>
            </a:r>
          </a:p>
          <a:p>
            <a:r>
              <a:rPr lang="en-US" sz="2200" b="1" i="1" dirty="0"/>
              <a:t>Ease of </a:t>
            </a:r>
            <a:r>
              <a:rPr lang="en-US" sz="2200" b="1" i="1" dirty="0" smtClean="0"/>
              <a:t>use</a:t>
            </a:r>
          </a:p>
          <a:p>
            <a:pPr algn="just">
              <a:buNone/>
            </a:pPr>
            <a:r>
              <a:rPr lang="en-US" sz="2200" i="1" dirty="0" smtClean="0"/>
              <a:t>       The </a:t>
            </a:r>
            <a:r>
              <a:rPr lang="en-US" sz="2200" i="1" dirty="0"/>
              <a:t>users enter, navigate, and exit with relative ease. Each </a:t>
            </a:r>
            <a:r>
              <a:rPr lang="en-US" sz="2200" i="1" dirty="0" smtClean="0"/>
              <a:t>user </a:t>
            </a:r>
            <a:r>
              <a:rPr lang="en-US" sz="2200" dirty="0" smtClean="0"/>
              <a:t>interface </a:t>
            </a:r>
            <a:r>
              <a:rPr lang="en-US" sz="2200" dirty="0"/>
              <a:t>must be tailored to the intelligence, educational background, </a:t>
            </a:r>
            <a:r>
              <a:rPr lang="en-US" sz="2200" dirty="0" smtClean="0"/>
              <a:t>and environmental </a:t>
            </a:r>
            <a:r>
              <a:rPr lang="en-US" sz="2200" dirty="0"/>
              <a:t>pressures of the end-user.</a:t>
            </a:r>
          </a:p>
          <a:p>
            <a:r>
              <a:rPr lang="en-US" sz="2200" b="1" i="1" dirty="0"/>
              <a:t>Interface </a:t>
            </a:r>
            <a:r>
              <a:rPr lang="en-US" sz="2200" b="1" i="1" dirty="0" smtClean="0"/>
              <a:t>steps</a:t>
            </a:r>
          </a:p>
          <a:p>
            <a:pPr algn="just">
              <a:buNone/>
            </a:pPr>
            <a:r>
              <a:rPr lang="en-US" sz="2200" b="1" i="1" dirty="0" smtClean="0"/>
              <a:t>        </a:t>
            </a:r>
            <a:r>
              <a:rPr lang="en-US" sz="2200" i="1" dirty="0" smtClean="0"/>
              <a:t>User </a:t>
            </a:r>
            <a:r>
              <a:rPr lang="en-US" sz="2200" i="1" dirty="0"/>
              <a:t>interface steps should not be misleading. The steps </a:t>
            </a:r>
            <a:r>
              <a:rPr lang="en-US" sz="2200" i="1" dirty="0" smtClean="0"/>
              <a:t>should </a:t>
            </a:r>
            <a:r>
              <a:rPr lang="en-US" sz="2200" dirty="0" smtClean="0"/>
              <a:t>also </a:t>
            </a:r>
            <a:r>
              <a:rPr lang="en-US" sz="2200" dirty="0"/>
              <a:t>not be very complex to understand either</a:t>
            </a:r>
            <a:r>
              <a:rPr lang="en-US" sz="2200" dirty="0" smtClean="0"/>
              <a:t>.</a:t>
            </a:r>
          </a:p>
          <a:p>
            <a:r>
              <a:rPr lang="en-US" sz="2200" b="1" i="1" dirty="0"/>
              <a:t>Response </a:t>
            </a:r>
            <a:r>
              <a:rPr lang="en-US" sz="2200" b="1" i="1" dirty="0" smtClean="0"/>
              <a:t>time</a:t>
            </a:r>
          </a:p>
          <a:p>
            <a:pPr algn="just">
              <a:buNone/>
            </a:pPr>
            <a:r>
              <a:rPr lang="en-US" sz="2200" i="1" dirty="0" smtClean="0"/>
              <a:t>        The </a:t>
            </a:r>
            <a:r>
              <a:rPr lang="en-US" sz="2200" i="1" dirty="0"/>
              <a:t>time taken in responding to the user should not be so </a:t>
            </a:r>
            <a:r>
              <a:rPr lang="en-US" sz="2200" i="1" dirty="0" smtClean="0"/>
              <a:t>high </a:t>
            </a:r>
            <a:r>
              <a:rPr lang="en-US" sz="2200" dirty="0" smtClean="0"/>
              <a:t>that </a:t>
            </a:r>
            <a:r>
              <a:rPr lang="en-US" sz="2200" dirty="0"/>
              <a:t>the user is frustrated or will move to some other option in the interface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 smtClean="0"/>
              <a:t>Help system</a:t>
            </a:r>
          </a:p>
          <a:p>
            <a:pPr algn="just">
              <a:buNone/>
            </a:pPr>
            <a:r>
              <a:rPr lang="en-US" sz="2200" i="1" dirty="0" smtClean="0"/>
              <a:t>       A good user interface provides help to the user at every step. The </a:t>
            </a:r>
            <a:r>
              <a:rPr lang="en-US" sz="2200" dirty="0" smtClean="0"/>
              <a:t>help documentation should not be redundant; it should be very precise and easily understood by every user of the system.</a:t>
            </a:r>
          </a:p>
          <a:p>
            <a:r>
              <a:rPr lang="en-US" sz="2200" b="1" i="1" dirty="0" smtClean="0"/>
              <a:t>Error messages</a:t>
            </a:r>
          </a:p>
          <a:p>
            <a:pPr algn="just">
              <a:buNone/>
            </a:pPr>
            <a:r>
              <a:rPr lang="en-US" sz="2200" b="1" i="1" dirty="0" smtClean="0"/>
              <a:t>        </a:t>
            </a:r>
            <a:r>
              <a:rPr lang="en-US" sz="2200" i="1" dirty="0" smtClean="0"/>
              <a:t>For every exception in the system, there must be an error </a:t>
            </a:r>
            <a:r>
              <a:rPr lang="en-US" sz="2200" dirty="0" smtClean="0"/>
              <a:t>message in text form so that users can understand what has happened in the system. Error messages should be clear and meaningful.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mtClean="0"/>
              <a:t>Compatibility/Conversion/Configuration </a:t>
            </a:r>
            <a:r>
              <a:rPr lang="en-US" sz="3200" b="1" dirty="0"/>
              <a:t>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Compatibility testing </a:t>
            </a:r>
            <a:r>
              <a:rPr lang="en-US" sz="2200" dirty="0"/>
              <a:t>is to check the compatibility of a system being </a:t>
            </a:r>
            <a:r>
              <a:rPr lang="en-US" sz="2200" dirty="0" smtClean="0"/>
              <a:t>developed with </a:t>
            </a:r>
            <a:r>
              <a:rPr lang="en-US" sz="2200" dirty="0"/>
              <a:t>different operating system, hardware and software </a:t>
            </a:r>
            <a:r>
              <a:rPr lang="en-US" sz="2200" dirty="0" smtClean="0"/>
              <a:t>configuration available</a:t>
            </a:r>
            <a:r>
              <a:rPr lang="en-US" sz="2200" dirty="0"/>
              <a:t>, etc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dirty="0" smtClean="0"/>
              <a:t>Configuration testing </a:t>
            </a:r>
            <a:r>
              <a:rPr lang="en-US" sz="2200" dirty="0"/>
              <a:t>allows developers/testers to evaluate system performance and </a:t>
            </a:r>
            <a:r>
              <a:rPr lang="en-US" sz="2200" dirty="0" smtClean="0"/>
              <a:t>availability when </a:t>
            </a:r>
            <a:r>
              <a:rPr lang="en-US" sz="2200" dirty="0"/>
              <a:t>hardware exchanges and </a:t>
            </a:r>
            <a:r>
              <a:rPr lang="en-US" sz="2200" dirty="0" smtClean="0"/>
              <a:t>reconfigurations  </a:t>
            </a:r>
            <a:r>
              <a:rPr lang="en-US" sz="2200" dirty="0"/>
              <a:t>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Guidelines </a:t>
            </a:r>
            <a:r>
              <a:rPr lang="en-US" sz="3200" dirty="0"/>
              <a:t>for compatibility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/>
              <a:t>Operating systems </a:t>
            </a:r>
            <a:endParaRPr lang="en-US" sz="2200" b="1" i="1" dirty="0" smtClean="0"/>
          </a:p>
          <a:p>
            <a:pPr algn="just">
              <a:buNone/>
            </a:pPr>
            <a:r>
              <a:rPr lang="en-US" sz="2200" i="1" dirty="0" smtClean="0"/>
              <a:t>      The specifications </a:t>
            </a:r>
            <a:r>
              <a:rPr lang="en-US" sz="2200" i="1" dirty="0"/>
              <a:t>must state all the targeted </a:t>
            </a:r>
            <a:r>
              <a:rPr lang="en-US" sz="2200" i="1" dirty="0" smtClean="0"/>
              <a:t>end-user </a:t>
            </a:r>
            <a:r>
              <a:rPr lang="en-US" sz="2200" dirty="0" smtClean="0"/>
              <a:t>operating </a:t>
            </a:r>
            <a:r>
              <a:rPr lang="en-US" sz="2200" dirty="0"/>
              <a:t>systems on which the system being developed will be run.</a:t>
            </a:r>
          </a:p>
          <a:p>
            <a:r>
              <a:rPr lang="en-US" sz="2200" b="1" i="1" dirty="0" smtClean="0"/>
              <a:t>Software/Hardware</a:t>
            </a:r>
          </a:p>
          <a:p>
            <a:pPr algn="just">
              <a:buNone/>
            </a:pPr>
            <a:r>
              <a:rPr lang="en-US" sz="2200" i="1" dirty="0" smtClean="0"/>
              <a:t>       The </a:t>
            </a:r>
            <a:r>
              <a:rPr lang="en-US" sz="2200" i="1" dirty="0"/>
              <a:t>product may need to operate with certain versions </a:t>
            </a:r>
            <a:r>
              <a:rPr lang="en-US" sz="2200" i="1" dirty="0" smtClean="0"/>
              <a:t>of </a:t>
            </a:r>
            <a:r>
              <a:rPr lang="en-US" sz="2200" dirty="0" smtClean="0"/>
              <a:t>Web </a:t>
            </a:r>
            <a:r>
              <a:rPr lang="en-US" sz="2200" dirty="0"/>
              <a:t>browsers, with hardware devices such as printers, or with other </a:t>
            </a:r>
            <a:r>
              <a:rPr lang="en-US" sz="2200" dirty="0" smtClean="0"/>
              <a:t>software  such </a:t>
            </a:r>
            <a:r>
              <a:rPr lang="en-US" sz="2200" dirty="0"/>
              <a:t>as virus scanners or word processors.</a:t>
            </a:r>
          </a:p>
          <a:p>
            <a:r>
              <a:rPr lang="en-US" sz="2200" b="1" i="1" dirty="0"/>
              <a:t>Conversion testing </a:t>
            </a:r>
            <a:endParaRPr lang="en-US" sz="2200" b="1" i="1" dirty="0" smtClean="0"/>
          </a:p>
          <a:p>
            <a:pPr algn="just">
              <a:buNone/>
            </a:pPr>
            <a:r>
              <a:rPr lang="en-US" sz="2200" i="1" dirty="0" smtClean="0"/>
              <a:t>       Compatibility </a:t>
            </a:r>
            <a:r>
              <a:rPr lang="en-US" sz="2200" i="1" dirty="0"/>
              <a:t>may also extend to upgrades from </a:t>
            </a:r>
            <a:r>
              <a:rPr lang="en-US" sz="2200" i="1" dirty="0" smtClean="0"/>
              <a:t>previous </a:t>
            </a:r>
            <a:r>
              <a:rPr lang="en-US" sz="2200" dirty="0" smtClean="0"/>
              <a:t>versions </a:t>
            </a:r>
            <a:r>
              <a:rPr lang="en-US" sz="2200" dirty="0"/>
              <a:t>of the software. Therefore, in this case, the system must be </a:t>
            </a:r>
            <a:r>
              <a:rPr lang="en-US" sz="2200" dirty="0" smtClean="0"/>
              <a:t>upgraded properly </a:t>
            </a:r>
            <a:r>
              <a:rPr lang="en-US" sz="2200" dirty="0"/>
              <a:t>and all the data and information from the previous version should </a:t>
            </a:r>
            <a:r>
              <a:rPr lang="en-US" sz="2200" dirty="0" smtClean="0"/>
              <a:t>also be </a:t>
            </a:r>
            <a:r>
              <a:rPr lang="en-US" sz="2200" dirty="0"/>
              <a:t>considered.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 smtClean="0"/>
              <a:t> </a:t>
            </a:r>
            <a:r>
              <a:rPr lang="en-US" sz="2200" dirty="0" smtClean="0"/>
              <a:t>System testing is not a process of testing the functions of a complete system or program.</a:t>
            </a:r>
            <a:endParaRPr lang="en-US" sz="2200" b="1" dirty="0" smtClean="0"/>
          </a:p>
          <a:p>
            <a:pPr algn="just"/>
            <a:r>
              <a:rPr lang="en-US" sz="2200" b="1" i="1" dirty="0" smtClean="0"/>
              <a:t>System </a:t>
            </a:r>
            <a:r>
              <a:rPr lang="en-US" sz="2200" b="1" i="1" dirty="0"/>
              <a:t>testing is the process of attempting to demonstrate that a program or </a:t>
            </a:r>
            <a:r>
              <a:rPr lang="en-US" sz="2200" b="1" i="1" dirty="0" smtClean="0"/>
              <a:t>system does </a:t>
            </a:r>
            <a:r>
              <a:rPr lang="en-US" sz="2200" b="1" i="1" dirty="0"/>
              <a:t>not meet its original requirements and </a:t>
            </a:r>
            <a:r>
              <a:rPr lang="en-US" sz="2200" b="1" i="1" dirty="0" smtClean="0"/>
              <a:t>objectives</a:t>
            </a:r>
            <a:r>
              <a:rPr lang="en-US" sz="2200" b="1" i="1" dirty="0"/>
              <a:t>, as stated in the </a:t>
            </a:r>
            <a:r>
              <a:rPr lang="en-US" sz="2200" b="1" i="1" dirty="0" smtClean="0"/>
              <a:t>requirement specification.</a:t>
            </a:r>
          </a:p>
          <a:p>
            <a:pPr algn="just"/>
            <a:r>
              <a:rPr lang="en-US" sz="2200" dirty="0"/>
              <a:t>System testing </a:t>
            </a:r>
            <a:r>
              <a:rPr lang="en-US" sz="2200" dirty="0" smtClean="0"/>
              <a:t>is a </a:t>
            </a:r>
            <a:r>
              <a:rPr lang="en-US" sz="2200" dirty="0"/>
              <a:t>series of different tests to test the </a:t>
            </a:r>
            <a:r>
              <a:rPr lang="en-US" sz="2200" dirty="0" smtClean="0"/>
              <a:t>whole system </a:t>
            </a:r>
            <a:r>
              <a:rPr lang="en-US" sz="2200" dirty="0"/>
              <a:t>on various grounds where bugs have the probability to occur. </a:t>
            </a:r>
            <a:r>
              <a:rPr lang="en-US" sz="2200" dirty="0" smtClean="0"/>
              <a:t>The ground </a:t>
            </a:r>
            <a:r>
              <a:rPr lang="en-US" sz="2200" dirty="0"/>
              <a:t>can be performance, security, maximum load, etc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After passing through these </a:t>
            </a:r>
            <a:r>
              <a:rPr lang="en-US" sz="2200" dirty="0" smtClean="0"/>
              <a:t>tests, the </a:t>
            </a:r>
            <a:r>
              <a:rPr lang="en-US" sz="2200" dirty="0"/>
              <a:t>resulting system is a system which is ready for acceptance testing </a:t>
            </a:r>
            <a:r>
              <a:rPr lang="en-US" sz="2200" dirty="0" smtClean="0"/>
              <a:t>which involves </a:t>
            </a:r>
            <a:r>
              <a:rPr lang="en-US" sz="2200" dirty="0"/>
              <a:t>the </a:t>
            </a:r>
            <a:r>
              <a:rPr lang="en-US" sz="2200" dirty="0" smtClean="0"/>
              <a:t>user as represented in the next figure.</a:t>
            </a:r>
            <a:endParaRPr lang="en-US" sz="2200" b="1" i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/>
              <a:t>Ranking of possible </a:t>
            </a:r>
            <a:r>
              <a:rPr lang="en-US" sz="2200" b="1" i="1" dirty="0" smtClean="0"/>
              <a:t>configurations</a:t>
            </a:r>
          </a:p>
          <a:p>
            <a:pPr algn="just">
              <a:buNone/>
            </a:pPr>
            <a:r>
              <a:rPr lang="en-US" sz="2200" b="1" i="1" dirty="0" smtClean="0"/>
              <a:t>        </a:t>
            </a:r>
            <a:r>
              <a:rPr lang="en-US" sz="2200" i="1" dirty="0" smtClean="0"/>
              <a:t>Since </a:t>
            </a:r>
            <a:r>
              <a:rPr lang="en-US" sz="2200" i="1" dirty="0"/>
              <a:t>there will be a large set of </a:t>
            </a:r>
            <a:r>
              <a:rPr lang="en-US" sz="2200" i="1" dirty="0" smtClean="0"/>
              <a:t>possible </a:t>
            </a:r>
            <a:r>
              <a:rPr lang="en-US" sz="2200" dirty="0" smtClean="0"/>
              <a:t>configurations </a:t>
            </a:r>
            <a:r>
              <a:rPr lang="en-US" sz="2200" dirty="0"/>
              <a:t>and compatibility concerns, the testers must rank the </a:t>
            </a:r>
            <a:r>
              <a:rPr lang="en-US" sz="2200" dirty="0" smtClean="0"/>
              <a:t>possible configurations </a:t>
            </a:r>
            <a:r>
              <a:rPr lang="en-US" sz="2200" dirty="0"/>
              <a:t>in order, from the most to the least common, for the </a:t>
            </a:r>
            <a:r>
              <a:rPr lang="en-US" sz="2200" dirty="0" smtClean="0"/>
              <a:t>target system</a:t>
            </a:r>
            <a:r>
              <a:rPr lang="en-US" sz="2200" dirty="0"/>
              <a:t>.</a:t>
            </a:r>
          </a:p>
          <a:p>
            <a:r>
              <a:rPr lang="en-US" sz="2200" b="1" i="1" dirty="0" smtClean="0"/>
              <a:t>Identification </a:t>
            </a:r>
            <a:r>
              <a:rPr lang="en-US" sz="2200" b="1" i="1" dirty="0"/>
              <a:t>of test cases </a:t>
            </a:r>
            <a:endParaRPr lang="en-US" sz="2200" b="1" i="1" dirty="0" smtClean="0"/>
          </a:p>
          <a:p>
            <a:pPr algn="just">
              <a:buNone/>
            </a:pPr>
            <a:r>
              <a:rPr lang="en-US" sz="2200" i="1" dirty="0" smtClean="0"/>
              <a:t>        Testers </a:t>
            </a:r>
            <a:r>
              <a:rPr lang="en-US" sz="2200" i="1" dirty="0"/>
              <a:t>must identify appropriate test cases and </a:t>
            </a:r>
            <a:r>
              <a:rPr lang="en-US" sz="2200" i="1" dirty="0" smtClean="0"/>
              <a:t>data </a:t>
            </a:r>
            <a:r>
              <a:rPr lang="en-US" sz="2200" dirty="0" smtClean="0"/>
              <a:t>for </a:t>
            </a:r>
            <a:r>
              <a:rPr lang="en-US" sz="2200" dirty="0"/>
              <a:t>compatibility testing. </a:t>
            </a:r>
          </a:p>
          <a:p>
            <a:r>
              <a:rPr lang="en-US" sz="2200" b="1" i="1" dirty="0"/>
              <a:t>Updating the compatibility test cases </a:t>
            </a:r>
            <a:endParaRPr lang="en-US" sz="2200" b="1" i="1" dirty="0" smtClean="0"/>
          </a:p>
          <a:p>
            <a:pPr algn="just">
              <a:buNone/>
            </a:pPr>
            <a:r>
              <a:rPr lang="en-US" sz="2200" i="1" dirty="0" smtClean="0"/>
              <a:t>       The </a:t>
            </a:r>
            <a:r>
              <a:rPr lang="en-US" sz="2200" i="1" dirty="0"/>
              <a:t>compatibility test cases must also </a:t>
            </a:r>
            <a:r>
              <a:rPr lang="en-US" sz="2200" i="1" dirty="0" smtClean="0"/>
              <a:t>be </a:t>
            </a:r>
            <a:r>
              <a:rPr lang="en-US" sz="2200" dirty="0" smtClean="0"/>
              <a:t>continually updated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testing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691" y="2133600"/>
            <a:ext cx="7048309" cy="33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CATEGORIES OF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Recovery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/>
              <a:t>Security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/>
              <a:t>Performance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/>
              <a:t>Load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/>
              <a:t>Stress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/>
              <a:t>Usability </a:t>
            </a:r>
            <a:r>
              <a:rPr lang="en-US" sz="2200" b="1" dirty="0" smtClean="0"/>
              <a:t>Testing</a:t>
            </a:r>
          </a:p>
          <a:p>
            <a:pPr algn="just"/>
            <a:r>
              <a:rPr lang="en-US" sz="2200" b="1" dirty="0" smtClean="0"/>
              <a:t>Compatibility/Conversion/Configuration </a:t>
            </a:r>
            <a:r>
              <a:rPr lang="en-US" sz="2200" b="1" dirty="0"/>
              <a:t>Testing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Recovery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i="1" dirty="0" smtClean="0"/>
              <a:t>Recovery </a:t>
            </a:r>
            <a:r>
              <a:rPr lang="en-US" sz="2200" b="1" i="1" dirty="0"/>
              <a:t>testing </a:t>
            </a:r>
            <a:r>
              <a:rPr lang="en-US" sz="2200" b="1" i="1" dirty="0" smtClean="0"/>
              <a:t>is the </a:t>
            </a:r>
            <a:r>
              <a:rPr lang="en-US" sz="2200" b="1" i="1" dirty="0"/>
              <a:t>activity of testing how well the software is able to recover from crashes, </a:t>
            </a:r>
            <a:r>
              <a:rPr lang="en-US" sz="2200" b="1" i="1" dirty="0" smtClean="0"/>
              <a:t>hardware failures</a:t>
            </a:r>
            <a:r>
              <a:rPr lang="en-US" sz="2200" b="1" i="1" dirty="0"/>
              <a:t>, and other similar problems</a:t>
            </a:r>
            <a:r>
              <a:rPr lang="en-US" sz="2200" b="1" i="1" dirty="0" smtClean="0"/>
              <a:t>.</a:t>
            </a:r>
          </a:p>
          <a:p>
            <a:pPr algn="just"/>
            <a:r>
              <a:rPr lang="en-US" sz="2200" dirty="0"/>
              <a:t>The main </a:t>
            </a:r>
            <a:r>
              <a:rPr lang="en-US" sz="2200" b="1" dirty="0"/>
              <a:t>purpose </a:t>
            </a:r>
            <a:r>
              <a:rPr lang="en-US" sz="2200" dirty="0"/>
              <a:t>of this test is to determine how good the developed </a:t>
            </a:r>
            <a:r>
              <a:rPr lang="en-US" sz="2200" dirty="0" smtClean="0"/>
              <a:t>software is </a:t>
            </a:r>
            <a:r>
              <a:rPr lang="en-US" sz="2200" dirty="0"/>
              <a:t>when it faces a disaster. </a:t>
            </a:r>
            <a:endParaRPr lang="en-US" sz="2200" dirty="0" smtClean="0"/>
          </a:p>
          <a:p>
            <a:pPr algn="just"/>
            <a:r>
              <a:rPr lang="en-US" sz="2200" dirty="0" smtClean="0"/>
              <a:t>Disaster </a:t>
            </a:r>
            <a:r>
              <a:rPr lang="en-US" sz="2200" dirty="0"/>
              <a:t>can be anything from unplugging </a:t>
            </a:r>
            <a:r>
              <a:rPr lang="en-US" sz="2200" dirty="0" smtClean="0"/>
              <a:t>the system </a:t>
            </a:r>
            <a:r>
              <a:rPr lang="en-US" sz="2200" dirty="0"/>
              <a:t>which is running the software from power, network etc., also </a:t>
            </a:r>
            <a:r>
              <a:rPr lang="en-US" sz="2200" dirty="0" smtClean="0"/>
              <a:t>stopping the </a:t>
            </a:r>
            <a:r>
              <a:rPr lang="en-US" sz="2200" dirty="0"/>
              <a:t>database, or crashing the developed software itself.</a:t>
            </a:r>
            <a:endParaRPr lang="en-US" sz="2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Examples </a:t>
            </a:r>
            <a:r>
              <a:rPr lang="en-US" sz="3200" dirty="0"/>
              <a:t>of</a:t>
            </a:r>
            <a:br>
              <a:rPr lang="en-US" sz="3200" dirty="0"/>
            </a:br>
            <a:r>
              <a:rPr lang="en-US" sz="3200" dirty="0" smtClean="0"/>
              <a:t>Recovery </a:t>
            </a:r>
            <a:r>
              <a:rPr lang="en-US" sz="3200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sz="2400" dirty="0"/>
              <a:t>While the </a:t>
            </a:r>
            <a:r>
              <a:rPr lang="en-US" sz="2400" b="1" dirty="0"/>
              <a:t>application is running</a:t>
            </a:r>
            <a:r>
              <a:rPr lang="en-US" sz="2400" dirty="0"/>
              <a:t>, suddenly </a:t>
            </a:r>
            <a:r>
              <a:rPr lang="en-US" sz="2400" b="1" dirty="0"/>
              <a:t>restart </a:t>
            </a:r>
            <a:r>
              <a:rPr lang="en-US" sz="2400" dirty="0"/>
              <a:t>the computer </a:t>
            </a:r>
            <a:r>
              <a:rPr lang="en-US" sz="2400" dirty="0" smtClean="0"/>
              <a:t>and thereafter</a:t>
            </a:r>
            <a:r>
              <a:rPr lang="en-US" sz="2400" dirty="0"/>
              <a:t>, check the validity of application’s data integrity.</a:t>
            </a:r>
          </a:p>
          <a:p>
            <a:pPr algn="just"/>
            <a:r>
              <a:rPr lang="en-US" sz="2400" dirty="0" smtClean="0"/>
              <a:t>While </a:t>
            </a:r>
            <a:r>
              <a:rPr lang="en-US" sz="2400" dirty="0"/>
              <a:t>the application receives data from the </a:t>
            </a:r>
            <a:r>
              <a:rPr lang="en-US" sz="2400" dirty="0" smtClean="0"/>
              <a:t>network, </a:t>
            </a:r>
            <a:r>
              <a:rPr lang="en-US" sz="2400" b="1" dirty="0" smtClean="0"/>
              <a:t>unplug </a:t>
            </a:r>
            <a:r>
              <a:rPr lang="en-US" sz="2400" b="1" dirty="0"/>
              <a:t>the </a:t>
            </a:r>
            <a:r>
              <a:rPr lang="en-US" sz="2400" b="1" dirty="0" smtClean="0"/>
              <a:t>cable and </a:t>
            </a:r>
            <a:r>
              <a:rPr lang="en-US" sz="2400" b="1" dirty="0"/>
              <a:t>plug-in after awhile</a:t>
            </a:r>
            <a:r>
              <a:rPr lang="en-US" sz="2400" dirty="0"/>
              <a:t>, and </a:t>
            </a:r>
            <a:r>
              <a:rPr lang="en-US" sz="2400" dirty="0" smtClean="0"/>
              <a:t>analyze </a:t>
            </a:r>
            <a:r>
              <a:rPr lang="en-US" sz="2400" dirty="0"/>
              <a:t>the application’s ability to </a:t>
            </a:r>
            <a:r>
              <a:rPr lang="en-US" sz="2400" dirty="0" smtClean="0"/>
              <a:t>continue receiving </a:t>
            </a:r>
            <a:r>
              <a:rPr lang="en-US" sz="2400" dirty="0"/>
              <a:t>data from that point, when the network connection disappeared.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b="1" dirty="0"/>
              <a:t>Restart</a:t>
            </a:r>
            <a:r>
              <a:rPr lang="en-US" sz="2400" dirty="0"/>
              <a:t> the system while the </a:t>
            </a:r>
            <a:r>
              <a:rPr lang="en-US" sz="2400" b="1" dirty="0"/>
              <a:t>browser has a </a:t>
            </a:r>
            <a:r>
              <a:rPr lang="en-US" sz="2400" b="1" dirty="0" smtClean="0"/>
              <a:t>definite </a:t>
            </a:r>
            <a:r>
              <a:rPr lang="en-US" sz="2400" b="1" dirty="0"/>
              <a:t>number of </a:t>
            </a:r>
            <a:r>
              <a:rPr lang="en-US" sz="2400" b="1" dirty="0" smtClean="0"/>
              <a:t>sessions and </a:t>
            </a:r>
            <a:r>
              <a:rPr lang="en-US" sz="2400" b="1" dirty="0"/>
              <a:t>after rebooting</a:t>
            </a:r>
            <a:r>
              <a:rPr lang="en-US" sz="2400" dirty="0"/>
              <a:t>, check that it is able to recover all of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system recovers after recovery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200" dirty="0"/>
              <a:t>Recovery tests would determine if the system can return to a </a:t>
            </a:r>
            <a:r>
              <a:rPr lang="en-US" sz="2200" dirty="0" smtClean="0"/>
              <a:t>well-known state</a:t>
            </a:r>
            <a:r>
              <a:rPr lang="en-US" sz="2200" dirty="0"/>
              <a:t>, and that no transactions have </a:t>
            </a:r>
            <a:r>
              <a:rPr lang="en-US" sz="2200" dirty="0" smtClean="0"/>
              <a:t>been compromised.</a:t>
            </a:r>
          </a:p>
          <a:p>
            <a:pPr algn="just"/>
            <a:r>
              <a:rPr lang="en-US" sz="2200" dirty="0" smtClean="0"/>
              <a:t> This can be  achieved through: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- </a:t>
            </a:r>
            <a:r>
              <a:rPr lang="en-US" sz="2200" b="1" dirty="0" smtClean="0"/>
              <a:t>Automated recovery mechanism</a:t>
            </a:r>
          </a:p>
          <a:p>
            <a:pPr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- multiple CPUs </a:t>
            </a:r>
            <a:r>
              <a:rPr lang="en-US" sz="2200" b="1" dirty="0"/>
              <a:t>and/or multiple instances of devices, and </a:t>
            </a:r>
            <a:r>
              <a:rPr lang="en-US" sz="2200" b="1" dirty="0" smtClean="0"/>
              <a:t>    mechanisms </a:t>
            </a:r>
            <a:r>
              <a:rPr lang="en-US" sz="2200" b="1" dirty="0"/>
              <a:t>to </a:t>
            </a:r>
            <a:r>
              <a:rPr lang="en-US" sz="2200" b="1" dirty="0" smtClean="0"/>
              <a:t>detect the </a:t>
            </a:r>
            <a:r>
              <a:rPr lang="en-US" sz="2200" b="1" dirty="0"/>
              <a:t>failure of a </a:t>
            </a:r>
            <a:r>
              <a:rPr lang="en-US" sz="2200" b="1" dirty="0" smtClean="0"/>
              <a:t>device.</a:t>
            </a:r>
          </a:p>
          <a:p>
            <a:pPr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- checkpoint mechanism.</a:t>
            </a:r>
          </a:p>
          <a:p>
            <a:pPr>
              <a:buNone/>
            </a:pPr>
            <a:endParaRPr lang="en-US" sz="2200" b="1" dirty="0"/>
          </a:p>
          <a:p>
            <a:r>
              <a:rPr lang="en-US" sz="2200" b="1" dirty="0" smtClean="0"/>
              <a:t>Note: 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</a:t>
            </a:r>
            <a:r>
              <a:rPr lang="en-US" sz="2400" dirty="0" smtClean="0"/>
              <a:t>A </a:t>
            </a:r>
            <a:r>
              <a:rPr lang="en-US" sz="2400" dirty="0"/>
              <a:t>good way to perform recovery testing is under maximum load. </a:t>
            </a:r>
            <a:r>
              <a:rPr lang="en-US" sz="2400" dirty="0" smtClean="0"/>
              <a:t>Maximum load </a:t>
            </a:r>
            <a:r>
              <a:rPr lang="en-US" sz="2400" dirty="0"/>
              <a:t>would give rise to transaction inaccuracies and the system </a:t>
            </a:r>
            <a:r>
              <a:rPr lang="en-US" sz="2400" dirty="0" smtClean="0"/>
              <a:t>would crash</a:t>
            </a:r>
            <a:r>
              <a:rPr lang="en-US" sz="2400" dirty="0"/>
              <a:t>, resulting in defects and design </a:t>
            </a:r>
            <a:r>
              <a:rPr lang="en-US" sz="2400" dirty="0" smtClean="0"/>
              <a:t>flaws</a:t>
            </a:r>
            <a:r>
              <a:rPr lang="en-US" sz="2400" dirty="0"/>
              <a:t>.</a:t>
            </a:r>
            <a:endParaRPr lang="en-US" sz="22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Focus areas during Recovery </a:t>
            </a:r>
            <a:r>
              <a:rPr lang="en-US" sz="3600" dirty="0"/>
              <a:t>T</a:t>
            </a:r>
            <a:r>
              <a:rPr lang="en-US" sz="3600" dirty="0" smtClean="0"/>
              <a:t>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i="1" dirty="0" smtClean="0"/>
              <a:t>Restart</a:t>
            </a:r>
            <a:r>
              <a:rPr lang="en-US" sz="2200" b="1" dirty="0" smtClean="0"/>
              <a:t>  - </a:t>
            </a:r>
            <a:r>
              <a:rPr lang="en-US" sz="2200" dirty="0" smtClean="0"/>
              <a:t>If there is a failure and we want to recover and start again, then first the current system state and transaction states are discarded. </a:t>
            </a:r>
            <a:r>
              <a:rPr lang="en-US" sz="2200" dirty="0"/>
              <a:t>T</a:t>
            </a:r>
            <a:r>
              <a:rPr lang="en-US" sz="2200" dirty="0" smtClean="0"/>
              <a:t>hen, the most recent checkpoint record </a:t>
            </a:r>
            <a:r>
              <a:rPr lang="en-US" sz="2200" dirty="0"/>
              <a:t>is retrieved and the system is initialized to the states in the checkpoint </a:t>
            </a:r>
            <a:r>
              <a:rPr lang="en-US" sz="2200" dirty="0" smtClean="0"/>
              <a:t>record. Thus</a:t>
            </a:r>
            <a:r>
              <a:rPr lang="en-US" sz="2200" dirty="0"/>
              <a:t>, by using checkpoints, a system can be recovered and started again </a:t>
            </a:r>
            <a:r>
              <a:rPr lang="en-US" sz="2200" dirty="0" smtClean="0"/>
              <a:t>from a </a:t>
            </a:r>
            <a:r>
              <a:rPr lang="en-US" sz="2200" dirty="0"/>
              <a:t>new state. Testers must ensure that all transactions have been </a:t>
            </a:r>
            <a:r>
              <a:rPr lang="en-US" sz="2200" dirty="0" smtClean="0"/>
              <a:t>reconstructed correctly </a:t>
            </a:r>
            <a:r>
              <a:rPr lang="en-US" sz="2200" dirty="0"/>
              <a:t>and that all devices are in proper states. The system now is in </a:t>
            </a:r>
            <a:r>
              <a:rPr lang="en-US" sz="2200" dirty="0" smtClean="0"/>
              <a:t>a position </a:t>
            </a:r>
            <a:r>
              <a:rPr lang="en-US" sz="2200" dirty="0"/>
              <a:t>to begin to process new transactions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b="1" i="1" dirty="0"/>
              <a:t>Switchover </a:t>
            </a:r>
            <a:r>
              <a:rPr lang="en-US" sz="2200" b="1" i="1" dirty="0" smtClean="0"/>
              <a:t>- </a:t>
            </a:r>
            <a:r>
              <a:rPr lang="en-US" sz="2200" dirty="0" smtClean="0"/>
              <a:t>Recovery </a:t>
            </a:r>
            <a:r>
              <a:rPr lang="en-US" sz="2200" dirty="0"/>
              <a:t>can also be done if there are standby components </a:t>
            </a:r>
            <a:r>
              <a:rPr lang="en-US" sz="2200" dirty="0" smtClean="0"/>
              <a:t>and in </a:t>
            </a:r>
            <a:r>
              <a:rPr lang="en-US" sz="2200" dirty="0"/>
              <a:t>case of failure of one component, the standby takes over the control. </a:t>
            </a:r>
            <a:r>
              <a:rPr lang="en-US" sz="2200" dirty="0" smtClean="0"/>
              <a:t>The ability </a:t>
            </a:r>
            <a:r>
              <a:rPr lang="en-US" sz="2200" dirty="0"/>
              <a:t>of the system to switch to a new component must be tested.</a:t>
            </a:r>
            <a:endParaRPr lang="en-US" sz="22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2390</Words>
  <Application>Microsoft Office PowerPoint</Application>
  <PresentationFormat>On-screen Show (4:3)</PresentationFormat>
  <Paragraphs>155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Testing/Validation Activities Unit-IV</vt:lpstr>
      <vt:lpstr>SYSTEM TESTING</vt:lpstr>
      <vt:lpstr>Introduction</vt:lpstr>
      <vt:lpstr>System testing</vt:lpstr>
      <vt:lpstr>CATEGORIES OF SYSTEM TESTS</vt:lpstr>
      <vt:lpstr>Recovery Testing</vt:lpstr>
      <vt:lpstr>Examples of Recovery testing</vt:lpstr>
      <vt:lpstr>How system recovers after recovery testing </vt:lpstr>
      <vt:lpstr>Focus areas during Recovery Testing </vt:lpstr>
      <vt:lpstr>Security Testing</vt:lpstr>
      <vt:lpstr>Types of Security Requirements</vt:lpstr>
      <vt:lpstr>Approaches of Security testing</vt:lpstr>
      <vt:lpstr>Elements of security testing</vt:lpstr>
      <vt:lpstr>continue…..</vt:lpstr>
      <vt:lpstr>continue…..</vt:lpstr>
      <vt:lpstr>System Testing</vt:lpstr>
      <vt:lpstr>System testing</vt:lpstr>
      <vt:lpstr>Performance Testing</vt:lpstr>
      <vt:lpstr>Performance Testing activities</vt:lpstr>
      <vt:lpstr>continue…</vt:lpstr>
      <vt:lpstr>Load Testing</vt:lpstr>
      <vt:lpstr>Stress Testing</vt:lpstr>
      <vt:lpstr>continue…</vt:lpstr>
      <vt:lpstr>Usability Testing</vt:lpstr>
      <vt:lpstr>Techniques to gather Usability requirements</vt:lpstr>
      <vt:lpstr>Usability characteristics</vt:lpstr>
      <vt:lpstr>continue….</vt:lpstr>
      <vt:lpstr>Compatibility/Conversion/Configuration Testing</vt:lpstr>
      <vt:lpstr>Guidelines for compatibility testing</vt:lpstr>
      <vt:lpstr>continue…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Testing/Validation Activities Unit-IV</dc:title>
  <dc:creator>GEU</dc:creator>
  <cp:lastModifiedBy>Meena</cp:lastModifiedBy>
  <cp:revision>52</cp:revision>
  <dcterms:created xsi:type="dcterms:W3CDTF">2020-04-17T10:46:25Z</dcterms:created>
  <dcterms:modified xsi:type="dcterms:W3CDTF">2020-04-23T05:22:59Z</dcterms:modified>
</cp:coreProperties>
</file>