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DDE9-1A6C-4B13-8F8D-0B07DBA8A17C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329-B409-4E4F-B296-3FC9A504C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DDE9-1A6C-4B13-8F8D-0B07DBA8A17C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329-B409-4E4F-B296-3FC9A504C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DDE9-1A6C-4B13-8F8D-0B07DBA8A17C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329-B409-4E4F-B296-3FC9A504C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DDE9-1A6C-4B13-8F8D-0B07DBA8A17C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329-B409-4E4F-B296-3FC9A504C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DDE9-1A6C-4B13-8F8D-0B07DBA8A17C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329-B409-4E4F-B296-3FC9A504C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DDE9-1A6C-4B13-8F8D-0B07DBA8A17C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329-B409-4E4F-B296-3FC9A504C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DDE9-1A6C-4B13-8F8D-0B07DBA8A17C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329-B409-4E4F-B296-3FC9A504C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DDE9-1A6C-4B13-8F8D-0B07DBA8A17C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329-B409-4E4F-B296-3FC9A504C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DDE9-1A6C-4B13-8F8D-0B07DBA8A17C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329-B409-4E4F-B296-3FC9A504C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DDE9-1A6C-4B13-8F8D-0B07DBA8A17C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329-B409-4E4F-B296-3FC9A504C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DDE9-1A6C-4B13-8F8D-0B07DBA8A17C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6329-B409-4E4F-B296-3FC9A504C9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DDE9-1A6C-4B13-8F8D-0B07DBA8A17C}" type="datetimeFigureOut">
              <a:rPr lang="en-US" smtClean="0"/>
              <a:t>23-Apr-20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56329-B409-4E4F-B296-3FC9A504C9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Testing/Validation Activities</a:t>
            </a:r>
            <a:br>
              <a:rPr lang="en-US" dirty="0" smtClean="0"/>
            </a:br>
            <a:r>
              <a:rPr lang="en-US" dirty="0" smtClean="0"/>
              <a:t>Unit-IV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Tripathi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BETA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Once the alpha phase is complete, development enters the beta phase. </a:t>
            </a:r>
            <a:endParaRPr lang="en-US" sz="2200" dirty="0" smtClean="0"/>
          </a:p>
          <a:p>
            <a:pPr algn="just"/>
            <a:r>
              <a:rPr lang="en-US" sz="2200" b="1" dirty="0" smtClean="0"/>
              <a:t>Beta is </a:t>
            </a:r>
            <a:r>
              <a:rPr lang="en-US" sz="2200" b="1" dirty="0"/>
              <a:t>the test period during which the product should be complete and usable </a:t>
            </a:r>
            <a:r>
              <a:rPr lang="en-US" sz="2200" b="1" dirty="0" smtClean="0"/>
              <a:t>in a </a:t>
            </a:r>
            <a:r>
              <a:rPr lang="en-US" sz="2200" b="1" dirty="0"/>
              <a:t>production environment</a:t>
            </a:r>
            <a:r>
              <a:rPr lang="en-US" sz="2200" b="1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The </a:t>
            </a:r>
            <a:r>
              <a:rPr lang="en-US" sz="2200" b="1" dirty="0"/>
              <a:t>purpose</a:t>
            </a:r>
            <a:r>
              <a:rPr lang="en-US" sz="2200" dirty="0"/>
              <a:t> of the beta ship and test period is </a:t>
            </a:r>
            <a:r>
              <a:rPr lang="en-US" sz="2200" dirty="0" smtClean="0"/>
              <a:t>to test </a:t>
            </a:r>
            <a:r>
              <a:rPr lang="en-US" sz="2200" dirty="0"/>
              <a:t>the company’s ability to deliver and support the product (and not to </a:t>
            </a:r>
            <a:r>
              <a:rPr lang="en-US" sz="2200" dirty="0" smtClean="0"/>
              <a:t>test the </a:t>
            </a:r>
            <a:r>
              <a:rPr lang="en-US" sz="2200" dirty="0"/>
              <a:t>product itself</a:t>
            </a:r>
            <a:r>
              <a:rPr lang="en-US" sz="2200" dirty="0" smtClean="0"/>
              <a:t>).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Beta also serves as a chance to get a </a:t>
            </a:r>
            <a:r>
              <a:rPr lang="en-US" sz="2200" b="1" dirty="0" smtClean="0"/>
              <a:t>final ‘vote </a:t>
            </a:r>
            <a:r>
              <a:rPr lang="en-US" sz="2200" b="1" dirty="0"/>
              <a:t>of </a:t>
            </a:r>
            <a:r>
              <a:rPr lang="en-US" sz="2200" b="1" dirty="0" smtClean="0"/>
              <a:t>confidence</a:t>
            </a:r>
            <a:r>
              <a:rPr lang="en-US" sz="2200" dirty="0"/>
              <a:t>’ from a few customers to help validate our own belief that the </a:t>
            </a:r>
            <a:r>
              <a:rPr lang="en-US" sz="2200" dirty="0" smtClean="0"/>
              <a:t>product is </a:t>
            </a:r>
            <a:r>
              <a:rPr lang="en-US" sz="2200" dirty="0"/>
              <a:t>now ready for volume shipment to all customers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Versions of the software, known as </a:t>
            </a:r>
            <a:r>
              <a:rPr lang="en-US" sz="2200" b="1" dirty="0"/>
              <a:t>beta-versions</a:t>
            </a:r>
            <a:r>
              <a:rPr lang="en-US" sz="2200" dirty="0"/>
              <a:t>, are released to a </a:t>
            </a:r>
            <a:r>
              <a:rPr lang="en-US" sz="2200" dirty="0" smtClean="0"/>
              <a:t>limited audience </a:t>
            </a:r>
            <a:r>
              <a:rPr lang="en-US" sz="2200" dirty="0"/>
              <a:t>outside the </a:t>
            </a:r>
            <a:r>
              <a:rPr lang="en-US" sz="2200" dirty="0" smtClean="0"/>
              <a:t>company to </a:t>
            </a:r>
            <a:r>
              <a:rPr lang="en-US" sz="2200" dirty="0"/>
              <a:t>ensure the product has few or no bugs.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Entry and Exit criteria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/>
              <a:t>Beta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Entry Criteria to Beta</a:t>
            </a:r>
          </a:p>
          <a:p>
            <a:pPr algn="just">
              <a:buNone/>
            </a:pPr>
            <a:r>
              <a:rPr lang="en-US" dirty="0" smtClean="0"/>
              <a:t>       - Positive </a:t>
            </a:r>
            <a:r>
              <a:rPr lang="en-US" dirty="0"/>
              <a:t>responses from alpha sites.</a:t>
            </a:r>
          </a:p>
          <a:p>
            <a:pPr algn="just">
              <a:buNone/>
            </a:pPr>
            <a:r>
              <a:rPr lang="en-US" dirty="0" smtClean="0"/>
              <a:t>       - Customer </a:t>
            </a:r>
            <a:r>
              <a:rPr lang="en-US" dirty="0"/>
              <a:t>bugs in alpha testing have been addressed.</a:t>
            </a:r>
          </a:p>
          <a:p>
            <a:pPr algn="just">
              <a:buNone/>
            </a:pPr>
            <a:r>
              <a:rPr lang="en-US" dirty="0" smtClean="0"/>
              <a:t>       -There are no fatal errors which can affect the functionality of the software.</a:t>
            </a:r>
          </a:p>
          <a:p>
            <a:pPr algn="just">
              <a:buNone/>
            </a:pPr>
            <a:r>
              <a:rPr lang="en-US" dirty="0" smtClean="0"/>
              <a:t>       - Secondary </a:t>
            </a:r>
            <a:r>
              <a:rPr lang="en-US" dirty="0"/>
              <a:t>platform compatibility testing is complete.</a:t>
            </a:r>
          </a:p>
          <a:p>
            <a:pPr algn="just">
              <a:buNone/>
            </a:pPr>
            <a:r>
              <a:rPr lang="en-US" dirty="0" smtClean="0"/>
              <a:t>       - </a:t>
            </a:r>
            <a:r>
              <a:rPr lang="en-US" dirty="0"/>
              <a:t>Regression testing corresponding to bug </a:t>
            </a:r>
            <a:r>
              <a:rPr lang="en-US" dirty="0" smtClean="0"/>
              <a:t>fixes </a:t>
            </a:r>
            <a:r>
              <a:rPr lang="en-US" dirty="0"/>
              <a:t>has been done.</a:t>
            </a:r>
          </a:p>
          <a:p>
            <a:pPr algn="just">
              <a:buNone/>
            </a:pPr>
            <a:r>
              <a:rPr lang="en-US" dirty="0" smtClean="0"/>
              <a:t>       - </a:t>
            </a:r>
            <a:r>
              <a:rPr lang="en-US" dirty="0"/>
              <a:t>Beta sites are ready for installation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Exit Criteria from Beta</a:t>
            </a:r>
          </a:p>
          <a:p>
            <a:pPr algn="just">
              <a:buNone/>
            </a:pPr>
            <a:r>
              <a:rPr lang="en-US" dirty="0" smtClean="0"/>
              <a:t>     After </a:t>
            </a:r>
            <a:r>
              <a:rPr lang="en-US" dirty="0"/>
              <a:t>beta testing, we must:</a:t>
            </a:r>
          </a:p>
          <a:p>
            <a:pPr algn="just">
              <a:buNone/>
            </a:pPr>
            <a:r>
              <a:rPr lang="en-US" dirty="0" smtClean="0"/>
              <a:t>       -  </a:t>
            </a:r>
            <a:r>
              <a:rPr lang="en-US" dirty="0"/>
              <a:t>Get responses/feedbacks from the beta testers.</a:t>
            </a:r>
          </a:p>
          <a:p>
            <a:pPr algn="just">
              <a:buNone/>
            </a:pPr>
            <a:r>
              <a:rPr lang="en-US" dirty="0" smtClean="0"/>
              <a:t>       -  </a:t>
            </a:r>
            <a:r>
              <a:rPr lang="en-US" dirty="0"/>
              <a:t>Prepare a report of all serious bugs.</a:t>
            </a:r>
          </a:p>
          <a:p>
            <a:pPr algn="just">
              <a:buNone/>
            </a:pPr>
            <a:r>
              <a:rPr lang="en-US" dirty="0" smtClean="0"/>
              <a:t>       - </a:t>
            </a:r>
            <a:r>
              <a:rPr lang="en-US" dirty="0"/>
              <a:t>Notify </a:t>
            </a:r>
            <a:r>
              <a:rPr lang="en-US" dirty="0" smtClean="0"/>
              <a:t>bug-fixing </a:t>
            </a:r>
            <a:r>
              <a:rPr lang="en-US" dirty="0"/>
              <a:t>issues to developers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Guidelines for Beta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Don’t </a:t>
            </a:r>
            <a:r>
              <a:rPr lang="en-US" sz="2200" dirty="0"/>
              <a:t>expect to release new builds to beta testers more than </a:t>
            </a:r>
            <a:r>
              <a:rPr lang="en-US" sz="2200" b="1" dirty="0" smtClean="0"/>
              <a:t>once every two </a:t>
            </a:r>
            <a:r>
              <a:rPr lang="en-US" sz="2200" b="1" dirty="0"/>
              <a:t>weeks</a:t>
            </a:r>
            <a:r>
              <a:rPr lang="en-US" sz="2200" b="1" dirty="0" smtClean="0"/>
              <a:t>.</a:t>
            </a:r>
            <a:endParaRPr lang="en-US" sz="2200" b="1" dirty="0"/>
          </a:p>
          <a:p>
            <a:pPr algn="just"/>
            <a:r>
              <a:rPr lang="en-US" sz="2200" dirty="0" smtClean="0"/>
              <a:t> </a:t>
            </a:r>
            <a:r>
              <a:rPr lang="en-US" sz="2200" b="1" dirty="0"/>
              <a:t>Don’t plan a beta with fewer than four releases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If you </a:t>
            </a:r>
            <a:r>
              <a:rPr lang="en-US" sz="2200" b="1" dirty="0"/>
              <a:t>add a feature</a:t>
            </a:r>
            <a:r>
              <a:rPr lang="en-US" sz="2200" dirty="0"/>
              <a:t>, even a small one, during the beta process, the </a:t>
            </a:r>
            <a:r>
              <a:rPr lang="en-US" sz="2200" dirty="0" smtClean="0"/>
              <a:t>clock goes </a:t>
            </a:r>
            <a:r>
              <a:rPr lang="en-US" sz="2200" dirty="0"/>
              <a:t>back to the beginning of eight weeks and you need another </a:t>
            </a:r>
            <a:r>
              <a:rPr lang="en-US" sz="2200" dirty="0" smtClean="0"/>
              <a:t>3–4 releases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200" b="1" i="1" dirty="0" smtClean="0"/>
              <a:t>Acceptance </a:t>
            </a:r>
            <a:r>
              <a:rPr lang="en-US" sz="2200" b="1" i="1" dirty="0"/>
              <a:t>testing is the formal testing conducted to determine whether a </a:t>
            </a:r>
            <a:r>
              <a:rPr lang="en-US" sz="2200" b="1" i="1" dirty="0" smtClean="0"/>
              <a:t>software system satisfies </a:t>
            </a:r>
            <a:r>
              <a:rPr lang="en-US" sz="2200" b="1" i="1" dirty="0"/>
              <a:t>its acceptance criteria and to </a:t>
            </a:r>
            <a:r>
              <a:rPr lang="en-US" sz="2200" b="1" i="1" dirty="0" smtClean="0"/>
              <a:t>enable </a:t>
            </a:r>
            <a:r>
              <a:rPr lang="en-US" sz="2200" b="1" i="1" dirty="0"/>
              <a:t>buyers to determine </a:t>
            </a:r>
            <a:r>
              <a:rPr lang="en-US" sz="2200" b="1" i="1" dirty="0" smtClean="0"/>
              <a:t>whether to </a:t>
            </a:r>
            <a:r>
              <a:rPr lang="en-US" sz="2200" b="1" i="1" dirty="0"/>
              <a:t>accept the system or not</a:t>
            </a:r>
            <a:r>
              <a:rPr lang="en-US" sz="2200" i="1" dirty="0" smtClean="0"/>
              <a:t>.</a:t>
            </a:r>
          </a:p>
          <a:p>
            <a:pPr algn="just"/>
            <a:r>
              <a:rPr lang="en-US" sz="2200" dirty="0"/>
              <a:t>The </a:t>
            </a:r>
            <a:r>
              <a:rPr lang="en-US" sz="2200" b="1" dirty="0"/>
              <a:t>purpose</a:t>
            </a:r>
            <a:r>
              <a:rPr lang="en-US" sz="2200" dirty="0"/>
              <a:t> of acceptance testing is to give the </a:t>
            </a:r>
            <a:r>
              <a:rPr lang="en-US" sz="2200" b="1" dirty="0" smtClean="0"/>
              <a:t>end user </a:t>
            </a:r>
            <a:r>
              <a:rPr lang="en-US" sz="2200" dirty="0" smtClean="0"/>
              <a:t>a </a:t>
            </a:r>
            <a:r>
              <a:rPr lang="en-US" sz="2200" dirty="0"/>
              <a:t>chance to provide the development team with feedback as to </a:t>
            </a:r>
            <a:r>
              <a:rPr lang="en-US" sz="2200" dirty="0" smtClean="0"/>
              <a:t>whether or </a:t>
            </a:r>
            <a:r>
              <a:rPr lang="en-US" sz="2200" dirty="0"/>
              <a:t>not the software meets their needs. </a:t>
            </a:r>
            <a:endParaRPr lang="en-US" sz="2200" dirty="0" smtClean="0"/>
          </a:p>
          <a:p>
            <a:pPr algn="just"/>
            <a:r>
              <a:rPr lang="en-US" sz="2200" dirty="0"/>
              <a:t>Acceptance </a:t>
            </a:r>
            <a:r>
              <a:rPr lang="en-US" sz="2200" dirty="0" smtClean="0"/>
              <a:t>testing take </a:t>
            </a:r>
            <a:r>
              <a:rPr lang="en-US" sz="2200" dirty="0"/>
              <a:t>place at the </a:t>
            </a:r>
            <a:r>
              <a:rPr lang="en-US" sz="2200" b="1" dirty="0"/>
              <a:t>end</a:t>
            </a:r>
            <a:r>
              <a:rPr lang="en-US" sz="2200" dirty="0"/>
              <a:t> of the </a:t>
            </a:r>
            <a:r>
              <a:rPr lang="en-US" sz="2200" dirty="0" smtClean="0"/>
              <a:t>dev. </a:t>
            </a:r>
            <a:r>
              <a:rPr lang="en-US" sz="2200" dirty="0"/>
              <a:t>process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It consists </a:t>
            </a:r>
            <a:r>
              <a:rPr lang="en-US" sz="2200" dirty="0"/>
              <a:t>of tests to determine whether the developed system meets the </a:t>
            </a:r>
            <a:r>
              <a:rPr lang="en-US" sz="2200" dirty="0" smtClean="0"/>
              <a:t>prede</a:t>
            </a:r>
            <a:r>
              <a:rPr lang="en-US" sz="2200" dirty="0"/>
              <a:t>termined </a:t>
            </a:r>
            <a:r>
              <a:rPr lang="en-US" sz="2200" b="1" dirty="0"/>
              <a:t>functionality, performance, quality, and interface criteria </a:t>
            </a:r>
            <a:r>
              <a:rPr lang="en-US" sz="2200" b="1" dirty="0" smtClean="0"/>
              <a:t>acceptable to </a:t>
            </a:r>
            <a:r>
              <a:rPr lang="en-US" sz="2200" b="1" dirty="0"/>
              <a:t>the user</a:t>
            </a:r>
            <a:r>
              <a:rPr lang="en-US" sz="2200" dirty="0"/>
              <a:t>. </a:t>
            </a:r>
            <a:endParaRPr lang="en-US" sz="2200" dirty="0" smtClean="0"/>
          </a:p>
          <a:p>
            <a:pPr algn="just"/>
            <a:r>
              <a:rPr lang="en-US" sz="2200" b="1" dirty="0" smtClean="0"/>
              <a:t>User acceptance testing is different from system testing</a:t>
            </a:r>
            <a:r>
              <a:rPr lang="en-US" sz="2200" dirty="0" smtClean="0"/>
              <a:t>. System testing is performed by the development team while User acceptance testing is carried by end-users.</a:t>
            </a:r>
          </a:p>
          <a:p>
            <a:pPr algn="just"/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Purpose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Thus</a:t>
            </a:r>
            <a:r>
              <a:rPr lang="en-US" sz="2200" dirty="0"/>
              <a:t>, acceptance testing is designed to:</a:t>
            </a:r>
          </a:p>
          <a:p>
            <a:pPr algn="just">
              <a:buNone/>
            </a:pPr>
            <a:r>
              <a:rPr lang="en-US" sz="2200" dirty="0" smtClean="0"/>
              <a:t>       -  </a:t>
            </a:r>
            <a:r>
              <a:rPr lang="en-US" sz="2200" dirty="0"/>
              <a:t>Determine whether the </a:t>
            </a:r>
            <a:r>
              <a:rPr lang="en-US" sz="2200" b="1" dirty="0"/>
              <a:t>software is </a:t>
            </a:r>
            <a:r>
              <a:rPr lang="en-US" sz="2200" b="1" dirty="0" smtClean="0"/>
              <a:t>fit </a:t>
            </a:r>
            <a:r>
              <a:rPr lang="en-US" sz="2200" b="1" dirty="0"/>
              <a:t>for the user</a:t>
            </a:r>
            <a:r>
              <a:rPr lang="en-US" sz="2200" dirty="0" smtClean="0"/>
              <a:t>.</a:t>
            </a:r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</a:t>
            </a:r>
            <a:r>
              <a:rPr lang="en-US" sz="2200" b="1" dirty="0" smtClean="0"/>
              <a:t>-  </a:t>
            </a:r>
            <a:r>
              <a:rPr lang="en-US" sz="2200" b="1" dirty="0"/>
              <a:t>Making users </a:t>
            </a:r>
            <a:r>
              <a:rPr lang="en-US" sz="2200" b="1" dirty="0" smtClean="0"/>
              <a:t>confident </a:t>
            </a:r>
            <a:r>
              <a:rPr lang="en-US" sz="2200" dirty="0"/>
              <a:t>about the product.</a:t>
            </a:r>
          </a:p>
          <a:p>
            <a:pPr algn="just">
              <a:buNone/>
            </a:pPr>
            <a:r>
              <a:rPr lang="en-US" sz="2200" dirty="0" smtClean="0"/>
              <a:t>       - Determine </a:t>
            </a:r>
            <a:r>
              <a:rPr lang="en-US" sz="2200" dirty="0"/>
              <a:t>whether a software system </a:t>
            </a:r>
            <a:r>
              <a:rPr lang="en-US" sz="2200" b="1" dirty="0" smtClean="0"/>
              <a:t>satisfies </a:t>
            </a:r>
            <a:r>
              <a:rPr lang="en-US" sz="2200" b="1" dirty="0"/>
              <a:t>its acceptance criteria.</a:t>
            </a:r>
          </a:p>
          <a:p>
            <a:pPr algn="just">
              <a:buNone/>
            </a:pPr>
            <a:r>
              <a:rPr lang="en-US" sz="2200" dirty="0" smtClean="0"/>
              <a:t>      - Enable </a:t>
            </a:r>
            <a:r>
              <a:rPr lang="en-US" sz="2200" dirty="0"/>
              <a:t>the buyer to determine </a:t>
            </a:r>
            <a:r>
              <a:rPr lang="en-US" sz="2200" b="1" dirty="0"/>
              <a:t>whether to accept the system or not.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Acceptance testing activities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development team and the customer should work together </a:t>
            </a:r>
            <a:r>
              <a:rPr lang="en-US" sz="2200" dirty="0" smtClean="0"/>
              <a:t>and make </a:t>
            </a:r>
            <a:r>
              <a:rPr lang="en-US" sz="2200" dirty="0"/>
              <a:t>sure that they:</a:t>
            </a:r>
          </a:p>
          <a:p>
            <a:pPr algn="just">
              <a:buNone/>
            </a:pPr>
            <a:r>
              <a:rPr lang="en-US" sz="1800" dirty="0" smtClean="0"/>
              <a:t>          - </a:t>
            </a:r>
            <a:r>
              <a:rPr lang="en-US" sz="1800" b="1" dirty="0" smtClean="0"/>
              <a:t>Identify</a:t>
            </a:r>
            <a:r>
              <a:rPr lang="en-US" sz="1800" dirty="0" smtClean="0"/>
              <a:t> </a:t>
            </a:r>
            <a:r>
              <a:rPr lang="en-US" sz="1800" b="1" dirty="0"/>
              <a:t>interim and </a:t>
            </a:r>
            <a:r>
              <a:rPr lang="en-US" sz="1800" b="1" dirty="0" smtClean="0"/>
              <a:t>final </a:t>
            </a:r>
            <a:r>
              <a:rPr lang="en-US" sz="1800" b="1" dirty="0"/>
              <a:t>products </a:t>
            </a:r>
            <a:r>
              <a:rPr lang="en-US" sz="1800" dirty="0"/>
              <a:t>for acceptance, acceptance </a:t>
            </a:r>
            <a:r>
              <a:rPr lang="en-US" sz="1800" dirty="0" smtClean="0"/>
              <a:t>criteria,  and       schedule</a:t>
            </a:r>
            <a:r>
              <a:rPr lang="en-US" sz="1800" dirty="0"/>
              <a:t>.</a:t>
            </a:r>
          </a:p>
          <a:p>
            <a:pPr algn="just">
              <a:buNone/>
            </a:pPr>
            <a:r>
              <a:rPr lang="en-US" sz="1800" dirty="0" smtClean="0"/>
              <a:t>          -  </a:t>
            </a:r>
            <a:r>
              <a:rPr lang="en-US" sz="1800" b="1" dirty="0"/>
              <a:t>Plan</a:t>
            </a:r>
            <a:r>
              <a:rPr lang="en-US" sz="1800" dirty="0"/>
              <a:t> </a:t>
            </a:r>
            <a:r>
              <a:rPr lang="en-US" sz="1800" b="1" dirty="0"/>
              <a:t>how and by whom </a:t>
            </a:r>
            <a:r>
              <a:rPr lang="en-US" sz="1800" dirty="0"/>
              <a:t>each acceptance activities will be performed.</a:t>
            </a:r>
          </a:p>
          <a:p>
            <a:pPr algn="just">
              <a:buNone/>
            </a:pPr>
            <a:r>
              <a:rPr lang="en-US" sz="1800" dirty="0" smtClean="0"/>
              <a:t>          -  </a:t>
            </a:r>
            <a:r>
              <a:rPr lang="en-US" sz="1800" b="1" dirty="0"/>
              <a:t>Schedule</a:t>
            </a:r>
            <a:r>
              <a:rPr lang="en-US" sz="1800" dirty="0"/>
              <a:t> adequate time for the customer to examine and review </a:t>
            </a:r>
            <a:r>
              <a:rPr lang="en-US" sz="1800" dirty="0" smtClean="0"/>
              <a:t>the  product</a:t>
            </a:r>
            <a:r>
              <a:rPr lang="en-US" sz="1800" dirty="0"/>
              <a:t>.</a:t>
            </a:r>
          </a:p>
          <a:p>
            <a:pPr algn="just">
              <a:buNone/>
            </a:pPr>
            <a:r>
              <a:rPr lang="en-US" sz="1800" dirty="0" smtClean="0"/>
              <a:t>          - Prepare </a:t>
            </a:r>
            <a:r>
              <a:rPr lang="en-US" sz="1800" dirty="0"/>
              <a:t>the </a:t>
            </a:r>
            <a:r>
              <a:rPr lang="en-US" sz="1800" b="1" dirty="0"/>
              <a:t>acceptance plan</a:t>
            </a:r>
            <a:r>
              <a:rPr lang="en-US" sz="1800" dirty="0"/>
              <a:t>.</a:t>
            </a:r>
          </a:p>
          <a:p>
            <a:pPr algn="just">
              <a:buNone/>
            </a:pPr>
            <a:r>
              <a:rPr lang="en-US" sz="1800" dirty="0" smtClean="0"/>
              <a:t>          -  </a:t>
            </a:r>
            <a:r>
              <a:rPr lang="en-US" sz="1800" dirty="0"/>
              <a:t>Perform formal </a:t>
            </a:r>
            <a:r>
              <a:rPr lang="en-US" sz="1800" b="1" dirty="0"/>
              <a:t>acceptance testing </a:t>
            </a:r>
            <a:r>
              <a:rPr lang="en-US" sz="1800" dirty="0"/>
              <a:t>at delivery.</a:t>
            </a:r>
          </a:p>
          <a:p>
            <a:pPr algn="just">
              <a:buNone/>
            </a:pPr>
            <a:r>
              <a:rPr lang="en-US" sz="1800" dirty="0" smtClean="0"/>
              <a:t>          -  </a:t>
            </a:r>
            <a:r>
              <a:rPr lang="en-US" sz="1800" dirty="0"/>
              <a:t>Make a </a:t>
            </a:r>
            <a:r>
              <a:rPr lang="en-US" sz="1800" b="1" dirty="0"/>
              <a:t>decision</a:t>
            </a:r>
            <a:r>
              <a:rPr lang="en-US" sz="1800" dirty="0"/>
              <a:t> based on the results of acceptance testing.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Entry and Exit criteria</a:t>
            </a:r>
            <a:br>
              <a:rPr lang="en-US" sz="3200" dirty="0" smtClean="0"/>
            </a:br>
            <a:r>
              <a:rPr lang="en-US" sz="3200" dirty="0" smtClean="0"/>
              <a:t>for acceptance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Entry Criteria</a:t>
            </a:r>
          </a:p>
          <a:p>
            <a:pPr algn="just">
              <a:buNone/>
            </a:pPr>
            <a:r>
              <a:rPr lang="en-US" sz="2200" dirty="0" smtClean="0"/>
              <a:t>      -  </a:t>
            </a:r>
            <a:r>
              <a:rPr lang="en-US" sz="2200" dirty="0"/>
              <a:t>System testing is complete and defects </a:t>
            </a:r>
            <a:r>
              <a:rPr lang="en-US" sz="2200" dirty="0" smtClean="0"/>
              <a:t>identified </a:t>
            </a:r>
            <a:r>
              <a:rPr lang="en-US" sz="2200" dirty="0"/>
              <a:t>are either </a:t>
            </a:r>
            <a:r>
              <a:rPr lang="en-US" sz="2200" dirty="0" smtClean="0"/>
              <a:t>fixed </a:t>
            </a:r>
            <a:r>
              <a:rPr lang="en-US" sz="2200" dirty="0"/>
              <a:t>or documented.</a:t>
            </a:r>
          </a:p>
          <a:p>
            <a:pPr algn="just">
              <a:buNone/>
            </a:pPr>
            <a:r>
              <a:rPr lang="en-US" sz="2200" dirty="0" smtClean="0"/>
              <a:t>      -  </a:t>
            </a:r>
            <a:r>
              <a:rPr lang="en-US" sz="2200" dirty="0"/>
              <a:t>Acceptance plan is prepared and resources have been </a:t>
            </a:r>
            <a:r>
              <a:rPr lang="en-US" sz="2200" dirty="0" smtClean="0"/>
              <a:t>identified</a:t>
            </a:r>
            <a:r>
              <a:rPr lang="en-US" sz="2200" dirty="0"/>
              <a:t>.</a:t>
            </a:r>
          </a:p>
          <a:p>
            <a:pPr algn="just">
              <a:buNone/>
            </a:pPr>
            <a:r>
              <a:rPr lang="en-US" sz="2200" dirty="0" smtClean="0"/>
              <a:t>      - Test </a:t>
            </a:r>
            <a:r>
              <a:rPr lang="en-US" sz="2200" dirty="0"/>
              <a:t>environment for the acceptance testing is available.</a:t>
            </a:r>
          </a:p>
          <a:p>
            <a:pPr algn="just"/>
            <a:r>
              <a:rPr lang="en-US" sz="2200" b="1" dirty="0"/>
              <a:t>Exit Criteria</a:t>
            </a:r>
          </a:p>
          <a:p>
            <a:pPr algn="just">
              <a:buNone/>
            </a:pPr>
            <a:r>
              <a:rPr lang="en-US" sz="2200" dirty="0" smtClean="0"/>
              <a:t>       - Acceptance </a:t>
            </a:r>
            <a:r>
              <a:rPr lang="en-US" sz="2200" dirty="0"/>
              <a:t>decision is made for the software.</a:t>
            </a:r>
          </a:p>
          <a:p>
            <a:pPr algn="just">
              <a:buNone/>
            </a:pPr>
            <a:r>
              <a:rPr lang="en-US" sz="2200" dirty="0" smtClean="0"/>
              <a:t>       -  </a:t>
            </a:r>
            <a:r>
              <a:rPr lang="en-US" sz="2200" dirty="0"/>
              <a:t>In case of any warning, the development team is </a:t>
            </a:r>
            <a:r>
              <a:rPr lang="en-US" sz="2200" dirty="0" smtClean="0"/>
              <a:t>notified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Types of Acceptance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/>
              <a:t>Acceptance testing is </a:t>
            </a:r>
            <a:r>
              <a:rPr lang="en-US" sz="2200" dirty="0" smtClean="0"/>
              <a:t>classified </a:t>
            </a:r>
            <a:r>
              <a:rPr lang="en-US" sz="2200" dirty="0"/>
              <a:t>into the following </a:t>
            </a:r>
            <a:r>
              <a:rPr lang="en-US" sz="2200" b="1" dirty="0"/>
              <a:t>two</a:t>
            </a:r>
            <a:r>
              <a:rPr lang="en-US" sz="2200" dirty="0"/>
              <a:t> categories:</a:t>
            </a:r>
          </a:p>
          <a:p>
            <a:pPr algn="just"/>
            <a:r>
              <a:rPr lang="en-US" sz="2200" b="1" i="1" dirty="0" smtClean="0"/>
              <a:t>Alpha Testing: </a:t>
            </a:r>
          </a:p>
          <a:p>
            <a:pPr algn="just">
              <a:buNone/>
            </a:pPr>
            <a:r>
              <a:rPr lang="en-US" sz="2200" b="1" i="1" dirty="0"/>
              <a:t> </a:t>
            </a:r>
            <a:r>
              <a:rPr lang="en-US" sz="2200" b="1" i="1" dirty="0" smtClean="0"/>
              <a:t>    Alpha Testing</a:t>
            </a:r>
            <a:r>
              <a:rPr lang="en-US" sz="2200" b="1" i="1" dirty="0" smtClean="0"/>
              <a:t> </a:t>
            </a:r>
            <a:r>
              <a:rPr lang="en-US" sz="2200" i="1" dirty="0"/>
              <a:t>Tests are conducted at the </a:t>
            </a:r>
            <a:r>
              <a:rPr lang="en-US" sz="2200" b="1" i="1" dirty="0"/>
              <a:t>development site </a:t>
            </a:r>
            <a:r>
              <a:rPr lang="en-US" sz="2200" i="1" dirty="0"/>
              <a:t>by the </a:t>
            </a:r>
            <a:r>
              <a:rPr lang="en-US" sz="2200" i="1" dirty="0" smtClean="0"/>
              <a:t>end </a:t>
            </a:r>
            <a:r>
              <a:rPr lang="en-US" sz="2200" dirty="0" smtClean="0"/>
              <a:t>users</a:t>
            </a:r>
            <a:r>
              <a:rPr lang="en-US" sz="2200" dirty="0"/>
              <a:t>. The </a:t>
            </a:r>
            <a:r>
              <a:rPr lang="en-US" sz="2200" b="1" dirty="0"/>
              <a:t>test environment can be controlled </a:t>
            </a:r>
            <a:r>
              <a:rPr lang="en-US" sz="2200" dirty="0"/>
              <a:t>a little in this case.</a:t>
            </a:r>
          </a:p>
          <a:p>
            <a:pPr algn="just"/>
            <a:r>
              <a:rPr lang="en-US" sz="2200" b="1" i="1" dirty="0" smtClean="0"/>
              <a:t>Beta Testing: </a:t>
            </a:r>
          </a:p>
          <a:p>
            <a:pPr algn="just">
              <a:buNone/>
            </a:pPr>
            <a:r>
              <a:rPr lang="en-US" sz="2200" b="1" i="1" dirty="0"/>
              <a:t> </a:t>
            </a:r>
            <a:r>
              <a:rPr lang="en-US" sz="2200" b="1" i="1" dirty="0" smtClean="0"/>
              <a:t>    Beta Testing</a:t>
            </a:r>
            <a:r>
              <a:rPr lang="en-US" sz="2200" b="1" i="1" dirty="0" smtClean="0"/>
              <a:t> </a:t>
            </a:r>
            <a:r>
              <a:rPr lang="en-US" sz="2200" i="1" dirty="0"/>
              <a:t>Tests are conducted at the </a:t>
            </a:r>
            <a:r>
              <a:rPr lang="en-US" sz="2200" b="1" i="1" dirty="0"/>
              <a:t>customer site </a:t>
            </a:r>
            <a:r>
              <a:rPr lang="en-US" sz="2200" i="1" dirty="0"/>
              <a:t>and the </a:t>
            </a:r>
            <a:r>
              <a:rPr lang="en-US" sz="2200" i="1" dirty="0" smtClean="0"/>
              <a:t>development </a:t>
            </a:r>
            <a:r>
              <a:rPr lang="en-US" sz="2200" dirty="0" smtClean="0"/>
              <a:t>team </a:t>
            </a:r>
            <a:r>
              <a:rPr lang="en-US" sz="2200" b="1" dirty="0"/>
              <a:t>does not have any control </a:t>
            </a:r>
            <a:r>
              <a:rPr lang="en-US" sz="2200" dirty="0"/>
              <a:t>over the test environment.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ALPHA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Alpha is the test period during which the product is complete and usable </a:t>
            </a:r>
            <a:r>
              <a:rPr lang="en-US" sz="2200" b="1" dirty="0" smtClean="0"/>
              <a:t>in a </a:t>
            </a:r>
            <a:r>
              <a:rPr lang="en-US" sz="2200" b="1" dirty="0"/>
              <a:t>test environment, but not necessarily </a:t>
            </a:r>
            <a:r>
              <a:rPr lang="en-US" sz="2200" b="1" dirty="0" smtClean="0"/>
              <a:t>bug-free.</a:t>
            </a:r>
          </a:p>
          <a:p>
            <a:pPr algn="just"/>
            <a:r>
              <a:rPr lang="en-US" sz="2200" dirty="0"/>
              <a:t>Therefore, alpha testing is typically done for </a:t>
            </a:r>
            <a:r>
              <a:rPr lang="en-US" sz="2200" b="1" dirty="0"/>
              <a:t>two reasons</a:t>
            </a:r>
            <a:r>
              <a:rPr lang="en-US" sz="2200" dirty="0"/>
              <a:t>:</a:t>
            </a:r>
          </a:p>
          <a:p>
            <a:pPr algn="just">
              <a:buNone/>
            </a:pPr>
            <a:r>
              <a:rPr lang="en-US" sz="2200" dirty="0" smtClean="0"/>
              <a:t>      </a:t>
            </a:r>
            <a:r>
              <a:rPr lang="en-US" sz="2200" b="1" dirty="0" smtClean="0"/>
              <a:t>-  </a:t>
            </a:r>
            <a:r>
              <a:rPr lang="en-US" sz="2200" b="1" dirty="0"/>
              <a:t>to give </a:t>
            </a:r>
            <a:r>
              <a:rPr lang="en-US" sz="2200" b="1" dirty="0" smtClean="0"/>
              <a:t>confidence </a:t>
            </a:r>
            <a:r>
              <a:rPr lang="en-US" sz="2200" dirty="0"/>
              <a:t>that the software is in a suitable state to be seen </a:t>
            </a:r>
            <a:r>
              <a:rPr lang="en-US" sz="2200" dirty="0" smtClean="0"/>
              <a:t>by the </a:t>
            </a:r>
            <a:r>
              <a:rPr lang="en-US" sz="2200" dirty="0"/>
              <a:t>customers (but not necessarily released).</a:t>
            </a:r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- </a:t>
            </a:r>
            <a:r>
              <a:rPr lang="en-US" sz="2200" b="1" dirty="0" smtClean="0"/>
              <a:t>to find </a:t>
            </a:r>
            <a:r>
              <a:rPr lang="en-US" sz="2200" b="1" dirty="0"/>
              <a:t>bugs </a:t>
            </a:r>
            <a:r>
              <a:rPr lang="en-US" sz="2200" dirty="0"/>
              <a:t>that may only be found under operational conditions. </a:t>
            </a:r>
            <a:r>
              <a:rPr lang="en-US" sz="2200" dirty="0" smtClean="0"/>
              <a:t>Any other </a:t>
            </a:r>
            <a:r>
              <a:rPr lang="en-US" sz="2200" dirty="0"/>
              <a:t>major defects or performance issues should be discovered in </a:t>
            </a:r>
            <a:r>
              <a:rPr lang="en-US" sz="2200" dirty="0" smtClean="0"/>
              <a:t>this stage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Entry and Exit criteria</a:t>
            </a:r>
            <a:br>
              <a:rPr lang="en-US" sz="3200" dirty="0" smtClean="0"/>
            </a:br>
            <a:r>
              <a:rPr lang="en-US" sz="3200" dirty="0" smtClean="0"/>
              <a:t>for Alpha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b="1" dirty="0" smtClean="0"/>
              <a:t>Entry Criteria to Alpha</a:t>
            </a:r>
          </a:p>
          <a:p>
            <a:pPr>
              <a:buNone/>
            </a:pPr>
            <a:r>
              <a:rPr lang="en-US" sz="4000" b="1" dirty="0"/>
              <a:t> </a:t>
            </a:r>
            <a:r>
              <a:rPr lang="en-US" sz="4000" b="1" dirty="0" smtClean="0"/>
              <a:t>     - </a:t>
            </a:r>
            <a:r>
              <a:rPr lang="en-US" dirty="0" smtClean="0"/>
              <a:t>All </a:t>
            </a:r>
            <a:r>
              <a:rPr lang="en-US" dirty="0"/>
              <a:t>features are complete/testable (no urgent bugs).</a:t>
            </a:r>
          </a:p>
          <a:p>
            <a:pPr algn="just">
              <a:buNone/>
            </a:pPr>
            <a:r>
              <a:rPr lang="en-US" dirty="0" smtClean="0"/>
              <a:t>       -  </a:t>
            </a:r>
            <a:r>
              <a:rPr lang="en-US" dirty="0"/>
              <a:t>High bugs on primary platforms are </a:t>
            </a:r>
            <a:r>
              <a:rPr lang="en-US" dirty="0" smtClean="0"/>
              <a:t>fixed/verified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 smtClean="0"/>
              <a:t>       -  </a:t>
            </a:r>
            <a:r>
              <a:rPr lang="en-US" dirty="0"/>
              <a:t>50% of medium bugs on primary platforms are </a:t>
            </a:r>
            <a:r>
              <a:rPr lang="en-US" dirty="0" smtClean="0"/>
              <a:t>fixed/verified.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   - </a:t>
            </a:r>
            <a:r>
              <a:rPr lang="en-US" dirty="0"/>
              <a:t>All features have been tested on primary platforms.</a:t>
            </a:r>
          </a:p>
          <a:p>
            <a:pPr algn="just">
              <a:buNone/>
            </a:pPr>
            <a:r>
              <a:rPr lang="en-US" dirty="0" smtClean="0"/>
              <a:t>       - Performance </a:t>
            </a:r>
            <a:r>
              <a:rPr lang="en-US" dirty="0"/>
              <a:t>has been measured/compared with previous releases (user</a:t>
            </a:r>
          </a:p>
          <a:p>
            <a:pPr algn="just">
              <a:buNone/>
            </a:pPr>
            <a:r>
              <a:rPr lang="en-US" dirty="0"/>
              <a:t>functions).</a:t>
            </a:r>
          </a:p>
          <a:p>
            <a:pPr algn="just">
              <a:buNone/>
            </a:pPr>
            <a:r>
              <a:rPr lang="en-US" dirty="0" smtClean="0"/>
              <a:t>       -  </a:t>
            </a:r>
            <a:r>
              <a:rPr lang="en-US" dirty="0"/>
              <a:t>Usability testing and feedback (ongoing).</a:t>
            </a:r>
          </a:p>
          <a:p>
            <a:pPr algn="just">
              <a:buNone/>
            </a:pPr>
            <a:r>
              <a:rPr lang="en-US" dirty="0" smtClean="0"/>
              <a:t>       - Alpha </a:t>
            </a:r>
            <a:r>
              <a:rPr lang="en-US" dirty="0"/>
              <a:t>sites are ready for installation.</a:t>
            </a:r>
          </a:p>
          <a:p>
            <a:r>
              <a:rPr lang="en-US" sz="4000" b="1" dirty="0"/>
              <a:t>Exit Criteria from Alpha</a:t>
            </a:r>
          </a:p>
          <a:p>
            <a:pPr algn="just">
              <a:buNone/>
            </a:pPr>
            <a:r>
              <a:rPr lang="en-US" dirty="0" smtClean="0"/>
              <a:t>      After </a:t>
            </a:r>
            <a:r>
              <a:rPr lang="en-US" dirty="0"/>
              <a:t>alpha testing, we must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    -  </a:t>
            </a:r>
            <a:r>
              <a:rPr lang="en-US" dirty="0"/>
              <a:t>Get responses/feedbacks from customers.</a:t>
            </a:r>
          </a:p>
          <a:p>
            <a:pPr algn="just">
              <a:buNone/>
            </a:pPr>
            <a:r>
              <a:rPr lang="en-US" dirty="0" smtClean="0"/>
              <a:t>        - Prepare </a:t>
            </a:r>
            <a:r>
              <a:rPr lang="en-US" dirty="0"/>
              <a:t>a report of any serious bugs being noticed.</a:t>
            </a:r>
          </a:p>
          <a:p>
            <a:pPr algn="just">
              <a:buNone/>
            </a:pPr>
            <a:r>
              <a:rPr lang="en-US" dirty="0" smtClean="0"/>
              <a:t>        -  </a:t>
            </a:r>
            <a:r>
              <a:rPr lang="en-US" dirty="0"/>
              <a:t>Notify </a:t>
            </a:r>
            <a:r>
              <a:rPr lang="en-US" dirty="0" smtClean="0"/>
              <a:t>bug-fixing </a:t>
            </a:r>
            <a:r>
              <a:rPr lang="en-US" dirty="0"/>
              <a:t>issues to developers.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949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Testing/Validation Activities Unit-IV</vt:lpstr>
      <vt:lpstr>Acceptance Testing</vt:lpstr>
      <vt:lpstr>Introduction</vt:lpstr>
      <vt:lpstr>Purpose</vt:lpstr>
      <vt:lpstr>Acceptance testing activities</vt:lpstr>
      <vt:lpstr>Entry and Exit criteria for acceptance testing</vt:lpstr>
      <vt:lpstr>Types of Acceptance Testing</vt:lpstr>
      <vt:lpstr>ALPHA TESTING</vt:lpstr>
      <vt:lpstr>Entry and Exit criteria for Alpha testing</vt:lpstr>
      <vt:lpstr>BETA TESTING</vt:lpstr>
      <vt:lpstr>Entry and Exit criteria for Beta testing</vt:lpstr>
      <vt:lpstr>Guidelines for Beta 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GEU</dc:creator>
  <cp:lastModifiedBy>GEU</cp:lastModifiedBy>
  <cp:revision>20</cp:revision>
  <dcterms:created xsi:type="dcterms:W3CDTF">2020-04-23T10:54:13Z</dcterms:created>
  <dcterms:modified xsi:type="dcterms:W3CDTF">2020-04-23T11:52:02Z</dcterms:modified>
</cp:coreProperties>
</file>