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8" r:id="rId3"/>
    <p:sldId id="257" r:id="rId4"/>
    <p:sldId id="258" r:id="rId5"/>
    <p:sldId id="259" r:id="rId6"/>
    <p:sldId id="269" r:id="rId7"/>
    <p:sldId id="260" r:id="rId8"/>
    <p:sldId id="261" r:id="rId9"/>
    <p:sldId id="262" r:id="rId10"/>
    <p:sldId id="263" r:id="rId11"/>
    <p:sldId id="271" r:id="rId12"/>
    <p:sldId id="272" r:id="rId13"/>
    <p:sldId id="270" r:id="rId14"/>
    <p:sldId id="264"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08FA2-4C1A-4F40-A8B4-7540CF5E1AF4}" type="datetimeFigureOut">
              <a:rPr lang="en-US" smtClean="0"/>
              <a:t>8/16/2021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6CC7FB-9CE1-47FF-9C7D-D25F2BD607BC}" type="slidenum">
              <a:rPr lang="en-US" smtClean="0"/>
              <a:t>‹#›</a:t>
            </a:fld>
            <a:endParaRPr lang="en-US"/>
          </a:p>
        </p:txBody>
      </p:sp>
    </p:spTree>
    <p:extLst>
      <p:ext uri="{BB962C8B-B14F-4D97-AF65-F5344CB8AC3E}">
        <p14:creationId xmlns:p14="http://schemas.microsoft.com/office/powerpoint/2010/main" val="2096993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Software testing is a continuous process that takes</a:t>
            </a:r>
          </a:p>
          <a:p>
            <a:r>
              <a:rPr lang="en-US" sz="1200" kern="1200" baseline="0" dirty="0" smtClean="0">
                <a:solidFill>
                  <a:schemeClr val="tx1"/>
                </a:solidFill>
                <a:latin typeface="+mn-lt"/>
                <a:ea typeface="+mn-ea"/>
                <a:cs typeface="+mn-cs"/>
              </a:rPr>
              <a:t>place throughout the life cycle of a project. Test</a:t>
            </a:r>
          </a:p>
          <a:p>
            <a:r>
              <a:rPr lang="en-US" sz="1200" kern="1200" baseline="0" dirty="0" smtClean="0">
                <a:solidFill>
                  <a:schemeClr val="tx1"/>
                </a:solidFill>
                <a:latin typeface="+mn-lt"/>
                <a:ea typeface="+mn-ea"/>
                <a:cs typeface="+mn-cs"/>
              </a:rPr>
              <a:t>cases in an existing test suite can often be used to</a:t>
            </a:r>
          </a:p>
          <a:p>
            <a:r>
              <a:rPr lang="en-US" sz="1200" kern="1200" baseline="0" dirty="0" smtClean="0">
                <a:solidFill>
                  <a:schemeClr val="tx1"/>
                </a:solidFill>
                <a:latin typeface="+mn-lt"/>
                <a:ea typeface="+mn-ea"/>
                <a:cs typeface="+mn-cs"/>
              </a:rPr>
              <a:t>test a </a:t>
            </a:r>
            <a:r>
              <a:rPr lang="en-US" sz="1200" kern="1200" baseline="0" dirty="0" err="1" smtClean="0">
                <a:solidFill>
                  <a:schemeClr val="tx1"/>
                </a:solidFill>
                <a:latin typeface="+mn-lt"/>
                <a:ea typeface="+mn-ea"/>
                <a:cs typeface="+mn-cs"/>
              </a:rPr>
              <a:t>modifi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ed</a:t>
            </a:r>
            <a:r>
              <a:rPr lang="en-US" sz="1200" kern="1200" baseline="0" dirty="0" smtClean="0">
                <a:solidFill>
                  <a:schemeClr val="tx1"/>
                </a:solidFill>
                <a:latin typeface="+mn-lt"/>
                <a:ea typeface="+mn-ea"/>
                <a:cs typeface="+mn-cs"/>
              </a:rPr>
              <a:t> program. However, if the test suite</a:t>
            </a:r>
          </a:p>
          <a:p>
            <a:r>
              <a:rPr lang="en-US" sz="1200" kern="1200" baseline="0" dirty="0" smtClean="0">
                <a:solidFill>
                  <a:schemeClr val="tx1"/>
                </a:solidFill>
                <a:latin typeface="+mn-lt"/>
                <a:ea typeface="+mn-ea"/>
                <a:cs typeface="+mn-cs"/>
              </a:rPr>
              <a:t>is inadequate for retesting, new test cases may be</a:t>
            </a:r>
          </a:p>
          <a:p>
            <a:r>
              <a:rPr lang="en-US" sz="1200" kern="1200" baseline="0" dirty="0" smtClean="0">
                <a:solidFill>
                  <a:schemeClr val="tx1"/>
                </a:solidFill>
                <a:latin typeface="+mn-lt"/>
                <a:ea typeface="+mn-ea"/>
                <a:cs typeface="+mn-cs"/>
              </a:rPr>
              <a:t>developed and added to the test suite. Thus, the size</a:t>
            </a:r>
          </a:p>
          <a:p>
            <a:r>
              <a:rPr lang="en-US" sz="1200" kern="1200" baseline="0" dirty="0" smtClean="0">
                <a:solidFill>
                  <a:schemeClr val="tx1"/>
                </a:solidFill>
                <a:latin typeface="+mn-lt"/>
                <a:ea typeface="+mn-ea"/>
                <a:cs typeface="+mn-cs"/>
              </a:rPr>
              <a:t>of a test suite grows as the software evolves. Due to</a:t>
            </a:r>
          </a:p>
          <a:p>
            <a:r>
              <a:rPr lang="en-US" sz="1200" kern="1200" baseline="0" dirty="0" smtClean="0">
                <a:solidFill>
                  <a:schemeClr val="tx1"/>
                </a:solidFill>
                <a:latin typeface="+mn-lt"/>
                <a:ea typeface="+mn-ea"/>
                <a:cs typeface="+mn-cs"/>
              </a:rPr>
              <a:t>resource constraints, it is important to prioritize the</a:t>
            </a:r>
          </a:p>
          <a:p>
            <a:r>
              <a:rPr lang="en-US" sz="1200" kern="1200" baseline="0" dirty="0" smtClean="0">
                <a:solidFill>
                  <a:schemeClr val="tx1"/>
                </a:solidFill>
                <a:latin typeface="+mn-lt"/>
                <a:ea typeface="+mn-ea"/>
                <a:cs typeface="+mn-cs"/>
              </a:rPr>
              <a:t>execution of test cases so as to increase the chances</a:t>
            </a:r>
          </a:p>
          <a:p>
            <a:r>
              <a:rPr lang="en-US" sz="1200" kern="1200" baseline="0" dirty="0" smtClean="0">
                <a:solidFill>
                  <a:schemeClr val="tx1"/>
                </a:solidFill>
                <a:latin typeface="+mn-lt"/>
                <a:ea typeface="+mn-ea"/>
                <a:cs typeface="+mn-cs"/>
              </a:rPr>
              <a:t>of early detection of faults. A reduction in the size</a:t>
            </a:r>
          </a:p>
          <a:p>
            <a:r>
              <a:rPr lang="en-US" sz="1200" kern="1200" baseline="0" dirty="0" smtClean="0">
                <a:solidFill>
                  <a:schemeClr val="tx1"/>
                </a:solidFill>
                <a:latin typeface="+mn-lt"/>
                <a:ea typeface="+mn-ea"/>
                <a:cs typeface="+mn-cs"/>
              </a:rPr>
              <a:t>of the test suite decreases both the overhead of</a:t>
            </a:r>
          </a:p>
          <a:p>
            <a:r>
              <a:rPr lang="en-US" sz="1200" kern="1200" baseline="0" dirty="0" smtClean="0">
                <a:solidFill>
                  <a:schemeClr val="tx1"/>
                </a:solidFill>
                <a:latin typeface="+mn-lt"/>
                <a:ea typeface="+mn-ea"/>
                <a:cs typeface="+mn-cs"/>
              </a:rPr>
              <a:t>maintaining the test suite and the number of test</a:t>
            </a:r>
          </a:p>
          <a:p>
            <a:r>
              <a:rPr lang="en-US" sz="1200" kern="1200" baseline="0" dirty="0" smtClean="0">
                <a:solidFill>
                  <a:schemeClr val="tx1"/>
                </a:solidFill>
                <a:latin typeface="+mn-lt"/>
                <a:ea typeface="+mn-ea"/>
                <a:cs typeface="+mn-cs"/>
              </a:rPr>
              <a:t>cases that must be rerun after changes are made to</a:t>
            </a:r>
          </a:p>
          <a:p>
            <a:r>
              <a:rPr lang="en-US" sz="1200" kern="1200" baseline="0" dirty="0" smtClean="0">
                <a:solidFill>
                  <a:schemeClr val="tx1"/>
                </a:solidFill>
                <a:latin typeface="+mn-lt"/>
                <a:ea typeface="+mn-ea"/>
                <a:cs typeface="+mn-cs"/>
              </a:rPr>
              <a:t>the software.</a:t>
            </a:r>
            <a:endParaRPr lang="en-US" dirty="0"/>
          </a:p>
        </p:txBody>
      </p:sp>
      <p:sp>
        <p:nvSpPr>
          <p:cNvPr id="4" name="Slide Number Placeholder 3"/>
          <p:cNvSpPr>
            <a:spLocks noGrp="1"/>
          </p:cNvSpPr>
          <p:nvPr>
            <p:ph type="sldNum" sz="quarter" idx="10"/>
          </p:nvPr>
        </p:nvSpPr>
        <p:spPr/>
        <p:txBody>
          <a:bodyPr/>
          <a:lstStyle/>
          <a:p>
            <a:fld id="{C66CC7FB-9CE1-47FF-9C7D-D25F2BD607BC}"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this case, additional tests are added until the test suite has</a:t>
            </a:r>
          </a:p>
          <a:p>
            <a:r>
              <a:rPr lang="en-US" sz="1200" b="0" i="0" u="none" strike="noStrike" kern="1200" baseline="0" dirty="0" smtClean="0">
                <a:solidFill>
                  <a:schemeClr val="tx1"/>
                </a:solidFill>
                <a:latin typeface="+mn-lt"/>
                <a:ea typeface="+mn-ea"/>
                <a:cs typeface="+mn-cs"/>
              </a:rPr>
              <a:t>achieved a </a:t>
            </a:r>
            <a:r>
              <a:rPr lang="en-US" sz="1200" b="0" i="0" u="none" strike="noStrike" kern="1200" baseline="0" dirty="0" err="1" smtClean="0">
                <a:solidFill>
                  <a:schemeClr val="tx1"/>
                </a:solidFill>
                <a:latin typeface="+mn-lt"/>
                <a:ea typeface="+mn-ea"/>
                <a:cs typeface="+mn-cs"/>
              </a:rPr>
              <a:t>specifi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ed</a:t>
            </a:r>
            <a:r>
              <a:rPr lang="en-US" sz="1200" b="0" i="0" u="none" strike="noStrike" kern="1200" baseline="0" dirty="0" smtClean="0">
                <a:solidFill>
                  <a:schemeClr val="tx1"/>
                </a:solidFill>
                <a:latin typeface="+mn-lt"/>
                <a:ea typeface="+mn-ea"/>
                <a:cs typeface="+mn-cs"/>
              </a:rPr>
              <a:t> coverage level according to a </a:t>
            </a:r>
            <a:r>
              <a:rPr lang="en-US" sz="1200" b="0" i="0" u="none" strike="noStrike" kern="1200" baseline="0" dirty="0" err="1" smtClean="0">
                <a:solidFill>
                  <a:schemeClr val="tx1"/>
                </a:solidFill>
                <a:latin typeface="+mn-lt"/>
                <a:ea typeface="+mn-ea"/>
                <a:cs typeface="+mn-cs"/>
              </a:rPr>
              <a:t>specifi</a:t>
            </a:r>
            <a:r>
              <a:rPr lang="en-US" sz="1200" b="0" i="0" u="none" strike="noStrike" kern="1200" baseline="0" dirty="0" smtClean="0">
                <a:solidFill>
                  <a:schemeClr val="tx1"/>
                </a:solidFill>
                <a:latin typeface="+mn-lt"/>
                <a:ea typeface="+mn-ea"/>
                <a:cs typeface="+mn-cs"/>
              </a:rPr>
              <a:t> c adequacy criterion.</a:t>
            </a:r>
          </a:p>
          <a:p>
            <a:r>
              <a:rPr lang="en-US" sz="1200" b="0" i="0" u="none" strike="noStrike" kern="1200" baseline="0" dirty="0" smtClean="0">
                <a:solidFill>
                  <a:schemeClr val="tx1"/>
                </a:solidFill>
                <a:latin typeface="+mn-lt"/>
                <a:ea typeface="+mn-ea"/>
                <a:cs typeface="+mn-cs"/>
              </a:rPr>
              <a:t>For example, to achieve statement coverage adequacy for a program, one</a:t>
            </a:r>
          </a:p>
          <a:p>
            <a:r>
              <a:rPr lang="en-US" sz="1200" b="0" i="0" u="none" strike="noStrike" kern="1200" baseline="0" dirty="0" smtClean="0">
                <a:solidFill>
                  <a:schemeClr val="tx1"/>
                </a:solidFill>
                <a:latin typeface="+mn-lt"/>
                <a:ea typeface="+mn-ea"/>
                <a:cs typeface="+mn-cs"/>
              </a:rPr>
              <a:t>would add additional test cases to the test suite until each statement in that</a:t>
            </a:r>
          </a:p>
          <a:p>
            <a:r>
              <a:rPr lang="en-US" sz="1200" b="0" i="0" u="none" strike="noStrike" kern="1200" baseline="0" dirty="0" smtClean="0">
                <a:solidFill>
                  <a:schemeClr val="tx1"/>
                </a:solidFill>
                <a:latin typeface="+mn-lt"/>
                <a:ea typeface="+mn-ea"/>
                <a:cs typeface="+mn-cs"/>
              </a:rPr>
              <a:t>program is executed by at least one test case.</a:t>
            </a:r>
            <a:endParaRPr lang="en-US" dirty="0"/>
          </a:p>
        </p:txBody>
      </p:sp>
      <p:sp>
        <p:nvSpPr>
          <p:cNvPr id="4" name="Slide Number Placeholder 3"/>
          <p:cNvSpPr>
            <a:spLocks noGrp="1"/>
          </p:cNvSpPr>
          <p:nvPr>
            <p:ph type="sldNum" sz="quarter" idx="10"/>
          </p:nvPr>
        </p:nvSpPr>
        <p:spPr/>
        <p:txBody>
          <a:bodyPr/>
          <a:lstStyle/>
          <a:p>
            <a:fld id="{C66CC7FB-9CE1-47FF-9C7D-D25F2BD607BC}" type="slidenum">
              <a:rPr lang="en-US" smtClean="0"/>
              <a:t>2</a:t>
            </a:fld>
            <a:endParaRPr lang="en-US"/>
          </a:p>
        </p:txBody>
      </p:sp>
    </p:spTree>
    <p:extLst>
      <p:ext uri="{BB962C8B-B14F-4D97-AF65-F5344CB8AC3E}">
        <p14:creationId xmlns:p14="http://schemas.microsoft.com/office/powerpoint/2010/main" val="134292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test suite can sometimes grow to an extent that it is nearly impossible to</a:t>
            </a:r>
          </a:p>
          <a:p>
            <a:r>
              <a:rPr lang="en-US" sz="1200" kern="1200" baseline="0" dirty="0" smtClean="0">
                <a:solidFill>
                  <a:schemeClr val="tx1"/>
                </a:solidFill>
                <a:latin typeface="+mn-lt"/>
                <a:ea typeface="+mn-ea"/>
                <a:cs typeface="+mn-cs"/>
              </a:rPr>
              <a:t>execute. In this case, it becomes necessary to minimize the test cases such that</a:t>
            </a:r>
          </a:p>
          <a:p>
            <a:r>
              <a:rPr lang="en-US" sz="1200" kern="1200" baseline="0" dirty="0" smtClean="0">
                <a:solidFill>
                  <a:schemeClr val="tx1"/>
                </a:solidFill>
                <a:latin typeface="+mn-lt"/>
                <a:ea typeface="+mn-ea"/>
                <a:cs typeface="+mn-cs"/>
              </a:rPr>
              <a:t>they are executed for maximum coverage of the software</a:t>
            </a:r>
            <a:endParaRPr lang="en-US" dirty="0"/>
          </a:p>
        </p:txBody>
      </p:sp>
      <p:sp>
        <p:nvSpPr>
          <p:cNvPr id="4" name="Slide Number Placeholder 3"/>
          <p:cNvSpPr>
            <a:spLocks noGrp="1"/>
          </p:cNvSpPr>
          <p:nvPr>
            <p:ph type="sldNum" sz="quarter" idx="10"/>
          </p:nvPr>
        </p:nvSpPr>
        <p:spPr/>
        <p:txBody>
          <a:bodyPr/>
          <a:lstStyle/>
          <a:p>
            <a:fld id="{C66CC7FB-9CE1-47FF-9C7D-D25F2BD607BC}"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It is of great practical advantage to reduce the size of test cases.</a:t>
            </a:r>
            <a:endParaRPr lang="en-US" dirty="0"/>
          </a:p>
        </p:txBody>
      </p:sp>
      <p:sp>
        <p:nvSpPr>
          <p:cNvPr id="4" name="Slide Number Placeholder 3"/>
          <p:cNvSpPr>
            <a:spLocks noGrp="1"/>
          </p:cNvSpPr>
          <p:nvPr>
            <p:ph type="sldNum" sz="quarter" idx="10"/>
          </p:nvPr>
        </p:nvSpPr>
        <p:spPr/>
        <p:txBody>
          <a:bodyPr/>
          <a:lstStyle/>
          <a:p>
            <a:fld id="{C66CC7FB-9CE1-47FF-9C7D-D25F2BD607B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purpose of prioritization is to reduce the set of test cases based on some rational, non-arbitrary criteria, while aiming to select the most appropriate tests</a:t>
            </a:r>
          </a:p>
          <a:p>
            <a:endParaRPr lang="en-US" dirty="0"/>
          </a:p>
        </p:txBody>
      </p:sp>
      <p:sp>
        <p:nvSpPr>
          <p:cNvPr id="4" name="Slide Number Placeholder 3"/>
          <p:cNvSpPr>
            <a:spLocks noGrp="1"/>
          </p:cNvSpPr>
          <p:nvPr>
            <p:ph type="sldNum" sz="quarter" idx="10"/>
          </p:nvPr>
        </p:nvSpPr>
        <p:spPr/>
        <p:txBody>
          <a:bodyPr/>
          <a:lstStyle/>
          <a:p>
            <a:fld id="{C66CC7FB-9CE1-47FF-9C7D-D25F2BD607BC}"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Statement and branch coverage prioritization ignore a fact about test cases</a:t>
            </a:r>
          </a:p>
          <a:p>
            <a:r>
              <a:rPr lang="en-US" sz="1200" b="0" i="0" u="none" strike="noStrike" kern="1200" baseline="0" dirty="0" smtClean="0">
                <a:solidFill>
                  <a:schemeClr val="tx1"/>
                </a:solidFill>
                <a:latin typeface="+mn-lt"/>
                <a:ea typeface="+mn-ea"/>
                <a:cs typeface="+mn-cs"/>
              </a:rPr>
              <a:t>and faults:</a:t>
            </a:r>
          </a:p>
          <a:p>
            <a:r>
              <a:rPr lang="en-US" sz="1200" b="0" i="0" u="none" strike="noStrike" kern="1200" baseline="0" dirty="0" smtClean="0">
                <a:solidFill>
                  <a:schemeClr val="tx1"/>
                </a:solidFill>
                <a:latin typeface="+mn-lt"/>
                <a:ea typeface="+mn-ea"/>
                <a:cs typeface="+mn-cs"/>
              </a:rPr>
              <a:t>􀂄 Some bugs/faults are more easily uncovered than other faults.</a:t>
            </a:r>
          </a:p>
          <a:p>
            <a:r>
              <a:rPr lang="en-US" sz="1200" b="0" i="0" u="none" strike="noStrike" kern="1200" baseline="0" dirty="0" smtClean="0">
                <a:solidFill>
                  <a:schemeClr val="tx1"/>
                </a:solidFill>
                <a:latin typeface="+mn-lt"/>
                <a:ea typeface="+mn-ea"/>
                <a:cs typeface="+mn-cs"/>
              </a:rPr>
              <a:t>􀂄 Some test cases have the </a:t>
            </a:r>
            <a:r>
              <a:rPr lang="en-US" sz="1200" b="0" i="0" u="none" strike="noStrike" kern="1200" baseline="0" dirty="0" err="1" smtClean="0">
                <a:solidFill>
                  <a:schemeClr val="tx1"/>
                </a:solidFill>
                <a:latin typeface="+mn-lt"/>
                <a:ea typeface="+mn-ea"/>
                <a:cs typeface="+mn-cs"/>
              </a:rPr>
              <a:t>profi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ciency</a:t>
            </a:r>
            <a:r>
              <a:rPr lang="en-US" sz="1200" b="0" i="0" u="none" strike="noStrike" kern="1200" baseline="0" dirty="0" smtClean="0">
                <a:solidFill>
                  <a:schemeClr val="tx1"/>
                </a:solidFill>
                <a:latin typeface="+mn-lt"/>
                <a:ea typeface="+mn-ea"/>
                <a:cs typeface="+mn-cs"/>
              </a:rPr>
              <a:t> to uncover particular bugs as compared</a:t>
            </a:r>
          </a:p>
          <a:p>
            <a:r>
              <a:rPr lang="en-US" sz="1200" b="0" i="0" u="none" strike="noStrike" kern="1200" baseline="0" dirty="0" smtClean="0">
                <a:solidFill>
                  <a:schemeClr val="tx1"/>
                </a:solidFill>
                <a:latin typeface="+mn-lt"/>
                <a:ea typeface="+mn-ea"/>
                <a:cs typeface="+mn-cs"/>
              </a:rPr>
              <a:t>to other test </a:t>
            </a:r>
            <a:r>
              <a:rPr lang="en-US" sz="1200" b="0" i="0" u="none" strike="noStrike" kern="1200" baseline="0" dirty="0" err="1" smtClean="0">
                <a:solidFill>
                  <a:schemeClr val="tx1"/>
                </a:solidFill>
                <a:latin typeface="+mn-lt"/>
                <a:ea typeface="+mn-ea"/>
                <a:cs typeface="+mn-cs"/>
              </a:rPr>
              <a:t>cases.</a:t>
            </a:r>
            <a:r>
              <a:rPr lang="en-US" sz="1200" kern="1200" baseline="0" dirty="0" err="1" smtClean="0">
                <a:solidFill>
                  <a:schemeClr val="tx1"/>
                </a:solidFill>
                <a:latin typeface="+mn-lt"/>
                <a:ea typeface="+mn-ea"/>
                <a:cs typeface="+mn-cs"/>
              </a:rPr>
              <a:t>,the</a:t>
            </a:r>
            <a:r>
              <a:rPr lang="en-US" sz="1200" kern="1200" baseline="0" dirty="0" smtClean="0">
                <a:solidFill>
                  <a:schemeClr val="tx1"/>
                </a:solidFill>
                <a:latin typeface="+mn-lt"/>
                <a:ea typeface="+mn-ea"/>
                <a:cs typeface="+mn-cs"/>
              </a:rPr>
              <a:t> ability of a test case to expose a fault is called the </a:t>
            </a:r>
            <a:r>
              <a:rPr lang="en-US" sz="1200" i="1" kern="1200" baseline="0" dirty="0" smtClean="0">
                <a:solidFill>
                  <a:schemeClr val="tx1"/>
                </a:solidFill>
                <a:latin typeface="+mn-lt"/>
                <a:ea typeface="+mn-ea"/>
                <a:cs typeface="+mn-cs"/>
              </a:rPr>
              <a:t>fault exposing</a:t>
            </a:r>
          </a:p>
          <a:p>
            <a:r>
              <a:rPr lang="en-US" sz="1200" i="1" kern="1200" baseline="0" dirty="0" smtClean="0">
                <a:solidFill>
                  <a:schemeClr val="tx1"/>
                </a:solidFill>
                <a:latin typeface="+mn-lt"/>
                <a:ea typeface="+mn-ea"/>
                <a:cs typeface="+mn-cs"/>
              </a:rPr>
              <a:t>potential.</a:t>
            </a:r>
            <a:endParaRPr lang="en-US" dirty="0"/>
          </a:p>
        </p:txBody>
      </p:sp>
      <p:sp>
        <p:nvSpPr>
          <p:cNvPr id="4" name="Slide Number Placeholder 3"/>
          <p:cNvSpPr>
            <a:spLocks noGrp="1"/>
          </p:cNvSpPr>
          <p:nvPr>
            <p:ph type="sldNum" sz="quarter" idx="10"/>
          </p:nvPr>
        </p:nvSpPr>
        <p:spPr/>
        <p:txBody>
          <a:bodyPr/>
          <a:lstStyle/>
          <a:p>
            <a:fld id="{C66CC7FB-9CE1-47FF-9C7D-D25F2BD607BC}"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A6901A-293B-44CB-96FC-80FB0E7B8B65}"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EECF-FD44-4A0A-802B-E046E897C49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6901A-293B-44CB-96FC-80FB0E7B8B65}"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EECF-FD44-4A0A-802B-E046E897C4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6901A-293B-44CB-96FC-80FB0E7B8B65}"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EECF-FD44-4A0A-802B-E046E897C4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6901A-293B-44CB-96FC-80FB0E7B8B65}"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EECF-FD44-4A0A-802B-E046E897C4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A6901A-293B-44CB-96FC-80FB0E7B8B65}"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EECF-FD44-4A0A-802B-E046E897C49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A6901A-293B-44CB-96FC-80FB0E7B8B65}"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EECF-FD44-4A0A-802B-E046E897C4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A6901A-293B-44CB-96FC-80FB0E7B8B65}"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8EECF-FD44-4A0A-802B-E046E897C49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A6901A-293B-44CB-96FC-80FB0E7B8B65}" type="datetimeFigureOut">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EECF-FD44-4A0A-802B-E046E897C4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A6901A-293B-44CB-96FC-80FB0E7B8B65}" type="datetimeFigureOut">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8EECF-FD44-4A0A-802B-E046E897C4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A6901A-293B-44CB-96FC-80FB0E7B8B65}"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EECF-FD44-4A0A-802B-E046E897C49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A6901A-293B-44CB-96FC-80FB0E7B8B65}"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EECF-FD44-4A0A-802B-E046E897C4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6901A-293B-44CB-96FC-80FB0E7B8B65}" type="datetimeFigureOut">
              <a:rPr lang="en-US" smtClean="0"/>
              <a:t>8/16/2021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8EECF-FD44-4A0A-802B-E046E897C4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smtClean="0"/>
              <a:t>Efficient </a:t>
            </a:r>
            <a:r>
              <a:rPr lang="fr-FR" b="1" dirty="0"/>
              <a:t>Test Suite Management</a:t>
            </a:r>
            <a:endParaRPr lang="en-US" dirty="0"/>
          </a:p>
        </p:txBody>
      </p:sp>
      <p:sp>
        <p:nvSpPr>
          <p:cNvPr id="3" name="Subtitle 2"/>
          <p:cNvSpPr>
            <a:spLocks noGrp="1"/>
          </p:cNvSpPr>
          <p:nvPr>
            <p:ph type="subTitle" idx="1"/>
          </p:nvPr>
        </p:nvSpPr>
        <p:spPr/>
        <p:txBody>
          <a:bodyPr/>
          <a:lstStyle/>
          <a:p>
            <a:r>
              <a:rPr lang="en-US" dirty="0" smtClean="0"/>
              <a:t>Unit-III</a:t>
            </a:r>
          </a:p>
          <a:p>
            <a:r>
              <a:rPr lang="en-US" dirty="0" smtClean="0"/>
              <a:t>Prepared by: </a:t>
            </a:r>
            <a:r>
              <a:rPr lang="en-US" dirty="0" err="1" smtClean="0"/>
              <a:t>Neha</a:t>
            </a:r>
            <a:r>
              <a:rPr lang="en-US" dirty="0" smtClean="0"/>
              <a:t> </a:t>
            </a:r>
            <a:r>
              <a:rPr lang="en-US" dirty="0" err="1" smtClean="0"/>
              <a:t>Tripathi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COVERAGE-BASED TEST CASE PRIORITIZATION</a:t>
            </a:r>
            <a:endParaRPr lang="en-US" dirty="0"/>
          </a:p>
        </p:txBody>
      </p:sp>
      <p:sp>
        <p:nvSpPr>
          <p:cNvPr id="3" name="Content Placeholder 2"/>
          <p:cNvSpPr>
            <a:spLocks noGrp="1"/>
          </p:cNvSpPr>
          <p:nvPr>
            <p:ph idx="1"/>
          </p:nvPr>
        </p:nvSpPr>
        <p:spPr/>
        <p:txBody>
          <a:bodyPr>
            <a:normAutofit/>
          </a:bodyPr>
          <a:lstStyle/>
          <a:p>
            <a:pPr marL="0" indent="0">
              <a:buNone/>
            </a:pPr>
            <a:r>
              <a:rPr lang="en-US" sz="2200" i="1" dirty="0"/>
              <a:t>Test cases are ordered based on their </a:t>
            </a:r>
            <a:r>
              <a:rPr lang="en-US" sz="2200" i="1" dirty="0" smtClean="0"/>
              <a:t>coverage.</a:t>
            </a:r>
            <a:r>
              <a:rPr lang="en-US" sz="2200" i="1" dirty="0"/>
              <a:t> For </a:t>
            </a:r>
            <a:r>
              <a:rPr lang="en-US" sz="2200" i="1" dirty="0" smtClean="0"/>
              <a:t>example, count </a:t>
            </a:r>
            <a:r>
              <a:rPr lang="en-US" sz="2200" i="1" dirty="0"/>
              <a:t>the number of statements covered by the test cases. The </a:t>
            </a:r>
            <a:r>
              <a:rPr lang="en-US" sz="2200" i="1" dirty="0" smtClean="0"/>
              <a:t>test case that covers </a:t>
            </a:r>
            <a:r>
              <a:rPr lang="en-US" sz="2200" i="1" dirty="0"/>
              <a:t>the highest number of statements will be executed </a:t>
            </a:r>
            <a:r>
              <a:rPr lang="en-US" sz="2200" i="1" dirty="0" smtClean="0"/>
              <a:t>first</a:t>
            </a:r>
            <a:r>
              <a:rPr lang="en-US" sz="2200" i="1" dirty="0"/>
              <a:t>.</a:t>
            </a:r>
            <a:endParaRPr lang="en-US" sz="2200" i="1" dirty="0" smtClean="0"/>
          </a:p>
          <a:p>
            <a:r>
              <a:rPr lang="en-US" sz="2200" b="1" dirty="0" smtClean="0"/>
              <a:t>Total </a:t>
            </a:r>
            <a:r>
              <a:rPr lang="en-US" sz="2200" b="1" dirty="0"/>
              <a:t>Statement Coverage </a:t>
            </a:r>
            <a:r>
              <a:rPr lang="en-US" sz="2200" b="1" dirty="0" smtClean="0"/>
              <a:t>Prioritization</a:t>
            </a:r>
          </a:p>
          <a:p>
            <a:r>
              <a:rPr lang="en-US" sz="2200" b="1" dirty="0"/>
              <a:t>Additional Statement Coverage </a:t>
            </a:r>
            <a:r>
              <a:rPr lang="en-US" sz="2200" b="1" dirty="0" smtClean="0"/>
              <a:t>Prioritization</a:t>
            </a:r>
          </a:p>
          <a:p>
            <a:r>
              <a:rPr lang="en-US" sz="2200" b="1" dirty="0"/>
              <a:t>Total Branch Coverage </a:t>
            </a:r>
            <a:r>
              <a:rPr lang="en-US" sz="2200" b="1" dirty="0" smtClean="0"/>
              <a:t>Prioritization</a:t>
            </a:r>
          </a:p>
          <a:p>
            <a:r>
              <a:rPr lang="en-US" sz="2200" b="1" dirty="0"/>
              <a:t>Additional Branch Coverage </a:t>
            </a:r>
            <a:r>
              <a:rPr lang="en-US" sz="2200" b="1" dirty="0" smtClean="0"/>
              <a:t>Prioritization</a:t>
            </a:r>
          </a:p>
          <a:p>
            <a:r>
              <a:rPr lang="en-US" sz="2200" b="1" dirty="0"/>
              <a:t>Total Fault-Exposing-Potential ( FEP) </a:t>
            </a:r>
            <a:r>
              <a:rPr lang="en-US" sz="2200" b="1" dirty="0" smtClean="0"/>
              <a:t>Prioritization.</a:t>
            </a:r>
            <a:endParaRPr lang="en-US" sz="2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Total Statement Coverage Prioritization</a:t>
            </a:r>
            <a:endParaRPr lang="en-US" dirty="0"/>
          </a:p>
        </p:txBody>
      </p:sp>
      <p:sp>
        <p:nvSpPr>
          <p:cNvPr id="3" name="Content Placeholder 2"/>
          <p:cNvSpPr>
            <a:spLocks noGrp="1"/>
          </p:cNvSpPr>
          <p:nvPr>
            <p:ph idx="1"/>
          </p:nvPr>
        </p:nvSpPr>
        <p:spPr/>
        <p:txBody>
          <a:bodyPr>
            <a:normAutofit/>
          </a:bodyPr>
          <a:lstStyle/>
          <a:p>
            <a:pPr algn="just"/>
            <a:r>
              <a:rPr lang="en-US" sz="2200" dirty="0"/>
              <a:t>This prioritization orders the test cases based on the total number of </a:t>
            </a:r>
            <a:r>
              <a:rPr lang="en-US" sz="2200" dirty="0" smtClean="0"/>
              <a:t>statements covered</a:t>
            </a:r>
            <a:r>
              <a:rPr lang="en-US" sz="2200" dirty="0"/>
              <a:t>. It counts the number of statements covered by the test </a:t>
            </a:r>
            <a:r>
              <a:rPr lang="en-US" sz="2200" dirty="0" smtClean="0"/>
              <a:t>cases </a:t>
            </a:r>
            <a:r>
              <a:rPr lang="en-US" sz="2200" dirty="0"/>
              <a:t>and orders them in a descending order. If multiple test cases cover the </a:t>
            </a:r>
            <a:r>
              <a:rPr lang="en-US" sz="2200" dirty="0" smtClean="0"/>
              <a:t>same number </a:t>
            </a:r>
            <a:r>
              <a:rPr lang="en-US" sz="2200" dirty="0"/>
              <a:t>of statements, then a random order may be used.</a:t>
            </a:r>
          </a:p>
          <a:p>
            <a:pPr algn="just"/>
            <a:r>
              <a:rPr lang="en-US" sz="2200" dirty="0"/>
              <a:t>For example, if </a:t>
            </a:r>
            <a:r>
              <a:rPr lang="en-US" sz="2200" i="1" dirty="0"/>
              <a:t>T</a:t>
            </a:r>
            <a:r>
              <a:rPr lang="en-US" sz="2200" dirty="0"/>
              <a:t>1 covers 5 statements, </a:t>
            </a:r>
            <a:r>
              <a:rPr lang="en-US" sz="2200" i="1" dirty="0"/>
              <a:t>T</a:t>
            </a:r>
            <a:r>
              <a:rPr lang="en-US" sz="2200" dirty="0"/>
              <a:t>2 covers 3, and </a:t>
            </a:r>
            <a:r>
              <a:rPr lang="en-US" sz="2200" i="1" dirty="0"/>
              <a:t>T</a:t>
            </a:r>
            <a:r>
              <a:rPr lang="en-US" sz="2200" dirty="0"/>
              <a:t>3 covers 12 </a:t>
            </a:r>
            <a:r>
              <a:rPr lang="en-US" sz="2200" dirty="0" smtClean="0"/>
              <a:t>statements; then </a:t>
            </a:r>
            <a:r>
              <a:rPr lang="en-US" sz="2200" dirty="0"/>
              <a:t>according to this prioritization, the order will be </a:t>
            </a:r>
            <a:r>
              <a:rPr lang="en-US" sz="2200" i="1" dirty="0"/>
              <a:t>T</a:t>
            </a:r>
            <a:r>
              <a:rPr lang="en-US" sz="2200" dirty="0"/>
              <a:t>3, </a:t>
            </a:r>
            <a:r>
              <a:rPr lang="en-US" sz="2200" i="1" dirty="0"/>
              <a:t>T</a:t>
            </a:r>
            <a:r>
              <a:rPr lang="en-US" sz="2200" dirty="0"/>
              <a:t>1, </a:t>
            </a:r>
            <a:r>
              <a:rPr lang="en-US" sz="2200" i="1" dirty="0"/>
              <a:t>T</a:t>
            </a:r>
            <a:r>
              <a:rPr lang="en-US" sz="2200" dirty="0"/>
              <a:t>2.</a:t>
            </a:r>
          </a:p>
        </p:txBody>
      </p:sp>
    </p:spTree>
    <p:extLst>
      <p:ext uri="{BB962C8B-B14F-4D97-AF65-F5344CB8AC3E}">
        <p14:creationId xmlns:p14="http://schemas.microsoft.com/office/powerpoint/2010/main" val="277534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Additional Statement Coverage Prioritization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Total statement coverage prioritization schedules the test cases based on </a:t>
            </a:r>
            <a:r>
              <a:rPr lang="en-US" dirty="0" smtClean="0"/>
              <a:t>the total </a:t>
            </a:r>
            <a:r>
              <a:rPr lang="en-US" dirty="0"/>
              <a:t>statements covered. However, it will be useful if it can execute </a:t>
            </a:r>
            <a:r>
              <a:rPr lang="en-US" dirty="0" smtClean="0"/>
              <a:t>those statements </a:t>
            </a:r>
            <a:r>
              <a:rPr lang="en-US" dirty="0"/>
              <a:t>as well that have not been covered yet</a:t>
            </a:r>
            <a:r>
              <a:rPr lang="en-US" dirty="0" smtClean="0"/>
              <a:t>.</a:t>
            </a:r>
          </a:p>
          <a:p>
            <a:pPr algn="just"/>
            <a:r>
              <a:rPr lang="en-US" dirty="0" smtClean="0"/>
              <a:t> </a:t>
            </a:r>
            <a:r>
              <a:rPr lang="en-US" dirty="0"/>
              <a:t>Additional statement </a:t>
            </a:r>
            <a:r>
              <a:rPr lang="en-US" dirty="0" smtClean="0"/>
              <a:t>coverage prioritization </a:t>
            </a:r>
            <a:r>
              <a:rPr lang="en-US" dirty="0"/>
              <a:t>iteratively selects a test case </a:t>
            </a:r>
            <a:r>
              <a:rPr lang="en-US" i="1" dirty="0"/>
              <a:t>T</a:t>
            </a:r>
            <a:r>
              <a:rPr lang="en-US" dirty="0"/>
              <a:t>1, that yields the </a:t>
            </a:r>
            <a:r>
              <a:rPr lang="en-US" dirty="0" smtClean="0"/>
              <a:t>greatest statement </a:t>
            </a:r>
            <a:r>
              <a:rPr lang="en-US" dirty="0"/>
              <a:t>coverage, then selects a test case which covers a statement </a:t>
            </a:r>
            <a:r>
              <a:rPr lang="en-US" dirty="0" smtClean="0"/>
              <a:t>uncovered by </a:t>
            </a:r>
            <a:r>
              <a:rPr lang="en-US" i="1" dirty="0"/>
              <a:t>T</a:t>
            </a:r>
            <a:r>
              <a:rPr lang="en-US" dirty="0"/>
              <a:t>1. Repeat this process until all statements covered by at least one </a:t>
            </a:r>
            <a:r>
              <a:rPr lang="en-US" dirty="0" smtClean="0"/>
              <a:t>test case </a:t>
            </a:r>
            <a:r>
              <a:rPr lang="en-US" dirty="0"/>
              <a:t>have been covered.</a:t>
            </a:r>
          </a:p>
          <a:p>
            <a:pPr algn="just"/>
            <a:r>
              <a:rPr lang="en-US" dirty="0"/>
              <a:t>For example, if we consider Table </a:t>
            </a:r>
            <a:r>
              <a:rPr lang="en-US" dirty="0" smtClean="0"/>
              <a:t>in the next slide, </a:t>
            </a:r>
            <a:r>
              <a:rPr lang="en-US" dirty="0"/>
              <a:t>according to total statement </a:t>
            </a:r>
            <a:r>
              <a:rPr lang="en-US" dirty="0" smtClean="0"/>
              <a:t>coverage criteria</a:t>
            </a:r>
            <a:r>
              <a:rPr lang="en-US" dirty="0"/>
              <a:t>, the order is 2,1,3. But additional statement coverage selects </a:t>
            </a:r>
            <a:r>
              <a:rPr lang="en-US" dirty="0" smtClean="0"/>
              <a:t>test case </a:t>
            </a:r>
            <a:r>
              <a:rPr lang="en-US" dirty="0"/>
              <a:t>2 </a:t>
            </a:r>
            <a:r>
              <a:rPr lang="en-US" dirty="0" smtClean="0"/>
              <a:t>first </a:t>
            </a:r>
            <a:r>
              <a:rPr lang="en-US" dirty="0"/>
              <a:t>and next, it selects test case 3, as it covers statement 4 which </a:t>
            </a:r>
            <a:r>
              <a:rPr lang="en-US" dirty="0" smtClean="0"/>
              <a:t>has not </a:t>
            </a:r>
            <a:r>
              <a:rPr lang="en-US" dirty="0"/>
              <a:t>been covered by test case 2. Thus, the order according to addition </a:t>
            </a:r>
            <a:r>
              <a:rPr lang="en-US" dirty="0" smtClean="0"/>
              <a:t>coverage criteria </a:t>
            </a:r>
            <a:r>
              <a:rPr lang="en-US" dirty="0"/>
              <a:t>is 2,3,1.</a:t>
            </a:r>
          </a:p>
        </p:txBody>
      </p:sp>
    </p:spTree>
    <p:extLst>
      <p:ext uri="{BB962C8B-B14F-4D97-AF65-F5344CB8AC3E}">
        <p14:creationId xmlns:p14="http://schemas.microsoft.com/office/powerpoint/2010/main" val="88316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c</a:t>
            </a:r>
            <a:r>
              <a:rPr lang="en-US" dirty="0" smtClean="0"/>
              <a:t>ontinued….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604963"/>
            <a:ext cx="59245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54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RISK-BASED PRIORITIZATION</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a:t>
            </a:r>
            <a:r>
              <a:rPr lang="en-US" sz="2200" dirty="0" smtClean="0"/>
              <a:t>Risk-based prioritization is </a:t>
            </a:r>
            <a:r>
              <a:rPr lang="en-US" sz="2200" dirty="0"/>
              <a:t>a </a:t>
            </a:r>
            <a:r>
              <a:rPr lang="en-US" sz="2200" dirty="0" smtClean="0"/>
              <a:t>well-defined </a:t>
            </a:r>
            <a:r>
              <a:rPr lang="en-US" sz="2200" dirty="0"/>
              <a:t>process that prioritizes </a:t>
            </a:r>
            <a:r>
              <a:rPr lang="en-US" sz="2200" dirty="0" smtClean="0"/>
              <a:t>modules for </a:t>
            </a:r>
            <a:r>
              <a:rPr lang="en-US" sz="2200" dirty="0"/>
              <a:t>testing. It uses risk analysis to highlight potential problem areas, </a:t>
            </a:r>
            <a:r>
              <a:rPr lang="en-US" sz="2200" dirty="0" smtClean="0"/>
              <a:t>whose failures </a:t>
            </a:r>
            <a:r>
              <a:rPr lang="en-US" sz="2200" dirty="0"/>
              <a:t>have adverse consequences. The testers use this risk analysis to </a:t>
            </a:r>
            <a:r>
              <a:rPr lang="en-US" sz="2200" dirty="0" smtClean="0"/>
              <a:t>select the </a:t>
            </a:r>
            <a:r>
              <a:rPr lang="en-US" sz="2200" dirty="0"/>
              <a:t>most crucial tests. Thus, risk-based technique is to prioritize the test </a:t>
            </a:r>
            <a:r>
              <a:rPr lang="en-US" sz="2200" dirty="0" smtClean="0"/>
              <a:t>cases based </a:t>
            </a:r>
            <a:r>
              <a:rPr lang="en-US" sz="2200" dirty="0"/>
              <a:t>on some potential problems which may occur during the project</a:t>
            </a:r>
            <a:r>
              <a:rPr lang="en-US" sz="2200" dirty="0" smtClean="0"/>
              <a:t>.</a:t>
            </a:r>
          </a:p>
          <a:p>
            <a:pPr algn="just"/>
            <a:r>
              <a:rPr lang="en-US" sz="2200" b="1" dirty="0" smtClean="0"/>
              <a:t>Probability </a:t>
            </a:r>
            <a:r>
              <a:rPr lang="en-US" sz="2200" b="1" dirty="0"/>
              <a:t>of occurrence/fault </a:t>
            </a:r>
            <a:r>
              <a:rPr lang="en-US" sz="2200" b="1" dirty="0" smtClean="0"/>
              <a:t>likelihood</a:t>
            </a:r>
          </a:p>
          <a:p>
            <a:pPr algn="just">
              <a:buNone/>
            </a:pPr>
            <a:r>
              <a:rPr lang="en-US" sz="2200" dirty="0" smtClean="0"/>
              <a:t>       </a:t>
            </a:r>
            <a:r>
              <a:rPr lang="en-US" sz="2200" dirty="0"/>
              <a:t>It indicates the </a:t>
            </a:r>
            <a:r>
              <a:rPr lang="en-US" sz="2200" dirty="0" smtClean="0"/>
              <a:t>probability of </a:t>
            </a:r>
            <a:r>
              <a:rPr lang="en-US" sz="2200" dirty="0"/>
              <a:t>occurrence of a problem.</a:t>
            </a:r>
          </a:p>
          <a:p>
            <a:pPr algn="just"/>
            <a:r>
              <a:rPr lang="en-US" sz="2200" dirty="0" smtClean="0"/>
              <a:t> </a:t>
            </a:r>
            <a:r>
              <a:rPr lang="en-US" sz="2200" b="1" dirty="0"/>
              <a:t>Severity of impact/ failure </a:t>
            </a:r>
            <a:r>
              <a:rPr lang="en-US" sz="2200" b="1" dirty="0" smtClean="0"/>
              <a:t>impact</a:t>
            </a:r>
          </a:p>
          <a:p>
            <a:pPr algn="just">
              <a:buNone/>
            </a:pPr>
            <a:r>
              <a:rPr lang="en-US" sz="2200" b="1" dirty="0" smtClean="0"/>
              <a:t>      </a:t>
            </a:r>
            <a:r>
              <a:rPr lang="en-US" sz="2200" dirty="0"/>
              <a:t>If the problem has occurred, </a:t>
            </a:r>
            <a:r>
              <a:rPr lang="en-US" sz="2200" dirty="0" smtClean="0"/>
              <a:t>how much </a:t>
            </a:r>
            <a:r>
              <a:rPr lang="en-US" sz="2200" dirty="0"/>
              <a:t>impact does it have on the </a:t>
            </a:r>
            <a:r>
              <a:rPr lang="en-US" sz="2200" dirty="0" smtClean="0"/>
              <a:t>software. </a:t>
            </a:r>
          </a:p>
          <a:p>
            <a:pPr algn="just">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PRIORITIZATION BASED ON OPERATIONAL PROFILES</a:t>
            </a:r>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t>     This </a:t>
            </a:r>
            <a:r>
              <a:rPr lang="en-US" sz="2000" dirty="0"/>
              <a:t>is not a prioritization in true sense, but the system is developed in </a:t>
            </a:r>
            <a:r>
              <a:rPr lang="en-US" sz="2000" dirty="0" smtClean="0"/>
              <a:t>such a </a:t>
            </a:r>
            <a:r>
              <a:rPr lang="en-US" sz="2000" dirty="0"/>
              <a:t>way that only useful test cases are designed. So there is no question of </a:t>
            </a:r>
            <a:r>
              <a:rPr lang="en-US" sz="2000" dirty="0" smtClean="0"/>
              <a:t>prioritization. In </a:t>
            </a:r>
            <a:r>
              <a:rPr lang="en-US" sz="2000" dirty="0"/>
              <a:t>this approach, the test planning is done based on the </a:t>
            </a:r>
            <a:r>
              <a:rPr lang="en-US" sz="2000" dirty="0" smtClean="0"/>
              <a:t>operation profiles of </a:t>
            </a:r>
            <a:r>
              <a:rPr lang="en-US" sz="2000" dirty="0"/>
              <a:t>the important functions which are of use to the </a:t>
            </a:r>
            <a:r>
              <a:rPr lang="en-US" sz="2000" dirty="0" smtClean="0"/>
              <a:t>customer. An </a:t>
            </a:r>
            <a:r>
              <a:rPr lang="en-US" sz="2000" dirty="0"/>
              <a:t>operational </a:t>
            </a:r>
            <a:r>
              <a:rPr lang="en-US" sz="2000" dirty="0" smtClean="0"/>
              <a:t>profile </a:t>
            </a:r>
            <a:r>
              <a:rPr lang="en-US" sz="2000" dirty="0"/>
              <a:t>is a set of tasks performed by the system and </a:t>
            </a:r>
            <a:r>
              <a:rPr lang="en-US" sz="2000" dirty="0" smtClean="0"/>
              <a:t>their probabilities </a:t>
            </a:r>
            <a:r>
              <a:rPr lang="en-US" sz="2000" dirty="0"/>
              <a:t>of occurrence. After estimating the operational </a:t>
            </a:r>
            <a:r>
              <a:rPr lang="en-US" sz="2000" dirty="0" smtClean="0"/>
              <a:t>profiles</a:t>
            </a:r>
            <a:r>
              <a:rPr lang="en-US" sz="2000" dirty="0"/>
              <a:t>, </a:t>
            </a:r>
            <a:r>
              <a:rPr lang="en-US" sz="2000" dirty="0" smtClean="0"/>
              <a:t>testers decide </a:t>
            </a:r>
            <a:r>
              <a:rPr lang="en-US" sz="2000" dirty="0"/>
              <a:t>the total number of test cases, keeping in view the costs and </a:t>
            </a:r>
            <a:r>
              <a:rPr lang="en-US" sz="2000" dirty="0" smtClean="0"/>
              <a:t>resource constraints</a:t>
            </a:r>
            <a:r>
              <a:rPr lang="en-US" sz="2000" dirty="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PRIORITIZATION USING RELEVANT SLICES</a:t>
            </a:r>
            <a:endParaRPr lang="en-US" dirty="0"/>
          </a:p>
        </p:txBody>
      </p:sp>
      <p:sp>
        <p:nvSpPr>
          <p:cNvPr id="3" name="Content Placeholder 2"/>
          <p:cNvSpPr>
            <a:spLocks noGrp="1"/>
          </p:cNvSpPr>
          <p:nvPr>
            <p:ph idx="1"/>
          </p:nvPr>
        </p:nvSpPr>
        <p:spPr/>
        <p:txBody>
          <a:bodyPr>
            <a:normAutofit fontScale="55000" lnSpcReduction="20000"/>
          </a:bodyPr>
          <a:lstStyle/>
          <a:p>
            <a:pPr algn="just">
              <a:buNone/>
            </a:pPr>
            <a:r>
              <a:rPr lang="en-US" dirty="0" smtClean="0"/>
              <a:t>      </a:t>
            </a:r>
            <a:r>
              <a:rPr lang="en-US" sz="2900" dirty="0" smtClean="0"/>
              <a:t>During regression testing, the modified program is executed on all existing regression test cases to check that it still works the same way as the original program, except where a change is expected. But re-running the test suite for every change in the software makes regression testing a time-consuming process. If we can find the portion of the software which has been affected with the change in software, then we can prioritize the test cases based on this information. This is called the </a:t>
            </a:r>
            <a:r>
              <a:rPr lang="en-US" sz="2900" i="1" dirty="0" smtClean="0"/>
              <a:t>slicing technique .</a:t>
            </a:r>
          </a:p>
          <a:p>
            <a:pPr algn="just">
              <a:buNone/>
            </a:pPr>
            <a:endParaRPr lang="en-US" sz="2900" i="1" dirty="0" smtClean="0"/>
          </a:p>
          <a:p>
            <a:pPr algn="just"/>
            <a:r>
              <a:rPr lang="en-US" sz="3500" b="1" dirty="0" smtClean="0"/>
              <a:t>Execution Slice :</a:t>
            </a:r>
            <a:r>
              <a:rPr lang="en-US" sz="3500" dirty="0" smtClean="0"/>
              <a:t>The set of statements executed under a test case is called the </a:t>
            </a:r>
            <a:r>
              <a:rPr lang="en-US" sz="3500" i="1" dirty="0" smtClean="0"/>
              <a:t>execution slice of </a:t>
            </a:r>
            <a:r>
              <a:rPr lang="en-US" sz="3500" dirty="0" smtClean="0"/>
              <a:t>the program.</a:t>
            </a:r>
          </a:p>
          <a:p>
            <a:r>
              <a:rPr lang="en-US" sz="3500" b="1" dirty="0" smtClean="0"/>
              <a:t>Dynamic </a:t>
            </a:r>
            <a:r>
              <a:rPr lang="en-US" sz="3500" b="1" dirty="0" err="1" smtClean="0"/>
              <a:t>Slice:</a:t>
            </a:r>
            <a:r>
              <a:rPr lang="en-US" sz="3500" dirty="0" err="1" smtClean="0"/>
              <a:t>The</a:t>
            </a:r>
            <a:r>
              <a:rPr lang="en-US" sz="3500" dirty="0" smtClean="0"/>
              <a:t> set of statements executed under a test case having an effect on the program output is called the dynamic slice of the program with respect to the output variables.</a:t>
            </a:r>
          </a:p>
          <a:p>
            <a:r>
              <a:rPr lang="en-US" sz="3500" b="1" dirty="0" smtClean="0"/>
              <a:t>Relevant </a:t>
            </a:r>
            <a:r>
              <a:rPr lang="en-US" sz="3500" b="1" dirty="0" err="1" smtClean="0"/>
              <a:t>Slice:</a:t>
            </a:r>
            <a:r>
              <a:rPr lang="en-US" sz="3500" dirty="0" err="1" smtClean="0"/>
              <a:t>The</a:t>
            </a:r>
            <a:r>
              <a:rPr lang="en-US" sz="3500" dirty="0" smtClean="0"/>
              <a:t> set of statements that were executed under a test case and did not affect the output, but have the potential to affect the output produced by a test case, is known as the relevant slice of the program. It contains the dynamic slice and in addition, includes those statements which, if corrected, may modify the variables at which the program failure has manifested.</a:t>
            </a:r>
            <a:endParaRPr lang="en-US" sz="35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PRIORITIZATION BASED ON REQUIREMENTS</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     </a:t>
            </a:r>
            <a:r>
              <a:rPr lang="en-US" sz="2200" dirty="0" smtClean="0"/>
              <a:t>Since system test cases are largely dependent on the requirements, the requirements can be </a:t>
            </a:r>
            <a:r>
              <a:rPr lang="en-US" sz="2200" dirty="0" err="1" smtClean="0"/>
              <a:t>analysed</a:t>
            </a:r>
            <a:r>
              <a:rPr lang="en-US" sz="2200" dirty="0" smtClean="0"/>
              <a:t> to prioritize the test cases. </a:t>
            </a:r>
            <a:r>
              <a:rPr lang="en-US" sz="2400" dirty="0" smtClean="0"/>
              <a:t>The </a:t>
            </a:r>
            <a:r>
              <a:rPr lang="en-US" sz="2400" dirty="0"/>
              <a:t>following four factors </a:t>
            </a:r>
            <a:r>
              <a:rPr lang="en-US" sz="2400" dirty="0" smtClean="0"/>
              <a:t>for </a:t>
            </a:r>
            <a:r>
              <a:rPr lang="en-US" sz="2400" dirty="0" err="1" smtClean="0"/>
              <a:t>analysing</a:t>
            </a:r>
            <a:r>
              <a:rPr lang="en-US" sz="2400" dirty="0" smtClean="0"/>
              <a:t> </a:t>
            </a:r>
            <a:r>
              <a:rPr lang="en-US" sz="2400" dirty="0"/>
              <a:t>and measuring the criticality of requirements:</a:t>
            </a:r>
          </a:p>
          <a:p>
            <a:pPr algn="just"/>
            <a:r>
              <a:rPr lang="en-US" sz="2400" b="1" i="1" dirty="0"/>
              <a:t>Customer-assigned priority of </a:t>
            </a:r>
            <a:r>
              <a:rPr lang="en-US" sz="2400" b="1" i="1" dirty="0" smtClean="0"/>
              <a:t>requirements: </a:t>
            </a:r>
            <a:r>
              <a:rPr lang="en-US" sz="2400" i="1" dirty="0"/>
              <a:t>Based on priority, the </a:t>
            </a:r>
            <a:r>
              <a:rPr lang="en-US" sz="2400" i="1" dirty="0" smtClean="0"/>
              <a:t>customer </a:t>
            </a:r>
            <a:r>
              <a:rPr lang="en-US" sz="2400" dirty="0" smtClean="0"/>
              <a:t>assigns a weight (on a scale of 1 to 10) to each requirement. Higher the number, higher is the priority of the requirement.</a:t>
            </a:r>
          </a:p>
          <a:p>
            <a:pPr algn="just"/>
            <a:r>
              <a:rPr lang="en-US" sz="2400" b="1" i="1" dirty="0" smtClean="0"/>
              <a:t>Requirement volatility: </a:t>
            </a:r>
            <a:r>
              <a:rPr lang="en-US" sz="2400" i="1" dirty="0"/>
              <a:t>This is a rating based on the frequency of change of </a:t>
            </a:r>
            <a:r>
              <a:rPr lang="en-US" sz="2400" i="1" dirty="0" smtClean="0"/>
              <a:t>a </a:t>
            </a:r>
            <a:r>
              <a:rPr lang="en-US" sz="2400" dirty="0" smtClean="0"/>
              <a:t>requirement</a:t>
            </a:r>
            <a:r>
              <a:rPr lang="en-US" sz="2400" dirty="0"/>
              <a:t>. The </a:t>
            </a:r>
            <a:r>
              <a:rPr lang="en-US" sz="2400" dirty="0" smtClean="0"/>
              <a:t>requirement </a:t>
            </a:r>
            <a:r>
              <a:rPr lang="en-US" sz="2400" dirty="0"/>
              <a:t>with a higher change frequency is assigned </a:t>
            </a:r>
            <a:r>
              <a:rPr lang="en-US" sz="2400" dirty="0" smtClean="0"/>
              <a:t>a higher </a:t>
            </a:r>
            <a:r>
              <a:rPr lang="en-US" sz="2400" dirty="0"/>
              <a:t>weight as compared to the stable requirements.</a:t>
            </a:r>
          </a:p>
          <a:p>
            <a:pPr algn="just"/>
            <a:r>
              <a:rPr lang="en-US" sz="2400" b="1" i="1" dirty="0"/>
              <a:t>Developer-perceived implementation </a:t>
            </a:r>
            <a:r>
              <a:rPr lang="en-US" sz="2400" b="1" i="1" dirty="0" smtClean="0"/>
              <a:t>complexity</a:t>
            </a:r>
            <a:r>
              <a:rPr lang="en-US" sz="2400" i="1" dirty="0" smtClean="0"/>
              <a:t>: </a:t>
            </a:r>
            <a:r>
              <a:rPr lang="en-US" sz="2400" i="1" dirty="0"/>
              <a:t>All the requirements </a:t>
            </a:r>
            <a:r>
              <a:rPr lang="en-US" sz="2400" i="1" dirty="0" smtClean="0"/>
              <a:t>are </a:t>
            </a:r>
            <a:r>
              <a:rPr lang="en-US" sz="2400" dirty="0" smtClean="0"/>
              <a:t>not </a:t>
            </a:r>
            <a:r>
              <a:rPr lang="en-US" sz="2400" dirty="0"/>
              <a:t>equal on a implementation level. The developer gives more weight to </a:t>
            </a:r>
            <a:r>
              <a:rPr lang="en-US" sz="2400" dirty="0" smtClean="0"/>
              <a:t>a requirement </a:t>
            </a:r>
            <a:r>
              <a:rPr lang="en-US" sz="2400" dirty="0"/>
              <a:t>which he thinks is more </a:t>
            </a:r>
            <a:r>
              <a:rPr lang="en-US" sz="2400" dirty="0" smtClean="0"/>
              <a:t>difficult </a:t>
            </a:r>
            <a:r>
              <a:rPr lang="en-US" sz="2400" dirty="0"/>
              <a:t>to implement.</a:t>
            </a:r>
          </a:p>
          <a:p>
            <a:pPr algn="just"/>
            <a:r>
              <a:rPr lang="en-US" sz="2400" b="1" i="1" dirty="0"/>
              <a:t>Fault proneness of </a:t>
            </a:r>
            <a:r>
              <a:rPr lang="en-US" sz="2400" b="1" i="1" dirty="0" smtClean="0"/>
              <a:t>requirements: </a:t>
            </a:r>
            <a:r>
              <a:rPr lang="en-US" sz="2400" i="1" dirty="0"/>
              <a:t>This factor is </a:t>
            </a:r>
            <a:r>
              <a:rPr lang="en-US" sz="2400" i="1" dirty="0" smtClean="0"/>
              <a:t>identified </a:t>
            </a:r>
            <a:r>
              <a:rPr lang="en-US" sz="2400" i="1" dirty="0"/>
              <a:t>based on </a:t>
            </a:r>
            <a:r>
              <a:rPr lang="en-US" sz="2400" i="1" dirty="0" smtClean="0"/>
              <a:t>the previous </a:t>
            </a:r>
            <a:r>
              <a:rPr lang="en-US" sz="2400" dirty="0" smtClean="0"/>
              <a:t>versions </a:t>
            </a:r>
            <a:r>
              <a:rPr lang="en-US" sz="2400" dirty="0"/>
              <a:t>of system. If a requirement in an earlier version of the system </a:t>
            </a:r>
            <a:r>
              <a:rPr lang="en-US" sz="2400" dirty="0" smtClean="0"/>
              <a:t>has more </a:t>
            </a:r>
            <a:r>
              <a:rPr lang="en-US" sz="2400" dirty="0"/>
              <a:t>bugs, i.e. it is error-prone, then this requirement in the current version </a:t>
            </a:r>
            <a:r>
              <a:rPr lang="en-US" sz="2400" dirty="0" smtClean="0"/>
              <a:t>is given </a:t>
            </a:r>
            <a:r>
              <a:rPr lang="en-US" sz="2400" dirty="0"/>
              <a:t>more weight.</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DOES A TEST SUITE GROW?</a:t>
            </a:r>
            <a:endParaRPr lang="en-US" dirty="0"/>
          </a:p>
        </p:txBody>
      </p:sp>
      <p:sp>
        <p:nvSpPr>
          <p:cNvPr id="3" name="Content Placeholder 2"/>
          <p:cNvSpPr>
            <a:spLocks noGrp="1"/>
          </p:cNvSpPr>
          <p:nvPr>
            <p:ph idx="1"/>
          </p:nvPr>
        </p:nvSpPr>
        <p:spPr/>
        <p:txBody>
          <a:bodyPr>
            <a:normAutofit/>
          </a:bodyPr>
          <a:lstStyle/>
          <a:p>
            <a:pPr algn="just"/>
            <a:r>
              <a:rPr lang="en-US" sz="2200" dirty="0"/>
              <a:t>A </a:t>
            </a:r>
            <a:r>
              <a:rPr lang="en-US" sz="2200" b="1" dirty="0"/>
              <a:t>testing criterion </a:t>
            </a:r>
            <a:r>
              <a:rPr lang="en-US" sz="2200" dirty="0"/>
              <a:t>is a rule or collection of rules that imposes requirements </a:t>
            </a:r>
            <a:r>
              <a:rPr lang="en-US" sz="2200" dirty="0" smtClean="0"/>
              <a:t>on a </a:t>
            </a:r>
            <a:r>
              <a:rPr lang="en-US" sz="2200" dirty="0"/>
              <a:t>set of test cases. Test engineers measure the extent to which a criterion is </a:t>
            </a:r>
            <a:r>
              <a:rPr lang="en-US" sz="2200" dirty="0" smtClean="0"/>
              <a:t>satisfied </a:t>
            </a:r>
            <a:r>
              <a:rPr lang="en-US" sz="2200" dirty="0"/>
              <a:t>in terms of coverage; a test set achieves 100% coverage if it </a:t>
            </a:r>
            <a:r>
              <a:rPr lang="en-US" sz="2200" dirty="0" smtClean="0"/>
              <a:t>completely satisfies </a:t>
            </a:r>
            <a:r>
              <a:rPr lang="en-US" sz="2200" dirty="0"/>
              <a:t>the criterion. </a:t>
            </a:r>
            <a:endParaRPr lang="en-US" sz="2200" dirty="0" smtClean="0"/>
          </a:p>
          <a:p>
            <a:pPr algn="just"/>
            <a:r>
              <a:rPr lang="en-US" sz="2200" b="1" dirty="0" smtClean="0"/>
              <a:t>Coverage </a:t>
            </a:r>
            <a:r>
              <a:rPr lang="en-US" sz="2200" dirty="0"/>
              <a:t>is measured in terms of the requirements </a:t>
            </a:r>
            <a:r>
              <a:rPr lang="en-US" sz="2200" dirty="0" smtClean="0"/>
              <a:t>that are </a:t>
            </a:r>
            <a:r>
              <a:rPr lang="en-US" sz="2200" dirty="0"/>
              <a:t>imposed; </a:t>
            </a:r>
            <a:r>
              <a:rPr lang="en-US" sz="2200" b="1" dirty="0"/>
              <a:t>partial coverage </a:t>
            </a:r>
            <a:r>
              <a:rPr lang="en-US" sz="2200" dirty="0"/>
              <a:t>is </a:t>
            </a:r>
            <a:r>
              <a:rPr lang="en-US" sz="2200" dirty="0" smtClean="0"/>
              <a:t>defined </a:t>
            </a:r>
            <a:r>
              <a:rPr lang="en-US" sz="2200" dirty="0"/>
              <a:t>as the percentage of requirements </a:t>
            </a:r>
            <a:r>
              <a:rPr lang="en-US" sz="2200" dirty="0" smtClean="0"/>
              <a:t>that are satisfied</a:t>
            </a:r>
            <a:r>
              <a:rPr lang="en-US" sz="2200" dirty="0"/>
              <a:t>.</a:t>
            </a:r>
          </a:p>
          <a:p>
            <a:pPr algn="just"/>
            <a:r>
              <a:rPr lang="en-US" sz="2200" b="1" dirty="0"/>
              <a:t>Test requirements </a:t>
            </a:r>
            <a:r>
              <a:rPr lang="en-US" sz="2200" dirty="0"/>
              <a:t>are </a:t>
            </a:r>
            <a:r>
              <a:rPr lang="en-US" sz="2200" dirty="0" smtClean="0"/>
              <a:t>specific </a:t>
            </a:r>
            <a:r>
              <a:rPr lang="en-US" sz="2200" dirty="0"/>
              <a:t>things that must be </a:t>
            </a:r>
            <a:r>
              <a:rPr lang="en-US" sz="2200" dirty="0" smtClean="0"/>
              <a:t>satisfied </a:t>
            </a:r>
            <a:r>
              <a:rPr lang="en-US" sz="2200" dirty="0"/>
              <a:t>or covered; e.g. </a:t>
            </a:r>
            <a:r>
              <a:rPr lang="en-US" sz="2200" dirty="0" smtClean="0"/>
              <a:t>for statement </a:t>
            </a:r>
            <a:r>
              <a:rPr lang="en-US" sz="2200" dirty="0"/>
              <a:t>coverage, each statement is a </a:t>
            </a:r>
            <a:r>
              <a:rPr lang="en-US" sz="2200" dirty="0" smtClean="0"/>
              <a:t>requirement.</a:t>
            </a:r>
          </a:p>
          <a:p>
            <a:r>
              <a:rPr lang="en-US" sz="2200" b="1" dirty="0"/>
              <a:t>Coverage criteria </a:t>
            </a:r>
            <a:r>
              <a:rPr lang="en-US" sz="2200" dirty="0"/>
              <a:t>are used as a stopping point to decide when a program </a:t>
            </a:r>
            <a:r>
              <a:rPr lang="en-US" sz="2200" dirty="0" smtClean="0"/>
              <a:t>is sufficiently tested.</a:t>
            </a:r>
            <a:endParaRPr lang="en-US" sz="2200" dirty="0"/>
          </a:p>
        </p:txBody>
      </p:sp>
    </p:spTree>
    <p:extLst>
      <p:ext uri="{BB962C8B-B14F-4D97-AF65-F5344CB8AC3E}">
        <p14:creationId xmlns:p14="http://schemas.microsoft.com/office/powerpoint/2010/main" val="257862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MINIMIZING THE TEST SUITE AND ITS BENEFITS</a:t>
            </a:r>
            <a:endParaRPr lang="en-US" dirty="0"/>
          </a:p>
        </p:txBody>
      </p:sp>
      <p:sp>
        <p:nvSpPr>
          <p:cNvPr id="3" name="Content Placeholder 2"/>
          <p:cNvSpPr>
            <a:spLocks noGrp="1"/>
          </p:cNvSpPr>
          <p:nvPr>
            <p:ph idx="1"/>
          </p:nvPr>
        </p:nvSpPr>
        <p:spPr/>
        <p:txBody>
          <a:bodyPr>
            <a:normAutofit/>
          </a:bodyPr>
          <a:lstStyle/>
          <a:p>
            <a:pPr>
              <a:buNone/>
            </a:pPr>
            <a:r>
              <a:rPr lang="en-US" sz="2200" dirty="0" smtClean="0"/>
              <a:t>Following are the </a:t>
            </a:r>
            <a:r>
              <a:rPr lang="en-US" sz="2200" b="1" dirty="0" smtClean="0"/>
              <a:t>reasons</a:t>
            </a:r>
            <a:r>
              <a:rPr lang="en-US" sz="2200" dirty="0" smtClean="0"/>
              <a:t> why minimization is important:</a:t>
            </a:r>
          </a:p>
          <a:p>
            <a:r>
              <a:rPr lang="en-US" sz="2200" dirty="0" smtClean="0"/>
              <a:t> </a:t>
            </a:r>
            <a:r>
              <a:rPr lang="en-US" sz="2200" b="1" dirty="0" smtClean="0"/>
              <a:t>Release date </a:t>
            </a:r>
            <a:r>
              <a:rPr lang="en-US" sz="2200" dirty="0" smtClean="0"/>
              <a:t>of the product is near.</a:t>
            </a:r>
          </a:p>
          <a:p>
            <a:r>
              <a:rPr lang="en-US" sz="2200" b="1" dirty="0" smtClean="0"/>
              <a:t>Limited staff </a:t>
            </a:r>
            <a:r>
              <a:rPr lang="en-US" sz="2200" dirty="0" smtClean="0"/>
              <a:t>to execute all the test cases.</a:t>
            </a:r>
          </a:p>
          <a:p>
            <a:r>
              <a:rPr lang="en-US" sz="2200" b="1" dirty="0" smtClean="0"/>
              <a:t>Limited test equipments </a:t>
            </a:r>
            <a:r>
              <a:rPr lang="en-US" sz="2200" dirty="0" smtClean="0"/>
              <a:t>or unavailability of </a:t>
            </a:r>
            <a:r>
              <a:rPr lang="en-US" sz="2200" b="1" dirty="0" smtClean="0"/>
              <a:t>testing tools</a:t>
            </a:r>
            <a:r>
              <a:rPr lang="en-US" sz="2200" dirty="0" smtClean="0"/>
              <a:t>.</a:t>
            </a:r>
          </a:p>
          <a:p>
            <a:r>
              <a:rPr lang="en-US" sz="2200" dirty="0"/>
              <a:t>Running all the test cases in a test suite, however, can require a lot of </a:t>
            </a:r>
            <a:r>
              <a:rPr lang="en-US" sz="2200" b="1" dirty="0" smtClean="0"/>
              <a:t>effort</a:t>
            </a:r>
            <a:r>
              <a:rPr lang="en-US" sz="2200" dirty="0" smtClean="0"/>
              <a:t>.</a:t>
            </a:r>
          </a:p>
          <a:p>
            <a:r>
              <a:rPr lang="en-US" sz="2200" dirty="0"/>
              <a:t>unnecessary test cases in the test suite including </a:t>
            </a:r>
            <a:r>
              <a:rPr lang="en-US" sz="2200" dirty="0" smtClean="0"/>
              <a:t> </a:t>
            </a:r>
            <a:r>
              <a:rPr lang="en-US" sz="2200" b="1" dirty="0" smtClean="0"/>
              <a:t>both obsolete and </a:t>
            </a:r>
            <a:r>
              <a:rPr lang="en-US" sz="2200" b="1" dirty="0"/>
              <a:t>redundant test </a:t>
            </a:r>
            <a:r>
              <a:rPr lang="en-US" sz="2200" b="1" dirty="0" smtClean="0"/>
              <a:t>cases</a:t>
            </a:r>
            <a:r>
              <a:rPr lang="en-US" sz="2200" dirty="0" smtClean="0"/>
              <a:t> to which the </a:t>
            </a:r>
            <a:r>
              <a:rPr lang="en-US" sz="2200" b="1" dirty="0" smtClean="0"/>
              <a:t>size</a:t>
            </a:r>
            <a:r>
              <a:rPr lang="en-US" sz="2200" dirty="0" smtClean="0"/>
              <a:t> </a:t>
            </a:r>
            <a:r>
              <a:rPr lang="en-US" sz="2200" dirty="0"/>
              <a:t>of a test suite continues to grow unnecessarily</a:t>
            </a:r>
            <a:r>
              <a:rPr lang="en-US" sz="2200" dirty="0" smtClean="0"/>
              <a:t>.</a:t>
            </a:r>
          </a:p>
          <a:p>
            <a:r>
              <a:rPr lang="en-US" sz="2200" dirty="0"/>
              <a:t>A test suite can sometimes grow to an extent that it is nearly </a:t>
            </a:r>
            <a:r>
              <a:rPr lang="en-US" sz="2200" b="1" dirty="0"/>
              <a:t>impossible </a:t>
            </a:r>
            <a:r>
              <a:rPr lang="en-US" sz="2200" b="1" dirty="0" smtClean="0"/>
              <a:t>to execute</a:t>
            </a:r>
            <a:r>
              <a:rPr lang="en-US" sz="22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Minimizing</a:t>
            </a:r>
            <a:br>
              <a:rPr lang="en-US" dirty="0"/>
            </a:br>
            <a:r>
              <a:rPr lang="en-US" dirty="0"/>
              <a:t>a </a:t>
            </a:r>
            <a:r>
              <a:rPr lang="en-US" dirty="0" smtClean="0"/>
              <a:t>Test </a:t>
            </a:r>
            <a:r>
              <a:rPr lang="en-US" dirty="0"/>
              <a:t>S</a:t>
            </a:r>
            <a:r>
              <a:rPr lang="en-US" dirty="0" smtClean="0"/>
              <a:t>uite </a:t>
            </a:r>
            <a:r>
              <a:rPr lang="en-US" dirty="0"/>
              <a:t>has the following </a:t>
            </a:r>
            <a:r>
              <a:rPr lang="en-US" dirty="0" smtClean="0"/>
              <a:t>benefits</a:t>
            </a:r>
            <a:r>
              <a:rPr lang="en-US" dirty="0"/>
              <a:t>:</a:t>
            </a:r>
          </a:p>
        </p:txBody>
      </p:sp>
      <p:sp>
        <p:nvSpPr>
          <p:cNvPr id="3" name="Content Placeholder 2"/>
          <p:cNvSpPr>
            <a:spLocks noGrp="1"/>
          </p:cNvSpPr>
          <p:nvPr>
            <p:ph idx="1"/>
          </p:nvPr>
        </p:nvSpPr>
        <p:spPr/>
        <p:txBody>
          <a:bodyPr>
            <a:normAutofit/>
          </a:bodyPr>
          <a:lstStyle/>
          <a:p>
            <a:r>
              <a:rPr lang="en-US" sz="2200" dirty="0"/>
              <a:t>Through </a:t>
            </a:r>
            <a:r>
              <a:rPr lang="en-US" sz="2200" dirty="0" smtClean="0"/>
              <a:t>minimization the </a:t>
            </a:r>
            <a:r>
              <a:rPr lang="en-US" sz="2200" b="1" dirty="0"/>
              <a:t>redundant test cases will be </a:t>
            </a:r>
            <a:r>
              <a:rPr lang="en-US" sz="2200" b="1" dirty="0" smtClean="0"/>
              <a:t>eliminated </a:t>
            </a:r>
            <a:r>
              <a:rPr lang="en-US" sz="2200" dirty="0" smtClean="0"/>
              <a:t>which are no longer used.</a:t>
            </a:r>
          </a:p>
          <a:p>
            <a:r>
              <a:rPr lang="en-US" sz="2200" dirty="0" smtClean="0"/>
              <a:t>Test suite </a:t>
            </a:r>
            <a:r>
              <a:rPr lang="en-US" sz="2200" dirty="0"/>
              <a:t>minimization techniques </a:t>
            </a:r>
            <a:r>
              <a:rPr lang="en-US" sz="2200" b="1" dirty="0"/>
              <a:t>lower costs </a:t>
            </a:r>
            <a:r>
              <a:rPr lang="en-US" sz="2200" dirty="0"/>
              <a:t>by reducing a test suite to </a:t>
            </a:r>
            <a:r>
              <a:rPr lang="en-US" sz="2200" dirty="0" smtClean="0"/>
              <a:t>a minimal </a:t>
            </a:r>
            <a:r>
              <a:rPr lang="en-US" sz="2200" dirty="0"/>
              <a:t>subset</a:t>
            </a:r>
            <a:r>
              <a:rPr lang="en-US" sz="2200" dirty="0" smtClean="0"/>
              <a:t>.</a:t>
            </a:r>
          </a:p>
          <a:p>
            <a:r>
              <a:rPr lang="en-US" sz="2200" dirty="0" smtClean="0"/>
              <a:t>Reducing </a:t>
            </a:r>
            <a:r>
              <a:rPr lang="en-US" sz="2200" dirty="0"/>
              <a:t>the </a:t>
            </a:r>
            <a:r>
              <a:rPr lang="en-US" sz="2200" b="1" dirty="0"/>
              <a:t>size of a test suite decrease</a:t>
            </a:r>
            <a:r>
              <a:rPr lang="en-US" sz="2200" dirty="0"/>
              <a:t>s </a:t>
            </a:r>
            <a:r>
              <a:rPr lang="en-US" sz="2200" dirty="0" smtClean="0"/>
              <a:t> both </a:t>
            </a:r>
            <a:r>
              <a:rPr lang="en-US" sz="2200" b="1" dirty="0"/>
              <a:t>the overhead </a:t>
            </a:r>
            <a:r>
              <a:rPr lang="en-US" sz="2200" dirty="0"/>
              <a:t>of </a:t>
            </a:r>
            <a:r>
              <a:rPr lang="en-US" sz="2200" dirty="0" smtClean="0"/>
              <a:t>maintaining the </a:t>
            </a:r>
            <a:r>
              <a:rPr lang="en-US" sz="2200" dirty="0"/>
              <a:t>test suite and the number of test cases that must be </a:t>
            </a:r>
            <a:r>
              <a:rPr lang="en-US" sz="2200" dirty="0" smtClean="0"/>
              <a:t>rerun after </a:t>
            </a:r>
            <a:r>
              <a:rPr lang="en-US" sz="2200" dirty="0"/>
              <a:t>changes are made to the software, thereby </a:t>
            </a:r>
            <a:r>
              <a:rPr lang="en-US" sz="2200" b="1" dirty="0"/>
              <a:t>reducing the cost</a:t>
            </a:r>
            <a:r>
              <a:rPr lang="en-US" sz="2200" dirty="0"/>
              <a:t> </a:t>
            </a:r>
            <a:r>
              <a:rPr lang="en-US" sz="2200" dirty="0" smtClean="0"/>
              <a:t>of regression </a:t>
            </a:r>
            <a:r>
              <a:rPr lang="en-US" sz="2200" dirty="0"/>
              <a:t>testing.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SUITE PRIORITIZATION</a:t>
            </a:r>
            <a:endParaRPr lang="en-US" dirty="0"/>
          </a:p>
        </p:txBody>
      </p:sp>
      <p:sp>
        <p:nvSpPr>
          <p:cNvPr id="3" name="Content Placeholder 2"/>
          <p:cNvSpPr>
            <a:spLocks noGrp="1"/>
          </p:cNvSpPr>
          <p:nvPr>
            <p:ph idx="1"/>
          </p:nvPr>
        </p:nvSpPr>
        <p:spPr/>
        <p:txBody>
          <a:bodyPr>
            <a:noAutofit/>
          </a:bodyPr>
          <a:lstStyle/>
          <a:p>
            <a:r>
              <a:rPr lang="en-US" sz="2200" b="1" dirty="0"/>
              <a:t>Priority </a:t>
            </a:r>
            <a:r>
              <a:rPr lang="en-US" sz="2200" dirty="0"/>
              <a:t>1 The test </a:t>
            </a:r>
            <a:r>
              <a:rPr lang="en-US" sz="2200" b="1" dirty="0"/>
              <a:t>cases must be executed</a:t>
            </a:r>
            <a:r>
              <a:rPr lang="en-US" sz="2200" dirty="0"/>
              <a:t>, otherwise there may be worse </a:t>
            </a:r>
            <a:r>
              <a:rPr lang="en-US" sz="2200" dirty="0" smtClean="0"/>
              <a:t>consequences after </a:t>
            </a:r>
            <a:r>
              <a:rPr lang="en-US" sz="2200" dirty="0"/>
              <a:t>the release of the product. For example, if the test cases for </a:t>
            </a:r>
            <a:r>
              <a:rPr lang="en-US" sz="2200" dirty="0" smtClean="0"/>
              <a:t>this category </a:t>
            </a:r>
            <a:r>
              <a:rPr lang="en-US" sz="2200" dirty="0"/>
              <a:t>are not executed, then critical bugs may appear.</a:t>
            </a:r>
          </a:p>
          <a:p>
            <a:r>
              <a:rPr lang="en-US" sz="2200" b="1" dirty="0"/>
              <a:t>Priority 2 </a:t>
            </a:r>
            <a:r>
              <a:rPr lang="en-US" sz="2200" dirty="0"/>
              <a:t>The test </a:t>
            </a:r>
            <a:r>
              <a:rPr lang="en-US" sz="2200" dirty="0" smtClean="0"/>
              <a:t>cases</a:t>
            </a:r>
            <a:r>
              <a:rPr lang="en-US" sz="2200" b="1" dirty="0" smtClean="0"/>
              <a:t>, </a:t>
            </a:r>
            <a:r>
              <a:rPr lang="en-US" sz="2200" b="1" dirty="0"/>
              <a:t>if time </a:t>
            </a:r>
            <a:r>
              <a:rPr lang="en-US" sz="2200" b="1" dirty="0" err="1"/>
              <a:t>permay</a:t>
            </a:r>
            <a:r>
              <a:rPr lang="en-US" sz="2200" b="1" dirty="0"/>
              <a:t> be </a:t>
            </a:r>
            <a:r>
              <a:rPr lang="en-US" sz="2200" b="1" dirty="0" err="1"/>
              <a:t>executedmits</a:t>
            </a:r>
            <a:r>
              <a:rPr lang="en-US" sz="2200" dirty="0"/>
              <a:t>.</a:t>
            </a:r>
          </a:p>
          <a:p>
            <a:r>
              <a:rPr lang="en-US" sz="2200" b="1" dirty="0" smtClean="0"/>
              <a:t>Priority </a:t>
            </a:r>
            <a:r>
              <a:rPr lang="en-US" sz="2200" b="1" dirty="0"/>
              <a:t>3 </a:t>
            </a:r>
            <a:r>
              <a:rPr lang="en-US" sz="2200" dirty="0"/>
              <a:t>The test case is </a:t>
            </a:r>
            <a:r>
              <a:rPr lang="en-US" sz="2200" b="1" dirty="0"/>
              <a:t>not important prior to the current release. It may be </a:t>
            </a:r>
            <a:r>
              <a:rPr lang="en-US" sz="2200" b="1" dirty="0" smtClean="0"/>
              <a:t>tested shortly </a:t>
            </a:r>
            <a:r>
              <a:rPr lang="en-US" sz="2200" dirty="0"/>
              <a:t>after the release of the current version of the software.</a:t>
            </a:r>
          </a:p>
          <a:p>
            <a:r>
              <a:rPr lang="en-US" sz="2200" b="1" dirty="0"/>
              <a:t>Priority </a:t>
            </a:r>
            <a:r>
              <a:rPr lang="en-US" sz="2200" dirty="0"/>
              <a:t>4 The test case </a:t>
            </a:r>
            <a:r>
              <a:rPr lang="en-US" sz="2200" b="1" dirty="0"/>
              <a:t>is never important</a:t>
            </a:r>
            <a:r>
              <a:rPr lang="en-US" sz="2200" dirty="0"/>
              <a:t>, as its impact is nearly negligible.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P</a:t>
            </a:r>
            <a:r>
              <a:rPr lang="en-US" dirty="0"/>
              <a:t>rioritization</a:t>
            </a:r>
          </a:p>
        </p:txBody>
      </p:sp>
      <p:sp>
        <p:nvSpPr>
          <p:cNvPr id="3" name="Content Placeholder 2"/>
          <p:cNvSpPr>
            <a:spLocks noGrp="1"/>
          </p:cNvSpPr>
          <p:nvPr>
            <p:ph idx="1"/>
          </p:nvPr>
        </p:nvSpPr>
        <p:spPr/>
        <p:txBody>
          <a:bodyPr>
            <a:noAutofit/>
          </a:bodyPr>
          <a:lstStyle/>
          <a:p>
            <a:pPr algn="just"/>
            <a:r>
              <a:rPr lang="en-US" sz="1800" dirty="0"/>
              <a:t>Testers or customers may want to get some </a:t>
            </a:r>
            <a:r>
              <a:rPr lang="en-US" sz="1800" b="1" dirty="0"/>
              <a:t>critical features </a:t>
            </a:r>
            <a:r>
              <a:rPr lang="en-US" sz="1800" dirty="0"/>
              <a:t>tested </a:t>
            </a:r>
            <a:r>
              <a:rPr lang="en-US" sz="1800" dirty="0" smtClean="0"/>
              <a:t>and presented </a:t>
            </a:r>
            <a:r>
              <a:rPr lang="en-US" sz="1800" dirty="0"/>
              <a:t>in the </a:t>
            </a:r>
            <a:r>
              <a:rPr lang="en-US" sz="1800" dirty="0" smtClean="0"/>
              <a:t>first </a:t>
            </a:r>
            <a:r>
              <a:rPr lang="en-US" sz="1800" dirty="0"/>
              <a:t>version of the software. Thus, the important </a:t>
            </a:r>
            <a:r>
              <a:rPr lang="en-US" sz="1800" dirty="0" smtClean="0"/>
              <a:t>features become </a:t>
            </a:r>
            <a:r>
              <a:rPr lang="en-US" sz="1800" dirty="0"/>
              <a:t>the criteria for prioritizing the test cases. But the </a:t>
            </a:r>
            <a:r>
              <a:rPr lang="en-US" sz="1800" dirty="0" smtClean="0"/>
              <a:t>consequences of </a:t>
            </a:r>
            <a:r>
              <a:rPr lang="en-US" sz="1800" dirty="0"/>
              <a:t>not testing some low-priority features must be checked. </a:t>
            </a:r>
            <a:r>
              <a:rPr lang="en-US" sz="1800" dirty="0" smtClean="0"/>
              <a:t>Therefore, risk </a:t>
            </a:r>
            <a:r>
              <a:rPr lang="en-US" sz="1800" dirty="0"/>
              <a:t>factor should be </a:t>
            </a:r>
            <a:r>
              <a:rPr lang="en-US" sz="1800" dirty="0" smtClean="0"/>
              <a:t>analyzed </a:t>
            </a:r>
            <a:r>
              <a:rPr lang="en-US" sz="1800" dirty="0"/>
              <a:t>for every feature in consideration.</a:t>
            </a:r>
          </a:p>
          <a:p>
            <a:pPr algn="just"/>
            <a:r>
              <a:rPr lang="en-US" sz="1800" dirty="0" smtClean="0"/>
              <a:t> </a:t>
            </a:r>
            <a:r>
              <a:rPr lang="en-US" sz="1800" dirty="0"/>
              <a:t>Prioritization can be on the basis of the </a:t>
            </a:r>
            <a:r>
              <a:rPr lang="en-US" sz="1800" b="1" dirty="0"/>
              <a:t>functionality advertised in </a:t>
            </a:r>
            <a:r>
              <a:rPr lang="en-US" sz="1800" b="1" dirty="0" smtClean="0"/>
              <a:t>the marke</a:t>
            </a:r>
            <a:r>
              <a:rPr lang="en-US" sz="1800" dirty="0" smtClean="0"/>
              <a:t>t</a:t>
            </a:r>
            <a:r>
              <a:rPr lang="en-US" sz="1800" dirty="0"/>
              <a:t>. It becomes important to test those functionalities on a </a:t>
            </a:r>
            <a:r>
              <a:rPr lang="en-US" sz="1800" dirty="0" smtClean="0"/>
              <a:t>priority basis</a:t>
            </a:r>
            <a:r>
              <a:rPr lang="en-US" sz="1800" dirty="0"/>
              <a:t>, which the company has promised to its customers.</a:t>
            </a:r>
          </a:p>
          <a:p>
            <a:pPr algn="just"/>
            <a:r>
              <a:rPr lang="en-US" sz="1800" dirty="0" smtClean="0"/>
              <a:t> </a:t>
            </a:r>
            <a:r>
              <a:rPr lang="en-US" sz="1800" dirty="0"/>
              <a:t>The </a:t>
            </a:r>
            <a:r>
              <a:rPr lang="en-US" sz="1800" b="1" dirty="0"/>
              <a:t>rate of fault detection </a:t>
            </a:r>
            <a:r>
              <a:rPr lang="en-US" sz="1800" dirty="0"/>
              <a:t>of a test suite can reveal the likelihood </a:t>
            </a:r>
            <a:r>
              <a:rPr lang="en-US" sz="1800" dirty="0" smtClean="0"/>
              <a:t>of faults </a:t>
            </a:r>
            <a:r>
              <a:rPr lang="en-US" sz="1800" dirty="0"/>
              <a:t>earlier.</a:t>
            </a:r>
          </a:p>
          <a:p>
            <a:pPr algn="just"/>
            <a:r>
              <a:rPr lang="en-US" sz="1800" dirty="0" smtClean="0"/>
              <a:t> </a:t>
            </a:r>
            <a:r>
              <a:rPr lang="en-US" sz="1800" b="1" dirty="0"/>
              <a:t>Increase the coverage of coverable code in the system </a:t>
            </a:r>
            <a:r>
              <a:rPr lang="en-US" sz="1800" dirty="0"/>
              <a:t>under test at </a:t>
            </a:r>
            <a:r>
              <a:rPr lang="en-US" sz="1800" dirty="0" smtClean="0"/>
              <a:t>a faster </a:t>
            </a:r>
            <a:r>
              <a:rPr lang="en-US" sz="1800" dirty="0"/>
              <a:t>rate, allowing a code coverage criterion to be met earlier in </a:t>
            </a:r>
            <a:r>
              <a:rPr lang="en-US" sz="1800" dirty="0" smtClean="0"/>
              <a:t>the test </a:t>
            </a:r>
            <a:r>
              <a:rPr lang="en-US" sz="1800" dirty="0"/>
              <a:t>process.</a:t>
            </a:r>
          </a:p>
          <a:p>
            <a:pPr algn="just"/>
            <a:r>
              <a:rPr lang="en-US" sz="1800" dirty="0" smtClean="0"/>
              <a:t> </a:t>
            </a:r>
            <a:r>
              <a:rPr lang="en-US" sz="1800" b="1" dirty="0"/>
              <a:t>Increase the rate at which high-risk faults are detected </a:t>
            </a:r>
            <a:r>
              <a:rPr lang="en-US" sz="1800" dirty="0"/>
              <a:t>by a test </a:t>
            </a:r>
            <a:r>
              <a:rPr lang="en-US" sz="1800" dirty="0" smtClean="0"/>
              <a:t>suite, thus </a:t>
            </a:r>
            <a:r>
              <a:rPr lang="en-US" sz="1800" dirty="0"/>
              <a:t>locating such faults earlier in the testing process.</a:t>
            </a:r>
          </a:p>
          <a:p>
            <a:pPr algn="just"/>
            <a:r>
              <a:rPr lang="en-US" sz="1800" b="1" dirty="0" smtClean="0"/>
              <a:t> </a:t>
            </a:r>
            <a:r>
              <a:rPr lang="en-US" sz="1800" b="1" dirty="0"/>
              <a:t>Increase the likelihood of revealing faults </a:t>
            </a:r>
            <a:r>
              <a:rPr lang="en-US" sz="1800" dirty="0"/>
              <a:t>related to </a:t>
            </a:r>
            <a:r>
              <a:rPr lang="en-US" sz="1800" dirty="0" smtClean="0"/>
              <a:t>specific code changes</a:t>
            </a:r>
            <a:r>
              <a:rPr lang="en-US" sz="1800" dirty="0"/>
              <a:t>, earlier in the </a:t>
            </a:r>
            <a:r>
              <a:rPr lang="en-US" sz="1800" b="1" dirty="0"/>
              <a:t>regression testing </a:t>
            </a:r>
            <a:r>
              <a:rPr lang="en-US" sz="1800" dirty="0"/>
              <a:t>process.</a:t>
            </a:r>
          </a:p>
        </p:txBody>
      </p:sp>
    </p:spTree>
    <p:extLst>
      <p:ext uri="{BB962C8B-B14F-4D97-AF65-F5344CB8AC3E}">
        <p14:creationId xmlns:p14="http://schemas.microsoft.com/office/powerpoint/2010/main" val="294955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TEST CASE PRIORITIZATION</a:t>
            </a:r>
            <a:endParaRPr lang="en-US" dirty="0"/>
          </a:p>
        </p:txBody>
      </p:sp>
      <p:sp>
        <p:nvSpPr>
          <p:cNvPr id="3" name="Content Placeholder 2"/>
          <p:cNvSpPr>
            <a:spLocks noGrp="1"/>
          </p:cNvSpPr>
          <p:nvPr>
            <p:ph idx="1"/>
          </p:nvPr>
        </p:nvSpPr>
        <p:spPr/>
        <p:txBody>
          <a:bodyPr>
            <a:normAutofit/>
          </a:bodyPr>
          <a:lstStyle/>
          <a:p>
            <a:r>
              <a:rPr lang="en-US" sz="2200" b="1" dirty="0"/>
              <a:t>General Test Case </a:t>
            </a:r>
            <a:r>
              <a:rPr lang="en-US" sz="2200" b="1" dirty="0" smtClean="0"/>
              <a:t>Prioritization</a:t>
            </a:r>
          </a:p>
          <a:p>
            <a:pPr algn="just">
              <a:buNone/>
            </a:pPr>
            <a:r>
              <a:rPr lang="en-US" b="1" dirty="0" smtClean="0"/>
              <a:t>      </a:t>
            </a:r>
            <a:r>
              <a:rPr lang="en-US" sz="2200" dirty="0"/>
              <a:t>In this prioritization, we prioritize the test cases that will be useful over a </a:t>
            </a:r>
            <a:r>
              <a:rPr lang="en-US" sz="2200" dirty="0" smtClean="0"/>
              <a:t>succession of </a:t>
            </a:r>
            <a:r>
              <a:rPr lang="en-US" sz="2200" dirty="0"/>
              <a:t>subsequent </a:t>
            </a:r>
            <a:r>
              <a:rPr lang="en-US" sz="2200" dirty="0" smtClean="0"/>
              <a:t>modified </a:t>
            </a:r>
            <a:r>
              <a:rPr lang="en-US" sz="2200" dirty="0"/>
              <a:t>versions of P, without any knowledge of </a:t>
            </a:r>
            <a:r>
              <a:rPr lang="en-US" sz="2200" dirty="0" smtClean="0"/>
              <a:t>the modified </a:t>
            </a:r>
            <a:r>
              <a:rPr lang="en-US" sz="2200" dirty="0"/>
              <a:t>versions. Thus, a general test case prioritization can be </a:t>
            </a:r>
            <a:r>
              <a:rPr lang="en-US" sz="2200" dirty="0" smtClean="0"/>
              <a:t>performed following </a:t>
            </a:r>
            <a:r>
              <a:rPr lang="en-US" sz="2200" dirty="0"/>
              <a:t>the release of a program version during off-peak hours, and the </a:t>
            </a:r>
            <a:r>
              <a:rPr lang="en-US" sz="2200" dirty="0" smtClean="0"/>
              <a:t>cost of </a:t>
            </a:r>
            <a:r>
              <a:rPr lang="en-US" sz="2200" dirty="0"/>
              <a:t>performing the prioritization is amortized over the subsequent releases</a:t>
            </a:r>
            <a:r>
              <a:rPr lang="en-US" sz="2200" dirty="0" smtClean="0"/>
              <a:t>.</a:t>
            </a:r>
          </a:p>
          <a:p>
            <a:pPr algn="just">
              <a:buNone/>
            </a:pP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TEST CASE PRIORITIZATION</a:t>
            </a:r>
            <a:endParaRPr lang="en-US" dirty="0"/>
          </a:p>
        </p:txBody>
      </p:sp>
      <p:sp>
        <p:nvSpPr>
          <p:cNvPr id="3" name="Content Placeholder 2"/>
          <p:cNvSpPr>
            <a:spLocks noGrp="1"/>
          </p:cNvSpPr>
          <p:nvPr>
            <p:ph idx="1"/>
          </p:nvPr>
        </p:nvSpPr>
        <p:spPr/>
        <p:txBody>
          <a:bodyPr>
            <a:normAutofit/>
          </a:bodyPr>
          <a:lstStyle/>
          <a:p>
            <a:r>
              <a:rPr lang="en-US" sz="2200" b="1" dirty="0" smtClean="0"/>
              <a:t>Version-Specific </a:t>
            </a:r>
            <a:r>
              <a:rPr lang="en-US" sz="2200" b="1" dirty="0"/>
              <a:t>Test Case </a:t>
            </a:r>
            <a:r>
              <a:rPr lang="en-US" sz="2200" b="1" dirty="0" smtClean="0"/>
              <a:t>Prioritization</a:t>
            </a:r>
          </a:p>
          <a:p>
            <a:pPr>
              <a:buNone/>
            </a:pPr>
            <a:endParaRPr lang="en-US" sz="2200" b="1" dirty="0" smtClean="0"/>
          </a:p>
          <a:p>
            <a:pPr algn="just">
              <a:buNone/>
            </a:pPr>
            <a:r>
              <a:rPr lang="en-US" sz="2200" dirty="0" smtClean="0"/>
              <a:t>      Here</a:t>
            </a:r>
            <a:r>
              <a:rPr lang="en-US" sz="2200" dirty="0"/>
              <a:t>, we prioritize the test cases such that they will be useful on a </a:t>
            </a:r>
            <a:r>
              <a:rPr lang="en-US" sz="2200" dirty="0" smtClean="0"/>
              <a:t>specific version P ‘ </a:t>
            </a:r>
            <a:r>
              <a:rPr lang="en-US" sz="2200" dirty="0"/>
              <a:t>of P. </a:t>
            </a:r>
            <a:r>
              <a:rPr lang="en-US" sz="2200" dirty="0" smtClean="0"/>
              <a:t>Version-specific </a:t>
            </a:r>
            <a:r>
              <a:rPr lang="en-US" sz="2200" dirty="0"/>
              <a:t>prioritization is performed after a set of </a:t>
            </a:r>
            <a:r>
              <a:rPr lang="en-US" sz="2200" dirty="0" smtClean="0"/>
              <a:t>changes </a:t>
            </a:r>
            <a:r>
              <a:rPr lang="en-US" sz="2200" dirty="0"/>
              <a:t>have been made to P and prior to regression testing of P </a:t>
            </a:r>
            <a:r>
              <a:rPr lang="en-US" sz="2200" dirty="0" smtClean="0"/>
              <a:t>‘, </a:t>
            </a:r>
            <a:r>
              <a:rPr lang="en-US" sz="2200" dirty="0"/>
              <a:t>with the </a:t>
            </a:r>
            <a:r>
              <a:rPr lang="en-US" sz="2200" dirty="0" smtClean="0"/>
              <a:t>knowledge of </a:t>
            </a:r>
            <a:r>
              <a:rPr lang="en-US" sz="2200" dirty="0"/>
              <a:t>the changes that have been made.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PRIORITIZATION TECHNIQUES</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     Prioritization </a:t>
            </a:r>
            <a:r>
              <a:rPr lang="en-US" dirty="0"/>
              <a:t>techniques schedule the execution of test cases in an order </a:t>
            </a:r>
            <a:r>
              <a:rPr lang="en-US" dirty="0" smtClean="0"/>
              <a:t>that attempts </a:t>
            </a:r>
            <a:r>
              <a:rPr lang="en-US" dirty="0"/>
              <a:t>to increase their effectiveness at meeting </a:t>
            </a:r>
            <a:r>
              <a:rPr lang="en-US" dirty="0" smtClean="0"/>
              <a:t>some </a:t>
            </a:r>
            <a:r>
              <a:rPr lang="en-US" dirty="0"/>
              <a:t>performance goal</a:t>
            </a:r>
            <a:r>
              <a:rPr lang="en-US" dirty="0" smtClean="0"/>
              <a:t>.</a:t>
            </a:r>
            <a:r>
              <a:rPr lang="en-US" dirty="0"/>
              <a:t> Prioritization can be done at </a:t>
            </a:r>
            <a:r>
              <a:rPr lang="en-US" b="1" dirty="0"/>
              <a:t>two </a:t>
            </a:r>
            <a:r>
              <a:rPr lang="en-US" b="1" dirty="0" smtClean="0"/>
              <a:t>levels</a:t>
            </a:r>
            <a:r>
              <a:rPr lang="en-US" dirty="0" smtClean="0"/>
              <a:t>:</a:t>
            </a:r>
          </a:p>
          <a:p>
            <a:pPr algn="just">
              <a:buNone/>
            </a:pPr>
            <a:endParaRPr lang="en-US" dirty="0" smtClean="0"/>
          </a:p>
          <a:p>
            <a:pPr algn="just"/>
            <a:r>
              <a:rPr lang="en-US" b="1" dirty="0"/>
              <a:t>Prioritization for regression test suite </a:t>
            </a:r>
            <a:endParaRPr lang="en-US" b="1" dirty="0" smtClean="0"/>
          </a:p>
          <a:p>
            <a:pPr algn="just">
              <a:buNone/>
            </a:pPr>
            <a:r>
              <a:rPr lang="en-US" dirty="0" smtClean="0"/>
              <a:t>     This </a:t>
            </a:r>
            <a:r>
              <a:rPr lang="en-US" dirty="0"/>
              <a:t>category prioritizes the test </a:t>
            </a:r>
            <a:r>
              <a:rPr lang="en-US" dirty="0" smtClean="0"/>
              <a:t>suite of </a:t>
            </a:r>
            <a:r>
              <a:rPr lang="en-US" dirty="0"/>
              <a:t>regression testing. Since regression testing is performed whenever there </a:t>
            </a:r>
            <a:r>
              <a:rPr lang="en-US" dirty="0" smtClean="0"/>
              <a:t>is a </a:t>
            </a:r>
            <a:r>
              <a:rPr lang="en-US" dirty="0"/>
              <a:t>change in the software, we need to identify the test cases corresponding </a:t>
            </a:r>
            <a:r>
              <a:rPr lang="en-US" dirty="0" smtClean="0"/>
              <a:t>to modified </a:t>
            </a:r>
            <a:r>
              <a:rPr lang="en-US" dirty="0"/>
              <a:t>and affected modules.</a:t>
            </a:r>
          </a:p>
          <a:p>
            <a:pPr algn="just"/>
            <a:r>
              <a:rPr lang="en-US" b="1" dirty="0"/>
              <a:t>Prioritization for system test </a:t>
            </a:r>
            <a:r>
              <a:rPr lang="en-US" b="1" dirty="0" smtClean="0"/>
              <a:t>suite</a:t>
            </a:r>
          </a:p>
          <a:p>
            <a:pPr algn="just">
              <a:buNone/>
            </a:pPr>
            <a:r>
              <a:rPr lang="en-US" dirty="0" smtClean="0"/>
              <a:t>     </a:t>
            </a:r>
            <a:r>
              <a:rPr lang="en-US" dirty="0"/>
              <a:t>This category prioritizes the test suite </a:t>
            </a:r>
            <a:r>
              <a:rPr lang="en-US" dirty="0" smtClean="0"/>
              <a:t>of system </a:t>
            </a:r>
            <a:r>
              <a:rPr lang="en-US" dirty="0"/>
              <a:t>testing. Here, the consideration is not the change in the </a:t>
            </a:r>
            <a:r>
              <a:rPr lang="en-US" dirty="0" smtClean="0"/>
              <a:t>modules. The </a:t>
            </a:r>
            <a:r>
              <a:rPr lang="en-US" dirty="0"/>
              <a:t>test cases of system testing are prioritized based on several criteria: </a:t>
            </a:r>
            <a:r>
              <a:rPr lang="en-US" dirty="0" smtClean="0"/>
              <a:t>risk analysis</a:t>
            </a:r>
            <a:r>
              <a:rPr lang="en-US" dirty="0"/>
              <a:t>, user feedback, fault-detection rate,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2178</Words>
  <Application>Microsoft Office PowerPoint</Application>
  <PresentationFormat>On-screen Show (4:3)</PresentationFormat>
  <Paragraphs>117</Paragraphs>
  <Slides>17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Efficient Test Suite Management</vt:lpstr>
      <vt:lpstr>WHY DOES A TEST SUITE GROW?</vt:lpstr>
      <vt:lpstr>MINIMIZING THE TEST SUITE AND ITS BENEFITS</vt:lpstr>
      <vt:lpstr>Minimizing a Test Suite has the following benefits:</vt:lpstr>
      <vt:lpstr>TEST SUITE PRIORITIZATION</vt:lpstr>
      <vt:lpstr>Goals of Prioritization</vt:lpstr>
      <vt:lpstr>TYPES OF TEST CASE PRIORITIZATION</vt:lpstr>
      <vt:lpstr>TYPES OF TEST CASE PRIORITIZATION</vt:lpstr>
      <vt:lpstr>PRIORITIZATION TECHNIQUES</vt:lpstr>
      <vt:lpstr>COVERAGE-BASED TEST CASE PRIORITIZATION</vt:lpstr>
      <vt:lpstr>Total Statement Coverage Prioritization</vt:lpstr>
      <vt:lpstr>Additional Statement Coverage Prioritization</vt:lpstr>
      <vt:lpstr>continued….</vt:lpstr>
      <vt:lpstr>RISK-BASED PRIORITIZATION</vt:lpstr>
      <vt:lpstr>PRIORITIZATION BASED ON OPERATIONAL PROFILES</vt:lpstr>
      <vt:lpstr>PRIORITIZATION USING RELEVANT SLICES</vt:lpstr>
      <vt:lpstr>PRIORITIZATION BASED ON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Test Suite Management</dc:title>
  <dc:creator>GEU</dc:creator>
  <cp:lastModifiedBy>User</cp:lastModifiedBy>
  <cp:revision>37</cp:revision>
  <dcterms:created xsi:type="dcterms:W3CDTF">2020-03-23T10:39:22Z</dcterms:created>
  <dcterms:modified xsi:type="dcterms:W3CDTF">2021-08-16T10:08:32Z</dcterms:modified>
</cp:coreProperties>
</file>