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0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57E-2882-48D8-8E60-B7F3A6F7321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76EF-20E4-4E79-ACDF-DEB3928C4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57E-2882-48D8-8E60-B7F3A6F7321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76EF-20E4-4E79-ACDF-DEB3928C4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57E-2882-48D8-8E60-B7F3A6F7321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76EF-20E4-4E79-ACDF-DEB3928C4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57E-2882-48D8-8E60-B7F3A6F7321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76EF-20E4-4E79-ACDF-DEB3928C4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57E-2882-48D8-8E60-B7F3A6F7321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76EF-20E4-4E79-ACDF-DEB3928C4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57E-2882-48D8-8E60-B7F3A6F7321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76EF-20E4-4E79-ACDF-DEB3928C4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57E-2882-48D8-8E60-B7F3A6F7321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76EF-20E4-4E79-ACDF-DEB3928C4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57E-2882-48D8-8E60-B7F3A6F7321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76EF-20E4-4E79-ACDF-DEB3928C4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57E-2882-48D8-8E60-B7F3A6F7321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76EF-20E4-4E79-ACDF-DEB3928C4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57E-2882-48D8-8E60-B7F3A6F7321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76EF-20E4-4E79-ACDF-DEB3928C4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57E-2882-48D8-8E60-B7F3A6F7321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76EF-20E4-4E79-ACDF-DEB3928C4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1757E-2882-48D8-8E60-B7F3A6F7321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76EF-20E4-4E79-ACDF-DEB3928C4F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Regression </a:t>
            </a:r>
            <a:r>
              <a:rPr lang="en-US" sz="3200" b="1" dirty="0" smtClean="0"/>
              <a:t>Testing</a:t>
            </a:r>
            <a:br>
              <a:rPr lang="en-US" sz="3200" b="1" dirty="0" smtClean="0"/>
            </a:br>
            <a:r>
              <a:rPr lang="en-US" sz="3200" b="1" dirty="0" smtClean="0"/>
              <a:t>UNIT-III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ripathi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</a:t>
            </a:r>
            <a:r>
              <a:rPr lang="en-US" dirty="0" smtClean="0"/>
              <a:t>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/>
              <a:t>Rapid Iterative Development</a:t>
            </a:r>
          </a:p>
          <a:p>
            <a:pPr algn="just">
              <a:buNone/>
            </a:pPr>
            <a:r>
              <a:rPr lang="en-US" dirty="0" smtClean="0"/>
              <a:t>        The </a:t>
            </a:r>
            <a:r>
              <a:rPr lang="en-US" dirty="0"/>
              <a:t>extreme programming approach requires that a test be developed for </a:t>
            </a:r>
            <a:r>
              <a:rPr lang="en-US" dirty="0" smtClean="0"/>
              <a:t>each class </a:t>
            </a:r>
            <a:r>
              <a:rPr lang="en-US" dirty="0"/>
              <a:t>and that this test be re-run every time the class changes.</a:t>
            </a:r>
          </a:p>
          <a:p>
            <a:pPr algn="just"/>
            <a:r>
              <a:rPr lang="en-US" b="1" dirty="0"/>
              <a:t>First Step of Integration</a:t>
            </a:r>
          </a:p>
          <a:p>
            <a:pPr algn="just">
              <a:buNone/>
            </a:pPr>
            <a:r>
              <a:rPr lang="en-US" dirty="0" smtClean="0"/>
              <a:t>        Re-running </a:t>
            </a:r>
            <a:r>
              <a:rPr lang="en-US" dirty="0"/>
              <a:t>accumulated test suites, as new components are added to </a:t>
            </a:r>
            <a:r>
              <a:rPr lang="en-US" dirty="0" smtClean="0"/>
              <a:t>successive test configurations</a:t>
            </a:r>
            <a:r>
              <a:rPr lang="en-US" dirty="0"/>
              <a:t>, builds the regression suite incrementally and </a:t>
            </a:r>
            <a:r>
              <a:rPr lang="en-US" dirty="0" smtClean="0"/>
              <a:t>reveals  </a:t>
            </a:r>
            <a:r>
              <a:rPr lang="en-US" dirty="0" smtClean="0"/>
              <a:t>regression </a:t>
            </a:r>
            <a:r>
              <a:rPr lang="en-US" dirty="0"/>
              <a:t>bugs.</a:t>
            </a:r>
          </a:p>
          <a:p>
            <a:pPr algn="just"/>
            <a:r>
              <a:rPr lang="en-US" b="1" dirty="0"/>
              <a:t>Compatibility Assessment and Benchmarking</a:t>
            </a:r>
          </a:p>
          <a:p>
            <a:pPr algn="just">
              <a:buNone/>
            </a:pPr>
            <a:r>
              <a:rPr lang="en-US" dirty="0" smtClean="0"/>
              <a:t>       Some </a:t>
            </a:r>
            <a:r>
              <a:rPr lang="en-US" dirty="0"/>
              <a:t>test suites are designed to be run on a wide range of platforms </a:t>
            </a:r>
            <a:r>
              <a:rPr lang="en-US" dirty="0" smtClean="0"/>
              <a:t>and applications </a:t>
            </a:r>
            <a:r>
              <a:rPr lang="en-US" dirty="0"/>
              <a:t>to establish conformance with a standard or to evaluate time </a:t>
            </a:r>
            <a:r>
              <a:rPr lang="en-US" dirty="0" smtClean="0"/>
              <a:t>and space </a:t>
            </a:r>
            <a:r>
              <a:rPr lang="en-US" dirty="0"/>
              <a:t>performance. These test suites are meant for regression testing, but </a:t>
            </a:r>
            <a:r>
              <a:rPr lang="en-US" dirty="0" smtClean="0"/>
              <a:t>not intended </a:t>
            </a:r>
            <a:r>
              <a:rPr lang="en-US" dirty="0"/>
              <a:t>to reveal regression bugs.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REGRESSION TESTING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/>
              <a:t>Bug-Fix regression </a:t>
            </a:r>
            <a:endParaRPr lang="en-US" sz="2200" b="1" dirty="0" smtClean="0"/>
          </a:p>
          <a:p>
            <a:pPr algn="just">
              <a:buNone/>
            </a:pPr>
            <a:r>
              <a:rPr lang="en-US" sz="2200" dirty="0" smtClean="0"/>
              <a:t>     This </a:t>
            </a:r>
            <a:r>
              <a:rPr lang="en-US" sz="2200" dirty="0"/>
              <a:t>testing is performed after a bug has been </a:t>
            </a:r>
            <a:r>
              <a:rPr lang="en-US" sz="2200" dirty="0" smtClean="0"/>
              <a:t>reported and fixed</a:t>
            </a:r>
            <a:r>
              <a:rPr lang="en-US" sz="2200" dirty="0"/>
              <a:t>. Its goal is to repeat the test cases that expose the problem in the </a:t>
            </a:r>
            <a:r>
              <a:rPr lang="en-US" sz="2200" dirty="0" smtClean="0"/>
              <a:t>first place</a:t>
            </a:r>
            <a:r>
              <a:rPr lang="en-US" sz="2200" dirty="0"/>
              <a:t>.</a:t>
            </a:r>
          </a:p>
          <a:p>
            <a:r>
              <a:rPr lang="en-US" sz="2200" b="1" dirty="0"/>
              <a:t>Side-Effect regression/Stability regression </a:t>
            </a:r>
            <a:endParaRPr lang="en-US" sz="2200" b="1" dirty="0" smtClean="0"/>
          </a:p>
          <a:p>
            <a:pPr algn="just">
              <a:buNone/>
            </a:pPr>
            <a:r>
              <a:rPr lang="en-US" sz="2200" dirty="0" smtClean="0"/>
              <a:t>      It </a:t>
            </a:r>
            <a:r>
              <a:rPr lang="en-US" sz="2200" dirty="0"/>
              <a:t>involves retesting a </a:t>
            </a:r>
            <a:r>
              <a:rPr lang="en-US" sz="2200" dirty="0" smtClean="0"/>
              <a:t>substantial part </a:t>
            </a:r>
            <a:r>
              <a:rPr lang="en-US" sz="2200" dirty="0"/>
              <a:t>of the product. The goal is to prove that the change has no </a:t>
            </a:r>
            <a:r>
              <a:rPr lang="en-US" sz="2200" dirty="0" smtClean="0"/>
              <a:t>detrimental effect </a:t>
            </a:r>
            <a:r>
              <a:rPr lang="en-US" sz="2200" dirty="0"/>
              <a:t>on something that was earlier in order. It tests the overall integrity of </a:t>
            </a:r>
            <a:r>
              <a:rPr lang="en-US" sz="2200" dirty="0" smtClean="0"/>
              <a:t>the program</a:t>
            </a:r>
            <a:r>
              <a:rPr lang="en-US" sz="2200" dirty="0"/>
              <a:t>, not the success of software </a:t>
            </a:r>
            <a:r>
              <a:rPr lang="en-US" sz="2200" dirty="0" smtClean="0"/>
              <a:t>fixes.</a:t>
            </a:r>
          </a:p>
          <a:p>
            <a:pPr algn="just">
              <a:buNone/>
            </a:pPr>
            <a:r>
              <a:rPr lang="en-US" sz="2200" dirty="0" smtClean="0"/>
              <a:t>…….</a:t>
            </a:r>
            <a:endParaRPr 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8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 </a:t>
            </a:r>
            <a:r>
              <a:rPr lang="en-US" sz="3200" b="1" dirty="0"/>
              <a:t>REGRESSION TEST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 </a:t>
            </a:r>
            <a:r>
              <a:rPr lang="en-US" sz="2200" b="1" dirty="0"/>
              <a:t>Regression testing is considered a problem</a:t>
            </a:r>
            <a:r>
              <a:rPr lang="en-US" sz="2200" dirty="0"/>
              <a:t>, as the existing test </a:t>
            </a:r>
            <a:r>
              <a:rPr lang="en-US" sz="2200" dirty="0" smtClean="0"/>
              <a:t>suite with probable additional </a:t>
            </a:r>
            <a:r>
              <a:rPr lang="en-US" sz="2200" dirty="0"/>
              <a:t>test cases needs to be </a:t>
            </a:r>
            <a:r>
              <a:rPr lang="en-US" sz="2200" b="1" dirty="0"/>
              <a:t>tested again and again whenever there </a:t>
            </a:r>
            <a:r>
              <a:rPr lang="en-US" sz="2200" b="1" dirty="0" smtClean="0"/>
              <a:t>is a modification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The following </a:t>
            </a:r>
            <a:r>
              <a:rPr lang="en-US" sz="2200" b="1" dirty="0" smtClean="0"/>
              <a:t>difficulties</a:t>
            </a:r>
            <a:r>
              <a:rPr lang="en-US" sz="2200" dirty="0" smtClean="0"/>
              <a:t> </a:t>
            </a:r>
            <a:r>
              <a:rPr lang="en-US" sz="2200" dirty="0"/>
              <a:t>occur in retesting:</a:t>
            </a:r>
          </a:p>
          <a:p>
            <a:pPr algn="just">
              <a:buNone/>
            </a:pPr>
            <a:r>
              <a:rPr lang="en-US" sz="2200" dirty="0" smtClean="0"/>
              <a:t>         - </a:t>
            </a:r>
            <a:r>
              <a:rPr lang="en-US" sz="2200" b="1" dirty="0" smtClean="0"/>
              <a:t>Large </a:t>
            </a:r>
            <a:r>
              <a:rPr lang="en-US" sz="2200" b="1" dirty="0"/>
              <a:t>systems </a:t>
            </a:r>
            <a:r>
              <a:rPr lang="en-US" sz="2200" dirty="0"/>
              <a:t>can take a </a:t>
            </a:r>
            <a:r>
              <a:rPr lang="en-US" sz="2200" b="1" dirty="0"/>
              <a:t>long time </a:t>
            </a:r>
            <a:r>
              <a:rPr lang="en-US" sz="2200" dirty="0"/>
              <a:t>to retest.</a:t>
            </a:r>
          </a:p>
          <a:p>
            <a:pPr algn="just">
              <a:buNone/>
            </a:pPr>
            <a:r>
              <a:rPr lang="en-US" sz="2200" dirty="0" smtClean="0"/>
              <a:t>         - It </a:t>
            </a:r>
            <a:r>
              <a:rPr lang="en-US" sz="2200" dirty="0"/>
              <a:t>can be </a:t>
            </a:r>
            <a:r>
              <a:rPr lang="en-US" sz="2200" b="1" dirty="0" smtClean="0"/>
              <a:t>difficult </a:t>
            </a:r>
            <a:r>
              <a:rPr lang="en-US" sz="2200" b="1" dirty="0"/>
              <a:t>and time-consuming to create </a:t>
            </a:r>
            <a:r>
              <a:rPr lang="en-US" sz="2200" dirty="0"/>
              <a:t>the tests.</a:t>
            </a:r>
          </a:p>
          <a:p>
            <a:pPr algn="just">
              <a:buNone/>
            </a:pPr>
            <a:r>
              <a:rPr lang="en-US" sz="2200" dirty="0" smtClean="0"/>
              <a:t>         - It </a:t>
            </a:r>
            <a:r>
              <a:rPr lang="en-US" sz="2200" dirty="0"/>
              <a:t>can be </a:t>
            </a:r>
            <a:r>
              <a:rPr lang="en-US" sz="2200" b="1" dirty="0" smtClean="0"/>
              <a:t>difficult </a:t>
            </a:r>
            <a:r>
              <a:rPr lang="en-US" sz="2200" b="1" dirty="0"/>
              <a:t>and time-consuming to evaluate the tests</a:t>
            </a:r>
            <a:r>
              <a:rPr lang="en-US" sz="2200" dirty="0"/>
              <a:t>. </a:t>
            </a:r>
            <a:r>
              <a:rPr lang="en-US" sz="2200" dirty="0" smtClean="0"/>
              <a:t>    Sometimes, it </a:t>
            </a:r>
            <a:r>
              <a:rPr lang="en-US" sz="2200" dirty="0"/>
              <a:t>requires a person in the loop to create and evaluate the results.</a:t>
            </a:r>
          </a:p>
          <a:p>
            <a:pPr algn="just">
              <a:buNone/>
            </a:pPr>
            <a:r>
              <a:rPr lang="en-US" sz="2200" dirty="0" smtClean="0"/>
              <a:t>         - </a:t>
            </a:r>
            <a:r>
              <a:rPr lang="en-US" sz="2200" b="1" dirty="0"/>
              <a:t>Cost of testing can reduce resources available </a:t>
            </a:r>
            <a:r>
              <a:rPr lang="en-US" sz="2200" dirty="0"/>
              <a:t>for software improvements.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 smtClean="0"/>
              <a:t>Notations used:</a:t>
            </a:r>
          </a:p>
          <a:p>
            <a:pPr algn="just">
              <a:buNone/>
            </a:pPr>
            <a:r>
              <a:rPr lang="en-US" sz="2200" dirty="0" smtClean="0"/>
              <a:t>        </a:t>
            </a:r>
            <a:r>
              <a:rPr lang="en-US" sz="2200" i="1" dirty="0" smtClean="0"/>
              <a:t>P denotes a program or procedure,</a:t>
            </a:r>
          </a:p>
          <a:p>
            <a:pPr algn="just">
              <a:buNone/>
            </a:pPr>
            <a:r>
              <a:rPr lang="en-US" sz="2200" i="1" dirty="0" smtClean="0"/>
              <a:t>        P ‘ denotes a modified version of P,</a:t>
            </a:r>
          </a:p>
          <a:p>
            <a:pPr algn="just">
              <a:buNone/>
            </a:pPr>
            <a:r>
              <a:rPr lang="en-US" sz="2200" i="1" dirty="0" smtClean="0"/>
              <a:t>        S denotes the specification for program P,</a:t>
            </a:r>
          </a:p>
          <a:p>
            <a:pPr algn="just">
              <a:buNone/>
            </a:pPr>
            <a:r>
              <a:rPr lang="en-US" sz="2200" i="1" dirty="0" smtClean="0"/>
              <a:t>        S ‘ denotes the specification for program P ‘,</a:t>
            </a:r>
          </a:p>
          <a:p>
            <a:pPr algn="just">
              <a:buNone/>
            </a:pPr>
            <a:r>
              <a:rPr lang="en-US" sz="2200" i="1" dirty="0" smtClean="0"/>
              <a:t>        P(</a:t>
            </a:r>
            <a:r>
              <a:rPr lang="en-US" sz="2200" i="1" dirty="0" err="1" smtClean="0"/>
              <a:t>i</a:t>
            </a:r>
            <a:r>
              <a:rPr lang="en-US" sz="2200" i="1" dirty="0" smtClean="0"/>
              <a:t>) refer to the output of P on input </a:t>
            </a:r>
            <a:r>
              <a:rPr lang="en-US" sz="2200" i="1" dirty="0" err="1" smtClean="0"/>
              <a:t>i</a:t>
            </a:r>
            <a:r>
              <a:rPr lang="en-US" sz="2200" i="1" dirty="0" smtClean="0"/>
              <a:t>,</a:t>
            </a:r>
          </a:p>
          <a:p>
            <a:pPr algn="just">
              <a:buNone/>
            </a:pPr>
            <a:r>
              <a:rPr lang="en-US" sz="2200" i="1" dirty="0" smtClean="0"/>
              <a:t>        P ‘(</a:t>
            </a:r>
            <a:r>
              <a:rPr lang="en-US" sz="2200" i="1" dirty="0" err="1" smtClean="0"/>
              <a:t>i</a:t>
            </a:r>
            <a:r>
              <a:rPr lang="en-US" sz="2200" i="1" dirty="0" smtClean="0"/>
              <a:t>) refer to the output of P ‘ on input </a:t>
            </a:r>
            <a:r>
              <a:rPr lang="en-US" sz="2200" i="1" dirty="0" err="1" smtClean="0"/>
              <a:t>i</a:t>
            </a:r>
            <a:r>
              <a:rPr lang="en-US" sz="2200" i="1" dirty="0" smtClean="0"/>
              <a:t>, and</a:t>
            </a:r>
          </a:p>
          <a:p>
            <a:pPr algn="just">
              <a:buNone/>
            </a:pPr>
            <a:r>
              <a:rPr lang="en-US" sz="2200" i="1" dirty="0" smtClean="0"/>
              <a:t>        T = {t1,….. </a:t>
            </a:r>
            <a:r>
              <a:rPr lang="en-US" sz="2200" i="1" dirty="0" err="1" smtClean="0"/>
              <a:t>tn</a:t>
            </a:r>
            <a:r>
              <a:rPr lang="en-US" sz="2200" i="1" dirty="0" smtClean="0"/>
              <a:t>} denotes a test suite or test set for P.</a:t>
            </a:r>
            <a:endParaRPr lang="en-US" sz="22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</a:t>
            </a:r>
            <a:r>
              <a:rPr lang="en-US" dirty="0" smtClean="0"/>
              <a:t>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REGRESSION TESTING PROBLEM</a:t>
            </a:r>
          </a:p>
          <a:p>
            <a:pPr algn="just">
              <a:buNone/>
            </a:pPr>
            <a:r>
              <a:rPr lang="en-US" sz="2200" dirty="0" smtClean="0"/>
              <a:t>      Given </a:t>
            </a:r>
            <a:r>
              <a:rPr lang="en-US" sz="2200" dirty="0"/>
              <a:t>a program </a:t>
            </a:r>
            <a:r>
              <a:rPr lang="en-US" sz="2200" i="1" dirty="0"/>
              <a:t>P, its </a:t>
            </a:r>
            <a:r>
              <a:rPr lang="en-US" sz="2200" i="1" dirty="0" smtClean="0"/>
              <a:t>modified </a:t>
            </a:r>
            <a:r>
              <a:rPr lang="en-US" sz="2200" i="1" dirty="0"/>
              <a:t>version P </a:t>
            </a:r>
            <a:r>
              <a:rPr lang="en-US" sz="2200" i="1" dirty="0" smtClean="0"/>
              <a:t>‘, </a:t>
            </a:r>
            <a:r>
              <a:rPr lang="en-US" sz="2200" i="1" dirty="0"/>
              <a:t>and a test set T that was </a:t>
            </a:r>
            <a:r>
              <a:rPr lang="en-US" sz="2200" i="1" dirty="0" smtClean="0"/>
              <a:t>used </a:t>
            </a:r>
            <a:r>
              <a:rPr lang="en-US" sz="2200" dirty="0" smtClean="0"/>
              <a:t>earlier </a:t>
            </a:r>
            <a:r>
              <a:rPr lang="en-US" sz="2200" dirty="0"/>
              <a:t>to test </a:t>
            </a:r>
            <a:r>
              <a:rPr lang="en-US" sz="2200" i="1" dirty="0"/>
              <a:t>P; </a:t>
            </a:r>
            <a:r>
              <a:rPr lang="en-US" sz="2200" i="1" dirty="0" smtClean="0"/>
              <a:t>find </a:t>
            </a:r>
            <a:r>
              <a:rPr lang="en-US" sz="2200" i="1" dirty="0"/>
              <a:t>a way to utilize T to gain </a:t>
            </a:r>
            <a:r>
              <a:rPr lang="en-US" sz="2200" i="1" dirty="0" smtClean="0"/>
              <a:t>sufficient confidence </a:t>
            </a:r>
            <a:r>
              <a:rPr lang="en-US" sz="2200" i="1" dirty="0"/>
              <a:t>in the </a:t>
            </a:r>
            <a:r>
              <a:rPr lang="en-US" sz="2200" i="1" dirty="0" smtClean="0"/>
              <a:t>correctness </a:t>
            </a:r>
            <a:r>
              <a:rPr lang="en-US" sz="2200" dirty="0" smtClean="0"/>
              <a:t>of </a:t>
            </a:r>
            <a:r>
              <a:rPr lang="en-US" sz="2200" i="1" dirty="0"/>
              <a:t>P </a:t>
            </a:r>
            <a:r>
              <a:rPr lang="en-US" sz="2200" i="1" dirty="0" smtClean="0"/>
              <a:t>‘.</a:t>
            </a:r>
            <a:endParaRPr lang="en-US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REGRESSION TESTING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2200" dirty="0" smtClean="0"/>
              <a:t>     </a:t>
            </a:r>
            <a:r>
              <a:rPr lang="en-US" sz="2600" dirty="0" smtClean="0"/>
              <a:t>There </a:t>
            </a:r>
            <a:r>
              <a:rPr lang="en-US" sz="2600" dirty="0"/>
              <a:t>are </a:t>
            </a:r>
            <a:r>
              <a:rPr lang="en-US" sz="2600" b="1" dirty="0"/>
              <a:t>three</a:t>
            </a:r>
            <a:r>
              <a:rPr lang="en-US" sz="2600" dirty="0"/>
              <a:t> different techniques for regression </a:t>
            </a:r>
            <a:r>
              <a:rPr lang="en-US" sz="2600" dirty="0" smtClean="0"/>
              <a:t>testing</a:t>
            </a:r>
          </a:p>
          <a:p>
            <a:pPr algn="just"/>
            <a:r>
              <a:rPr lang="en-US" sz="2600" b="1" dirty="0"/>
              <a:t>Regression test selection technique </a:t>
            </a:r>
            <a:endParaRPr lang="en-US" sz="2600" b="1" dirty="0" smtClean="0"/>
          </a:p>
          <a:p>
            <a:pPr algn="just">
              <a:buNone/>
            </a:pPr>
            <a:r>
              <a:rPr lang="en-US" sz="2600" dirty="0" smtClean="0"/>
              <a:t>      This </a:t>
            </a:r>
            <a:r>
              <a:rPr lang="en-US" sz="2600" dirty="0"/>
              <a:t>technique attempt to reduce the </a:t>
            </a:r>
            <a:r>
              <a:rPr lang="en-US" sz="2600" dirty="0" smtClean="0"/>
              <a:t>time required </a:t>
            </a:r>
            <a:r>
              <a:rPr lang="en-US" sz="2600" dirty="0"/>
              <a:t>to retest a </a:t>
            </a:r>
            <a:r>
              <a:rPr lang="en-US" sz="2600" dirty="0" smtClean="0"/>
              <a:t>modified </a:t>
            </a:r>
            <a:r>
              <a:rPr lang="en-US" sz="2600" dirty="0"/>
              <a:t>program by selecting some subset of the </a:t>
            </a:r>
            <a:r>
              <a:rPr lang="en-US" sz="2600" dirty="0" smtClean="0"/>
              <a:t>existing test </a:t>
            </a:r>
            <a:r>
              <a:rPr lang="en-US" sz="2600" dirty="0"/>
              <a:t>suite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b="1" dirty="0"/>
              <a:t>Test case prioritization </a:t>
            </a:r>
            <a:r>
              <a:rPr lang="en-US" sz="2600" b="1" dirty="0" smtClean="0"/>
              <a:t>technique</a:t>
            </a:r>
          </a:p>
          <a:p>
            <a:pPr algn="just">
              <a:buNone/>
            </a:pPr>
            <a:r>
              <a:rPr lang="en-US" sz="2600" b="1" dirty="0"/>
              <a:t> </a:t>
            </a:r>
            <a:r>
              <a:rPr lang="en-US" sz="2600" b="1" dirty="0" smtClean="0"/>
              <a:t>     </a:t>
            </a:r>
            <a:r>
              <a:rPr lang="en-US" sz="2600" dirty="0"/>
              <a:t>Regression test prioritization attempts to </a:t>
            </a:r>
            <a:r>
              <a:rPr lang="en-US" sz="2600" dirty="0" smtClean="0"/>
              <a:t>reorder a </a:t>
            </a:r>
            <a:r>
              <a:rPr lang="en-US" sz="2600" dirty="0"/>
              <a:t>regression test suite so that those tests with the highest priority, according </a:t>
            </a:r>
            <a:r>
              <a:rPr lang="en-US" sz="2600" dirty="0" smtClean="0"/>
              <a:t>to some </a:t>
            </a:r>
            <a:r>
              <a:rPr lang="en-US" sz="2600" dirty="0"/>
              <a:t>established criteria, are executed earlier in the regression testing </a:t>
            </a:r>
            <a:r>
              <a:rPr lang="en-US" sz="2600" dirty="0" smtClean="0"/>
              <a:t>process rather </a:t>
            </a:r>
            <a:r>
              <a:rPr lang="en-US" sz="2600" dirty="0"/>
              <a:t>than those with lower priority. There are </a:t>
            </a:r>
            <a:r>
              <a:rPr lang="en-US" sz="2600" b="1" dirty="0"/>
              <a:t>two types </a:t>
            </a:r>
            <a:r>
              <a:rPr lang="en-US" sz="2600" dirty="0"/>
              <a:t>of prioritization</a:t>
            </a:r>
            <a:r>
              <a:rPr lang="en-US" sz="2600" dirty="0" smtClean="0"/>
              <a:t>:</a:t>
            </a:r>
          </a:p>
          <a:p>
            <a:pPr algn="just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</a:t>
            </a:r>
            <a:r>
              <a:rPr lang="en-US" sz="2600" b="1" dirty="0" smtClean="0"/>
              <a:t>(</a:t>
            </a:r>
            <a:r>
              <a:rPr lang="en-US" sz="2600" b="1" dirty="0"/>
              <a:t>a) General Test Case </a:t>
            </a:r>
            <a:r>
              <a:rPr lang="en-US" sz="2600" b="1" dirty="0" smtClean="0"/>
              <a:t>Prioritization</a:t>
            </a:r>
          </a:p>
          <a:p>
            <a:pPr algn="just">
              <a:buNone/>
            </a:pPr>
            <a:r>
              <a:rPr lang="en-US" sz="2600" b="1" dirty="0"/>
              <a:t> </a:t>
            </a:r>
            <a:r>
              <a:rPr lang="en-US" sz="2600" b="1" dirty="0" smtClean="0"/>
              <a:t>             </a:t>
            </a:r>
            <a:r>
              <a:rPr lang="en-US" sz="2600" dirty="0"/>
              <a:t>For a given program P and test </a:t>
            </a:r>
            <a:r>
              <a:rPr lang="en-US" sz="2600" dirty="0" smtClean="0"/>
              <a:t>suite T</a:t>
            </a:r>
            <a:r>
              <a:rPr lang="en-US" sz="2600" dirty="0"/>
              <a:t>, we prioritize the test cases in T that will be useful over a succession </a:t>
            </a:r>
            <a:r>
              <a:rPr lang="en-US" sz="2600" dirty="0" smtClean="0"/>
              <a:t>of subsequent modified </a:t>
            </a:r>
            <a:r>
              <a:rPr lang="en-US" sz="2600" dirty="0"/>
              <a:t>versions of P, without any knowledge of the </a:t>
            </a:r>
            <a:r>
              <a:rPr lang="en-US" sz="2600" dirty="0" smtClean="0"/>
              <a:t>modified </a:t>
            </a:r>
            <a:r>
              <a:rPr lang="en-US" sz="2600" dirty="0"/>
              <a:t>version.</a:t>
            </a:r>
          </a:p>
          <a:p>
            <a:pPr algn="just">
              <a:buNone/>
            </a:pPr>
            <a:r>
              <a:rPr lang="en-US" sz="2600" b="1" dirty="0" smtClean="0"/>
              <a:t>          (</a:t>
            </a:r>
            <a:r>
              <a:rPr lang="en-US" sz="2600" b="1" dirty="0"/>
              <a:t>b) </a:t>
            </a:r>
            <a:r>
              <a:rPr lang="en-US" sz="2600" b="1" dirty="0" smtClean="0"/>
              <a:t>Version-Specific </a:t>
            </a:r>
            <a:r>
              <a:rPr lang="en-US" sz="2600" b="1" dirty="0"/>
              <a:t>Test Case </a:t>
            </a:r>
            <a:r>
              <a:rPr lang="en-US" sz="2600" b="1" dirty="0" smtClean="0"/>
              <a:t>Prioritization</a:t>
            </a:r>
          </a:p>
          <a:p>
            <a:pPr algn="just">
              <a:buNone/>
            </a:pPr>
            <a:r>
              <a:rPr lang="en-US" sz="2600" b="1" dirty="0"/>
              <a:t> </a:t>
            </a:r>
            <a:r>
              <a:rPr lang="en-US" sz="2600" b="1" dirty="0" smtClean="0"/>
              <a:t>           </a:t>
            </a:r>
            <a:r>
              <a:rPr lang="en-US" sz="2600" dirty="0"/>
              <a:t>We prioritize the test </a:t>
            </a:r>
            <a:r>
              <a:rPr lang="en-US" sz="2600" dirty="0" smtClean="0"/>
              <a:t>cases in </a:t>
            </a:r>
            <a:r>
              <a:rPr lang="en-US" sz="2600" dirty="0"/>
              <a:t>T, when P is </a:t>
            </a:r>
            <a:r>
              <a:rPr lang="en-US" sz="2600" dirty="0" smtClean="0"/>
              <a:t>modified </a:t>
            </a:r>
            <a:r>
              <a:rPr lang="en-US" sz="2600" dirty="0"/>
              <a:t>to P </a:t>
            </a:r>
            <a:r>
              <a:rPr lang="en-US" sz="2600" dirty="0" smtClean="0"/>
              <a:t>‘, </a:t>
            </a:r>
            <a:r>
              <a:rPr lang="en-US" sz="2600" dirty="0"/>
              <a:t>with the knowledge of the changes </a:t>
            </a:r>
            <a:r>
              <a:rPr lang="en-US" sz="2600" dirty="0" smtClean="0"/>
              <a:t>made in </a:t>
            </a:r>
            <a:r>
              <a:rPr lang="en-US" sz="2600" dirty="0"/>
              <a:t>P.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</a:t>
            </a:r>
            <a:r>
              <a:rPr lang="en-US" dirty="0" smtClean="0"/>
              <a:t>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Test suite reduction </a:t>
            </a:r>
            <a:r>
              <a:rPr lang="en-US" sz="2200" b="1" dirty="0" smtClean="0"/>
              <a:t>technique</a:t>
            </a:r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</a:t>
            </a:r>
            <a:r>
              <a:rPr lang="en-US" sz="2200" dirty="0"/>
              <a:t>It reduces testing costs by permanently </a:t>
            </a:r>
            <a:r>
              <a:rPr lang="en-US" sz="2200" dirty="0" smtClean="0"/>
              <a:t>eliminating redundant </a:t>
            </a:r>
            <a:r>
              <a:rPr lang="en-US" sz="2200" dirty="0"/>
              <a:t>test cases from test suites in terms of codes or </a:t>
            </a:r>
            <a:r>
              <a:rPr lang="en-US" sz="2200" dirty="0" smtClean="0"/>
              <a:t>functionalities exercised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SELECTIVE RETEST TECHNIQUE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 smtClean="0"/>
              <a:t>It is the process of selecting a subset of the regression test suite that tests the changes.</a:t>
            </a:r>
          </a:p>
          <a:p>
            <a:pPr algn="just"/>
            <a:r>
              <a:rPr lang="en-US" sz="2200" dirty="0" smtClean="0"/>
              <a:t>The </a:t>
            </a:r>
            <a:r>
              <a:rPr lang="en-US" sz="2200" b="1" dirty="0" smtClean="0"/>
              <a:t>objective</a:t>
            </a:r>
            <a:r>
              <a:rPr lang="en-US" sz="2200" dirty="0" smtClean="0"/>
              <a:t> of selective retest technique is </a:t>
            </a:r>
            <a:r>
              <a:rPr lang="en-US" sz="2200" b="1" dirty="0" smtClean="0"/>
              <a:t>cost reduction</a:t>
            </a:r>
            <a:r>
              <a:rPr lang="en-US" sz="2200" dirty="0" smtClean="0"/>
              <a:t>.</a:t>
            </a:r>
          </a:p>
          <a:p>
            <a:pPr algn="just">
              <a:buNone/>
            </a:pPr>
            <a:r>
              <a:rPr lang="en-US" sz="2200" dirty="0" smtClean="0"/>
              <a:t>        - Software </a:t>
            </a:r>
            <a:r>
              <a:rPr lang="en-US" sz="2200" b="1" dirty="0"/>
              <a:t>maintenance</a:t>
            </a:r>
            <a:r>
              <a:rPr lang="en-US" sz="2200" dirty="0"/>
              <a:t> includes more than </a:t>
            </a:r>
            <a:r>
              <a:rPr lang="en-US" sz="2200" b="1" dirty="0"/>
              <a:t>60% of development </a:t>
            </a:r>
            <a:r>
              <a:rPr lang="en-US" sz="2200" b="1" dirty="0" smtClean="0"/>
              <a:t>costs.</a:t>
            </a:r>
          </a:p>
          <a:p>
            <a:pPr algn="just">
              <a:buNone/>
            </a:pPr>
            <a:r>
              <a:rPr lang="en-US" sz="2200" dirty="0" smtClean="0"/>
              <a:t>        - Selective </a:t>
            </a:r>
            <a:r>
              <a:rPr lang="en-US" sz="2200" dirty="0"/>
              <a:t>retest techniques attempt to </a:t>
            </a:r>
            <a:r>
              <a:rPr lang="en-US" sz="2200" b="1" dirty="0"/>
              <a:t>reduce the cost </a:t>
            </a:r>
            <a:r>
              <a:rPr lang="en-US" sz="2200" dirty="0"/>
              <a:t>of </a:t>
            </a:r>
            <a:r>
              <a:rPr lang="en-US" sz="2200" dirty="0" smtClean="0"/>
              <a:t>testing by </a:t>
            </a:r>
            <a:r>
              <a:rPr lang="en-US" sz="2200" dirty="0"/>
              <a:t>identifying the portions of P </a:t>
            </a:r>
            <a:r>
              <a:rPr lang="en-US" sz="2200" dirty="0" smtClean="0"/>
              <a:t>‘ </a:t>
            </a:r>
            <a:r>
              <a:rPr lang="en-US" sz="2200" dirty="0"/>
              <a:t>that must be exercised by the </a:t>
            </a:r>
            <a:r>
              <a:rPr lang="en-US" sz="2200" dirty="0" smtClean="0"/>
              <a:t>regression test </a:t>
            </a:r>
            <a:r>
              <a:rPr lang="en-US" sz="2200" dirty="0"/>
              <a:t>suite</a:t>
            </a:r>
            <a:r>
              <a:rPr lang="en-US" sz="2200" dirty="0" smtClean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Characteristic  </a:t>
            </a:r>
            <a:r>
              <a:rPr lang="en-US" sz="3200" dirty="0"/>
              <a:t>of the </a:t>
            </a:r>
            <a:r>
              <a:rPr lang="en-US" sz="3200" dirty="0" smtClean="0"/>
              <a:t>Selective Retest Technique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It </a:t>
            </a:r>
            <a:r>
              <a:rPr lang="en-US" sz="2200" b="1" dirty="0"/>
              <a:t>minimizes the resources</a:t>
            </a:r>
            <a:r>
              <a:rPr lang="en-US" sz="2200" dirty="0"/>
              <a:t> required to regression test a new version.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It is achieved by </a:t>
            </a:r>
            <a:r>
              <a:rPr lang="en-US" sz="2200" b="1" dirty="0"/>
              <a:t>minimizing the number of test cases </a:t>
            </a:r>
            <a:r>
              <a:rPr lang="en-US" sz="2200" dirty="0"/>
              <a:t>applied to the </a:t>
            </a:r>
            <a:r>
              <a:rPr lang="en-US" sz="2200" dirty="0" smtClean="0"/>
              <a:t>new version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It is needed because a regression test suite </a:t>
            </a:r>
            <a:r>
              <a:rPr lang="en-US" sz="2200" b="1" dirty="0"/>
              <a:t>grows</a:t>
            </a:r>
            <a:r>
              <a:rPr lang="en-US" sz="2200" dirty="0"/>
              <a:t> with each </a:t>
            </a:r>
            <a:r>
              <a:rPr lang="en-US" sz="2200" dirty="0" smtClean="0"/>
              <a:t>version, resulting </a:t>
            </a:r>
            <a:r>
              <a:rPr lang="en-US" sz="2200" dirty="0"/>
              <a:t>in </a:t>
            </a:r>
            <a:r>
              <a:rPr lang="en-US" sz="2200" b="1" dirty="0"/>
              <a:t>broken, obsolete, uncontrollable, redundant test cases.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It </a:t>
            </a:r>
            <a:r>
              <a:rPr lang="en-US" sz="2200" b="1" dirty="0"/>
              <a:t>analyses the relationship</a:t>
            </a:r>
            <a:r>
              <a:rPr lang="en-US" sz="2200" dirty="0"/>
              <a:t> between the test cases and the software </a:t>
            </a:r>
            <a:r>
              <a:rPr lang="en-US" sz="2200" dirty="0" smtClean="0"/>
              <a:t>elements they </a:t>
            </a:r>
            <a:r>
              <a:rPr lang="en-US" sz="2200" dirty="0"/>
              <a:t>cover.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It uses the information about </a:t>
            </a:r>
            <a:r>
              <a:rPr lang="en-US" sz="2200" b="1" dirty="0"/>
              <a:t>changes to select test cases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Steps in Selective Retest Technique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 err="1"/>
              <a:t>Rothermel</a:t>
            </a:r>
            <a:r>
              <a:rPr lang="en-US" sz="2200" dirty="0"/>
              <a:t> and </a:t>
            </a:r>
            <a:r>
              <a:rPr lang="en-US" sz="2200" dirty="0" err="1"/>
              <a:t>Harrold</a:t>
            </a:r>
            <a:r>
              <a:rPr lang="en-US" sz="2200" dirty="0"/>
              <a:t> </a:t>
            </a:r>
            <a:r>
              <a:rPr lang="en-US" sz="2200" dirty="0" smtClean="0"/>
              <a:t>have characterized </a:t>
            </a:r>
            <a:r>
              <a:rPr lang="en-US" sz="2200" dirty="0"/>
              <a:t>the typical </a:t>
            </a:r>
            <a:r>
              <a:rPr lang="en-US" sz="2200" dirty="0" smtClean="0"/>
              <a:t>steps taken </a:t>
            </a:r>
            <a:r>
              <a:rPr lang="en-US" sz="2200" dirty="0"/>
              <a:t>by this technique in the following </a:t>
            </a:r>
            <a:r>
              <a:rPr lang="en-US" sz="2200" dirty="0" smtClean="0"/>
              <a:t>manner:</a:t>
            </a:r>
          </a:p>
          <a:p>
            <a:pPr algn="just">
              <a:buNone/>
            </a:pPr>
            <a:r>
              <a:rPr lang="en-US" sz="2200" b="1" dirty="0" smtClean="0"/>
              <a:t> 1</a:t>
            </a:r>
            <a:r>
              <a:rPr lang="en-US" sz="2200" b="1" dirty="0"/>
              <a:t>. Select </a:t>
            </a:r>
            <a:r>
              <a:rPr lang="en-US" sz="2200" b="1" i="1" dirty="0"/>
              <a:t>T </a:t>
            </a:r>
            <a:r>
              <a:rPr lang="en-US" sz="2200" b="1" i="1" dirty="0" smtClean="0"/>
              <a:t>‘ </a:t>
            </a:r>
            <a:r>
              <a:rPr lang="en-US" sz="2200" b="1" i="1" dirty="0"/>
              <a:t>subset of T, a set of test cases to execute on P </a:t>
            </a:r>
            <a:r>
              <a:rPr lang="en-US" sz="2200" b="1" i="1" dirty="0" smtClean="0"/>
              <a:t>‘.</a:t>
            </a:r>
            <a:endParaRPr lang="en-US" sz="2200" b="1" i="1" dirty="0"/>
          </a:p>
          <a:p>
            <a:pPr algn="just">
              <a:buNone/>
            </a:pPr>
            <a:r>
              <a:rPr lang="en-US" sz="2200" b="1" dirty="0" smtClean="0"/>
              <a:t> 2</a:t>
            </a:r>
            <a:r>
              <a:rPr lang="en-US" sz="2200" b="1" dirty="0"/>
              <a:t>. Test </a:t>
            </a:r>
            <a:r>
              <a:rPr lang="en-US" sz="2200" b="1" i="1" dirty="0"/>
              <a:t>P </a:t>
            </a:r>
            <a:r>
              <a:rPr lang="en-US" sz="2200" b="1" i="1" dirty="0" smtClean="0"/>
              <a:t>‘ </a:t>
            </a:r>
            <a:r>
              <a:rPr lang="en-US" sz="2200" b="1" i="1" dirty="0"/>
              <a:t>with T </a:t>
            </a:r>
            <a:r>
              <a:rPr lang="en-US" sz="2200" b="1" i="1" dirty="0" smtClean="0"/>
              <a:t>‘, </a:t>
            </a:r>
            <a:r>
              <a:rPr lang="en-US" sz="2200" b="1" i="1" dirty="0"/>
              <a:t>establishing correctness of P </a:t>
            </a:r>
            <a:r>
              <a:rPr lang="en-US" sz="2200" b="1" i="1" dirty="0" smtClean="0"/>
              <a:t>‘ </a:t>
            </a:r>
            <a:r>
              <a:rPr lang="en-US" sz="2200" b="1" i="1" dirty="0"/>
              <a:t>with respect to T </a:t>
            </a:r>
            <a:r>
              <a:rPr lang="en-US" sz="2200" b="1" i="1" dirty="0" smtClean="0"/>
              <a:t>‘.</a:t>
            </a:r>
            <a:endParaRPr lang="en-US" sz="2200" b="1" i="1" dirty="0"/>
          </a:p>
          <a:p>
            <a:pPr algn="just">
              <a:buNone/>
            </a:pPr>
            <a:r>
              <a:rPr lang="en-US" sz="2200" b="1" dirty="0" smtClean="0"/>
              <a:t> 3</a:t>
            </a:r>
            <a:r>
              <a:rPr lang="en-US" sz="2200" b="1" dirty="0"/>
              <a:t>. If necessary, create </a:t>
            </a:r>
            <a:r>
              <a:rPr lang="en-US" sz="2200" b="1" i="1" dirty="0"/>
              <a:t>T </a:t>
            </a:r>
            <a:r>
              <a:rPr lang="en-US" sz="2200" b="1" i="1" dirty="0" smtClean="0"/>
              <a:t>‘’, </a:t>
            </a:r>
            <a:r>
              <a:rPr lang="en-US" sz="2200" b="1" i="1" dirty="0"/>
              <a:t>a set of new functional or structural test cases </a:t>
            </a:r>
            <a:r>
              <a:rPr lang="en-US" sz="2200" b="1" i="1" dirty="0" smtClean="0"/>
              <a:t>for P ‘.</a:t>
            </a:r>
            <a:endParaRPr lang="en-US" sz="2200" b="1" i="1" dirty="0"/>
          </a:p>
          <a:p>
            <a:pPr algn="just">
              <a:buNone/>
            </a:pPr>
            <a:r>
              <a:rPr lang="en-US" sz="2200" b="1" dirty="0" smtClean="0"/>
              <a:t> 4</a:t>
            </a:r>
            <a:r>
              <a:rPr lang="en-US" sz="2200" b="1" dirty="0"/>
              <a:t>. Test </a:t>
            </a:r>
            <a:r>
              <a:rPr lang="en-US" sz="2200" b="1" i="1" dirty="0"/>
              <a:t>P </a:t>
            </a:r>
            <a:r>
              <a:rPr lang="en-US" sz="2200" b="1" i="1" dirty="0" smtClean="0"/>
              <a:t>‘ </a:t>
            </a:r>
            <a:r>
              <a:rPr lang="en-US" sz="2200" b="1" i="1" dirty="0"/>
              <a:t>with T </a:t>
            </a:r>
            <a:r>
              <a:rPr lang="en-US" sz="2200" b="1" i="1" dirty="0" smtClean="0"/>
              <a:t>‘’,establishing </a:t>
            </a:r>
            <a:r>
              <a:rPr lang="en-US" sz="2200" b="1" i="1" dirty="0"/>
              <a:t>correctness of P </a:t>
            </a:r>
            <a:r>
              <a:rPr lang="en-US" sz="2200" b="1" i="1" dirty="0" smtClean="0"/>
              <a:t>‘ </a:t>
            </a:r>
            <a:r>
              <a:rPr lang="en-US" sz="2200" b="1" i="1" dirty="0"/>
              <a:t>with respect to T </a:t>
            </a:r>
            <a:r>
              <a:rPr lang="en-US" sz="2200" b="1" i="1" dirty="0" smtClean="0"/>
              <a:t>‘’.</a:t>
            </a:r>
            <a:endParaRPr lang="en-US" sz="2200" b="1" i="1" dirty="0"/>
          </a:p>
          <a:p>
            <a:pPr algn="just">
              <a:buNone/>
            </a:pPr>
            <a:r>
              <a:rPr lang="en-US" sz="2200" b="1" dirty="0" smtClean="0"/>
              <a:t> 5</a:t>
            </a:r>
            <a:r>
              <a:rPr lang="en-US" sz="2200" b="1" dirty="0"/>
              <a:t>. Create </a:t>
            </a:r>
            <a:r>
              <a:rPr lang="en-US" sz="2200" b="1" i="1" dirty="0"/>
              <a:t>T </a:t>
            </a:r>
            <a:r>
              <a:rPr lang="en-US" sz="2200" b="1" i="1" dirty="0" smtClean="0"/>
              <a:t>‘’’, </a:t>
            </a:r>
            <a:r>
              <a:rPr lang="en-US" sz="2200" b="1" i="1" dirty="0"/>
              <a:t>a new test suite and test execution </a:t>
            </a:r>
            <a:r>
              <a:rPr lang="en-US" sz="2200" b="1" i="1" dirty="0" smtClean="0"/>
              <a:t>profile </a:t>
            </a:r>
            <a:r>
              <a:rPr lang="en-US" sz="2200" b="1" i="1" dirty="0"/>
              <a:t>for P </a:t>
            </a:r>
            <a:r>
              <a:rPr lang="en-US" sz="2200" b="1" i="1" dirty="0" smtClean="0"/>
              <a:t>‘, </a:t>
            </a:r>
            <a:r>
              <a:rPr lang="en-US" sz="2200" b="1" i="1" dirty="0"/>
              <a:t>from T, T </a:t>
            </a:r>
            <a:r>
              <a:rPr lang="en-US" sz="2200" b="1" i="1" dirty="0" smtClean="0"/>
              <a:t>‘, </a:t>
            </a:r>
            <a:r>
              <a:rPr lang="en-US" sz="2200" b="1" dirty="0" smtClean="0"/>
              <a:t>and </a:t>
            </a:r>
            <a:r>
              <a:rPr lang="en-US" sz="2200" b="1" i="1" dirty="0"/>
              <a:t>T </a:t>
            </a:r>
            <a:r>
              <a:rPr lang="en-US" sz="2200" b="1" i="1" dirty="0" smtClean="0"/>
              <a:t>‘’.</a:t>
            </a:r>
            <a:endParaRPr lang="en-US" sz="22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c</a:t>
            </a:r>
            <a:r>
              <a:rPr lang="en-US" sz="3200" dirty="0" smtClean="0"/>
              <a:t>ontinue…..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9187" y="2343944"/>
            <a:ext cx="7141945" cy="314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c</a:t>
            </a:r>
            <a:r>
              <a:rPr lang="en-US" sz="3200" dirty="0" smtClean="0"/>
              <a:t>ontinue….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US" sz="2000" b="1" dirty="0"/>
              <a:t>Each of these steps </a:t>
            </a:r>
            <a:r>
              <a:rPr lang="en-US" sz="2000" dirty="0"/>
              <a:t>involves the following </a:t>
            </a:r>
            <a:r>
              <a:rPr lang="en-US" sz="2000" dirty="0" smtClean="0"/>
              <a:t>important </a:t>
            </a:r>
            <a:r>
              <a:rPr lang="en-US" sz="2000" b="1" dirty="0"/>
              <a:t>problems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000" b="1" dirty="0"/>
              <a:t>Regression test selection </a:t>
            </a:r>
            <a:r>
              <a:rPr lang="en-US" sz="2000" b="1" dirty="0" smtClean="0"/>
              <a:t>problem</a:t>
            </a:r>
          </a:p>
          <a:p>
            <a:pPr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b="1" dirty="0"/>
              <a:t>Step 1 </a:t>
            </a:r>
            <a:r>
              <a:rPr lang="en-US" sz="2000" dirty="0"/>
              <a:t>involves this problem. The </a:t>
            </a:r>
            <a:r>
              <a:rPr lang="en-US" sz="2000" dirty="0" smtClean="0"/>
              <a:t>problem is </a:t>
            </a:r>
            <a:r>
              <a:rPr lang="en-US" sz="2000" dirty="0"/>
              <a:t>to select a subset T </a:t>
            </a:r>
            <a:r>
              <a:rPr lang="en-US" sz="2000" dirty="0" smtClean="0"/>
              <a:t>‘ </a:t>
            </a:r>
            <a:r>
              <a:rPr lang="en-US" sz="2000" dirty="0"/>
              <a:t>of T with which P </a:t>
            </a:r>
            <a:r>
              <a:rPr lang="en-US" sz="2000" dirty="0" smtClean="0"/>
              <a:t>‘ </a:t>
            </a:r>
            <a:r>
              <a:rPr lang="en-US" sz="2000" dirty="0"/>
              <a:t>will be tested.</a:t>
            </a:r>
          </a:p>
          <a:p>
            <a:pPr algn="just"/>
            <a:r>
              <a:rPr lang="en-US" sz="2000" b="1" dirty="0"/>
              <a:t>Coverage </a:t>
            </a:r>
            <a:r>
              <a:rPr lang="en-US" sz="2000" b="1" dirty="0" smtClean="0"/>
              <a:t>identification problem</a:t>
            </a:r>
          </a:p>
          <a:p>
            <a:pPr algn="just">
              <a:buNone/>
            </a:pPr>
            <a:r>
              <a:rPr lang="en-US" sz="2000" dirty="0" smtClean="0"/>
              <a:t>        </a:t>
            </a:r>
            <a:r>
              <a:rPr lang="en-US" sz="2000" b="1" dirty="0"/>
              <a:t>Step 3 </a:t>
            </a:r>
            <a:r>
              <a:rPr lang="en-US" sz="2000" dirty="0"/>
              <a:t>addresses this problem. The problem </a:t>
            </a:r>
            <a:r>
              <a:rPr lang="en-US" sz="2000" dirty="0" smtClean="0"/>
              <a:t>is to </a:t>
            </a:r>
            <a:r>
              <a:rPr lang="en-US" sz="2000" dirty="0"/>
              <a:t>identify portions of P </a:t>
            </a:r>
            <a:r>
              <a:rPr lang="en-US" sz="2000" dirty="0" smtClean="0"/>
              <a:t>‘ </a:t>
            </a:r>
            <a:r>
              <a:rPr lang="en-US" sz="2000" dirty="0"/>
              <a:t>or its </a:t>
            </a:r>
            <a:r>
              <a:rPr lang="en-US" sz="2000" dirty="0" smtClean="0"/>
              <a:t>specifications </a:t>
            </a:r>
            <a:r>
              <a:rPr lang="en-US" sz="2000" dirty="0"/>
              <a:t>that requires additional testing.</a:t>
            </a:r>
          </a:p>
          <a:p>
            <a:pPr algn="just"/>
            <a:r>
              <a:rPr lang="en-US" sz="2000" b="1" dirty="0"/>
              <a:t>Test suite execution </a:t>
            </a:r>
            <a:r>
              <a:rPr lang="en-US" sz="2000" b="1" dirty="0" smtClean="0"/>
              <a:t>problem</a:t>
            </a:r>
          </a:p>
          <a:p>
            <a:pPr algn="just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</a:t>
            </a:r>
            <a:r>
              <a:rPr lang="en-US" sz="2000" b="1" dirty="0"/>
              <a:t>Steps 2 and 4 </a:t>
            </a:r>
            <a:r>
              <a:rPr lang="en-US" sz="2000" dirty="0"/>
              <a:t>address the test suite </a:t>
            </a:r>
            <a:r>
              <a:rPr lang="en-US" sz="2000" dirty="0" smtClean="0"/>
              <a:t>execution problem</a:t>
            </a:r>
            <a:r>
              <a:rPr lang="en-US" sz="2000" dirty="0"/>
              <a:t>. The problem is to execute test suites </a:t>
            </a:r>
            <a:r>
              <a:rPr lang="en-US" sz="2000" dirty="0" smtClean="0"/>
              <a:t>efficiently </a:t>
            </a:r>
            <a:r>
              <a:rPr lang="en-US" sz="2000" dirty="0"/>
              <a:t>and checking </a:t>
            </a:r>
            <a:r>
              <a:rPr lang="en-US" sz="2000" dirty="0" smtClean="0"/>
              <a:t>test results </a:t>
            </a:r>
            <a:r>
              <a:rPr lang="en-US" sz="2000" dirty="0"/>
              <a:t>for correctness.</a:t>
            </a:r>
          </a:p>
          <a:p>
            <a:pPr algn="just"/>
            <a:r>
              <a:rPr lang="en-US" sz="2000" b="1" dirty="0"/>
              <a:t>Test suite maintenance problem </a:t>
            </a:r>
            <a:endParaRPr lang="en-US" sz="2000" b="1" dirty="0" smtClean="0"/>
          </a:p>
          <a:p>
            <a:pPr algn="just">
              <a:buNone/>
            </a:pPr>
            <a:r>
              <a:rPr lang="en-US" sz="2000" b="1" dirty="0" smtClean="0"/>
              <a:t>      Step </a:t>
            </a:r>
            <a:r>
              <a:rPr lang="en-US" sz="2000" b="1" dirty="0"/>
              <a:t>5 </a:t>
            </a:r>
            <a:r>
              <a:rPr lang="en-US" sz="2000" dirty="0"/>
              <a:t>addresses this problem. The </a:t>
            </a:r>
            <a:r>
              <a:rPr lang="en-US" sz="2000" dirty="0" smtClean="0"/>
              <a:t>problem is </a:t>
            </a:r>
            <a:r>
              <a:rPr lang="en-US" sz="2000" dirty="0"/>
              <a:t>to update and store test information.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c</a:t>
            </a:r>
            <a:r>
              <a:rPr lang="en-US" sz="3200" dirty="0" smtClean="0"/>
              <a:t>ontinue….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Strategy for Test Case </a:t>
            </a:r>
            <a:r>
              <a:rPr lang="en-US" sz="2200" b="1" dirty="0" smtClean="0"/>
              <a:t>Selection</a:t>
            </a:r>
          </a:p>
          <a:p>
            <a:pPr algn="just">
              <a:buNone/>
            </a:pPr>
            <a:r>
              <a:rPr lang="en-US" sz="2200" dirty="0" smtClean="0"/>
              <a:t>     A </a:t>
            </a:r>
            <a:r>
              <a:rPr lang="en-US" sz="2200" dirty="0"/>
              <a:t>decision procedure </a:t>
            </a:r>
            <a:r>
              <a:rPr lang="en-US" sz="2200" dirty="0" smtClean="0"/>
              <a:t>for selecting </a:t>
            </a:r>
            <a:r>
              <a:rPr lang="en-US" sz="2200" dirty="0"/>
              <a:t>the test cases is provided by a </a:t>
            </a:r>
            <a:r>
              <a:rPr lang="en-US" sz="2200" i="1" dirty="0"/>
              <a:t>test </a:t>
            </a:r>
            <a:r>
              <a:rPr lang="en-US" sz="2200" dirty="0"/>
              <a:t>criterion</a:t>
            </a:r>
            <a:r>
              <a:rPr lang="en-US" sz="2200" i="1" dirty="0" smtClean="0"/>
              <a:t>.</a:t>
            </a:r>
          </a:p>
          <a:p>
            <a:pPr algn="just">
              <a:buNone/>
            </a:pPr>
            <a:r>
              <a:rPr lang="en-US" sz="2200" i="1" dirty="0"/>
              <a:t> </a:t>
            </a:r>
            <a:r>
              <a:rPr lang="en-US" sz="2200" i="1" dirty="0" smtClean="0"/>
              <a:t>      - </a:t>
            </a:r>
            <a:r>
              <a:rPr lang="en-US" sz="2200" b="1" dirty="0"/>
              <a:t>Selection Criteria Based on </a:t>
            </a:r>
            <a:r>
              <a:rPr lang="en-US" sz="2200" b="1" dirty="0" smtClean="0"/>
              <a:t>Code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- </a:t>
            </a:r>
            <a:r>
              <a:rPr lang="en-US" sz="2200" b="1" i="1" dirty="0"/>
              <a:t>Fault-revealing test </a:t>
            </a:r>
            <a:r>
              <a:rPr lang="en-US" sz="2200" b="1" i="1" dirty="0" smtClean="0"/>
              <a:t>cases</a:t>
            </a:r>
          </a:p>
          <a:p>
            <a:pPr algn="just">
              <a:buNone/>
            </a:pPr>
            <a:r>
              <a:rPr lang="en-US" sz="2200" b="1" i="1" dirty="0"/>
              <a:t> </a:t>
            </a:r>
            <a:r>
              <a:rPr lang="en-US" sz="2200" b="1" i="1" dirty="0" smtClean="0"/>
              <a:t>      - Modification-revealing </a:t>
            </a:r>
            <a:r>
              <a:rPr lang="en-US" sz="2200" b="1" i="1" dirty="0"/>
              <a:t>test </a:t>
            </a:r>
            <a:r>
              <a:rPr lang="en-US" sz="2200" b="1" i="1" dirty="0" smtClean="0"/>
              <a:t>cases</a:t>
            </a:r>
          </a:p>
          <a:p>
            <a:pPr algn="just">
              <a:buNone/>
            </a:pPr>
            <a:r>
              <a:rPr lang="en-US" sz="2200" b="1" i="1" dirty="0"/>
              <a:t> </a:t>
            </a:r>
            <a:r>
              <a:rPr lang="en-US" sz="2200" b="1" i="1" dirty="0" smtClean="0"/>
              <a:t>      - Modification-traversing </a:t>
            </a:r>
            <a:r>
              <a:rPr lang="en-US" sz="2200" b="1" i="1" dirty="0"/>
              <a:t>test cases</a:t>
            </a:r>
            <a:endParaRPr lang="en-US" sz="22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</a:t>
            </a:r>
            <a:r>
              <a:rPr lang="en-US" dirty="0" smtClean="0"/>
              <a:t>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Regression Test Selection </a:t>
            </a:r>
            <a:r>
              <a:rPr lang="en-US" sz="2200" b="1" dirty="0" smtClean="0"/>
              <a:t>Techniques</a:t>
            </a:r>
          </a:p>
          <a:p>
            <a:pPr>
              <a:buNone/>
            </a:pPr>
            <a:r>
              <a:rPr lang="en-US" sz="2200" b="1" dirty="0" smtClean="0"/>
              <a:t>      </a:t>
            </a:r>
            <a:r>
              <a:rPr lang="en-US" sz="2200" dirty="0"/>
              <a:t>We </a:t>
            </a:r>
            <a:r>
              <a:rPr lang="en-US" sz="2200" dirty="0" smtClean="0"/>
              <a:t>consider </a:t>
            </a:r>
            <a:r>
              <a:rPr lang="en-US" sz="2200" dirty="0"/>
              <a:t>the following selective retest techniques</a:t>
            </a:r>
            <a:r>
              <a:rPr lang="en-US" sz="2200" dirty="0" smtClean="0"/>
              <a:t>:</a:t>
            </a:r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- </a:t>
            </a:r>
            <a:r>
              <a:rPr lang="en-US" sz="2200" b="1" dirty="0"/>
              <a:t>Minimization techniques </a:t>
            </a:r>
            <a:endParaRPr lang="en-US" sz="2200" b="1" dirty="0" smtClean="0"/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</a:t>
            </a:r>
            <a:r>
              <a:rPr lang="en-US" sz="2200" dirty="0" smtClean="0"/>
              <a:t>Minimization-based </a:t>
            </a:r>
            <a:r>
              <a:rPr lang="en-US" sz="2200" dirty="0"/>
              <a:t>regression test </a:t>
            </a:r>
            <a:r>
              <a:rPr lang="en-US" sz="2200" dirty="0" smtClean="0"/>
              <a:t>selection techniques attempt </a:t>
            </a:r>
            <a:r>
              <a:rPr lang="en-US" sz="2200" dirty="0"/>
              <a:t>to select minimal sets of test cases from T that yield </a:t>
            </a:r>
            <a:r>
              <a:rPr lang="en-US" sz="2200" dirty="0" smtClean="0"/>
              <a:t>coverage of modified </a:t>
            </a:r>
            <a:r>
              <a:rPr lang="en-US" sz="2200" dirty="0"/>
              <a:t>or affected portions of P</a:t>
            </a:r>
            <a:r>
              <a:rPr lang="en-US" sz="2200" dirty="0" smtClean="0"/>
              <a:t>.</a:t>
            </a:r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-</a:t>
            </a:r>
            <a:r>
              <a:rPr lang="en-US" sz="2200" b="1" i="1" dirty="0"/>
              <a:t> </a:t>
            </a:r>
            <a:r>
              <a:rPr lang="en-US" sz="2200" b="1" dirty="0" smtClean="0"/>
              <a:t>Dataflow techniques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</a:t>
            </a:r>
            <a:r>
              <a:rPr lang="en-US" sz="2200" dirty="0" smtClean="0"/>
              <a:t>Dataflow </a:t>
            </a:r>
            <a:r>
              <a:rPr lang="en-US" sz="2200" dirty="0"/>
              <a:t>coverage-based regression test selection </a:t>
            </a:r>
            <a:r>
              <a:rPr lang="en-US" sz="2200" dirty="0" smtClean="0"/>
              <a:t>techniques select </a:t>
            </a:r>
            <a:r>
              <a:rPr lang="en-US" sz="2200" dirty="0"/>
              <a:t>test cases that exercise data interactions that have been </a:t>
            </a:r>
            <a:r>
              <a:rPr lang="en-US" sz="2200" dirty="0" smtClean="0"/>
              <a:t>affected by modifications.</a:t>
            </a:r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</a:t>
            </a:r>
            <a:endParaRPr lang="en-US" sz="2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</a:t>
            </a:r>
            <a:r>
              <a:rPr lang="en-US" dirty="0" smtClean="0"/>
              <a:t>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200" b="1" dirty="0" smtClean="0"/>
              <a:t>     </a:t>
            </a:r>
            <a:r>
              <a:rPr lang="en-US" sz="2400" b="1" dirty="0" smtClean="0"/>
              <a:t>-Safe techniques</a:t>
            </a:r>
          </a:p>
          <a:p>
            <a:pPr algn="just">
              <a:buNone/>
            </a:pPr>
            <a:r>
              <a:rPr lang="en-US" sz="2400" dirty="0" smtClean="0"/>
              <a:t>    Techniques that are </a:t>
            </a:r>
            <a:r>
              <a:rPr lang="en-US" sz="2400" dirty="0"/>
              <a:t>not safe can fail to select a test case that would have revealed a fault in </a:t>
            </a:r>
            <a:r>
              <a:rPr lang="en-US" sz="2400" dirty="0" smtClean="0"/>
              <a:t>the modified </a:t>
            </a:r>
            <a:r>
              <a:rPr lang="en-US" sz="2400" dirty="0"/>
              <a:t>program. In contrast, when an explicit set of safety conditions can </a:t>
            </a:r>
            <a:r>
              <a:rPr lang="en-US" sz="2400" dirty="0" smtClean="0"/>
              <a:t>be satisfied</a:t>
            </a:r>
            <a:r>
              <a:rPr lang="en-US" sz="2400" dirty="0"/>
              <a:t>, safe regression test selection techniques guarantee that the </a:t>
            </a:r>
            <a:r>
              <a:rPr lang="en-US" sz="2400" dirty="0" smtClean="0"/>
              <a:t>selected subset </a:t>
            </a:r>
            <a:r>
              <a:rPr lang="en-US" sz="2400" dirty="0"/>
              <a:t>T </a:t>
            </a:r>
            <a:r>
              <a:rPr lang="en-US" sz="2400" dirty="0" smtClean="0"/>
              <a:t>‘ </a:t>
            </a:r>
            <a:r>
              <a:rPr lang="en-US" sz="2400" dirty="0"/>
              <a:t>contains all test cases in the original test suite T that can reveal </a:t>
            </a:r>
            <a:r>
              <a:rPr lang="en-US" sz="2400" dirty="0" smtClean="0"/>
              <a:t>faults in </a:t>
            </a:r>
            <a:r>
              <a:rPr lang="en-US" sz="2400" dirty="0"/>
              <a:t>P </a:t>
            </a:r>
            <a:r>
              <a:rPr lang="en-US" sz="2400" dirty="0" smtClean="0"/>
              <a:t>‘.</a:t>
            </a:r>
          </a:p>
          <a:p>
            <a:pPr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</a:t>
            </a:r>
            <a:r>
              <a:rPr lang="en-US" sz="2400" b="1" dirty="0"/>
              <a:t> Ad hoc/Random </a:t>
            </a:r>
            <a:r>
              <a:rPr lang="en-US" sz="2400" b="1" dirty="0" smtClean="0"/>
              <a:t>techniques</a:t>
            </a:r>
          </a:p>
          <a:p>
            <a:pPr algn="just">
              <a:buNone/>
            </a:pPr>
            <a:r>
              <a:rPr lang="en-US" sz="2400" dirty="0" smtClean="0"/>
              <a:t>       When </a:t>
            </a:r>
            <a:r>
              <a:rPr lang="en-US" sz="2400" dirty="0"/>
              <a:t>time constraints prohibit the use of a </a:t>
            </a:r>
            <a:r>
              <a:rPr lang="en-US" sz="2400" dirty="0" smtClean="0"/>
              <a:t>retest all approach</a:t>
            </a:r>
            <a:r>
              <a:rPr lang="en-US" sz="2400" dirty="0"/>
              <a:t>, but no test selection tool is available, developers often select </a:t>
            </a:r>
            <a:r>
              <a:rPr lang="en-US" sz="2400" dirty="0" smtClean="0"/>
              <a:t>test cases </a:t>
            </a:r>
            <a:r>
              <a:rPr lang="en-US" sz="2400" dirty="0"/>
              <a:t>based on ‘intuitions’ or loose associations of test cases with </a:t>
            </a:r>
            <a:r>
              <a:rPr lang="en-US" sz="2400" dirty="0" smtClean="0"/>
              <a:t>functionality. Another </a:t>
            </a:r>
            <a:r>
              <a:rPr lang="en-US" sz="2400" dirty="0"/>
              <a:t>simple approach is to randomly select a predetermined number </a:t>
            </a:r>
            <a:r>
              <a:rPr lang="en-US" sz="2400" dirty="0" smtClean="0"/>
              <a:t>of test </a:t>
            </a:r>
            <a:r>
              <a:rPr lang="en-US" sz="2400" dirty="0"/>
              <a:t>cases from T.</a:t>
            </a:r>
          </a:p>
          <a:p>
            <a:pPr algn="just">
              <a:buNone/>
            </a:pPr>
            <a:r>
              <a:rPr lang="en-US" sz="2400" b="1" dirty="0" smtClean="0"/>
              <a:t>      -Retest-all </a:t>
            </a:r>
            <a:r>
              <a:rPr lang="en-US" sz="2400" b="1" dirty="0"/>
              <a:t>technique </a:t>
            </a:r>
            <a:endParaRPr lang="en-US" sz="2400" b="1" dirty="0" smtClean="0"/>
          </a:p>
          <a:p>
            <a:pPr algn="just">
              <a:buNone/>
            </a:pPr>
            <a:r>
              <a:rPr lang="en-US" sz="2400" dirty="0" smtClean="0"/>
              <a:t>       The </a:t>
            </a:r>
            <a:r>
              <a:rPr lang="en-US" sz="2400" dirty="0"/>
              <a:t>retest-all technique simply reuses all existing </a:t>
            </a:r>
            <a:r>
              <a:rPr lang="en-US" sz="2400" dirty="0" smtClean="0"/>
              <a:t>test cases</a:t>
            </a:r>
            <a:r>
              <a:rPr lang="en-US" sz="2400" dirty="0"/>
              <a:t>. To test P </a:t>
            </a:r>
            <a:r>
              <a:rPr lang="en-US" sz="2400" dirty="0" smtClean="0"/>
              <a:t>‘, </a:t>
            </a:r>
            <a:r>
              <a:rPr lang="en-US" sz="2400" dirty="0"/>
              <a:t>the technique effectively selects all test cases in 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</a:t>
            </a:r>
            <a:r>
              <a:rPr lang="en-US" dirty="0" smtClean="0"/>
              <a:t>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dirty="0"/>
              <a:t>E</a:t>
            </a:r>
            <a:r>
              <a:rPr lang="en-US" sz="2400" b="1" dirty="0"/>
              <a:t>valuating Regression Test Selection </a:t>
            </a:r>
            <a:r>
              <a:rPr lang="en-US" sz="2400" b="1" dirty="0" smtClean="0"/>
              <a:t>Techniques</a:t>
            </a:r>
          </a:p>
          <a:p>
            <a:pPr algn="just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-</a:t>
            </a:r>
            <a:r>
              <a:rPr lang="en-US" sz="2400" b="1" i="1" dirty="0"/>
              <a:t> </a:t>
            </a:r>
            <a:r>
              <a:rPr lang="en-US" sz="2400" b="1" i="1" dirty="0" smtClean="0"/>
              <a:t>Inclusiveness</a:t>
            </a:r>
          </a:p>
          <a:p>
            <a:pPr algn="just">
              <a:buNone/>
            </a:pPr>
            <a:r>
              <a:rPr lang="en-US" sz="2400" b="1" i="1" dirty="0"/>
              <a:t> </a:t>
            </a:r>
            <a:r>
              <a:rPr lang="en-US" sz="2400" b="1" i="1" dirty="0" smtClean="0"/>
              <a:t>       </a:t>
            </a:r>
            <a:r>
              <a:rPr lang="en-US" sz="2400" dirty="0"/>
              <a:t>It measures the extent to which M chooses </a:t>
            </a:r>
            <a:r>
              <a:rPr lang="en-US" sz="2400" dirty="0" smtClean="0"/>
              <a:t>modification revealing test </a:t>
            </a:r>
            <a:r>
              <a:rPr lang="en-US" sz="2400" dirty="0"/>
              <a:t>from T for inclusion in </a:t>
            </a:r>
            <a:r>
              <a:rPr lang="en-US" sz="2400" dirty="0" smtClean="0"/>
              <a:t>T’, </a:t>
            </a:r>
            <a:r>
              <a:rPr lang="en-US" sz="2400" dirty="0"/>
              <a:t>where M is a regression test </a:t>
            </a:r>
            <a:r>
              <a:rPr lang="en-US" sz="2400" dirty="0" smtClean="0"/>
              <a:t>selection technique.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-</a:t>
            </a:r>
            <a:r>
              <a:rPr lang="en-US" sz="2400" b="1" i="1" dirty="0"/>
              <a:t> </a:t>
            </a:r>
            <a:r>
              <a:rPr lang="en-US" sz="2400" b="1" i="1" dirty="0" smtClean="0"/>
              <a:t>Precision</a:t>
            </a:r>
          </a:p>
          <a:p>
            <a:pPr algn="just">
              <a:buNone/>
            </a:pPr>
            <a:r>
              <a:rPr lang="en-US" sz="2400" b="1" i="1" dirty="0"/>
              <a:t> </a:t>
            </a:r>
            <a:r>
              <a:rPr lang="en-US" sz="2400" b="1" i="1" dirty="0" smtClean="0"/>
              <a:t>        </a:t>
            </a:r>
            <a:r>
              <a:rPr lang="en-US" sz="2400" dirty="0"/>
              <a:t>It measures the extent to which M omits tests that are </a:t>
            </a:r>
            <a:r>
              <a:rPr lang="en-US" sz="2400" dirty="0" smtClean="0"/>
              <a:t>non modification-revealing.</a:t>
            </a:r>
          </a:p>
          <a:p>
            <a:pPr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-</a:t>
            </a:r>
            <a:r>
              <a:rPr lang="en-US" sz="2400" b="1" i="1" dirty="0"/>
              <a:t> </a:t>
            </a:r>
            <a:r>
              <a:rPr lang="en-US" sz="2400" b="1" dirty="0" smtClean="0"/>
              <a:t>Efficiency </a:t>
            </a:r>
          </a:p>
          <a:p>
            <a:pPr algn="just">
              <a:buNone/>
            </a:pPr>
            <a:r>
              <a:rPr lang="en-US" sz="2400" dirty="0" smtClean="0"/>
              <a:t>         The efficiency </a:t>
            </a:r>
            <a:r>
              <a:rPr lang="en-US" sz="2400" dirty="0"/>
              <a:t>of regression test selection techniques is measured </a:t>
            </a:r>
            <a:r>
              <a:rPr lang="en-US" sz="2400" dirty="0" smtClean="0"/>
              <a:t>in terms </a:t>
            </a:r>
            <a:r>
              <a:rPr lang="en-US" sz="2400" dirty="0"/>
              <a:t>of their space and time requirements</a:t>
            </a:r>
            <a:r>
              <a:rPr lang="en-US" sz="2400" dirty="0" smtClean="0"/>
              <a:t>.</a:t>
            </a:r>
            <a:r>
              <a:rPr lang="en-US" sz="2400" dirty="0"/>
              <a:t> both space and time </a:t>
            </a:r>
            <a:r>
              <a:rPr lang="en-US" sz="2400" dirty="0" smtClean="0"/>
              <a:t>efficiency </a:t>
            </a:r>
            <a:r>
              <a:rPr lang="en-US" sz="2400" dirty="0"/>
              <a:t>depends on </a:t>
            </a:r>
            <a:r>
              <a:rPr lang="en-US" sz="2400" dirty="0" smtClean="0"/>
              <a:t>the size </a:t>
            </a:r>
            <a:r>
              <a:rPr lang="en-US" sz="2400" dirty="0"/>
              <a:t>of the test suite that a technique selects, and on the computational cost </a:t>
            </a:r>
            <a:r>
              <a:rPr lang="en-US" sz="2400" dirty="0" smtClean="0"/>
              <a:t>of that </a:t>
            </a:r>
            <a:r>
              <a:rPr lang="en-US" sz="2400" dirty="0"/>
              <a:t>technique.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sz="2200" i="1" dirty="0" smtClean="0"/>
              <a:t>     </a:t>
            </a:r>
            <a:r>
              <a:rPr lang="en-US" sz="2200" b="1" i="1" dirty="0" smtClean="0"/>
              <a:t>Regression </a:t>
            </a:r>
            <a:r>
              <a:rPr lang="en-US" sz="2200" b="1" i="1" dirty="0"/>
              <a:t>testing </a:t>
            </a:r>
            <a:r>
              <a:rPr lang="en-US" sz="2200" i="1" dirty="0"/>
              <a:t>is the selective retesting of a system or component to verify </a:t>
            </a:r>
            <a:r>
              <a:rPr lang="en-US" sz="2200" i="1" dirty="0" smtClean="0"/>
              <a:t>that modifications </a:t>
            </a:r>
            <a:r>
              <a:rPr lang="en-US" sz="2200" i="1" dirty="0"/>
              <a:t>have not caused unintended effects and that the system or component </a:t>
            </a:r>
            <a:r>
              <a:rPr lang="en-US" sz="2200" i="1" dirty="0" smtClean="0"/>
              <a:t>still</a:t>
            </a:r>
            <a:r>
              <a:rPr lang="en-US" sz="2200" b="1" i="1" dirty="0" smtClean="0"/>
              <a:t> </a:t>
            </a:r>
            <a:r>
              <a:rPr lang="en-US" sz="2200" i="1" dirty="0" smtClean="0"/>
              <a:t>complies</a:t>
            </a:r>
            <a:r>
              <a:rPr lang="en-US" sz="2200" b="1" i="1" dirty="0" smtClean="0"/>
              <a:t> </a:t>
            </a:r>
            <a:r>
              <a:rPr lang="en-US" sz="2200" i="1" dirty="0"/>
              <a:t>with its </a:t>
            </a:r>
            <a:r>
              <a:rPr lang="en-US" sz="2200" i="1" dirty="0" smtClean="0"/>
              <a:t>specified </a:t>
            </a:r>
            <a:r>
              <a:rPr lang="en-US" sz="2200" i="1" dirty="0"/>
              <a:t>requirements</a:t>
            </a:r>
            <a:r>
              <a:rPr lang="en-US" sz="2200" i="1" dirty="0" smtClean="0"/>
              <a:t>.</a:t>
            </a:r>
          </a:p>
          <a:p>
            <a:pPr algn="just">
              <a:buNone/>
            </a:pPr>
            <a:endParaRPr lang="en-US" sz="2200" i="1" dirty="0" smtClean="0"/>
          </a:p>
          <a:p>
            <a:pPr algn="just">
              <a:buNone/>
            </a:pPr>
            <a:r>
              <a:rPr lang="en-US" sz="2200" b="1" dirty="0" smtClean="0"/>
              <a:t>     Regression </a:t>
            </a:r>
            <a:r>
              <a:rPr lang="en-US" sz="2200" b="1" dirty="0"/>
              <a:t>testing </a:t>
            </a:r>
            <a:r>
              <a:rPr lang="en-US" sz="2200" dirty="0" smtClean="0"/>
              <a:t>can also </a:t>
            </a:r>
            <a:r>
              <a:rPr lang="en-US" sz="2200" dirty="0"/>
              <a:t>be </a:t>
            </a:r>
            <a:r>
              <a:rPr lang="en-US" sz="2200" dirty="0" smtClean="0"/>
              <a:t>defined </a:t>
            </a:r>
            <a:r>
              <a:rPr lang="en-US" sz="2200" dirty="0"/>
              <a:t>as the </a:t>
            </a:r>
            <a:r>
              <a:rPr lang="en-US" sz="2200" i="1" dirty="0"/>
              <a:t>software maintenance task </a:t>
            </a:r>
            <a:r>
              <a:rPr lang="en-US" sz="2200" i="1" dirty="0" smtClean="0"/>
              <a:t>performed on </a:t>
            </a:r>
            <a:r>
              <a:rPr lang="en-US" sz="2200" i="1" dirty="0"/>
              <a:t>a </a:t>
            </a:r>
            <a:r>
              <a:rPr lang="en-US" sz="2200" i="1" dirty="0" smtClean="0"/>
              <a:t>modified </a:t>
            </a:r>
            <a:r>
              <a:rPr lang="en-US" sz="2200" i="1" dirty="0"/>
              <a:t>program </a:t>
            </a:r>
            <a:r>
              <a:rPr lang="en-US" sz="2200" b="1" i="1" dirty="0"/>
              <a:t>to instill </a:t>
            </a:r>
            <a:r>
              <a:rPr lang="en-US" sz="2200" b="1" i="1" dirty="0" smtClean="0"/>
              <a:t>confidence </a:t>
            </a:r>
            <a:r>
              <a:rPr lang="en-US" sz="2200" b="1" i="1" dirty="0"/>
              <a:t>that changes are correct</a:t>
            </a:r>
            <a:r>
              <a:rPr lang="en-US" sz="2200" i="1" dirty="0"/>
              <a:t> and have </a:t>
            </a:r>
            <a:r>
              <a:rPr lang="en-US" sz="2200" i="1" dirty="0" smtClean="0"/>
              <a:t>not adversely </a:t>
            </a:r>
            <a:r>
              <a:rPr lang="en-US" sz="2200" i="1" dirty="0"/>
              <a:t>affected the unchanged portions of the program.</a:t>
            </a:r>
            <a:endParaRPr lang="en-US" sz="2200" i="1" dirty="0" smtClean="0"/>
          </a:p>
          <a:p>
            <a:pPr algn="just">
              <a:buNone/>
            </a:pPr>
            <a:r>
              <a:rPr lang="en-US" sz="2200" b="1" i="1" dirty="0"/>
              <a:t> </a:t>
            </a:r>
            <a:r>
              <a:rPr lang="en-US" sz="2200" b="1" i="1" dirty="0" smtClean="0"/>
              <a:t>    Purpose:</a:t>
            </a:r>
          </a:p>
          <a:p>
            <a:pPr algn="just">
              <a:buNone/>
            </a:pPr>
            <a:r>
              <a:rPr lang="en-US" sz="2200" dirty="0" smtClean="0"/>
              <a:t>    The </a:t>
            </a:r>
            <a:r>
              <a:rPr lang="en-US" sz="2200" dirty="0"/>
              <a:t>purpose of regression testing is to ensure that </a:t>
            </a:r>
            <a:r>
              <a:rPr lang="en-US" sz="2200" dirty="0" smtClean="0"/>
              <a:t>bug-fixes </a:t>
            </a:r>
            <a:r>
              <a:rPr lang="en-US" sz="2200" dirty="0"/>
              <a:t>and new </a:t>
            </a:r>
            <a:r>
              <a:rPr lang="en-US" sz="2200" dirty="0" smtClean="0"/>
              <a:t>functionalities introduced </a:t>
            </a:r>
            <a:r>
              <a:rPr lang="en-US" sz="2200" dirty="0"/>
              <a:t>in a new version of the software do not adversely </a:t>
            </a:r>
            <a:r>
              <a:rPr lang="en-US" sz="2200" dirty="0" smtClean="0"/>
              <a:t>affect the </a:t>
            </a:r>
            <a:r>
              <a:rPr lang="en-US" sz="2200" dirty="0"/>
              <a:t>correct functionality inherited from the previous version.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PROGRESSIVE VS. REGRESSIVE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 Whatever </a:t>
            </a:r>
            <a:r>
              <a:rPr lang="en-US" dirty="0"/>
              <a:t>test case design methods or testing techniques, discussed until </a:t>
            </a:r>
            <a:r>
              <a:rPr lang="en-US" dirty="0" smtClean="0"/>
              <a:t>now, have </a:t>
            </a:r>
            <a:r>
              <a:rPr lang="en-US" dirty="0"/>
              <a:t>been referred to as </a:t>
            </a:r>
            <a:r>
              <a:rPr lang="en-US" b="1" dirty="0"/>
              <a:t>progressive testing</a:t>
            </a:r>
            <a:r>
              <a:rPr lang="en-US" dirty="0"/>
              <a:t> </a:t>
            </a:r>
            <a:r>
              <a:rPr lang="en-US" b="1" dirty="0"/>
              <a:t>or development testing</a:t>
            </a:r>
            <a:r>
              <a:rPr lang="en-US" dirty="0"/>
              <a:t>. </a:t>
            </a:r>
            <a:r>
              <a:rPr lang="en-US" dirty="0" smtClean="0"/>
              <a:t>From verification </a:t>
            </a:r>
            <a:r>
              <a:rPr lang="en-US" dirty="0"/>
              <a:t>to validation, the testing process progresses towards the release </a:t>
            </a:r>
            <a:r>
              <a:rPr lang="en-US" dirty="0" smtClean="0"/>
              <a:t>of the </a:t>
            </a:r>
            <a:r>
              <a:rPr lang="en-US" dirty="0"/>
              <a:t>product.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 However</a:t>
            </a:r>
            <a:r>
              <a:rPr lang="en-US" dirty="0"/>
              <a:t>, to maintain the software, bug </a:t>
            </a:r>
            <a:r>
              <a:rPr lang="en-US" dirty="0" smtClean="0"/>
              <a:t>fixing </a:t>
            </a:r>
            <a:r>
              <a:rPr lang="en-US" dirty="0"/>
              <a:t>may be </a:t>
            </a:r>
            <a:r>
              <a:rPr lang="en-US" dirty="0" smtClean="0"/>
              <a:t>required during </a:t>
            </a:r>
            <a:r>
              <a:rPr lang="en-US" dirty="0"/>
              <a:t>any stage of development and therefore, there is a need to check </a:t>
            </a:r>
            <a:r>
              <a:rPr lang="en-US" dirty="0" smtClean="0"/>
              <a:t>the software </a:t>
            </a:r>
            <a:r>
              <a:rPr lang="en-US" dirty="0"/>
              <a:t>again to validate that there has been no adverse effect on the </a:t>
            </a:r>
            <a:r>
              <a:rPr lang="en-US" dirty="0" smtClean="0"/>
              <a:t>already working </a:t>
            </a:r>
            <a:r>
              <a:rPr lang="en-US" dirty="0"/>
              <a:t>software. </a:t>
            </a:r>
            <a:r>
              <a:rPr lang="en-US" b="1" dirty="0"/>
              <a:t>A system under test ( SUT) is said to </a:t>
            </a:r>
            <a:r>
              <a:rPr lang="en-US" b="1" i="1" dirty="0"/>
              <a:t>regress if</a:t>
            </a:r>
          </a:p>
          <a:p>
            <a:pPr algn="just">
              <a:buNone/>
            </a:pPr>
            <a:r>
              <a:rPr lang="en-US" dirty="0" smtClean="0"/>
              <a:t>         - </a:t>
            </a:r>
            <a:r>
              <a:rPr lang="en-US" dirty="0"/>
              <a:t>a </a:t>
            </a:r>
            <a:r>
              <a:rPr lang="en-US" dirty="0" smtClean="0"/>
              <a:t>modified </a:t>
            </a:r>
            <a:r>
              <a:rPr lang="en-US" dirty="0"/>
              <a:t>component </a:t>
            </a:r>
            <a:r>
              <a:rPr lang="en-US" b="1" dirty="0"/>
              <a:t>fails</a:t>
            </a:r>
            <a:r>
              <a:rPr lang="en-US" dirty="0"/>
              <a:t>, </a:t>
            </a:r>
            <a:r>
              <a:rPr lang="en-US" dirty="0" smtClean="0"/>
              <a:t>or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    - </a:t>
            </a:r>
            <a:r>
              <a:rPr lang="en-US" dirty="0"/>
              <a:t>a new component, when used with unchanged components, causes </a:t>
            </a:r>
            <a:r>
              <a:rPr lang="en-US" dirty="0" smtClean="0"/>
              <a:t>failures in </a:t>
            </a:r>
            <a:r>
              <a:rPr lang="en-US" dirty="0"/>
              <a:t>the unchanged components by generating </a:t>
            </a:r>
            <a:r>
              <a:rPr lang="en-US" b="1" dirty="0"/>
              <a:t>side-effects </a:t>
            </a:r>
            <a:r>
              <a:rPr lang="en-US" dirty="0"/>
              <a:t>or </a:t>
            </a:r>
            <a:r>
              <a:rPr lang="en-US" dirty="0" smtClean="0"/>
              <a:t>feature interactions.</a:t>
            </a:r>
          </a:p>
          <a:p>
            <a:pPr algn="just">
              <a:buNone/>
            </a:pPr>
            <a:endParaRPr lang="en-US" dirty="0" smtClean="0"/>
          </a:p>
          <a:p>
            <a:r>
              <a:rPr lang="en-US" dirty="0"/>
              <a:t>Thus, it can be said that most test cases </a:t>
            </a:r>
            <a:r>
              <a:rPr lang="en-US" b="1" dirty="0"/>
              <a:t>begin as progressive</a:t>
            </a:r>
            <a:r>
              <a:rPr lang="en-US" dirty="0"/>
              <a:t> </a:t>
            </a:r>
            <a:r>
              <a:rPr lang="en-US" b="1" dirty="0"/>
              <a:t>test cases </a:t>
            </a:r>
            <a:r>
              <a:rPr lang="en-US" dirty="0" smtClean="0"/>
              <a:t>and eventually </a:t>
            </a:r>
            <a:r>
              <a:rPr lang="en-US" b="1" dirty="0"/>
              <a:t>become regression test </a:t>
            </a:r>
            <a:r>
              <a:rPr lang="en-US" b="1" dirty="0" smtClean="0"/>
              <a:t>cases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REGRESSION TESTING PRODUCES QUALITY SOFTWARE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Changed </a:t>
            </a:r>
            <a:r>
              <a:rPr lang="en-US" sz="2200" dirty="0"/>
              <a:t>software requires to be fully tested again so as </a:t>
            </a:r>
            <a:r>
              <a:rPr lang="en-US" sz="2200" dirty="0" smtClean="0"/>
              <a:t>to ensure:</a:t>
            </a:r>
          </a:p>
          <a:p>
            <a:pPr algn="just">
              <a:buNone/>
            </a:pPr>
            <a:r>
              <a:rPr lang="en-US" sz="2000" b="1" dirty="0" smtClean="0"/>
              <a:t>         (</a:t>
            </a:r>
            <a:r>
              <a:rPr lang="en-US" sz="2000" b="1" dirty="0"/>
              <a:t>a) </a:t>
            </a:r>
            <a:r>
              <a:rPr lang="en-US" sz="2000" b="1" dirty="0" smtClean="0"/>
              <a:t>bug-fixing </a:t>
            </a:r>
            <a:r>
              <a:rPr lang="en-US" sz="2000" b="1" dirty="0"/>
              <a:t>has been carried out successfully, </a:t>
            </a:r>
            <a:endParaRPr lang="en-US" sz="2000" b="1" dirty="0" smtClean="0"/>
          </a:p>
          <a:p>
            <a:pPr algn="just">
              <a:buNone/>
            </a:pPr>
            <a:r>
              <a:rPr lang="en-US" sz="2000" b="1" dirty="0" smtClean="0"/>
              <a:t>         (b)the modifications have </a:t>
            </a:r>
            <a:r>
              <a:rPr lang="en-US" sz="2000" b="1" dirty="0"/>
              <a:t>not affected other unchanged modules, </a:t>
            </a:r>
            <a:endParaRPr lang="en-US" sz="2000" b="1" dirty="0" smtClean="0"/>
          </a:p>
          <a:p>
            <a:pPr algn="just">
              <a:buNone/>
            </a:pPr>
            <a:r>
              <a:rPr lang="en-US" sz="2000" b="1" dirty="0" smtClean="0"/>
              <a:t>         (</a:t>
            </a:r>
            <a:r>
              <a:rPr lang="en-US" sz="2000" b="1" dirty="0"/>
              <a:t>c) the new </a:t>
            </a:r>
            <a:r>
              <a:rPr lang="en-US" sz="2000" b="1" dirty="0" smtClean="0"/>
              <a:t>requirements have </a:t>
            </a:r>
            <a:r>
              <a:rPr lang="en-US" sz="2000" b="1" dirty="0"/>
              <a:t>been incorporated correctly</a:t>
            </a:r>
            <a:r>
              <a:rPr lang="en-US" sz="2000" b="1" dirty="0" smtClean="0"/>
              <a:t>.</a:t>
            </a:r>
            <a:endParaRPr lang="en-US" sz="2200" dirty="0" smtClean="0"/>
          </a:p>
          <a:p>
            <a:pPr algn="just"/>
            <a:r>
              <a:rPr lang="en-US" sz="2200" dirty="0" smtClean="0"/>
              <a:t> Every time we make a change in the software for whatever reasons, we have to perform a set of regression tests to validate the software. This process of executing the whole set of test again and again may be time-consuming and frustrating, but it increases the quality of software.</a:t>
            </a:r>
          </a:p>
          <a:p>
            <a:pPr algn="just"/>
            <a:r>
              <a:rPr lang="en-US" sz="2200" b="1" dirty="0"/>
              <a:t>Therefore, the creation, maintenance, </a:t>
            </a:r>
            <a:r>
              <a:rPr lang="en-US" sz="2200" b="1" dirty="0" smtClean="0"/>
              <a:t>and execution </a:t>
            </a:r>
            <a:r>
              <a:rPr lang="en-US" sz="2200" b="1" dirty="0"/>
              <a:t>of a regression test suite helps to retain the quality of the software.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Regression testing produces Quality Software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0804" y="2209800"/>
            <a:ext cx="6866395" cy="337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Importance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of </a:t>
            </a:r>
            <a:r>
              <a:rPr lang="en-US" sz="3200" dirty="0" smtClean="0"/>
              <a:t>Regression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Indeed, the </a:t>
            </a:r>
            <a:r>
              <a:rPr lang="en-US" sz="2200" dirty="0" smtClean="0"/>
              <a:t>importance of </a:t>
            </a:r>
            <a:r>
              <a:rPr lang="en-US" sz="2200" dirty="0"/>
              <a:t>regression testing is well-understood for the following reasons</a:t>
            </a:r>
            <a:r>
              <a:rPr lang="en-US" sz="2200" dirty="0" smtClean="0"/>
              <a:t>:</a:t>
            </a:r>
          </a:p>
          <a:p>
            <a:pPr>
              <a:buNone/>
            </a:pPr>
            <a:r>
              <a:rPr lang="en-US" sz="2200" dirty="0" smtClean="0"/>
              <a:t>        - </a:t>
            </a:r>
            <a:r>
              <a:rPr lang="en-US" sz="2200" dirty="0"/>
              <a:t>It </a:t>
            </a:r>
            <a:r>
              <a:rPr lang="en-US" sz="2200" b="1" dirty="0"/>
              <a:t>validates </a:t>
            </a:r>
            <a:r>
              <a:rPr lang="en-US" sz="2200" dirty="0"/>
              <a:t>the parts of the software where </a:t>
            </a:r>
            <a:r>
              <a:rPr lang="en-US" sz="2200" b="1" dirty="0"/>
              <a:t>changes occur</a:t>
            </a:r>
            <a:r>
              <a:rPr lang="en-US" sz="2200" dirty="0"/>
              <a:t>.</a:t>
            </a:r>
          </a:p>
          <a:p>
            <a:pPr>
              <a:buNone/>
            </a:pPr>
            <a:r>
              <a:rPr lang="en-US" sz="2200" dirty="0" smtClean="0"/>
              <a:t>        - </a:t>
            </a:r>
            <a:r>
              <a:rPr lang="en-US" sz="2200" dirty="0"/>
              <a:t>It </a:t>
            </a:r>
            <a:r>
              <a:rPr lang="en-US" sz="2200" b="1" dirty="0"/>
              <a:t>validates </a:t>
            </a:r>
            <a:r>
              <a:rPr lang="en-US" sz="2200" dirty="0"/>
              <a:t>the parts of the software which may be </a:t>
            </a:r>
            <a:r>
              <a:rPr lang="en-US" sz="2200" b="1" dirty="0"/>
              <a:t>affected by </a:t>
            </a:r>
            <a:r>
              <a:rPr lang="en-US" sz="2200" b="1" dirty="0" smtClean="0"/>
              <a:t>    some changes</a:t>
            </a:r>
            <a:r>
              <a:rPr lang="en-US" sz="2200" dirty="0"/>
              <a:t>, but otherwise unrelated.</a:t>
            </a:r>
          </a:p>
          <a:p>
            <a:pPr>
              <a:buNone/>
            </a:pPr>
            <a:r>
              <a:rPr lang="en-US" sz="2200" dirty="0" smtClean="0"/>
              <a:t>        - It </a:t>
            </a:r>
            <a:r>
              <a:rPr lang="en-US" sz="2200" b="1" dirty="0"/>
              <a:t>ensures proper functioning </a:t>
            </a:r>
            <a:r>
              <a:rPr lang="en-US" sz="2200" dirty="0"/>
              <a:t>of the software, as it was </a:t>
            </a:r>
            <a:r>
              <a:rPr lang="en-US" sz="2200" b="1" dirty="0"/>
              <a:t>before </a:t>
            </a:r>
            <a:r>
              <a:rPr lang="en-US" sz="2200" b="1" dirty="0" smtClean="0"/>
              <a:t>changes occurred</a:t>
            </a:r>
            <a:r>
              <a:rPr lang="en-US" sz="2200" dirty="0"/>
              <a:t>.</a:t>
            </a:r>
          </a:p>
          <a:p>
            <a:pPr>
              <a:buNone/>
            </a:pPr>
            <a:r>
              <a:rPr lang="en-US" sz="2200" dirty="0" smtClean="0"/>
              <a:t>        - It </a:t>
            </a:r>
            <a:r>
              <a:rPr lang="en-US" sz="2200" b="1" dirty="0"/>
              <a:t>enhances the quality of software</a:t>
            </a:r>
            <a:r>
              <a:rPr lang="en-US" sz="2200" dirty="0"/>
              <a:t>, as it reduces the risk of </a:t>
            </a:r>
            <a:r>
              <a:rPr lang="en-US" sz="2200" dirty="0" smtClean="0"/>
              <a:t>high-risk bugs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OBJECTIVES OF REGRESSION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algn="just"/>
            <a:r>
              <a:rPr lang="en-US" sz="1900" b="1" i="1" dirty="0"/>
              <a:t>It tests to check that the bug has been </a:t>
            </a:r>
            <a:r>
              <a:rPr lang="en-US" sz="1900" b="1" i="1" dirty="0" smtClean="0"/>
              <a:t>addressed</a:t>
            </a:r>
          </a:p>
          <a:p>
            <a:pPr algn="just">
              <a:buNone/>
            </a:pPr>
            <a:r>
              <a:rPr lang="en-US" sz="1900" b="1" i="1" dirty="0" smtClean="0"/>
              <a:t>     </a:t>
            </a:r>
            <a:r>
              <a:rPr lang="en-US" sz="1900" i="1" dirty="0" smtClean="0"/>
              <a:t>The first </a:t>
            </a:r>
            <a:r>
              <a:rPr lang="en-US" sz="1900" i="1" dirty="0"/>
              <a:t>objective in </a:t>
            </a:r>
            <a:r>
              <a:rPr lang="en-US" sz="1900" i="1" dirty="0" smtClean="0"/>
              <a:t>bug-fi</a:t>
            </a:r>
            <a:r>
              <a:rPr lang="en-US" sz="1900" dirty="0" smtClean="0"/>
              <a:t>x </a:t>
            </a:r>
            <a:r>
              <a:rPr lang="en-US" sz="1900" dirty="0"/>
              <a:t>testing is to check whether the </a:t>
            </a:r>
            <a:r>
              <a:rPr lang="en-US" sz="1900" dirty="0" smtClean="0"/>
              <a:t>bug-fixing </a:t>
            </a:r>
            <a:r>
              <a:rPr lang="en-US" sz="1900" dirty="0"/>
              <a:t>has worked or not. </a:t>
            </a:r>
            <a:r>
              <a:rPr lang="en-US" sz="1900" dirty="0" smtClean="0"/>
              <a:t>Therefore, you </a:t>
            </a:r>
            <a:r>
              <a:rPr lang="en-US" sz="1900" dirty="0"/>
              <a:t>run exactly the same test that was executed when the problem was </a:t>
            </a:r>
            <a:r>
              <a:rPr lang="en-US" sz="1900" dirty="0" smtClean="0"/>
              <a:t>first found</a:t>
            </a:r>
            <a:r>
              <a:rPr lang="en-US" sz="1900" dirty="0"/>
              <a:t>. If the program fails on this testing, it means the bug has not been </a:t>
            </a:r>
            <a:r>
              <a:rPr lang="en-US" sz="1900" dirty="0" smtClean="0"/>
              <a:t>fixed correctly </a:t>
            </a:r>
            <a:r>
              <a:rPr lang="en-US" sz="1900" dirty="0"/>
              <a:t>and there is no need to do any regression testing further.</a:t>
            </a:r>
          </a:p>
          <a:p>
            <a:pPr algn="just"/>
            <a:r>
              <a:rPr lang="en-US" sz="1900" b="1" i="1" dirty="0"/>
              <a:t>If </a:t>
            </a:r>
            <a:r>
              <a:rPr lang="en-US" sz="1900" b="1" i="1" dirty="0" smtClean="0"/>
              <a:t>finds </a:t>
            </a:r>
            <a:r>
              <a:rPr lang="en-US" sz="1900" b="1" i="1" dirty="0"/>
              <a:t>other related bugs </a:t>
            </a:r>
            <a:endParaRPr lang="en-US" sz="1900" b="1" i="1" dirty="0" smtClean="0"/>
          </a:p>
          <a:p>
            <a:pPr algn="just">
              <a:buNone/>
            </a:pPr>
            <a:r>
              <a:rPr lang="en-US" sz="1900" b="1" i="1" dirty="0" smtClean="0"/>
              <a:t>         </a:t>
            </a:r>
            <a:r>
              <a:rPr lang="en-US" sz="1900" i="1" dirty="0" smtClean="0"/>
              <a:t>It </a:t>
            </a:r>
            <a:r>
              <a:rPr lang="en-US" sz="1900" i="1" dirty="0"/>
              <a:t>may be possible that the developer has </a:t>
            </a:r>
            <a:r>
              <a:rPr lang="en-US" sz="1900" i="1" dirty="0" smtClean="0"/>
              <a:t>fixed </a:t>
            </a:r>
            <a:r>
              <a:rPr lang="en-US" sz="1900" dirty="0" smtClean="0"/>
              <a:t>only </a:t>
            </a:r>
            <a:r>
              <a:rPr lang="en-US" sz="1900" dirty="0"/>
              <a:t>the symptoms of the reported bugs without </a:t>
            </a:r>
            <a:r>
              <a:rPr lang="en-US" sz="1900" dirty="0" smtClean="0"/>
              <a:t>fixing </a:t>
            </a:r>
            <a:r>
              <a:rPr lang="en-US" sz="1900" dirty="0"/>
              <a:t>the underlying </a:t>
            </a:r>
            <a:r>
              <a:rPr lang="en-US" sz="1900" dirty="0" smtClean="0"/>
              <a:t>bug. Moreover</a:t>
            </a:r>
            <a:r>
              <a:rPr lang="en-US" sz="1900" dirty="0"/>
              <a:t>, there may be various ways to produce that bug. </a:t>
            </a:r>
            <a:r>
              <a:rPr lang="en-US" sz="1900" dirty="0" smtClean="0"/>
              <a:t>Therefore, regression </a:t>
            </a:r>
            <a:r>
              <a:rPr lang="en-US" sz="1900" dirty="0"/>
              <a:t>tests are necessary to validate that the system does not have </a:t>
            </a:r>
            <a:r>
              <a:rPr lang="en-US" sz="1900" dirty="0" smtClean="0"/>
              <a:t>any related </a:t>
            </a:r>
            <a:r>
              <a:rPr lang="en-US" sz="1900" dirty="0"/>
              <a:t>bugs.</a:t>
            </a:r>
          </a:p>
          <a:p>
            <a:pPr algn="just"/>
            <a:r>
              <a:rPr lang="en-US" sz="1900" b="1" i="1" dirty="0"/>
              <a:t>It tests to check the effect on other parts of the </a:t>
            </a:r>
            <a:r>
              <a:rPr lang="en-US" sz="1900" b="1" i="1" dirty="0" smtClean="0"/>
              <a:t>program</a:t>
            </a:r>
          </a:p>
          <a:p>
            <a:pPr algn="just">
              <a:buNone/>
            </a:pPr>
            <a:r>
              <a:rPr lang="en-US" sz="1900" i="1" dirty="0"/>
              <a:t> </a:t>
            </a:r>
            <a:r>
              <a:rPr lang="en-US" sz="1900" i="1" dirty="0" smtClean="0"/>
              <a:t>        </a:t>
            </a:r>
            <a:r>
              <a:rPr lang="en-US" sz="1900" i="1" dirty="0"/>
              <a:t>It may be possible </a:t>
            </a:r>
            <a:r>
              <a:rPr lang="en-US" sz="1900" i="1" dirty="0" smtClean="0"/>
              <a:t>that </a:t>
            </a:r>
            <a:r>
              <a:rPr lang="en-US" sz="1900" dirty="0" smtClean="0"/>
              <a:t>bug-fixing </a:t>
            </a:r>
            <a:r>
              <a:rPr lang="en-US" sz="1900" dirty="0"/>
              <a:t>has unwanted consequences on other parts of a program. </a:t>
            </a:r>
            <a:r>
              <a:rPr lang="en-US" sz="1900" dirty="0" smtClean="0"/>
              <a:t>Therefore, regression </a:t>
            </a:r>
            <a:r>
              <a:rPr lang="en-US" sz="1900" dirty="0"/>
              <a:t>tests are necessary to check the </a:t>
            </a:r>
            <a:r>
              <a:rPr lang="en-US" sz="1900" dirty="0" smtClean="0"/>
              <a:t>influence </a:t>
            </a:r>
            <a:r>
              <a:rPr lang="en-US" sz="1900" dirty="0"/>
              <a:t>of changes in one part </a:t>
            </a:r>
            <a:r>
              <a:rPr lang="en-US" sz="1900" dirty="0" smtClean="0"/>
              <a:t>on other </a:t>
            </a:r>
            <a:r>
              <a:rPr lang="en-US" sz="1900" dirty="0"/>
              <a:t>parts of the program.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WHEN IS REGRESSION TESTING DONE?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b="1" dirty="0"/>
              <a:t>Software Maintenance</a:t>
            </a:r>
          </a:p>
          <a:p>
            <a:pPr algn="just">
              <a:buNone/>
            </a:pPr>
            <a:r>
              <a:rPr lang="en-US" sz="2200" b="1" dirty="0" smtClean="0"/>
              <a:t>        - Corrective maintenance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 </a:t>
            </a:r>
            <a:r>
              <a:rPr lang="en-US" sz="2200" dirty="0"/>
              <a:t>Changes made to correct a system after a failure </a:t>
            </a:r>
            <a:r>
              <a:rPr lang="en-US" sz="2200" dirty="0" smtClean="0"/>
              <a:t>has been </a:t>
            </a:r>
            <a:r>
              <a:rPr lang="en-US" sz="2200" dirty="0"/>
              <a:t>observed (usually after general release).</a:t>
            </a:r>
          </a:p>
          <a:p>
            <a:pPr algn="just">
              <a:buNone/>
            </a:pPr>
            <a:r>
              <a:rPr lang="en-US" sz="2200" b="1" dirty="0" smtClean="0"/>
              <a:t>        - Adaptive maintenance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</a:t>
            </a:r>
            <a:r>
              <a:rPr lang="en-US" sz="2200" dirty="0"/>
              <a:t>Changes made to achieve continuing </a:t>
            </a:r>
            <a:r>
              <a:rPr lang="en-US" sz="2200" dirty="0" smtClean="0"/>
              <a:t>compatibility with </a:t>
            </a:r>
            <a:r>
              <a:rPr lang="en-US" sz="2200" dirty="0"/>
              <a:t>the target environment or other systems.</a:t>
            </a:r>
          </a:p>
          <a:p>
            <a:pPr algn="just">
              <a:buNone/>
            </a:pPr>
            <a:r>
              <a:rPr lang="en-US" sz="2200" b="1" dirty="0" smtClean="0"/>
              <a:t>        - Perfective maintenance</a:t>
            </a:r>
          </a:p>
          <a:p>
            <a:pPr algn="just">
              <a:buNone/>
            </a:pPr>
            <a:r>
              <a:rPr lang="en-US" sz="2200" b="1" dirty="0" smtClean="0"/>
              <a:t>      </a:t>
            </a:r>
            <a:r>
              <a:rPr lang="en-US" sz="2200" dirty="0"/>
              <a:t>Changes designed to improve or add </a:t>
            </a:r>
            <a:r>
              <a:rPr lang="en-US" sz="2200" dirty="0" smtClean="0"/>
              <a:t>capabilities.</a:t>
            </a:r>
          </a:p>
          <a:p>
            <a:pPr algn="just">
              <a:buNone/>
            </a:pPr>
            <a:r>
              <a:rPr lang="en-US" sz="2200" b="1" dirty="0" smtClean="0"/>
              <a:t>        - Preventive </a:t>
            </a:r>
            <a:r>
              <a:rPr lang="en-US" sz="2200" b="1" dirty="0"/>
              <a:t>maintenance </a:t>
            </a:r>
            <a:endParaRPr lang="en-US" sz="2200" b="1" dirty="0" smtClean="0"/>
          </a:p>
          <a:p>
            <a:pPr algn="just">
              <a:buNone/>
            </a:pPr>
            <a:r>
              <a:rPr lang="en-US" sz="2200" b="1" dirty="0" smtClean="0"/>
              <a:t>       </a:t>
            </a:r>
            <a:r>
              <a:rPr lang="en-US" sz="2200" dirty="0" smtClean="0"/>
              <a:t>Changes </a:t>
            </a:r>
            <a:r>
              <a:rPr lang="en-US" sz="2200" dirty="0"/>
              <a:t>made to increase robustness, </a:t>
            </a:r>
            <a:r>
              <a:rPr lang="en-US" sz="2200" dirty="0" smtClean="0"/>
              <a:t>maintainability, portability</a:t>
            </a:r>
            <a:r>
              <a:rPr lang="en-US" sz="2200" dirty="0"/>
              <a:t>, and other features.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2214</Words>
  <Application>Microsoft Office PowerPoint</Application>
  <PresentationFormat>On-screen Show (4:3)</PresentationFormat>
  <Paragraphs>155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Regression Testing UNIT-III</vt:lpstr>
      <vt:lpstr>Regression testing</vt:lpstr>
      <vt:lpstr>Regression Testing</vt:lpstr>
      <vt:lpstr>PROGRESSIVE VS. REGRESSIVE TESTING</vt:lpstr>
      <vt:lpstr>REGRESSION TESTING PRODUCES QUALITY SOFTWARE</vt:lpstr>
      <vt:lpstr>Regression testing produces Quality Software</vt:lpstr>
      <vt:lpstr>Importance of Regression Testing</vt:lpstr>
      <vt:lpstr>OBJECTIVES OF REGRESSION TESTING</vt:lpstr>
      <vt:lpstr>WHEN IS REGRESSION TESTING DONE?</vt:lpstr>
      <vt:lpstr>continue….</vt:lpstr>
      <vt:lpstr>REGRESSION TESTING TYPES</vt:lpstr>
      <vt:lpstr>Regression testing</vt:lpstr>
      <vt:lpstr> REGRESSION TEST PROBLEM</vt:lpstr>
      <vt:lpstr>continue….</vt:lpstr>
      <vt:lpstr>continue….</vt:lpstr>
      <vt:lpstr>REGRESSION TESTING TECHNIQUES</vt:lpstr>
      <vt:lpstr>continue…..</vt:lpstr>
      <vt:lpstr>SELECTIVE RETEST TECHNIQUE</vt:lpstr>
      <vt:lpstr>Characteristic  of the Selective Retest Technique</vt:lpstr>
      <vt:lpstr>Steps in Selective Retest Technique</vt:lpstr>
      <vt:lpstr>continue…..</vt:lpstr>
      <vt:lpstr>continue….</vt:lpstr>
      <vt:lpstr>continue….</vt:lpstr>
      <vt:lpstr>continue….</vt:lpstr>
      <vt:lpstr>continue….</vt:lpstr>
      <vt:lpstr>continue…..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Testing UNIT-III</dc:title>
  <dc:creator>GEU</dc:creator>
  <cp:lastModifiedBy>Meena</cp:lastModifiedBy>
  <cp:revision>40</cp:revision>
  <dcterms:created xsi:type="dcterms:W3CDTF">2020-03-28T11:27:31Z</dcterms:created>
  <dcterms:modified xsi:type="dcterms:W3CDTF">2020-03-29T15:23:08Z</dcterms:modified>
</cp:coreProperties>
</file>