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2E64-A965-4619-BD9A-1E4D6F31B91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A94E-3F77-438A-98A8-09BB96E9F4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Testing Object-Oriented </a:t>
            </a:r>
            <a:r>
              <a:rPr lang="en-US" b="1" dirty="0" smtClean="0"/>
              <a:t>Software</a:t>
            </a:r>
            <a:br>
              <a:rPr lang="en-US" b="1" dirty="0" smtClean="0"/>
            </a:br>
            <a:r>
              <a:rPr lang="en-US" b="1" dirty="0" smtClean="0"/>
              <a:t>Unit-V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Object-oriented technology (OOT)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i="1" dirty="0"/>
              <a:t>Object-oriented technology (OOT) </a:t>
            </a:r>
            <a:r>
              <a:rPr lang="en-US" sz="2200" i="1" dirty="0"/>
              <a:t>was </a:t>
            </a:r>
            <a:r>
              <a:rPr lang="en-US" sz="2200" i="1" dirty="0" smtClean="0"/>
              <a:t>established </a:t>
            </a:r>
            <a:r>
              <a:rPr lang="en-US" sz="2200" dirty="0" smtClean="0"/>
              <a:t>with </a:t>
            </a:r>
            <a:r>
              <a:rPr lang="en-US" sz="2200" dirty="0"/>
              <a:t>a number of object-oriented </a:t>
            </a:r>
            <a:r>
              <a:rPr lang="en-US" sz="2200" dirty="0" smtClean="0"/>
              <a:t>programming languages</a:t>
            </a:r>
            <a:r>
              <a:rPr lang="en-US" sz="2200" dirty="0"/>
              <a:t>. Today, OO paradigm is embedded </a:t>
            </a:r>
            <a:r>
              <a:rPr lang="en-US" sz="2200" dirty="0" smtClean="0"/>
              <a:t>in the complete software engineering approach.</a:t>
            </a:r>
          </a:p>
          <a:p>
            <a:pPr algn="just"/>
            <a:r>
              <a:rPr lang="en-US" sz="2200" b="1" dirty="0"/>
              <a:t>Testing an OO software is more challenging</a:t>
            </a:r>
            <a:r>
              <a:rPr lang="en-US" sz="2200" dirty="0"/>
              <a:t>. Most of the testing </a:t>
            </a:r>
            <a:r>
              <a:rPr lang="en-US" sz="2200" dirty="0" smtClean="0"/>
              <a:t>concepts lose </a:t>
            </a:r>
            <a:r>
              <a:rPr lang="en-US" sz="2200" dirty="0"/>
              <a:t>their meaning in OO technology, e.g. a unit in OOT is not a module </a:t>
            </a:r>
            <a:r>
              <a:rPr lang="en-US" sz="2200" dirty="0" smtClean="0"/>
              <a:t>but a </a:t>
            </a:r>
            <a:r>
              <a:rPr lang="en-US" sz="2200" dirty="0"/>
              <a:t>class, and a class cannot be tested with input-output </a:t>
            </a:r>
            <a:r>
              <a:rPr lang="en-US" sz="2200" dirty="0" err="1"/>
              <a:t>behaviour</a:t>
            </a:r>
            <a:r>
              <a:rPr lang="en-US" sz="2200" dirty="0"/>
              <a:t> as in </a:t>
            </a:r>
            <a:r>
              <a:rPr lang="en-US" sz="2200" dirty="0" smtClean="0"/>
              <a:t>unit testing </a:t>
            </a:r>
            <a:r>
              <a:rPr lang="en-US" sz="2200" dirty="0"/>
              <a:t>of a module. Thus, both testing strategies and techniques change </a:t>
            </a:r>
            <a:r>
              <a:rPr lang="en-US" sz="2200" dirty="0" smtClean="0"/>
              <a:t>in case </a:t>
            </a:r>
            <a:r>
              <a:rPr lang="en-US" sz="2200" dirty="0"/>
              <a:t>of OO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OOT BASICS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major reason for adopting OOT and discarding the structured </a:t>
            </a:r>
            <a:r>
              <a:rPr lang="en-US" dirty="0" smtClean="0"/>
              <a:t>approach is </a:t>
            </a:r>
            <a:r>
              <a:rPr lang="en-US" dirty="0"/>
              <a:t>the </a:t>
            </a:r>
            <a:r>
              <a:rPr lang="en-US" b="1" dirty="0"/>
              <a:t>complexity </a:t>
            </a:r>
            <a:r>
              <a:rPr lang="en-US" dirty="0"/>
              <a:t>of the software. </a:t>
            </a:r>
            <a:endParaRPr lang="en-US" dirty="0" smtClean="0"/>
          </a:p>
          <a:p>
            <a:pPr algn="just"/>
            <a:r>
              <a:rPr lang="en-US" dirty="0" smtClean="0"/>
              <a:t>Structured </a:t>
            </a:r>
            <a:r>
              <a:rPr lang="en-US" dirty="0"/>
              <a:t>approach is unable to reduce </a:t>
            </a:r>
            <a:r>
              <a:rPr lang="en-US" dirty="0" smtClean="0"/>
              <a:t>the complexity </a:t>
            </a:r>
            <a:r>
              <a:rPr lang="en-US" dirty="0"/>
              <a:t>as the software size increases, thereby increasing the schedule </a:t>
            </a:r>
            <a:r>
              <a:rPr lang="en-US" dirty="0" smtClean="0"/>
              <a:t>and cost </a:t>
            </a:r>
            <a:r>
              <a:rPr lang="en-US" dirty="0"/>
              <a:t>of the software. On the other hand, </a:t>
            </a:r>
            <a:r>
              <a:rPr lang="en-US" b="1" dirty="0"/>
              <a:t>OOT is able to tackle the </a:t>
            </a:r>
            <a:r>
              <a:rPr lang="en-US" b="1" dirty="0" smtClean="0"/>
              <a:t>complexity and </a:t>
            </a:r>
            <a:r>
              <a:rPr lang="en-US" b="1" dirty="0"/>
              <a:t>models the software in a natural way.</a:t>
            </a:r>
          </a:p>
          <a:p>
            <a:pPr algn="just"/>
            <a:r>
              <a:rPr lang="en-US" dirty="0"/>
              <a:t>In the structured approach, the emphasis is on action, not on data. But data </a:t>
            </a:r>
            <a:r>
              <a:rPr lang="en-US" dirty="0" smtClean="0"/>
              <a:t>is important </a:t>
            </a:r>
            <a:r>
              <a:rPr lang="en-US" dirty="0"/>
              <a:t>for program existence. Global data is a structured approach </a:t>
            </a:r>
            <a:r>
              <a:rPr lang="en-US" dirty="0" smtClean="0"/>
              <a:t>wherein data </a:t>
            </a:r>
            <a:r>
              <a:rPr lang="en-US" dirty="0"/>
              <a:t>can be corrupted by anyone. In </a:t>
            </a:r>
            <a:r>
              <a:rPr lang="en-US" b="1" dirty="0"/>
              <a:t>OOT, data is hidden, not to be </a:t>
            </a:r>
            <a:r>
              <a:rPr lang="en-US" b="1" dirty="0" smtClean="0"/>
              <a:t>accessed by </a:t>
            </a:r>
            <a:r>
              <a:rPr lang="en-US" b="1" dirty="0"/>
              <a:t>everyone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Functions in structured approach are not able to </a:t>
            </a:r>
            <a:r>
              <a:rPr lang="en-US" b="1" dirty="0"/>
              <a:t>model the </a:t>
            </a:r>
            <a:r>
              <a:rPr lang="en-US" b="1" dirty="0" smtClean="0"/>
              <a:t>real world </a:t>
            </a:r>
            <a:r>
              <a:rPr lang="en-US" b="1" dirty="0"/>
              <a:t>very well.</a:t>
            </a:r>
            <a:r>
              <a:rPr lang="en-US" dirty="0"/>
              <a:t> But when we model the same problem with OOT, the </a:t>
            </a:r>
            <a:r>
              <a:rPr lang="en-US" dirty="0" smtClean="0"/>
              <a:t>modeling is </a:t>
            </a:r>
            <a:r>
              <a:rPr lang="en-US" dirty="0"/>
              <a:t>quite obvious and natural.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TERMINOLOGY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Object: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</a:t>
            </a:r>
            <a:r>
              <a:rPr lang="en-US" sz="2200" dirty="0"/>
              <a:t>Grady </a:t>
            </a:r>
            <a:r>
              <a:rPr lang="en-US" sz="2200" dirty="0" err="1"/>
              <a:t>Booch</a:t>
            </a:r>
            <a:r>
              <a:rPr lang="en-US" sz="2200" dirty="0"/>
              <a:t> </a:t>
            </a:r>
            <a:r>
              <a:rPr lang="en-US" sz="2200" dirty="0" smtClean="0"/>
              <a:t>defined </a:t>
            </a:r>
            <a:r>
              <a:rPr lang="en-US" sz="2200" dirty="0"/>
              <a:t>objects as </a:t>
            </a:r>
            <a:r>
              <a:rPr lang="en-US" sz="2200" dirty="0" smtClean="0"/>
              <a:t> </a:t>
            </a:r>
            <a:r>
              <a:rPr lang="en-US" sz="2200" dirty="0"/>
              <a:t>‘Objects are abstraction of </a:t>
            </a:r>
            <a:r>
              <a:rPr lang="en-US" sz="2200" dirty="0" smtClean="0"/>
              <a:t>entities in </a:t>
            </a:r>
            <a:r>
              <a:rPr lang="en-US" sz="2200" dirty="0"/>
              <a:t>the real world representing a particularly dense and cohesive clustering </a:t>
            </a:r>
            <a:r>
              <a:rPr lang="en-US" sz="2200" dirty="0" smtClean="0"/>
              <a:t>of information.</a:t>
            </a:r>
          </a:p>
          <a:p>
            <a:r>
              <a:rPr lang="en-US" sz="2200" b="1" dirty="0" smtClean="0"/>
              <a:t>Class:</a:t>
            </a:r>
          </a:p>
          <a:p>
            <a:pPr algn="just">
              <a:buNone/>
            </a:pPr>
            <a:r>
              <a:rPr lang="en-US" sz="2200" b="1" dirty="0" smtClean="0"/>
              <a:t>     </a:t>
            </a:r>
            <a:r>
              <a:rPr lang="en-US" sz="2200" dirty="0" smtClean="0"/>
              <a:t>All </a:t>
            </a:r>
            <a:r>
              <a:rPr lang="en-US" sz="2200" dirty="0"/>
              <a:t>objects with the same structure and </a:t>
            </a:r>
            <a:r>
              <a:rPr lang="en-US" sz="2200" dirty="0" err="1"/>
              <a:t>behaviour</a:t>
            </a:r>
            <a:r>
              <a:rPr lang="en-US" sz="2200" dirty="0"/>
              <a:t> can be </a:t>
            </a:r>
            <a:r>
              <a:rPr lang="en-US" sz="2200" dirty="0" smtClean="0"/>
              <a:t>defined with </a:t>
            </a:r>
            <a:r>
              <a:rPr lang="en-US" sz="2200" dirty="0"/>
              <a:t>a common blueprint. This blueprint called a class, </a:t>
            </a:r>
            <a:r>
              <a:rPr lang="en-US" sz="2200" dirty="0" smtClean="0"/>
              <a:t>defines </a:t>
            </a:r>
            <a:r>
              <a:rPr lang="en-US" sz="2200" dirty="0"/>
              <a:t>the data </a:t>
            </a:r>
            <a:r>
              <a:rPr lang="en-US" sz="2200" dirty="0" smtClean="0"/>
              <a:t>and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 common to all objects of a certain type.</a:t>
            </a:r>
          </a:p>
          <a:p>
            <a:r>
              <a:rPr lang="en-US" sz="2200" b="1" dirty="0"/>
              <a:t>Encapsulation </a:t>
            </a:r>
            <a:r>
              <a:rPr lang="en-US" sz="2200" b="1" dirty="0" smtClean="0"/>
              <a:t>:</a:t>
            </a:r>
          </a:p>
          <a:p>
            <a:pPr algn="just">
              <a:buNone/>
            </a:pPr>
            <a:r>
              <a:rPr lang="en-US" sz="2200" dirty="0" smtClean="0"/>
              <a:t>     A </a:t>
            </a:r>
            <a:r>
              <a:rPr lang="en-US" sz="2200" dirty="0"/>
              <a:t>class contains data as well as operations that operate </a:t>
            </a:r>
            <a:r>
              <a:rPr lang="en-US" sz="2200" dirty="0" smtClean="0"/>
              <a:t>on data</a:t>
            </a:r>
            <a:r>
              <a:rPr lang="en-US" sz="2200" dirty="0"/>
              <a:t>. In this way, data and operations are said to be encapsulated into a </a:t>
            </a:r>
            <a:r>
              <a:rPr lang="en-US" sz="2200" dirty="0" smtClean="0"/>
              <a:t>single entity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Abstraction </a:t>
            </a:r>
            <a:r>
              <a:rPr lang="en-US" sz="2200" b="1" dirty="0" smtClean="0"/>
              <a:t>:</a:t>
            </a:r>
          </a:p>
          <a:p>
            <a:pPr algn="just">
              <a:buNone/>
            </a:pPr>
            <a:r>
              <a:rPr lang="en-US" sz="2200" dirty="0" smtClean="0"/>
              <a:t>      Shaw  defines </a:t>
            </a:r>
            <a:r>
              <a:rPr lang="en-US" sz="2200" dirty="0"/>
              <a:t>abstraction as: ‘A </a:t>
            </a:r>
            <a:r>
              <a:rPr lang="en-US" sz="2200" dirty="0" smtClean="0"/>
              <a:t>simplified description, or specification </a:t>
            </a:r>
            <a:r>
              <a:rPr lang="en-US" sz="2200" dirty="0"/>
              <a:t>of a system that emphasizes some of the system’s details </a:t>
            </a:r>
            <a:r>
              <a:rPr lang="en-US" sz="2200" dirty="0" smtClean="0"/>
              <a:t>or properties </a:t>
            </a:r>
            <a:r>
              <a:rPr lang="en-US" sz="2200" dirty="0"/>
              <a:t>while suppressing others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Inheritance</a:t>
            </a:r>
          </a:p>
          <a:p>
            <a:pPr algn="just">
              <a:buNone/>
            </a:pPr>
            <a:r>
              <a:rPr lang="en-US" sz="2200" b="1" dirty="0" smtClean="0"/>
              <a:t>      </a:t>
            </a:r>
            <a:r>
              <a:rPr lang="en-US" sz="2200" dirty="0"/>
              <a:t>It is a strong feature of OOT. It provides the ability to derive </a:t>
            </a:r>
            <a:r>
              <a:rPr lang="en-US" sz="2200" dirty="0" smtClean="0"/>
              <a:t>new class </a:t>
            </a:r>
            <a:r>
              <a:rPr lang="en-US" sz="2200" dirty="0"/>
              <a:t>from existing classes. The derived class inherits all the data and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 (operations</a:t>
            </a:r>
            <a:r>
              <a:rPr lang="en-US" sz="2200" dirty="0"/>
              <a:t>) of the original base class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Polymorphism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This </a:t>
            </a:r>
            <a:r>
              <a:rPr lang="en-US" sz="2200" dirty="0"/>
              <a:t>feature is required to extend an existing OO </a:t>
            </a:r>
            <a:r>
              <a:rPr lang="en-US" sz="2200" dirty="0" smtClean="0"/>
              <a:t>system. Polymorphism </a:t>
            </a:r>
            <a:r>
              <a:rPr lang="en-US" sz="2200" dirty="0"/>
              <a:t>means having many forms and implementations of a </a:t>
            </a:r>
            <a:r>
              <a:rPr lang="en-US" sz="2200" dirty="0" smtClean="0"/>
              <a:t>particular functionality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OBJECT-ORIENTED MODELING AND UML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     In </a:t>
            </a:r>
            <a:r>
              <a:rPr lang="en-US" dirty="0"/>
              <a:t>object-oriented development, </a:t>
            </a:r>
            <a:r>
              <a:rPr lang="en-US" i="1" dirty="0" smtClean="0"/>
              <a:t>Unified </a:t>
            </a:r>
            <a:r>
              <a:rPr lang="en-US" i="1" dirty="0"/>
              <a:t>modeling language (UML) has </a:t>
            </a:r>
            <a:r>
              <a:rPr lang="en-US" i="1" dirty="0" smtClean="0"/>
              <a:t>become </a:t>
            </a:r>
            <a:r>
              <a:rPr lang="en-US" dirty="0" smtClean="0"/>
              <a:t>the </a:t>
            </a:r>
            <a:r>
              <a:rPr lang="en-US" i="1" dirty="0"/>
              <a:t>de facto standard for analysis and design of OOS. UML provides a </a:t>
            </a:r>
            <a:r>
              <a:rPr lang="en-US" i="1" dirty="0" smtClean="0"/>
              <a:t>number </a:t>
            </a:r>
            <a:r>
              <a:rPr lang="en-US" dirty="0" smtClean="0"/>
              <a:t>of </a:t>
            </a:r>
            <a:r>
              <a:rPr lang="en-US" dirty="0"/>
              <a:t>graphical tools that can </a:t>
            </a:r>
            <a:r>
              <a:rPr lang="en-US" dirty="0" smtClean="0"/>
              <a:t>be used </a:t>
            </a:r>
            <a:r>
              <a:rPr lang="en-US" dirty="0"/>
              <a:t>to visualize a system from different viewpoints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User view</a:t>
            </a:r>
          </a:p>
          <a:p>
            <a:pPr algn="just">
              <a:buNone/>
            </a:pPr>
            <a:r>
              <a:rPr lang="en-US" b="1" dirty="0" smtClean="0"/>
              <a:t>         </a:t>
            </a:r>
            <a:r>
              <a:rPr lang="en-US" dirty="0"/>
              <a:t>This view is from the user’s viewpoint which represents the </a:t>
            </a:r>
            <a:r>
              <a:rPr lang="en-US" dirty="0" smtClean="0"/>
              <a:t>goals and </a:t>
            </a:r>
            <a:r>
              <a:rPr lang="en-US" dirty="0"/>
              <a:t>objectives of the system as perceived by the user. It includes use-cases </a:t>
            </a:r>
            <a:r>
              <a:rPr lang="en-US" dirty="0" smtClean="0"/>
              <a:t>and </a:t>
            </a:r>
            <a:r>
              <a:rPr lang="en-US" b="1" dirty="0" smtClean="0"/>
              <a:t>use-case </a:t>
            </a:r>
            <a:r>
              <a:rPr lang="en-US" b="1" dirty="0"/>
              <a:t>diagram </a:t>
            </a:r>
            <a:r>
              <a:rPr lang="en-US" dirty="0"/>
              <a:t>as a tool for specifying the objectives.</a:t>
            </a:r>
          </a:p>
          <a:p>
            <a:pPr algn="just"/>
            <a:r>
              <a:rPr lang="en-US" b="1" dirty="0"/>
              <a:t>Structural view </a:t>
            </a: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This </a:t>
            </a:r>
            <a:r>
              <a:rPr lang="en-US" dirty="0"/>
              <a:t>view represents the static view of the system </a:t>
            </a:r>
            <a:r>
              <a:rPr lang="en-US" dirty="0" smtClean="0"/>
              <a:t>representing the </a:t>
            </a:r>
            <a:r>
              <a:rPr lang="en-US" dirty="0"/>
              <a:t>elements that are either conceptual or physical</a:t>
            </a:r>
            <a:r>
              <a:rPr lang="en-US" b="1" dirty="0"/>
              <a:t>. Class diagrams and </a:t>
            </a:r>
            <a:r>
              <a:rPr lang="en-US" b="1" dirty="0" smtClean="0"/>
              <a:t>object diagrams</a:t>
            </a:r>
            <a:r>
              <a:rPr lang="en-US" dirty="0" smtClean="0"/>
              <a:t> </a:t>
            </a:r>
            <a:r>
              <a:rPr lang="en-US" dirty="0"/>
              <a:t>are used to represent this view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err="1" smtClean="0"/>
              <a:t>Behavioural</a:t>
            </a:r>
            <a:r>
              <a:rPr lang="en-US" b="1" dirty="0" smtClean="0"/>
              <a:t> view </a:t>
            </a:r>
          </a:p>
          <a:p>
            <a:pPr algn="just"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This view represents the dynamic part of the system representing </a:t>
            </a:r>
            <a:r>
              <a:rPr lang="en-US" dirty="0" err="1" smtClean="0"/>
              <a:t>behaviour</a:t>
            </a:r>
            <a:r>
              <a:rPr lang="en-US" dirty="0" smtClean="0"/>
              <a:t> over time and space. The tools used for behavioral view are: </a:t>
            </a:r>
            <a:r>
              <a:rPr lang="en-US" b="1" dirty="0" smtClean="0"/>
              <a:t>collaboration diagrams, sequence diagrams, state chart diagrams, and activity diagrams.</a:t>
            </a:r>
          </a:p>
          <a:p>
            <a:pPr algn="just"/>
            <a:r>
              <a:rPr lang="en-US" b="1" dirty="0" smtClean="0"/>
              <a:t>Implementation view </a:t>
            </a:r>
          </a:p>
          <a:p>
            <a:pPr algn="just">
              <a:buNone/>
            </a:pPr>
            <a:r>
              <a:rPr lang="en-US" dirty="0" smtClean="0"/>
              <a:t>         This view represents the distribution of logical elements of the system. It uses </a:t>
            </a:r>
            <a:r>
              <a:rPr lang="en-US" b="1" dirty="0" smtClean="0"/>
              <a:t>component diagrams </a:t>
            </a:r>
            <a:r>
              <a:rPr lang="en-US" dirty="0" smtClean="0"/>
              <a:t>as a tool.</a:t>
            </a:r>
          </a:p>
          <a:p>
            <a:pPr algn="just"/>
            <a:r>
              <a:rPr lang="en-US" b="1" dirty="0" smtClean="0"/>
              <a:t>Environmental view</a:t>
            </a:r>
          </a:p>
          <a:p>
            <a:pPr algn="just">
              <a:buNone/>
            </a:pPr>
            <a:r>
              <a:rPr lang="en-US" dirty="0" smtClean="0"/>
              <a:t>          This view represents the distribution of physical elements of the system. It depicts nodes which are part of the physical hardware for deployment of the system. It </a:t>
            </a:r>
            <a:r>
              <a:rPr lang="en-US" b="1" dirty="0" smtClean="0"/>
              <a:t>uses deployment diagram </a:t>
            </a:r>
            <a:r>
              <a:rPr lang="en-US" dirty="0" smtClean="0"/>
              <a:t>as a tool.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OBJECT-ORIENTED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/>
              <a:t>UML-BASED OO </a:t>
            </a:r>
            <a:r>
              <a:rPr lang="en-US" b="1" dirty="0" smtClean="0"/>
              <a:t>TESTING</a:t>
            </a:r>
          </a:p>
          <a:p>
            <a:pPr algn="just">
              <a:buNone/>
            </a:pPr>
            <a:r>
              <a:rPr lang="en-US" dirty="0" smtClean="0"/>
              <a:t>       The </a:t>
            </a:r>
            <a:r>
              <a:rPr lang="en-US" dirty="0"/>
              <a:t>following UML diagrams are helpful in the testing activities </a:t>
            </a:r>
            <a:r>
              <a:rPr lang="en-US" dirty="0" smtClean="0"/>
              <a:t>mentioned below:</a:t>
            </a:r>
          </a:p>
          <a:p>
            <a:pPr algn="just"/>
            <a:r>
              <a:rPr lang="en-US" dirty="0" smtClean="0"/>
              <a:t> </a:t>
            </a:r>
            <a:r>
              <a:rPr lang="en-US" b="1" i="1" dirty="0"/>
              <a:t>Use-case diagrams: </a:t>
            </a:r>
            <a:r>
              <a:rPr lang="en-US" i="1" dirty="0"/>
              <a:t>testing of system-level functional requirements, </a:t>
            </a:r>
            <a:r>
              <a:rPr lang="en-US" i="1" dirty="0" smtClean="0"/>
              <a:t>acceptance </a:t>
            </a:r>
            <a:r>
              <a:rPr lang="en-US" dirty="0" smtClean="0"/>
              <a:t>testing</a:t>
            </a: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b="1" i="1" dirty="0"/>
              <a:t>Class diagrams</a:t>
            </a:r>
            <a:r>
              <a:rPr lang="en-US" i="1" dirty="0"/>
              <a:t>: class (module / unit) testing, integration testing</a:t>
            </a:r>
          </a:p>
          <a:p>
            <a:pPr algn="just"/>
            <a:r>
              <a:rPr lang="en-US" b="1" i="1" dirty="0" smtClean="0"/>
              <a:t>Sequence </a:t>
            </a:r>
            <a:r>
              <a:rPr lang="en-US" b="1" i="1" dirty="0"/>
              <a:t>diagrams, collaboration diagrams: </a:t>
            </a:r>
            <a:r>
              <a:rPr lang="en-US" i="1" dirty="0"/>
              <a:t>integration testing, testing </a:t>
            </a:r>
            <a:r>
              <a:rPr lang="en-US" i="1" dirty="0" smtClean="0"/>
              <a:t>of </a:t>
            </a:r>
            <a:r>
              <a:rPr lang="en-US" dirty="0" smtClean="0"/>
              <a:t>control </a:t>
            </a:r>
            <a:r>
              <a:rPr lang="en-US" dirty="0"/>
              <a:t>and interaction between objects, testing of communication </a:t>
            </a:r>
            <a:r>
              <a:rPr lang="en-US" dirty="0" smtClean="0"/>
              <a:t>protocols between </a:t>
            </a:r>
            <a:r>
              <a:rPr lang="en-US" dirty="0"/>
              <a:t>(distributed) objects</a:t>
            </a:r>
          </a:p>
          <a:p>
            <a:pPr algn="just"/>
            <a:r>
              <a:rPr lang="en-US" dirty="0" smtClean="0"/>
              <a:t> </a:t>
            </a:r>
            <a:r>
              <a:rPr lang="en-US" b="1" i="1" dirty="0"/>
              <a:t>Activity diagrams: </a:t>
            </a:r>
            <a:r>
              <a:rPr lang="en-US" i="1" dirty="0"/>
              <a:t>testing of work </a:t>
            </a:r>
            <a:r>
              <a:rPr lang="en-US" i="1" dirty="0" smtClean="0"/>
              <a:t>flow </a:t>
            </a:r>
            <a:r>
              <a:rPr lang="en-US" i="1" dirty="0"/>
              <a:t>and synchronization within </a:t>
            </a:r>
            <a:r>
              <a:rPr lang="en-US" i="1" dirty="0" smtClean="0"/>
              <a:t>the </a:t>
            </a:r>
            <a:r>
              <a:rPr lang="en-US" dirty="0" smtClean="0"/>
              <a:t>system</a:t>
            </a:r>
            <a:r>
              <a:rPr lang="en-US" dirty="0"/>
              <a:t>, white-box testing of control </a:t>
            </a:r>
            <a:r>
              <a:rPr lang="en-US" dirty="0" smtClean="0"/>
              <a:t>flow</a:t>
            </a:r>
            <a:endParaRPr lang="en-US" dirty="0"/>
          </a:p>
          <a:p>
            <a:pPr algn="just"/>
            <a:r>
              <a:rPr lang="en-US" b="1" i="1" dirty="0" smtClean="0"/>
              <a:t>State </a:t>
            </a:r>
            <a:r>
              <a:rPr lang="en-US" b="1" i="1" dirty="0"/>
              <a:t>diagrams (state charts): </a:t>
            </a:r>
            <a:r>
              <a:rPr lang="en-US" i="1" dirty="0"/>
              <a:t>state-based testing</a:t>
            </a:r>
          </a:p>
          <a:p>
            <a:pPr algn="just"/>
            <a:r>
              <a:rPr lang="en-US" b="1" i="1" dirty="0" smtClean="0"/>
              <a:t>Package </a:t>
            </a:r>
            <a:r>
              <a:rPr lang="en-US" b="1" i="1" dirty="0"/>
              <a:t>diagrams, component diagrams: </a:t>
            </a:r>
            <a:r>
              <a:rPr lang="en-US" i="1" dirty="0"/>
              <a:t>integration </a:t>
            </a:r>
            <a:r>
              <a:rPr lang="en-US" i="1" dirty="0" smtClean="0"/>
              <a:t>testing</a:t>
            </a:r>
          </a:p>
          <a:p>
            <a:pPr algn="just"/>
            <a:r>
              <a:rPr lang="en-US" b="1" i="1" dirty="0"/>
              <a:t>Deployment diagrams: </a:t>
            </a:r>
            <a:r>
              <a:rPr lang="en-US" i="1" dirty="0"/>
              <a:t>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Testing Object-Oriented Software Unit-V</vt:lpstr>
      <vt:lpstr>Object-oriented technology (OOT)</vt:lpstr>
      <vt:lpstr>OOT BASICS</vt:lpstr>
      <vt:lpstr>TERMINOLOGY</vt:lpstr>
      <vt:lpstr>Continue…</vt:lpstr>
      <vt:lpstr>OBJECT-ORIENTED MODELING AND UML</vt:lpstr>
      <vt:lpstr>Continue…</vt:lpstr>
      <vt:lpstr>OBJECT-ORIENTED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Object-Oriented Software Unit-V</dc:title>
  <dc:creator>GEU</dc:creator>
  <cp:lastModifiedBy>Meena</cp:lastModifiedBy>
  <cp:revision>11</cp:revision>
  <dcterms:created xsi:type="dcterms:W3CDTF">2020-05-12T13:26:31Z</dcterms:created>
  <dcterms:modified xsi:type="dcterms:W3CDTF">2020-05-13T07:46:22Z</dcterms:modified>
</cp:coreProperties>
</file>