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8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>
      <p:cViewPr varScale="1">
        <p:scale>
          <a:sx n="70" d="100"/>
          <a:sy n="70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A877-627E-4F95-A566-B1939DD9B48B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E4CD-C695-4EA9-AE5A-083CD9DC6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A877-627E-4F95-A566-B1939DD9B48B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E4CD-C695-4EA9-AE5A-083CD9DC6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A877-627E-4F95-A566-B1939DD9B48B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E4CD-C695-4EA9-AE5A-083CD9DC6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A877-627E-4F95-A566-B1939DD9B48B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E4CD-C695-4EA9-AE5A-083CD9DC6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A877-627E-4F95-A566-B1939DD9B48B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E4CD-C695-4EA9-AE5A-083CD9DC6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A877-627E-4F95-A566-B1939DD9B48B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E4CD-C695-4EA9-AE5A-083CD9DC6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A877-627E-4F95-A566-B1939DD9B48B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E4CD-C695-4EA9-AE5A-083CD9DC6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A877-627E-4F95-A566-B1939DD9B48B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E4CD-C695-4EA9-AE5A-083CD9DC6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A877-627E-4F95-A566-B1939DD9B48B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E4CD-C695-4EA9-AE5A-083CD9DC6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A877-627E-4F95-A566-B1939DD9B48B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E4CD-C695-4EA9-AE5A-083CD9DC6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A877-627E-4F95-A566-B1939DD9B48B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E4CD-C695-4EA9-AE5A-083CD9DC6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A877-627E-4F95-A566-B1939DD9B48B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AE4CD-C695-4EA9-AE5A-083CD9DC6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Test Automation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Unit-V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/>
          <a:p>
            <a:r>
              <a:rPr lang="en-US" dirty="0" smtClean="0"/>
              <a:t>Prepared by: </a:t>
            </a: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Tripathi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Continue….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sz="3100" b="1" dirty="0" smtClean="0"/>
              <a:t>Tools for Test design and development</a:t>
            </a:r>
          </a:p>
          <a:p>
            <a:pPr algn="just">
              <a:buNone/>
            </a:pPr>
            <a:r>
              <a:rPr lang="en-US" dirty="0" smtClean="0"/>
              <a:t>         - </a:t>
            </a:r>
            <a:r>
              <a:rPr lang="en-US" b="1" i="1" dirty="0" smtClean="0"/>
              <a:t>Test </a:t>
            </a:r>
            <a:r>
              <a:rPr lang="en-US" b="1" i="1" dirty="0"/>
              <a:t>data </a:t>
            </a:r>
            <a:r>
              <a:rPr lang="en-US" b="1" i="1" dirty="0" smtClean="0"/>
              <a:t>generator</a:t>
            </a:r>
          </a:p>
          <a:p>
            <a:pPr algn="just">
              <a:buNone/>
            </a:pPr>
            <a:r>
              <a:rPr lang="en-US" i="1" dirty="0" smtClean="0"/>
              <a:t>           </a:t>
            </a:r>
            <a:r>
              <a:rPr lang="en-US" i="1" dirty="0"/>
              <a:t>It automates the generation of test data based on a </a:t>
            </a:r>
            <a:r>
              <a:rPr lang="en-US" i="1" dirty="0" smtClean="0"/>
              <a:t>user </a:t>
            </a:r>
            <a:r>
              <a:rPr lang="en-US" dirty="0" smtClean="0"/>
              <a:t>defined </a:t>
            </a:r>
            <a:r>
              <a:rPr lang="en-US" dirty="0"/>
              <a:t>format. These tools can populate a database quickly based on a set </a:t>
            </a:r>
            <a:r>
              <a:rPr lang="en-US" dirty="0" smtClean="0"/>
              <a:t>of rules</a:t>
            </a:r>
            <a:r>
              <a:rPr lang="en-US" dirty="0"/>
              <a:t>, whether data is needed for functional testing, data-driven load </a:t>
            </a:r>
            <a:r>
              <a:rPr lang="en-US" dirty="0" smtClean="0"/>
              <a:t>testing, or </a:t>
            </a:r>
            <a:r>
              <a:rPr lang="en-US" dirty="0"/>
              <a:t>performance testing.</a:t>
            </a:r>
          </a:p>
          <a:p>
            <a:pPr algn="just">
              <a:buNone/>
            </a:pPr>
            <a:r>
              <a:rPr lang="en-US" b="1" i="1" dirty="0" smtClean="0"/>
              <a:t>        - Test </a:t>
            </a:r>
            <a:r>
              <a:rPr lang="en-US" b="1" i="1" dirty="0"/>
              <a:t>case </a:t>
            </a:r>
            <a:r>
              <a:rPr lang="en-US" b="1" i="1" dirty="0" smtClean="0"/>
              <a:t>generator </a:t>
            </a:r>
          </a:p>
          <a:p>
            <a:pPr algn="just">
              <a:buNone/>
            </a:pPr>
            <a:r>
              <a:rPr lang="en-US" b="1" i="1" dirty="0" smtClean="0"/>
              <a:t>          </a:t>
            </a:r>
            <a:r>
              <a:rPr lang="en-US" i="1" dirty="0"/>
              <a:t>It automates the procedure of generating the test </a:t>
            </a:r>
            <a:r>
              <a:rPr lang="en-US" i="1" dirty="0" smtClean="0"/>
              <a:t>cases. </a:t>
            </a:r>
            <a:r>
              <a:rPr lang="en-US" dirty="0" smtClean="0"/>
              <a:t>Test </a:t>
            </a:r>
            <a:r>
              <a:rPr lang="en-US" dirty="0"/>
              <a:t>case generator uses the information </a:t>
            </a:r>
            <a:r>
              <a:rPr lang="en-US" dirty="0" smtClean="0"/>
              <a:t>provided by </a:t>
            </a:r>
            <a:r>
              <a:rPr lang="en-US" dirty="0"/>
              <a:t>the requirement management tool and creates the test cases. The test </a:t>
            </a:r>
            <a:r>
              <a:rPr lang="en-US" dirty="0" smtClean="0"/>
              <a:t>cases can </a:t>
            </a:r>
            <a:r>
              <a:rPr lang="en-US" dirty="0"/>
              <a:t>also be generated with the information provided by the test </a:t>
            </a:r>
            <a:r>
              <a:rPr lang="en-US" dirty="0" smtClean="0"/>
              <a:t>engineer regarding </a:t>
            </a:r>
            <a:r>
              <a:rPr lang="en-US" dirty="0"/>
              <a:t>the previous failures that have been discovered by him. </a:t>
            </a:r>
            <a:r>
              <a:rPr lang="en-US" dirty="0" smtClean="0"/>
              <a:t>This information </a:t>
            </a:r>
            <a:r>
              <a:rPr lang="en-US" dirty="0"/>
              <a:t>is entered into this tool and it becomes the knowledge-based </a:t>
            </a:r>
            <a:r>
              <a:rPr lang="en-US" dirty="0" smtClean="0"/>
              <a:t>tool that </a:t>
            </a:r>
            <a:r>
              <a:rPr lang="en-US" dirty="0"/>
              <a:t>uses the knowledge of historical </a:t>
            </a:r>
            <a:r>
              <a:rPr lang="en-US" dirty="0" smtClean="0"/>
              <a:t>figures </a:t>
            </a:r>
            <a:r>
              <a:rPr lang="en-US" dirty="0"/>
              <a:t>to generate test cases.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Continue….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 smtClean="0"/>
              <a:t>Tools for Test execution and evaluation</a:t>
            </a:r>
          </a:p>
          <a:p>
            <a:pPr algn="just">
              <a:buNone/>
            </a:pPr>
            <a:r>
              <a:rPr lang="en-US" sz="2200" b="1" i="1" dirty="0" smtClean="0"/>
              <a:t>        - Capture/playback </a:t>
            </a:r>
            <a:r>
              <a:rPr lang="en-US" sz="2200" b="1" i="1" dirty="0"/>
              <a:t>tools </a:t>
            </a:r>
            <a:endParaRPr lang="en-US" sz="2200" b="1" i="1" dirty="0" smtClean="0"/>
          </a:p>
          <a:p>
            <a:pPr algn="just">
              <a:buNone/>
            </a:pPr>
            <a:r>
              <a:rPr lang="en-US" sz="2200" i="1" dirty="0"/>
              <a:t> </a:t>
            </a:r>
            <a:r>
              <a:rPr lang="en-US" sz="2200" i="1" dirty="0" smtClean="0"/>
              <a:t>         These </a:t>
            </a:r>
            <a:r>
              <a:rPr lang="en-US" sz="2200" i="1" dirty="0"/>
              <a:t>tools record events (including </a:t>
            </a:r>
            <a:r>
              <a:rPr lang="en-US" sz="2200" i="1" dirty="0" smtClean="0"/>
              <a:t>keystrokes, </a:t>
            </a:r>
            <a:r>
              <a:rPr lang="en-US" sz="2200" dirty="0" smtClean="0"/>
              <a:t>mouse </a:t>
            </a:r>
            <a:r>
              <a:rPr lang="en-US" sz="2200" dirty="0"/>
              <a:t>activity, and display output) at the time of running the system </a:t>
            </a:r>
            <a:r>
              <a:rPr lang="en-US" sz="2200" dirty="0" smtClean="0"/>
              <a:t>and place </a:t>
            </a:r>
            <a:r>
              <a:rPr lang="en-US" sz="2200" dirty="0"/>
              <a:t>the information into a script. The tool can then replay the script to </a:t>
            </a:r>
            <a:r>
              <a:rPr lang="en-US" sz="2200" dirty="0" smtClean="0"/>
              <a:t>test the system.</a:t>
            </a:r>
            <a:endParaRPr lang="en-US" sz="2200" dirty="0"/>
          </a:p>
          <a:p>
            <a:pPr algn="just">
              <a:buNone/>
            </a:pPr>
            <a:r>
              <a:rPr lang="en-US" sz="2200" b="1" i="1" dirty="0" smtClean="0"/>
              <a:t>        - Coverage </a:t>
            </a:r>
            <a:r>
              <a:rPr lang="en-US" sz="2200" b="1" i="1" dirty="0"/>
              <a:t>analysis </a:t>
            </a:r>
            <a:r>
              <a:rPr lang="en-US" sz="2200" b="1" i="1" dirty="0" smtClean="0"/>
              <a:t>tools</a:t>
            </a:r>
          </a:p>
          <a:p>
            <a:pPr algn="just">
              <a:buNone/>
            </a:pPr>
            <a:r>
              <a:rPr lang="en-US" sz="2200" b="1" i="1" dirty="0"/>
              <a:t> </a:t>
            </a:r>
            <a:r>
              <a:rPr lang="en-US" sz="2200" b="1" i="1" dirty="0" smtClean="0"/>
              <a:t>        </a:t>
            </a:r>
            <a:r>
              <a:rPr lang="en-US" sz="2200" i="1" dirty="0"/>
              <a:t>These tools automate the process of thoroughly </a:t>
            </a:r>
            <a:r>
              <a:rPr lang="en-US" sz="2200" i="1" dirty="0" smtClean="0"/>
              <a:t>testing </a:t>
            </a:r>
            <a:r>
              <a:rPr lang="en-US" sz="2200" dirty="0" smtClean="0"/>
              <a:t> the </a:t>
            </a:r>
            <a:r>
              <a:rPr lang="en-US" sz="2200" dirty="0"/>
              <a:t>software and provide a quantitative measure of the coverage of the </a:t>
            </a:r>
            <a:r>
              <a:rPr lang="en-US" sz="2200" dirty="0" smtClean="0"/>
              <a:t>system being tested.</a:t>
            </a:r>
          </a:p>
          <a:p>
            <a:pPr algn="just">
              <a:buNone/>
            </a:pPr>
            <a:r>
              <a:rPr lang="en-US" sz="2200" dirty="0" smtClean="0"/>
              <a:t>       - </a:t>
            </a:r>
            <a:r>
              <a:rPr lang="en-US" sz="2200" b="1" i="1" dirty="0"/>
              <a:t>Memory testing </a:t>
            </a:r>
            <a:r>
              <a:rPr lang="en-US" sz="2200" b="1" i="1" dirty="0" smtClean="0"/>
              <a:t>tools</a:t>
            </a:r>
          </a:p>
          <a:p>
            <a:pPr algn="just">
              <a:buNone/>
            </a:pPr>
            <a:r>
              <a:rPr lang="en-US" sz="2200" b="1" i="1" dirty="0"/>
              <a:t> </a:t>
            </a:r>
            <a:r>
              <a:rPr lang="en-US" sz="2200" b="1" i="1" dirty="0" smtClean="0"/>
              <a:t>       </a:t>
            </a:r>
            <a:r>
              <a:rPr lang="en-US" sz="2200" i="1" dirty="0"/>
              <a:t>These tools verify that an application is properly using </a:t>
            </a:r>
            <a:r>
              <a:rPr lang="en-US" sz="2200" i="1" dirty="0" smtClean="0"/>
              <a:t>its </a:t>
            </a:r>
            <a:r>
              <a:rPr lang="en-US" sz="2200" dirty="0" smtClean="0"/>
              <a:t>memory </a:t>
            </a:r>
            <a:r>
              <a:rPr lang="en-US" sz="2200" dirty="0"/>
              <a:t>resources.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Continue….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/>
              <a:t>      </a:t>
            </a:r>
            <a:r>
              <a:rPr lang="en-US" sz="2200" b="1" i="1" dirty="0" smtClean="0"/>
              <a:t>- Test </a:t>
            </a:r>
            <a:r>
              <a:rPr lang="en-US" sz="2200" b="1" i="1" dirty="0"/>
              <a:t>management </a:t>
            </a:r>
            <a:r>
              <a:rPr lang="en-US" sz="2200" b="1" i="1" dirty="0" smtClean="0"/>
              <a:t>tools</a:t>
            </a:r>
          </a:p>
          <a:p>
            <a:pPr algn="just">
              <a:buNone/>
            </a:pPr>
            <a:r>
              <a:rPr lang="en-US" sz="2200" b="1" i="1" dirty="0" smtClean="0"/>
              <a:t>           </a:t>
            </a:r>
            <a:r>
              <a:rPr lang="en-US" sz="2200" i="1" dirty="0" smtClean="0"/>
              <a:t>Test </a:t>
            </a:r>
            <a:r>
              <a:rPr lang="en-US" sz="2200" i="1" dirty="0"/>
              <a:t>management tools try to cover most of the </a:t>
            </a:r>
            <a:r>
              <a:rPr lang="en-US" sz="2200" i="1" dirty="0" smtClean="0"/>
              <a:t>activities </a:t>
            </a:r>
            <a:r>
              <a:rPr lang="en-US" sz="2200" dirty="0" smtClean="0"/>
              <a:t>in </a:t>
            </a:r>
            <a:r>
              <a:rPr lang="en-US" sz="2200" dirty="0"/>
              <a:t>the testing life cycle. These tools may cover planning, analysis, and design</a:t>
            </a:r>
            <a:r>
              <a:rPr lang="en-US" sz="2200" dirty="0" smtClean="0"/>
              <a:t>.</a:t>
            </a:r>
          </a:p>
          <a:p>
            <a:pPr algn="just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- </a:t>
            </a:r>
            <a:r>
              <a:rPr lang="en-US" sz="2200" b="1" i="1" dirty="0"/>
              <a:t>Network-testing tools </a:t>
            </a:r>
            <a:endParaRPr lang="en-US" sz="2200" b="1" i="1" dirty="0" smtClean="0"/>
          </a:p>
          <a:p>
            <a:pPr algn="just">
              <a:buNone/>
            </a:pPr>
            <a:r>
              <a:rPr lang="en-US" sz="2200" i="1" dirty="0" smtClean="0"/>
              <a:t>        There </a:t>
            </a:r>
            <a:r>
              <a:rPr lang="en-US" sz="2200" i="1" dirty="0"/>
              <a:t>are various applications running in the </a:t>
            </a:r>
            <a:r>
              <a:rPr lang="en-US" sz="2200" i="1" dirty="0" smtClean="0"/>
              <a:t>client-server </a:t>
            </a:r>
            <a:r>
              <a:rPr lang="en-US" sz="2200" dirty="0" smtClean="0"/>
              <a:t>environments.</a:t>
            </a:r>
            <a:r>
              <a:rPr lang="en-US" sz="2200" dirty="0"/>
              <a:t> </a:t>
            </a:r>
            <a:r>
              <a:rPr lang="en-US" sz="2200" dirty="0" smtClean="0"/>
              <a:t>These </a:t>
            </a:r>
            <a:r>
              <a:rPr lang="en-US" sz="2200" dirty="0"/>
              <a:t>tools monitor, measure, test, and </a:t>
            </a:r>
            <a:r>
              <a:rPr lang="en-US" sz="2200" dirty="0" smtClean="0"/>
              <a:t>diagnose performance </a:t>
            </a:r>
            <a:r>
              <a:rPr lang="en-US" sz="2200" dirty="0"/>
              <a:t>across an entire </a:t>
            </a:r>
            <a:r>
              <a:rPr lang="en-US" sz="2200" dirty="0" smtClean="0"/>
              <a:t>network.</a:t>
            </a:r>
          </a:p>
          <a:p>
            <a:pPr algn="just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- </a:t>
            </a:r>
            <a:r>
              <a:rPr lang="en-US" sz="2200" b="1" i="1" dirty="0"/>
              <a:t>Performance testing tools </a:t>
            </a:r>
            <a:endParaRPr lang="en-US" sz="2200" b="1" i="1" dirty="0" smtClean="0"/>
          </a:p>
          <a:p>
            <a:pPr algn="just">
              <a:buNone/>
            </a:pPr>
            <a:r>
              <a:rPr lang="en-US" sz="2200" dirty="0" smtClean="0"/>
              <a:t>       Performance testing tools </a:t>
            </a:r>
            <a:r>
              <a:rPr lang="en-US" sz="2200" dirty="0"/>
              <a:t>help in measuring the response </a:t>
            </a:r>
            <a:r>
              <a:rPr lang="en-US" sz="2200" dirty="0" smtClean="0"/>
              <a:t> time </a:t>
            </a:r>
            <a:r>
              <a:rPr lang="en-US" sz="2200" dirty="0"/>
              <a:t>and load capabilities of a </a:t>
            </a:r>
            <a:r>
              <a:rPr lang="en-US" sz="2200" dirty="0" smtClean="0"/>
              <a:t>system specially for real time systems.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Lecture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Selection of Testing </a:t>
            </a:r>
            <a:r>
              <a:rPr lang="en-US" sz="3200" b="1" dirty="0"/>
              <a:t>T</a:t>
            </a:r>
            <a:r>
              <a:rPr lang="en-US" sz="3200" b="1" dirty="0" smtClean="0"/>
              <a:t>ools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It </a:t>
            </a:r>
            <a:r>
              <a:rPr lang="en-US" sz="2200" dirty="0"/>
              <a:t>may depend on </a:t>
            </a:r>
            <a:r>
              <a:rPr lang="en-US" sz="2200" b="1" dirty="0"/>
              <a:t>several </a:t>
            </a:r>
            <a:r>
              <a:rPr lang="en-US" sz="2200" b="1" dirty="0" smtClean="0"/>
              <a:t>factors </a:t>
            </a:r>
            <a:r>
              <a:rPr lang="en-US" sz="2200" dirty="0" smtClean="0"/>
              <a:t>like what </a:t>
            </a:r>
            <a:r>
              <a:rPr lang="en-US" sz="2200" dirty="0"/>
              <a:t>are the needs of the organization; what is the project </a:t>
            </a:r>
            <a:r>
              <a:rPr lang="en-US" sz="2200" dirty="0" smtClean="0"/>
              <a:t>environment ; what </a:t>
            </a:r>
            <a:r>
              <a:rPr lang="en-US" sz="2200" dirty="0"/>
              <a:t>is the current testing methodology; all these factors should be </a:t>
            </a:r>
            <a:r>
              <a:rPr lang="en-US" sz="2200" dirty="0" smtClean="0"/>
              <a:t>considered when </a:t>
            </a:r>
            <a:r>
              <a:rPr lang="en-US" sz="2200" dirty="0"/>
              <a:t>choosing testing tools. </a:t>
            </a:r>
            <a:endParaRPr lang="en-US" sz="2200" dirty="0" smtClean="0"/>
          </a:p>
          <a:p>
            <a:pPr algn="just"/>
            <a:r>
              <a:rPr lang="en-US" sz="2200" dirty="0" smtClean="0"/>
              <a:t> Some </a:t>
            </a:r>
            <a:r>
              <a:rPr lang="en-US" sz="2200" b="1" dirty="0"/>
              <a:t>guidelines</a:t>
            </a:r>
            <a:r>
              <a:rPr lang="en-US" sz="2200" dirty="0"/>
              <a:t> to be followed by </a:t>
            </a:r>
            <a:r>
              <a:rPr lang="en-US" sz="2200" dirty="0" smtClean="0"/>
              <a:t>selecting a </a:t>
            </a:r>
            <a:r>
              <a:rPr lang="en-US" sz="2200" dirty="0"/>
              <a:t>testing tool </a:t>
            </a:r>
            <a:r>
              <a:rPr lang="en-US" sz="2200" dirty="0" smtClean="0"/>
              <a:t>are</a:t>
            </a:r>
          </a:p>
          <a:p>
            <a:pPr>
              <a:buNone/>
            </a:pPr>
            <a:r>
              <a:rPr lang="en-US" sz="2200" b="1" dirty="0" smtClean="0"/>
              <a:t>          - Match </a:t>
            </a:r>
            <a:r>
              <a:rPr lang="en-US" sz="2200" b="1" dirty="0"/>
              <a:t>the tool to its appropriate </a:t>
            </a:r>
            <a:r>
              <a:rPr lang="en-US" sz="2200" b="1" dirty="0" smtClean="0"/>
              <a:t>use</a:t>
            </a:r>
          </a:p>
          <a:p>
            <a:pPr algn="just">
              <a:buNone/>
            </a:pPr>
            <a:r>
              <a:rPr lang="en-US" sz="2200" b="1" dirty="0" smtClean="0"/>
              <a:t>          - Select </a:t>
            </a:r>
            <a:r>
              <a:rPr lang="en-US" sz="2200" b="1" dirty="0"/>
              <a:t>the tool to its appropriate SDLC </a:t>
            </a:r>
            <a:r>
              <a:rPr lang="en-US" sz="2200" b="1" dirty="0" smtClean="0"/>
              <a:t>phase</a:t>
            </a:r>
          </a:p>
          <a:p>
            <a:pPr algn="just">
              <a:buNone/>
            </a:pPr>
            <a:r>
              <a:rPr lang="en-US" sz="2200" b="1" dirty="0" smtClean="0"/>
              <a:t>          - Select </a:t>
            </a:r>
            <a:r>
              <a:rPr lang="en-US" sz="2200" b="1" dirty="0"/>
              <a:t>the tool to the skill of the </a:t>
            </a:r>
            <a:r>
              <a:rPr lang="en-US" sz="2200" b="1" dirty="0" smtClean="0"/>
              <a:t>tester</a:t>
            </a:r>
          </a:p>
          <a:p>
            <a:pPr algn="just">
              <a:buNone/>
            </a:pPr>
            <a:r>
              <a:rPr lang="en-US" sz="2200" b="1" dirty="0" smtClean="0"/>
              <a:t>          - Select </a:t>
            </a:r>
            <a:r>
              <a:rPr lang="en-US" sz="2200" b="1" dirty="0"/>
              <a:t>a tool which is </a:t>
            </a:r>
            <a:r>
              <a:rPr lang="en-US" sz="2200" b="1" dirty="0" smtClean="0"/>
              <a:t>affordable</a:t>
            </a:r>
          </a:p>
          <a:p>
            <a:pPr algn="just">
              <a:buNone/>
            </a:pPr>
            <a:r>
              <a:rPr lang="en-US" sz="2200" b="1" dirty="0" smtClean="0"/>
              <a:t>          - Determine </a:t>
            </a:r>
            <a:r>
              <a:rPr lang="en-US" sz="2200" b="1" dirty="0"/>
              <a:t>how many tools are required for testing the </a:t>
            </a:r>
            <a:r>
              <a:rPr lang="en-US" sz="2200" b="1" dirty="0" smtClean="0"/>
              <a:t>system</a:t>
            </a:r>
          </a:p>
          <a:p>
            <a:pPr algn="just">
              <a:buNone/>
            </a:pPr>
            <a:r>
              <a:rPr lang="en-US" sz="2200" b="1" dirty="0" smtClean="0"/>
              <a:t>          - Select </a:t>
            </a:r>
            <a:r>
              <a:rPr lang="en-US" sz="2200" b="1" dirty="0"/>
              <a:t>the tool after examining the schedule of testing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Costs incurred in Testing </a:t>
            </a:r>
            <a:r>
              <a:rPr lang="en-US" sz="3200" b="1" dirty="0"/>
              <a:t>T</a:t>
            </a:r>
            <a:r>
              <a:rPr lang="en-US" sz="3200" b="1" dirty="0" smtClean="0"/>
              <a:t>ools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Automation is not free. Obviously employing the testing tools incur a </a:t>
            </a:r>
            <a:r>
              <a:rPr lang="en-US" sz="2200" dirty="0" smtClean="0"/>
              <a:t>high cost</a:t>
            </a:r>
            <a:r>
              <a:rPr lang="en-US" sz="2200" dirty="0"/>
              <a:t>. Moreover, before acquiring the tools, </a:t>
            </a:r>
            <a:r>
              <a:rPr lang="en-US" sz="2200" dirty="0" smtClean="0"/>
              <a:t>significant </a:t>
            </a:r>
            <a:r>
              <a:rPr lang="en-US" sz="2200" dirty="0"/>
              <a:t>work is </a:t>
            </a:r>
            <a:r>
              <a:rPr lang="en-US" sz="2200" dirty="0" smtClean="0"/>
              <a:t>required like:</a:t>
            </a:r>
          </a:p>
          <a:p>
            <a:pPr algn="just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- </a:t>
            </a:r>
            <a:r>
              <a:rPr lang="en-US" sz="2200" b="1" dirty="0"/>
              <a:t>Automated script </a:t>
            </a:r>
            <a:r>
              <a:rPr lang="en-US" sz="2200" b="1" dirty="0" smtClean="0"/>
              <a:t>development</a:t>
            </a:r>
          </a:p>
          <a:p>
            <a:pPr algn="just"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  - </a:t>
            </a:r>
            <a:r>
              <a:rPr lang="en-US" sz="2200" b="1" dirty="0"/>
              <a:t>Training is </a:t>
            </a:r>
            <a:r>
              <a:rPr lang="en-US" sz="2200" b="1" dirty="0" smtClean="0"/>
              <a:t>required</a:t>
            </a:r>
          </a:p>
          <a:p>
            <a:pPr algn="just"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  - Configuration management</a:t>
            </a:r>
          </a:p>
          <a:p>
            <a:pPr algn="just"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  - </a:t>
            </a:r>
            <a:r>
              <a:rPr lang="en-US" sz="2200" b="1" dirty="0"/>
              <a:t>Learning curve for the </a:t>
            </a:r>
            <a:r>
              <a:rPr lang="en-US" sz="2200" b="1" dirty="0" smtClean="0"/>
              <a:t>tools</a:t>
            </a:r>
          </a:p>
          <a:p>
            <a:pPr algn="just"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  - </a:t>
            </a:r>
            <a:r>
              <a:rPr lang="en-US" sz="2200" b="1" dirty="0"/>
              <a:t>Testing tools can be </a:t>
            </a:r>
            <a:r>
              <a:rPr lang="en-US" sz="2200" b="1" dirty="0" smtClean="0"/>
              <a:t>intrusive</a:t>
            </a:r>
          </a:p>
          <a:p>
            <a:pPr algn="just"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  - </a:t>
            </a:r>
            <a:r>
              <a:rPr lang="en-US" sz="2200" b="1" dirty="0"/>
              <a:t>Multiple tools are required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Guidelines for Automated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     </a:t>
            </a:r>
            <a:r>
              <a:rPr lang="en-US" sz="2200" dirty="0" smtClean="0"/>
              <a:t>It is necessary that you carefully plan the </a:t>
            </a:r>
            <a:r>
              <a:rPr lang="en-US" sz="2200" dirty="0"/>
              <a:t>automation before adopting it. Decide which tool and how many tools </a:t>
            </a:r>
            <a:r>
              <a:rPr lang="en-US" sz="2200" dirty="0" smtClean="0"/>
              <a:t>are required</a:t>
            </a:r>
            <a:r>
              <a:rPr lang="en-US" sz="2200" dirty="0"/>
              <a:t>, how much resources are required including the cost of the tool </a:t>
            </a:r>
            <a:r>
              <a:rPr lang="en-US" sz="2200" dirty="0" smtClean="0"/>
              <a:t>and the </a:t>
            </a:r>
            <a:r>
              <a:rPr lang="en-US" sz="2200" dirty="0"/>
              <a:t>time spent on </a:t>
            </a:r>
            <a:r>
              <a:rPr lang="en-US" sz="2200" dirty="0" smtClean="0"/>
              <a:t>training.  Few guidelines are:</a:t>
            </a:r>
          </a:p>
          <a:p>
            <a:r>
              <a:rPr lang="en-US" sz="2200" b="1" dirty="0" smtClean="0"/>
              <a:t>Consider building a tool instead of buying one, if possible</a:t>
            </a:r>
          </a:p>
          <a:p>
            <a:pPr algn="just"/>
            <a:r>
              <a:rPr lang="en-US" sz="2200" b="1" dirty="0" smtClean="0"/>
              <a:t>Test the </a:t>
            </a:r>
            <a:r>
              <a:rPr lang="en-US" sz="2200" b="1" dirty="0"/>
              <a:t>tool on an application </a:t>
            </a:r>
            <a:r>
              <a:rPr lang="en-US" sz="2200" b="1" dirty="0" smtClean="0"/>
              <a:t>prototype</a:t>
            </a:r>
          </a:p>
          <a:p>
            <a:pPr algn="just"/>
            <a:r>
              <a:rPr lang="en-US" sz="2200" b="1" dirty="0"/>
              <a:t>Not all the tests should be </a:t>
            </a:r>
            <a:r>
              <a:rPr lang="en-US" sz="2200" b="1" dirty="0" smtClean="0"/>
              <a:t>automated</a:t>
            </a:r>
          </a:p>
          <a:p>
            <a:pPr algn="just"/>
            <a:r>
              <a:rPr lang="en-US" sz="2200" b="1" dirty="0"/>
              <a:t>Select the tools according to organizational </a:t>
            </a:r>
            <a:r>
              <a:rPr lang="en-US" sz="2200" b="1" dirty="0" smtClean="0"/>
              <a:t>needs</a:t>
            </a:r>
          </a:p>
          <a:p>
            <a:pPr algn="just"/>
            <a:r>
              <a:rPr lang="en-US" sz="2200" b="1" dirty="0"/>
              <a:t>Use proven test-script development </a:t>
            </a:r>
            <a:r>
              <a:rPr lang="en-US" sz="2200" b="1" dirty="0" smtClean="0"/>
              <a:t>techniques</a:t>
            </a:r>
          </a:p>
          <a:p>
            <a:pPr algn="just"/>
            <a:r>
              <a:rPr lang="en-US" sz="2200" b="1" dirty="0"/>
              <a:t>Automate the regression tests whenever feasible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Testing Tools that </a:t>
            </a:r>
            <a:r>
              <a:rPr lang="en-US" sz="3600" b="1" dirty="0"/>
              <a:t>are used for Functional automation: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1767" y="1752600"/>
            <a:ext cx="82185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Testing Tools that are used for Non Functional automation:</a:t>
            </a:r>
            <a:endParaRPr 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2772" y="2286001"/>
            <a:ext cx="836022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Overview of some commercial Testing Tools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/>
              <a:t>Mercury </a:t>
            </a:r>
            <a:r>
              <a:rPr lang="en-US" sz="2200" b="1" dirty="0" err="1"/>
              <a:t>Interactive’s</a:t>
            </a:r>
            <a:r>
              <a:rPr lang="en-US" sz="2200" b="1" dirty="0"/>
              <a:t> </a:t>
            </a:r>
            <a:r>
              <a:rPr lang="en-US" sz="2200" b="1" dirty="0" err="1" smtClean="0"/>
              <a:t>WinRunner</a:t>
            </a:r>
            <a:endParaRPr lang="en-US" sz="2200" b="1" dirty="0" smtClean="0"/>
          </a:p>
          <a:p>
            <a:pPr algn="just">
              <a:buNone/>
            </a:pPr>
            <a:r>
              <a:rPr lang="en-US" sz="2200" dirty="0" smtClean="0"/>
              <a:t>     It </a:t>
            </a:r>
            <a:r>
              <a:rPr lang="en-US" sz="2200" dirty="0"/>
              <a:t>is a tool used for </a:t>
            </a:r>
            <a:r>
              <a:rPr lang="en-US" sz="2200" b="1" dirty="0"/>
              <a:t>performing </a:t>
            </a:r>
            <a:r>
              <a:rPr lang="en-US" sz="2200" b="1" dirty="0" smtClean="0"/>
              <a:t>functional/ </a:t>
            </a:r>
            <a:r>
              <a:rPr lang="en-US" sz="2200" b="1" dirty="0"/>
              <a:t>regression testing</a:t>
            </a:r>
            <a:r>
              <a:rPr lang="en-US" sz="2200" dirty="0"/>
              <a:t>. It automatically creates the test scripts by recording </a:t>
            </a:r>
            <a:r>
              <a:rPr lang="en-US" sz="2200" dirty="0" smtClean="0"/>
              <a:t>the user </a:t>
            </a:r>
            <a:r>
              <a:rPr lang="en-US" sz="2200" dirty="0"/>
              <a:t>interactions on GUI of the software. These scripts can be run </a:t>
            </a:r>
            <a:r>
              <a:rPr lang="en-US" sz="2200" dirty="0" smtClean="0"/>
              <a:t>repeatedly whenever </a:t>
            </a:r>
            <a:r>
              <a:rPr lang="en-US" sz="2200" dirty="0"/>
              <a:t>needed without any manual intervention. The test scripts can </a:t>
            </a:r>
            <a:r>
              <a:rPr lang="en-US" sz="2200" dirty="0" smtClean="0"/>
              <a:t>also modified </a:t>
            </a:r>
            <a:r>
              <a:rPr lang="en-US" sz="2200" dirty="0"/>
              <a:t>if required because there is support of </a:t>
            </a:r>
            <a:r>
              <a:rPr lang="en-US" sz="2200" b="1" dirty="0"/>
              <a:t>Test Script language ( </a:t>
            </a:r>
            <a:r>
              <a:rPr lang="en-US" sz="2200" b="1" dirty="0" smtClean="0"/>
              <a:t>TSL) with </a:t>
            </a:r>
            <a:r>
              <a:rPr lang="en-US" sz="2200" b="1" dirty="0"/>
              <a:t>a ‘C’ like syntax</a:t>
            </a:r>
            <a:r>
              <a:rPr lang="en-US" sz="2200" dirty="0"/>
              <a:t>. There is also provision for bringing the application to </a:t>
            </a:r>
            <a:r>
              <a:rPr lang="en-US" sz="2200" dirty="0" smtClean="0"/>
              <a:t>a known </a:t>
            </a:r>
            <a:r>
              <a:rPr lang="en-US" sz="2200" dirty="0"/>
              <a:t>state if any problem has occurred during automated testing. </a:t>
            </a:r>
            <a:r>
              <a:rPr lang="en-US" sz="2200" dirty="0" err="1" smtClean="0"/>
              <a:t>WinRunner</a:t>
            </a:r>
            <a:r>
              <a:rPr lang="en-US" sz="2200" dirty="0" smtClean="0"/>
              <a:t> executes </a:t>
            </a:r>
            <a:r>
              <a:rPr lang="en-US" sz="2200" dirty="0"/>
              <a:t>the statements by default with an interleaving of one second. But </a:t>
            </a:r>
            <a:r>
              <a:rPr lang="en-US" sz="2200" dirty="0" smtClean="0"/>
              <a:t>if some </a:t>
            </a:r>
            <a:r>
              <a:rPr lang="en-US" sz="2200" dirty="0"/>
              <a:t>activities take more time to complete, then it synchronizes the next </a:t>
            </a:r>
            <a:r>
              <a:rPr lang="en-US" sz="2200" dirty="0" smtClean="0"/>
              <a:t>test cases </a:t>
            </a:r>
            <a:r>
              <a:rPr lang="en-US" sz="2200" dirty="0"/>
              <a:t>automatically by waiting for the current operations to be completed.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Lecture 1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Continue…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Segue </a:t>
            </a:r>
            <a:r>
              <a:rPr lang="en-US" sz="2200" b="1" dirty="0" smtClean="0"/>
              <a:t>Software’s </a:t>
            </a:r>
            <a:r>
              <a:rPr lang="en-US" sz="2200" b="1" dirty="0" err="1" smtClean="0"/>
              <a:t>SilkTest</a:t>
            </a:r>
            <a:endParaRPr lang="en-US" sz="2200" b="1" dirty="0" smtClean="0"/>
          </a:p>
          <a:p>
            <a:pPr algn="just">
              <a:buNone/>
            </a:pPr>
            <a:r>
              <a:rPr lang="en-US" sz="2400" dirty="0" smtClean="0"/>
              <a:t>      This </a:t>
            </a:r>
            <a:r>
              <a:rPr lang="en-US" sz="2400" dirty="0"/>
              <a:t>tool is also for </a:t>
            </a:r>
            <a:r>
              <a:rPr lang="en-US" sz="2400" b="1" dirty="0"/>
              <a:t>functional/regression </a:t>
            </a:r>
            <a:r>
              <a:rPr lang="en-US" sz="2400" b="1" dirty="0" smtClean="0"/>
              <a:t>testing</a:t>
            </a:r>
            <a:r>
              <a:rPr lang="en-US" sz="2400" dirty="0" smtClean="0"/>
              <a:t>. It </a:t>
            </a:r>
            <a:r>
              <a:rPr lang="en-US" sz="2400" dirty="0"/>
              <a:t>supports </a:t>
            </a:r>
            <a:r>
              <a:rPr lang="en-US" sz="2400" b="1" dirty="0"/>
              <a:t>4Test as a scripting language </a:t>
            </a:r>
            <a:r>
              <a:rPr lang="en-US" sz="2400" dirty="0"/>
              <a:t>which is an object-oriented </a:t>
            </a:r>
            <a:r>
              <a:rPr lang="en-US" sz="2400" dirty="0" smtClean="0"/>
              <a:t>scripting language</a:t>
            </a:r>
            <a:r>
              <a:rPr lang="en-US" sz="2400" dirty="0"/>
              <a:t>. </a:t>
            </a:r>
            <a:r>
              <a:rPr lang="en-US" sz="2400" dirty="0" err="1"/>
              <a:t>SilkTest</a:t>
            </a:r>
            <a:r>
              <a:rPr lang="en-US" sz="2400" dirty="0"/>
              <a:t> has a provision for customized in-built recovery </a:t>
            </a:r>
            <a:r>
              <a:rPr lang="en-US" sz="2400" dirty="0" smtClean="0"/>
              <a:t>system </a:t>
            </a:r>
            <a:r>
              <a:rPr lang="en-US" sz="2400" dirty="0"/>
              <a:t>which helps in continuing the automated testing even if there is some </a:t>
            </a:r>
            <a:r>
              <a:rPr lang="en-US" sz="2400" dirty="0" smtClean="0"/>
              <a:t>failure in </a:t>
            </a:r>
            <a:r>
              <a:rPr lang="en-US" sz="2400" dirty="0"/>
              <a:t>between.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Continue…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IBM </a:t>
            </a:r>
            <a:r>
              <a:rPr lang="en-US" sz="2200" b="1" dirty="0" smtClean="0"/>
              <a:t>Rational </a:t>
            </a:r>
            <a:r>
              <a:rPr lang="en-US" sz="2200" b="1" dirty="0"/>
              <a:t>SQA </a:t>
            </a:r>
            <a:r>
              <a:rPr lang="en-US" sz="2200" b="1" dirty="0" smtClean="0"/>
              <a:t>Robot</a:t>
            </a:r>
          </a:p>
          <a:p>
            <a:pPr algn="just">
              <a:buNone/>
            </a:pPr>
            <a:r>
              <a:rPr lang="en-US" sz="2400" dirty="0" smtClean="0"/>
              <a:t>      It </a:t>
            </a:r>
            <a:r>
              <a:rPr lang="en-US" sz="2400" dirty="0"/>
              <a:t>is another powerful tool for </a:t>
            </a:r>
            <a:r>
              <a:rPr lang="en-US" sz="2400" b="1" dirty="0" smtClean="0"/>
              <a:t>functional/regression testing</a:t>
            </a:r>
            <a:r>
              <a:rPr lang="en-US" sz="2400" dirty="0"/>
              <a:t>. Synchronization of test cases with a default delay of 20 seconds is </a:t>
            </a:r>
            <a:r>
              <a:rPr lang="en-US" sz="2400" dirty="0" smtClean="0"/>
              <a:t>also available</a:t>
            </a:r>
            <a:r>
              <a:rPr lang="en-US" sz="2400" dirty="0"/>
              <a:t>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Continue…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Mercury </a:t>
            </a:r>
            <a:r>
              <a:rPr lang="en-US" sz="2200" b="1" dirty="0" err="1" smtClean="0"/>
              <a:t>Interactive’s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LoadRunner</a:t>
            </a:r>
            <a:endParaRPr lang="en-US" sz="2200" b="1" dirty="0" smtClean="0"/>
          </a:p>
          <a:p>
            <a:pPr algn="just">
              <a:buNone/>
            </a:pPr>
            <a:r>
              <a:rPr lang="en-US" sz="2200" dirty="0" smtClean="0"/>
              <a:t>      This </a:t>
            </a:r>
            <a:r>
              <a:rPr lang="en-US" sz="2200" dirty="0"/>
              <a:t>tool is used for </a:t>
            </a:r>
            <a:r>
              <a:rPr lang="en-US" sz="2200" b="1" dirty="0"/>
              <a:t>performance and </a:t>
            </a:r>
            <a:r>
              <a:rPr lang="en-US" sz="2200" b="1" dirty="0" smtClean="0"/>
              <a:t>load testing </a:t>
            </a:r>
            <a:r>
              <a:rPr lang="en-US" sz="2200" dirty="0"/>
              <a:t>of a system. Generally, the tool is helpful for </a:t>
            </a:r>
            <a:r>
              <a:rPr lang="en-US" sz="2200" b="1" dirty="0"/>
              <a:t>client/server </a:t>
            </a:r>
            <a:r>
              <a:rPr lang="en-US" sz="2200" b="1" dirty="0" smtClean="0"/>
              <a:t>applications </a:t>
            </a:r>
            <a:r>
              <a:rPr lang="en-US" sz="2200" dirty="0" smtClean="0"/>
              <a:t>of </a:t>
            </a:r>
            <a:r>
              <a:rPr lang="en-US" sz="2200" dirty="0"/>
              <a:t>various parameters with their actual load like response time, the number </a:t>
            </a:r>
            <a:r>
              <a:rPr lang="en-US" sz="2200" dirty="0" smtClean="0"/>
              <a:t>of users</a:t>
            </a:r>
            <a:r>
              <a:rPr lang="en-US" sz="2200" dirty="0"/>
              <a:t>, etc. The major </a:t>
            </a:r>
            <a:r>
              <a:rPr lang="en-US" sz="2200" dirty="0" smtClean="0"/>
              <a:t>benefit </a:t>
            </a:r>
            <a:r>
              <a:rPr lang="en-US" sz="2200" dirty="0"/>
              <a:t>of using this tool is that it creates virtual users on </a:t>
            </a:r>
            <a:r>
              <a:rPr lang="en-US" sz="2200" dirty="0" smtClean="0"/>
              <a:t>a single </a:t>
            </a:r>
            <a:r>
              <a:rPr lang="en-US" sz="2200" dirty="0"/>
              <a:t>machine and tests the system on various parameters. Thus, </a:t>
            </a:r>
            <a:r>
              <a:rPr lang="en-US" sz="2200" dirty="0" smtClean="0"/>
              <a:t>performance and </a:t>
            </a:r>
            <a:r>
              <a:rPr lang="en-US" sz="2200" dirty="0"/>
              <a:t>load testing is done with minimum infrastructure.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Continue…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/>
              <a:t>Apache’s </a:t>
            </a:r>
            <a:r>
              <a:rPr lang="en-US" sz="2200" b="1" dirty="0" err="1"/>
              <a:t>JMeter</a:t>
            </a:r>
            <a:r>
              <a:rPr lang="en-US" sz="2200" b="1" dirty="0"/>
              <a:t> </a:t>
            </a:r>
            <a:endParaRPr lang="en-US" sz="2200" b="1" dirty="0" smtClean="0"/>
          </a:p>
          <a:p>
            <a:pPr algn="just">
              <a:buNone/>
            </a:pPr>
            <a:r>
              <a:rPr lang="en-US" sz="2200" dirty="0" smtClean="0"/>
              <a:t>      This </a:t>
            </a:r>
            <a:r>
              <a:rPr lang="en-US" sz="2200" dirty="0"/>
              <a:t>is an open-source software tool used for </a:t>
            </a:r>
            <a:r>
              <a:rPr lang="en-US" sz="2200" b="1" dirty="0" smtClean="0"/>
              <a:t>performance and </a:t>
            </a:r>
            <a:r>
              <a:rPr lang="en-US" sz="2200" b="1" dirty="0"/>
              <a:t>load testing.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Continue….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Mercury </a:t>
            </a:r>
            <a:r>
              <a:rPr lang="en-US" sz="2200" b="1" dirty="0" err="1"/>
              <a:t>Interactive’s</a:t>
            </a:r>
            <a:r>
              <a:rPr lang="en-US" sz="2200" b="1" dirty="0"/>
              <a:t> </a:t>
            </a:r>
            <a:r>
              <a:rPr lang="en-US" sz="2200" b="1" dirty="0" err="1" smtClean="0"/>
              <a:t>TestDirector</a:t>
            </a:r>
            <a:endParaRPr lang="en-US" sz="2200" b="1" dirty="0" smtClean="0"/>
          </a:p>
          <a:p>
            <a:pPr algn="just">
              <a:buNone/>
            </a:pPr>
            <a:r>
              <a:rPr lang="en-US" sz="2200" dirty="0" smtClean="0"/>
              <a:t>       </a:t>
            </a:r>
            <a:r>
              <a:rPr lang="en-US" sz="2200" dirty="0" err="1" smtClean="0"/>
              <a:t>TestDirector</a:t>
            </a:r>
            <a:r>
              <a:rPr lang="en-US" sz="2200" dirty="0" smtClean="0"/>
              <a:t> </a:t>
            </a:r>
            <a:r>
              <a:rPr lang="en-US" sz="2200" dirty="0"/>
              <a:t>is a </a:t>
            </a:r>
            <a:r>
              <a:rPr lang="en-US" sz="2200" b="1" dirty="0"/>
              <a:t>test management tool</a:t>
            </a:r>
            <a:r>
              <a:rPr lang="en-US" sz="2200" dirty="0"/>
              <a:t>. </a:t>
            </a:r>
            <a:r>
              <a:rPr lang="en-US" sz="2200" dirty="0" smtClean="0"/>
              <a:t>It is </a:t>
            </a:r>
            <a:r>
              <a:rPr lang="en-US" sz="2200" dirty="0"/>
              <a:t>a web-based tool with the advantage of managing the testing if two teams </a:t>
            </a:r>
            <a:r>
              <a:rPr lang="en-US" sz="2200" dirty="0" smtClean="0"/>
              <a:t>are </a:t>
            </a:r>
            <a:r>
              <a:rPr lang="en-US" sz="2200" b="1" dirty="0" smtClean="0"/>
              <a:t>at </a:t>
            </a:r>
            <a:r>
              <a:rPr lang="en-US" sz="2200" b="1" dirty="0"/>
              <a:t>different locations</a:t>
            </a:r>
            <a:r>
              <a:rPr lang="en-US" sz="2200" dirty="0"/>
              <a:t>. It manages the test process with four phases: </a:t>
            </a:r>
            <a:r>
              <a:rPr lang="en-US" sz="2200" dirty="0" smtClean="0"/>
              <a:t>specifying requirements</a:t>
            </a:r>
            <a:r>
              <a:rPr lang="en-US" sz="2200" dirty="0"/>
              <a:t>, planning tests, running tests, and tracking defects. </a:t>
            </a:r>
            <a:r>
              <a:rPr lang="en-US" sz="2200" dirty="0" smtClean="0"/>
              <a:t>Therefore, there </a:t>
            </a:r>
            <a:r>
              <a:rPr lang="en-US" sz="2200" dirty="0"/>
              <a:t>is advantage that the tests are planned as per the requirements </a:t>
            </a:r>
            <a:r>
              <a:rPr lang="en-US" sz="2200" dirty="0" smtClean="0"/>
              <a:t>evolved. Once </a:t>
            </a:r>
            <a:r>
              <a:rPr lang="en-US" sz="2200" dirty="0"/>
              <a:t>the test plan is ready, the test cases are executed. Defect-tracking </a:t>
            </a:r>
            <a:r>
              <a:rPr lang="en-US" sz="2200" dirty="0" smtClean="0"/>
              <a:t>can be </a:t>
            </a:r>
            <a:r>
              <a:rPr lang="en-US" sz="2200" dirty="0"/>
              <a:t>done in any phase of test process. During defect-tracking, new bug can </a:t>
            </a:r>
            <a:r>
              <a:rPr lang="en-US" sz="2200" dirty="0" smtClean="0"/>
              <a:t>be reported</a:t>
            </a:r>
            <a:r>
              <a:rPr lang="en-US" sz="2200" dirty="0"/>
              <a:t>; assign responsibility to someone for bug repair; assign priority </a:t>
            </a:r>
            <a:r>
              <a:rPr lang="en-US" sz="2200" dirty="0" smtClean="0"/>
              <a:t>to the </a:t>
            </a:r>
            <a:r>
              <a:rPr lang="en-US" sz="2200" dirty="0"/>
              <a:t>bug; bug repair status can be </a:t>
            </a:r>
            <a:r>
              <a:rPr lang="en-US" sz="2200" dirty="0" smtClean="0"/>
              <a:t>analyzed</a:t>
            </a:r>
            <a:r>
              <a:rPr lang="en-US" sz="2200" dirty="0"/>
              <a:t>, etc. This tool can also be </a:t>
            </a:r>
            <a:r>
              <a:rPr lang="en-US" sz="2200" dirty="0" smtClean="0"/>
              <a:t>integrated with </a:t>
            </a:r>
            <a:r>
              <a:rPr lang="en-US" sz="2200" dirty="0" err="1"/>
              <a:t>LoadRunner</a:t>
            </a:r>
            <a:r>
              <a:rPr lang="en-US" sz="2200" dirty="0"/>
              <a:t> or </a:t>
            </a:r>
            <a:r>
              <a:rPr lang="en-US" sz="2200" dirty="0" err="1"/>
              <a:t>WinRunner</a:t>
            </a:r>
            <a:r>
              <a:rPr lang="en-US" sz="2200" dirty="0"/>
              <a:t>.</a:t>
            </a:r>
          </a:p>
          <a:p>
            <a:pPr>
              <a:buNone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algn="just"/>
            <a:r>
              <a:rPr lang="en-US" sz="2000" b="1" i="1" dirty="0"/>
              <a:t>Software Test automation makes use of specialized tools to control the execution of tests and compares the actual results against the expected result. </a:t>
            </a:r>
            <a:r>
              <a:rPr lang="en-US" sz="2000" dirty="0"/>
              <a:t>Usually, regression tests, which are repetitive actions, are automated.</a:t>
            </a:r>
          </a:p>
          <a:p>
            <a:pPr algn="just"/>
            <a:r>
              <a:rPr lang="en-US" sz="2000" dirty="0"/>
              <a:t>Testing Tools not only helps us to perform regression tests but also helps us to automate data set up generation, product installation, GUI interaction, defect logging, etc. </a:t>
            </a:r>
            <a:endParaRPr lang="en-US" sz="2000" dirty="0" smtClean="0"/>
          </a:p>
          <a:p>
            <a:pPr algn="just"/>
            <a:r>
              <a:rPr lang="en-US" sz="2000" b="1" dirty="0" smtClean="0"/>
              <a:t>Automation </a:t>
            </a:r>
            <a:r>
              <a:rPr lang="en-US" sz="2000" b="1" dirty="0"/>
              <a:t>tools are used for both Functional and Non-Functional testing</a:t>
            </a:r>
            <a:r>
              <a:rPr lang="en-US" sz="2000" b="1" dirty="0" smtClean="0"/>
              <a:t>.</a:t>
            </a:r>
          </a:p>
          <a:p>
            <a:pPr algn="just"/>
            <a:r>
              <a:rPr lang="en-US" sz="2000" dirty="0" smtClean="0"/>
              <a:t>Testing automation is </a:t>
            </a:r>
            <a:r>
              <a:rPr lang="en-US" sz="2000" dirty="0"/>
              <a:t>effective such that any kind of repetitive </a:t>
            </a:r>
            <a:r>
              <a:rPr lang="en-US" sz="2000" dirty="0" smtClean="0"/>
              <a:t>and tedious </a:t>
            </a:r>
            <a:r>
              <a:rPr lang="en-US" sz="2000" dirty="0"/>
              <a:t>activities can be done by machines, </a:t>
            </a:r>
            <a:r>
              <a:rPr lang="en-US" sz="2000" dirty="0" smtClean="0"/>
              <a:t>and testers </a:t>
            </a:r>
            <a:r>
              <a:rPr lang="en-US" sz="2000" dirty="0"/>
              <a:t>can utilize their time in more creative </a:t>
            </a:r>
            <a:r>
              <a:rPr lang="en-US" sz="2000" dirty="0" smtClean="0"/>
              <a:t>and critical </a:t>
            </a:r>
            <a:r>
              <a:rPr lang="en-US" sz="2000" dirty="0"/>
              <a:t>work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However, </a:t>
            </a:r>
            <a:r>
              <a:rPr lang="en-US" sz="2000" b="1" dirty="0"/>
              <a:t>automated testing should not be viewed as a replacement </a:t>
            </a:r>
            <a:r>
              <a:rPr lang="en-US" sz="2000" b="1" dirty="0" smtClean="0"/>
              <a:t>for manual testing</a:t>
            </a:r>
            <a:r>
              <a:rPr lang="en-US" sz="2000" b="1" dirty="0"/>
              <a:t> </a:t>
            </a:r>
            <a:r>
              <a:rPr lang="en-US" sz="2000" dirty="0" smtClean="0"/>
              <a:t>as there </a:t>
            </a:r>
            <a:r>
              <a:rPr lang="en-US" sz="2000" dirty="0"/>
              <a:t>are many activities in the testing life cycle which cannot be </a:t>
            </a:r>
            <a:r>
              <a:rPr lang="en-US" sz="2000" dirty="0" smtClean="0"/>
              <a:t>automated and </a:t>
            </a:r>
            <a:r>
              <a:rPr lang="en-US" sz="2000" dirty="0"/>
              <a:t>manual effort is required</a:t>
            </a:r>
            <a:r>
              <a:rPr lang="en-US" sz="2000" dirty="0" smtClean="0"/>
              <a:t>.</a:t>
            </a:r>
            <a:r>
              <a:rPr lang="en-US" sz="2000" dirty="0"/>
              <a:t> It must be seen as </a:t>
            </a:r>
            <a:r>
              <a:rPr lang="en-US" sz="2000" dirty="0" smtClean="0"/>
              <a:t>an </a:t>
            </a:r>
            <a:r>
              <a:rPr lang="en-US" sz="2000" b="1" dirty="0" smtClean="0"/>
              <a:t>enhancement </a:t>
            </a:r>
            <a:r>
              <a:rPr lang="en-US" sz="2000" b="1" dirty="0"/>
              <a:t>to the manual testing process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Need/Benefits for Automation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/>
              <a:t>Reduction of testing </a:t>
            </a:r>
            <a:r>
              <a:rPr lang="en-US" sz="2200" b="1" dirty="0" smtClean="0"/>
              <a:t>effort</a:t>
            </a:r>
          </a:p>
          <a:p>
            <a:pPr algn="just"/>
            <a:r>
              <a:rPr lang="en-US" sz="2200" b="1" dirty="0"/>
              <a:t>Reduces the testers’ involvement in executing </a:t>
            </a:r>
            <a:r>
              <a:rPr lang="en-US" sz="2200" b="1" dirty="0" smtClean="0"/>
              <a:t>tests</a:t>
            </a:r>
          </a:p>
          <a:p>
            <a:pPr algn="just"/>
            <a:r>
              <a:rPr lang="en-US" sz="2200" b="1" dirty="0"/>
              <a:t>Facilitates regression </a:t>
            </a:r>
            <a:r>
              <a:rPr lang="en-US" sz="2200" b="1" dirty="0" smtClean="0"/>
              <a:t>testing</a:t>
            </a:r>
          </a:p>
          <a:p>
            <a:pPr algn="just"/>
            <a:r>
              <a:rPr lang="en-US" sz="2200" b="1" dirty="0"/>
              <a:t>Avoids human </a:t>
            </a:r>
            <a:r>
              <a:rPr lang="en-US" sz="2200" b="1" dirty="0" smtClean="0"/>
              <a:t>mistakes</a:t>
            </a:r>
          </a:p>
          <a:p>
            <a:pPr algn="just"/>
            <a:r>
              <a:rPr lang="en-US" sz="2200" b="1" dirty="0"/>
              <a:t>Reduces overall cost of the </a:t>
            </a:r>
            <a:r>
              <a:rPr lang="en-US" sz="2200" b="1" dirty="0" smtClean="0"/>
              <a:t>software</a:t>
            </a:r>
          </a:p>
          <a:p>
            <a:pPr algn="just"/>
            <a:r>
              <a:rPr lang="en-US" sz="2200" b="1" dirty="0"/>
              <a:t>Simulated </a:t>
            </a:r>
            <a:r>
              <a:rPr lang="en-US" sz="2200" b="1" dirty="0" smtClean="0"/>
              <a:t>testing</a:t>
            </a:r>
          </a:p>
          <a:p>
            <a:pPr algn="just"/>
            <a:r>
              <a:rPr lang="en-US" sz="2200" b="1" dirty="0"/>
              <a:t>Internal </a:t>
            </a:r>
            <a:r>
              <a:rPr lang="en-US" sz="2200" b="1" dirty="0" smtClean="0"/>
              <a:t>testing</a:t>
            </a:r>
          </a:p>
          <a:p>
            <a:pPr algn="just"/>
            <a:r>
              <a:rPr lang="en-US" sz="2200" b="1" dirty="0"/>
              <a:t>Test </a:t>
            </a:r>
            <a:r>
              <a:rPr lang="en-US" sz="2200" b="1" dirty="0" smtClean="0"/>
              <a:t>enablers</a:t>
            </a:r>
          </a:p>
          <a:p>
            <a:pPr algn="just"/>
            <a:r>
              <a:rPr lang="en-US" sz="2200" b="1" dirty="0"/>
              <a:t>Test case design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Categorization of Testing Tools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2200" dirty="0" smtClean="0"/>
              <a:t>     A </a:t>
            </a:r>
            <a:r>
              <a:rPr lang="en-US" sz="2200" dirty="0"/>
              <a:t>single tool may not cover the whole testing process, therefore, a variety </a:t>
            </a:r>
            <a:r>
              <a:rPr lang="en-US" sz="2200" dirty="0" smtClean="0"/>
              <a:t>of testing </a:t>
            </a:r>
            <a:r>
              <a:rPr lang="en-US" sz="2200" dirty="0"/>
              <a:t>tools are available according to different needs and users</a:t>
            </a:r>
            <a:r>
              <a:rPr lang="en-US" sz="2200" dirty="0" smtClean="0"/>
              <a:t>. Different </a:t>
            </a:r>
            <a:r>
              <a:rPr lang="en-US" sz="2200" dirty="0" err="1" smtClean="0"/>
              <a:t>catagories</a:t>
            </a:r>
            <a:r>
              <a:rPr lang="en-US" sz="2200" dirty="0" smtClean="0"/>
              <a:t> are:</a:t>
            </a:r>
          </a:p>
          <a:p>
            <a:pPr marL="457200" indent="-457200" algn="just">
              <a:buAutoNum type="arabicPeriod"/>
            </a:pPr>
            <a:r>
              <a:rPr lang="en-US" sz="2400" b="1" dirty="0" smtClean="0"/>
              <a:t>Based </a:t>
            </a:r>
            <a:r>
              <a:rPr lang="en-US" sz="2400" b="1" dirty="0"/>
              <a:t>on the type of execution of test </a:t>
            </a:r>
            <a:r>
              <a:rPr lang="en-US" sz="2400" b="1" dirty="0" smtClean="0"/>
              <a:t>cases:</a:t>
            </a:r>
          </a:p>
          <a:p>
            <a:pPr marL="457200" indent="-457200" algn="just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- Static Testing Tools</a:t>
            </a:r>
          </a:p>
          <a:p>
            <a:pPr marL="457200" indent="-457200" algn="just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- Dynamic Testing Tools</a:t>
            </a:r>
          </a:p>
          <a:p>
            <a:pPr marL="457200" indent="-457200" algn="just">
              <a:buAutoNum type="arabicPeriod" startAt="2"/>
            </a:pPr>
            <a:r>
              <a:rPr lang="en-US" sz="2400" b="1" dirty="0" smtClean="0"/>
              <a:t>Based on Testing Activity Tools:</a:t>
            </a:r>
          </a:p>
          <a:p>
            <a:pPr algn="just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- Tools for Reviews </a:t>
            </a:r>
            <a:r>
              <a:rPr lang="en-US" sz="2400" dirty="0"/>
              <a:t>and inspections</a:t>
            </a:r>
          </a:p>
          <a:p>
            <a:pPr algn="just">
              <a:buNone/>
            </a:pPr>
            <a:r>
              <a:rPr lang="en-US" sz="2400" dirty="0" smtClean="0"/>
              <a:t>         - Tools for Test planning </a:t>
            </a:r>
          </a:p>
          <a:p>
            <a:pPr algn="just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- Tools for Test </a:t>
            </a:r>
            <a:r>
              <a:rPr lang="en-US" sz="2400" dirty="0"/>
              <a:t>design and development</a:t>
            </a:r>
          </a:p>
          <a:p>
            <a:pPr algn="just">
              <a:buNone/>
            </a:pPr>
            <a:r>
              <a:rPr lang="en-US" sz="2400" dirty="0" smtClean="0"/>
              <a:t>         - Tools for Test </a:t>
            </a:r>
            <a:r>
              <a:rPr lang="en-US" sz="2400" dirty="0"/>
              <a:t>execution and evaluation</a:t>
            </a:r>
            <a:endParaRPr lang="en-US" sz="2400" dirty="0" smtClean="0"/>
          </a:p>
          <a:p>
            <a:pPr marL="457200" indent="-457200" algn="just">
              <a:buNone/>
            </a:pPr>
            <a:r>
              <a:rPr lang="en-US" sz="2400" dirty="0"/>
              <a:t> </a:t>
            </a: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Static and Dynamic Testing Tools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/>
            <a:r>
              <a:rPr lang="en-US" sz="4600" b="1" dirty="0"/>
              <a:t>Static testing tools </a:t>
            </a:r>
            <a:endParaRPr lang="en-US" sz="4600" b="1" dirty="0" smtClean="0"/>
          </a:p>
          <a:p>
            <a:pPr algn="just">
              <a:buNone/>
            </a:pPr>
            <a:r>
              <a:rPr lang="en-US" dirty="0" smtClean="0"/>
              <a:t>        </a:t>
            </a:r>
            <a:r>
              <a:rPr lang="en-US" sz="3800" dirty="0" smtClean="0"/>
              <a:t>For </a:t>
            </a:r>
            <a:r>
              <a:rPr lang="en-US" sz="3800" dirty="0"/>
              <a:t>static testing, there are </a:t>
            </a:r>
            <a:r>
              <a:rPr lang="en-US" sz="3800" b="1" dirty="0"/>
              <a:t>static program </a:t>
            </a:r>
            <a:r>
              <a:rPr lang="en-US" sz="3800" b="1" dirty="0" smtClean="0"/>
              <a:t>analyzers </a:t>
            </a:r>
            <a:r>
              <a:rPr lang="en-US" sz="3800" dirty="0" smtClean="0"/>
              <a:t>which scan </a:t>
            </a:r>
            <a:r>
              <a:rPr lang="en-US" sz="3800" dirty="0"/>
              <a:t>the source program and detect possible faults and anomalies. These </a:t>
            </a:r>
            <a:r>
              <a:rPr lang="en-US" sz="3800" dirty="0" smtClean="0"/>
              <a:t>static tools </a:t>
            </a:r>
            <a:r>
              <a:rPr lang="en-US" sz="3800" dirty="0"/>
              <a:t>parse the program text, recognize the various sentences, and detect </a:t>
            </a:r>
            <a:r>
              <a:rPr lang="en-US" sz="3800" dirty="0" smtClean="0"/>
              <a:t>the following</a:t>
            </a:r>
            <a:r>
              <a:rPr lang="en-US" sz="3800" dirty="0"/>
              <a:t>:</a:t>
            </a:r>
          </a:p>
          <a:p>
            <a:pPr algn="just">
              <a:buNone/>
            </a:pPr>
            <a:r>
              <a:rPr lang="en-US" dirty="0" smtClean="0"/>
              <a:t>        -  </a:t>
            </a:r>
            <a:r>
              <a:rPr lang="en-US" i="1" dirty="0"/>
              <a:t>Statements are well-formed.</a:t>
            </a:r>
          </a:p>
          <a:p>
            <a:pPr algn="just">
              <a:buNone/>
            </a:pPr>
            <a:r>
              <a:rPr lang="en-US" i="1" dirty="0" smtClean="0"/>
              <a:t>        -  </a:t>
            </a:r>
            <a:r>
              <a:rPr lang="en-US" i="1" dirty="0"/>
              <a:t>Inferences about the control </a:t>
            </a:r>
            <a:r>
              <a:rPr lang="en-US" i="1" dirty="0" smtClean="0"/>
              <a:t>flow </a:t>
            </a:r>
            <a:r>
              <a:rPr lang="en-US" i="1" dirty="0"/>
              <a:t>of the program.</a:t>
            </a:r>
          </a:p>
          <a:p>
            <a:pPr algn="just">
              <a:buNone/>
            </a:pPr>
            <a:r>
              <a:rPr lang="en-US" i="1" dirty="0" smtClean="0"/>
              <a:t>        -  </a:t>
            </a:r>
            <a:r>
              <a:rPr lang="en-US" i="1" dirty="0"/>
              <a:t>Compute the set of all possible values for program data.</a:t>
            </a:r>
          </a:p>
          <a:p>
            <a:pPr algn="just"/>
            <a:r>
              <a:rPr lang="en-US" sz="4600" b="1" dirty="0"/>
              <a:t>Static tools perform the following types of static analysis:</a:t>
            </a:r>
          </a:p>
          <a:p>
            <a:pPr algn="just">
              <a:buNone/>
            </a:pPr>
            <a:r>
              <a:rPr lang="en-US" b="1" i="1" dirty="0" smtClean="0"/>
              <a:t>        - </a:t>
            </a:r>
            <a:r>
              <a:rPr lang="en-US" sz="4200" b="1" i="1" dirty="0" smtClean="0"/>
              <a:t>Control flow </a:t>
            </a:r>
            <a:r>
              <a:rPr lang="en-US" sz="4200" b="1" i="1" dirty="0"/>
              <a:t>analysis </a:t>
            </a:r>
            <a:endParaRPr lang="en-US" sz="4200" b="1" i="1" dirty="0" smtClean="0"/>
          </a:p>
          <a:p>
            <a:pPr algn="just">
              <a:buNone/>
            </a:pPr>
            <a:r>
              <a:rPr lang="en-US" i="1" dirty="0" smtClean="0"/>
              <a:t>          This </a:t>
            </a:r>
            <a:r>
              <a:rPr lang="en-US" i="1" dirty="0"/>
              <a:t>analysis detects loops with multiple exits and </a:t>
            </a:r>
            <a:r>
              <a:rPr lang="en-US" i="1" dirty="0" smtClean="0"/>
              <a:t>entry </a:t>
            </a:r>
            <a:r>
              <a:rPr lang="en-US" dirty="0" smtClean="0"/>
              <a:t>points </a:t>
            </a:r>
            <a:r>
              <a:rPr lang="en-US" dirty="0"/>
              <a:t>and unreachable code.</a:t>
            </a:r>
          </a:p>
          <a:p>
            <a:pPr algn="just">
              <a:buNone/>
            </a:pPr>
            <a:r>
              <a:rPr lang="en-US" b="1" i="1" dirty="0" smtClean="0"/>
              <a:t>        - </a:t>
            </a:r>
            <a:r>
              <a:rPr lang="en-US" sz="4200" b="1" i="1" dirty="0" smtClean="0"/>
              <a:t>Data </a:t>
            </a:r>
            <a:r>
              <a:rPr lang="en-US" sz="4200" b="1" i="1" dirty="0"/>
              <a:t>use </a:t>
            </a:r>
            <a:r>
              <a:rPr lang="en-US" sz="4200" b="1" i="1" dirty="0" smtClean="0"/>
              <a:t>analysis</a:t>
            </a:r>
          </a:p>
          <a:p>
            <a:pPr algn="just">
              <a:buNone/>
            </a:pPr>
            <a:r>
              <a:rPr lang="en-US" b="1" i="1" dirty="0" smtClean="0"/>
              <a:t>          </a:t>
            </a:r>
            <a:r>
              <a:rPr lang="en-US" i="1" dirty="0" smtClean="0"/>
              <a:t>It </a:t>
            </a:r>
            <a:r>
              <a:rPr lang="en-US" i="1" dirty="0"/>
              <a:t>detects all types of data faults.</a:t>
            </a:r>
          </a:p>
          <a:p>
            <a:pPr algn="just">
              <a:buNone/>
            </a:pPr>
            <a:r>
              <a:rPr lang="en-US" b="1" i="1" dirty="0" smtClean="0"/>
              <a:t>        - </a:t>
            </a:r>
            <a:r>
              <a:rPr lang="en-US" sz="4200" b="1" i="1" dirty="0" smtClean="0"/>
              <a:t>Interface </a:t>
            </a:r>
            <a:r>
              <a:rPr lang="en-US" sz="4200" b="1" i="1" dirty="0"/>
              <a:t>analysis </a:t>
            </a:r>
            <a:endParaRPr lang="en-US" sz="4200" b="1" i="1" dirty="0" smtClean="0"/>
          </a:p>
          <a:p>
            <a:pPr algn="just">
              <a:buNone/>
            </a:pPr>
            <a:r>
              <a:rPr lang="en-US" i="1" dirty="0" smtClean="0"/>
              <a:t>          It </a:t>
            </a:r>
            <a:r>
              <a:rPr lang="en-US" i="1" dirty="0"/>
              <a:t>detects all interface faults. It also detects functions </a:t>
            </a:r>
            <a:r>
              <a:rPr lang="en-US" i="1" dirty="0" smtClean="0"/>
              <a:t>which </a:t>
            </a:r>
            <a:r>
              <a:rPr lang="en-US" dirty="0" smtClean="0"/>
              <a:t>are </a:t>
            </a:r>
            <a:r>
              <a:rPr lang="en-US" dirty="0"/>
              <a:t>never declared and never called or function results that are never used.</a:t>
            </a:r>
          </a:p>
          <a:p>
            <a:pPr algn="just">
              <a:buNone/>
            </a:pPr>
            <a:r>
              <a:rPr lang="en-US" b="1" i="1" dirty="0" smtClean="0"/>
              <a:t>        - </a:t>
            </a:r>
            <a:r>
              <a:rPr lang="en-US" sz="4200" b="1" i="1" dirty="0" smtClean="0"/>
              <a:t>Path analysis</a:t>
            </a:r>
          </a:p>
          <a:p>
            <a:pPr algn="just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      </a:t>
            </a:r>
            <a:r>
              <a:rPr lang="en-US" i="1" dirty="0"/>
              <a:t>It </a:t>
            </a:r>
            <a:r>
              <a:rPr lang="en-US" i="1" dirty="0" smtClean="0"/>
              <a:t>identifies </a:t>
            </a:r>
            <a:r>
              <a:rPr lang="en-US" i="1" dirty="0"/>
              <a:t>all possible paths through the program and </a:t>
            </a:r>
            <a:r>
              <a:rPr lang="en-US" i="1" dirty="0" smtClean="0"/>
              <a:t>unravels </a:t>
            </a:r>
            <a:r>
              <a:rPr lang="en-US" dirty="0" smtClean="0"/>
              <a:t>the </a:t>
            </a:r>
            <a:r>
              <a:rPr lang="en-US" dirty="0"/>
              <a:t>program’s control.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Continue….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/>
              <a:t>Dynamic testing tools </a:t>
            </a:r>
            <a:r>
              <a:rPr lang="en-US" sz="2200" b="1" dirty="0" smtClean="0"/>
              <a:t>: </a:t>
            </a:r>
            <a:r>
              <a:rPr lang="en-US" sz="2200" dirty="0" smtClean="0"/>
              <a:t>These </a:t>
            </a:r>
            <a:r>
              <a:rPr lang="en-US" sz="2200" dirty="0"/>
              <a:t>tools support the following:</a:t>
            </a:r>
          </a:p>
          <a:p>
            <a:pPr algn="just">
              <a:buNone/>
            </a:pPr>
            <a:r>
              <a:rPr lang="en-US" sz="1800" dirty="0" smtClean="0"/>
              <a:t>            - Dynamic </a:t>
            </a:r>
            <a:r>
              <a:rPr lang="en-US" sz="1800" dirty="0"/>
              <a:t>testing activities</a:t>
            </a:r>
            <a:r>
              <a:rPr lang="en-US" sz="1800" dirty="0" smtClean="0"/>
              <a:t>.</a:t>
            </a:r>
          </a:p>
          <a:p>
            <a:pPr algn="just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- Many </a:t>
            </a:r>
            <a:r>
              <a:rPr lang="en-US" sz="1800" dirty="0"/>
              <a:t>a times, systems are </a:t>
            </a:r>
            <a:r>
              <a:rPr lang="en-US" sz="1800" dirty="0" smtClean="0"/>
              <a:t>difficult </a:t>
            </a:r>
            <a:r>
              <a:rPr lang="en-US" sz="1800" dirty="0"/>
              <a:t>to test because </a:t>
            </a:r>
            <a:r>
              <a:rPr lang="en-US" sz="1800" b="1" dirty="0"/>
              <a:t>several operations </a:t>
            </a:r>
            <a:r>
              <a:rPr lang="en-US" sz="1800" b="1" dirty="0" smtClean="0"/>
              <a:t>are being </a:t>
            </a:r>
            <a:r>
              <a:rPr lang="en-US" sz="1800" b="1" dirty="0"/>
              <a:t>performed concurrently.</a:t>
            </a:r>
            <a:r>
              <a:rPr lang="en-US" sz="1800" dirty="0"/>
              <a:t> In such cases, it is </a:t>
            </a:r>
            <a:r>
              <a:rPr lang="en-US" sz="1800" dirty="0" smtClean="0"/>
              <a:t>difficult </a:t>
            </a:r>
            <a:r>
              <a:rPr lang="en-US" sz="1800" dirty="0"/>
              <a:t>to </a:t>
            </a:r>
            <a:r>
              <a:rPr lang="en-US" sz="1800" dirty="0" smtClean="0"/>
              <a:t>anticipate conditions </a:t>
            </a:r>
            <a:r>
              <a:rPr lang="en-US" sz="1800" dirty="0"/>
              <a:t>and generate representative test cases. Automated test </a:t>
            </a:r>
            <a:r>
              <a:rPr lang="en-US" sz="1800" dirty="0" smtClean="0"/>
              <a:t>tools enable </a:t>
            </a:r>
            <a:r>
              <a:rPr lang="en-US" sz="1800" dirty="0"/>
              <a:t>the test team to </a:t>
            </a:r>
            <a:r>
              <a:rPr lang="en-US" sz="1800" b="1" dirty="0"/>
              <a:t>capture the state of events during the </a:t>
            </a:r>
            <a:r>
              <a:rPr lang="en-US" sz="1800" b="1" dirty="0" smtClean="0"/>
              <a:t>execution of </a:t>
            </a:r>
            <a:r>
              <a:rPr lang="en-US" sz="1800" b="1" dirty="0"/>
              <a:t>a program </a:t>
            </a:r>
            <a:r>
              <a:rPr lang="en-US" sz="1800" dirty="0"/>
              <a:t>by preserving a snapshot of the conditions. These tools </a:t>
            </a:r>
            <a:r>
              <a:rPr lang="en-US" sz="1800" dirty="0" smtClean="0"/>
              <a:t>are sometimes </a:t>
            </a:r>
            <a:r>
              <a:rPr lang="en-US" sz="1800" dirty="0"/>
              <a:t>called </a:t>
            </a:r>
            <a:r>
              <a:rPr lang="en-US" sz="1800" b="1" i="1" dirty="0"/>
              <a:t>program monitors</a:t>
            </a:r>
            <a:r>
              <a:rPr lang="en-US" sz="1800" i="1" dirty="0" smtClean="0"/>
              <a:t>.</a:t>
            </a:r>
          </a:p>
          <a:p>
            <a:pPr algn="just"/>
            <a:r>
              <a:rPr lang="en-US" sz="2200" i="1" dirty="0" smtClean="0"/>
              <a:t> </a:t>
            </a:r>
            <a:r>
              <a:rPr lang="en-US" sz="2400" b="1" i="1" dirty="0"/>
              <a:t>The monitors perform the </a:t>
            </a:r>
            <a:r>
              <a:rPr lang="en-US" sz="2400" b="1" i="1" dirty="0" smtClean="0"/>
              <a:t>following</a:t>
            </a:r>
            <a:r>
              <a:rPr lang="en-US" sz="2400" b="1" dirty="0" smtClean="0"/>
              <a:t> </a:t>
            </a:r>
            <a:r>
              <a:rPr lang="en-US" sz="2400" b="1" dirty="0"/>
              <a:t>functions</a:t>
            </a:r>
            <a:r>
              <a:rPr lang="en-US" sz="2400" b="1" dirty="0" smtClean="0"/>
              <a:t>:</a:t>
            </a:r>
          </a:p>
          <a:p>
            <a:pPr algn="just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 - </a:t>
            </a:r>
            <a:r>
              <a:rPr lang="en-US" sz="1800" b="1" dirty="0"/>
              <a:t>List the number of times a component is called or line of code </a:t>
            </a:r>
            <a:r>
              <a:rPr lang="en-US" sz="1800" b="1" dirty="0" smtClean="0"/>
              <a:t>is executed</a:t>
            </a:r>
            <a:r>
              <a:rPr lang="en-US" sz="1800" dirty="0"/>
              <a:t>. This information about the statement or path </a:t>
            </a:r>
            <a:r>
              <a:rPr lang="en-US" sz="1800" dirty="0" smtClean="0"/>
              <a:t>coverage of </a:t>
            </a:r>
            <a:r>
              <a:rPr lang="en-US" sz="1800" dirty="0"/>
              <a:t>their test cases is used by testers.</a:t>
            </a:r>
          </a:p>
          <a:p>
            <a:pPr algn="just">
              <a:buNone/>
            </a:pPr>
            <a:r>
              <a:rPr lang="en-US" sz="1800" dirty="0" smtClean="0"/>
              <a:t>        -  </a:t>
            </a:r>
            <a:r>
              <a:rPr lang="en-US" sz="1800" b="1" dirty="0"/>
              <a:t>Report on whether a decision point has branched in all </a:t>
            </a:r>
            <a:r>
              <a:rPr lang="en-US" sz="1800" b="1" dirty="0" smtClean="0"/>
              <a:t>directions</a:t>
            </a:r>
            <a:r>
              <a:rPr lang="en-US" sz="1800" dirty="0" smtClean="0"/>
              <a:t>, thereby </a:t>
            </a:r>
            <a:r>
              <a:rPr lang="en-US" sz="1800" dirty="0"/>
              <a:t>providing information about branch coverage.</a:t>
            </a:r>
          </a:p>
          <a:p>
            <a:pPr algn="just">
              <a:buNone/>
            </a:pPr>
            <a:r>
              <a:rPr lang="en-US" sz="1800" dirty="0" smtClean="0"/>
              <a:t>       </a:t>
            </a:r>
            <a:r>
              <a:rPr lang="en-US" sz="1800" b="1" dirty="0" smtClean="0"/>
              <a:t>-  </a:t>
            </a:r>
            <a:r>
              <a:rPr lang="en-US" sz="1800" b="1" dirty="0"/>
              <a:t>Report summary statistics </a:t>
            </a:r>
            <a:r>
              <a:rPr lang="en-US" sz="1800" dirty="0"/>
              <a:t>providing a high-level view of the </a:t>
            </a:r>
            <a:r>
              <a:rPr lang="en-US" sz="1800" dirty="0" smtClean="0"/>
              <a:t>percentage of </a:t>
            </a:r>
            <a:r>
              <a:rPr lang="en-US" sz="1800" dirty="0"/>
              <a:t>statements, paths, and branches that have been </a:t>
            </a:r>
            <a:r>
              <a:rPr lang="en-US" sz="1800" dirty="0" smtClean="0"/>
              <a:t>covered by </a:t>
            </a:r>
            <a:r>
              <a:rPr lang="en-US" sz="1800" dirty="0"/>
              <a:t>the collective set of test cases run. This information is </a:t>
            </a:r>
            <a:r>
              <a:rPr lang="en-US" sz="1800" dirty="0" smtClean="0"/>
              <a:t>important when </a:t>
            </a:r>
            <a:r>
              <a:rPr lang="en-US" sz="1800" dirty="0"/>
              <a:t>test objectives are stated in terms of coverage.</a:t>
            </a:r>
            <a:endParaRPr lang="en-US" sz="1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Testing Activity Tools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400" b="1" dirty="0" smtClean="0"/>
              <a:t>Tools for Reviews and inspections</a:t>
            </a:r>
          </a:p>
          <a:p>
            <a:pPr algn="just">
              <a:buNone/>
            </a:pPr>
            <a:endParaRPr lang="en-US" sz="2400" b="1" dirty="0" smtClean="0"/>
          </a:p>
          <a:p>
            <a:pPr algn="just">
              <a:buNone/>
            </a:pPr>
            <a:r>
              <a:rPr lang="en-US" sz="2200" dirty="0" smtClean="0"/>
              <a:t>         - </a:t>
            </a:r>
            <a:r>
              <a:rPr lang="en-US" sz="2400" b="1" i="1" dirty="0" smtClean="0"/>
              <a:t>Complexity </a:t>
            </a:r>
            <a:r>
              <a:rPr lang="en-US" sz="2400" b="1" i="1" dirty="0"/>
              <a:t>analysis </a:t>
            </a:r>
            <a:r>
              <a:rPr lang="en-US" sz="2400" b="1" i="1" dirty="0" smtClean="0"/>
              <a:t>tools</a:t>
            </a:r>
          </a:p>
          <a:p>
            <a:pPr algn="just">
              <a:buNone/>
            </a:pPr>
            <a:r>
              <a:rPr lang="en-US" sz="2400" b="1" i="1" dirty="0" smtClean="0"/>
              <a:t>           </a:t>
            </a:r>
            <a:r>
              <a:rPr lang="en-US" sz="2400" i="1" dirty="0" smtClean="0"/>
              <a:t>It </a:t>
            </a:r>
            <a:r>
              <a:rPr lang="en-US" sz="2400" i="1" dirty="0"/>
              <a:t>is important for testers that complexity is </a:t>
            </a:r>
            <a:r>
              <a:rPr lang="en-US" sz="2400" i="1" dirty="0" smtClean="0"/>
              <a:t>analyzed </a:t>
            </a:r>
            <a:r>
              <a:rPr lang="en-US" sz="2400" dirty="0" smtClean="0"/>
              <a:t>so </a:t>
            </a:r>
            <a:r>
              <a:rPr lang="en-US" sz="2400" dirty="0"/>
              <a:t>that testing time and resources can be estimated. The complexity </a:t>
            </a:r>
            <a:r>
              <a:rPr lang="en-US" sz="2400" dirty="0" smtClean="0"/>
              <a:t>analysis tools analyze </a:t>
            </a:r>
            <a:r>
              <a:rPr lang="en-US" sz="2400" dirty="0"/>
              <a:t>the areas of complexity and provide indication to testers.</a:t>
            </a:r>
          </a:p>
          <a:p>
            <a:pPr algn="just">
              <a:buNone/>
            </a:pPr>
            <a:r>
              <a:rPr lang="en-US" sz="2400" b="1" i="1" dirty="0" smtClean="0"/>
              <a:t>        - Code comprehension</a:t>
            </a:r>
          </a:p>
          <a:p>
            <a:pPr algn="just">
              <a:buNone/>
            </a:pPr>
            <a:r>
              <a:rPr lang="en-US" sz="2400" b="1" i="1" dirty="0" smtClean="0"/>
              <a:t>         </a:t>
            </a:r>
            <a:r>
              <a:rPr lang="en-US" sz="2400" i="1" dirty="0"/>
              <a:t>These tools help in understanding dependencies, </a:t>
            </a:r>
            <a:r>
              <a:rPr lang="en-US" sz="2400" i="1" dirty="0" smtClean="0"/>
              <a:t>tracing </a:t>
            </a:r>
            <a:r>
              <a:rPr lang="en-US" sz="2400" dirty="0" smtClean="0"/>
              <a:t>program </a:t>
            </a:r>
            <a:r>
              <a:rPr lang="en-US" sz="2400" dirty="0"/>
              <a:t>logic, viewing graphical representations of the program, </a:t>
            </a:r>
            <a:r>
              <a:rPr lang="en-US" sz="2400" dirty="0" smtClean="0"/>
              <a:t>and identifying </a:t>
            </a:r>
            <a:r>
              <a:rPr lang="en-US" sz="2400" dirty="0"/>
              <a:t>the dead code. All these tasks enable the inspection team to </a:t>
            </a:r>
            <a:r>
              <a:rPr lang="en-US" sz="2400" dirty="0" smtClean="0"/>
              <a:t>analyze the </a:t>
            </a:r>
            <a:r>
              <a:rPr lang="en-US" sz="2400" dirty="0"/>
              <a:t>code extensively.</a:t>
            </a:r>
            <a:endParaRPr lang="en-US" sz="2200" dirty="0" smtClean="0"/>
          </a:p>
          <a:p>
            <a:pPr algn="just">
              <a:buNone/>
            </a:pPr>
            <a:r>
              <a:rPr lang="en-US" sz="2200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Continue….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b="1" dirty="0" smtClean="0"/>
              <a:t>Tools for Test planning </a:t>
            </a:r>
          </a:p>
          <a:p>
            <a:pPr algn="just">
              <a:buNone/>
            </a:pPr>
            <a:endParaRPr lang="en-US" sz="2200" b="1" dirty="0"/>
          </a:p>
          <a:p>
            <a:pPr algn="just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- </a:t>
            </a:r>
            <a:r>
              <a:rPr lang="en-US" sz="2200" b="1" dirty="0"/>
              <a:t>Templates for test plan documentation</a:t>
            </a:r>
          </a:p>
          <a:p>
            <a:pPr algn="just"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-  </a:t>
            </a:r>
            <a:r>
              <a:rPr lang="en-US" sz="2200" b="1" dirty="0"/>
              <a:t>Test schedule and </a:t>
            </a:r>
            <a:r>
              <a:rPr lang="en-US" sz="2200" b="1" dirty="0" smtClean="0"/>
              <a:t>staffing </a:t>
            </a:r>
            <a:r>
              <a:rPr lang="en-US" sz="2200" b="1" dirty="0"/>
              <a:t>estimates</a:t>
            </a:r>
          </a:p>
          <a:p>
            <a:pPr algn="just"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-  </a:t>
            </a:r>
            <a:r>
              <a:rPr lang="en-US" sz="2200" b="1" dirty="0"/>
              <a:t>Complexity </a:t>
            </a:r>
            <a:r>
              <a:rPr lang="en-US" sz="2200" b="1" dirty="0" smtClean="0"/>
              <a:t>analyzer</a:t>
            </a:r>
          </a:p>
          <a:p>
            <a:pPr algn="just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1877</Words>
  <Application>Microsoft Office PowerPoint</Application>
  <PresentationFormat>On-screen Show (4:3)</PresentationFormat>
  <Paragraphs>137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Test Automation Unit-V</vt:lpstr>
      <vt:lpstr>Automated Testing</vt:lpstr>
      <vt:lpstr>Introduction</vt:lpstr>
      <vt:lpstr>Need/Benefits for Automation</vt:lpstr>
      <vt:lpstr>Categorization of Testing Tools</vt:lpstr>
      <vt:lpstr>Static and Dynamic Testing Tools</vt:lpstr>
      <vt:lpstr>Continue….</vt:lpstr>
      <vt:lpstr>Testing Activity Tools</vt:lpstr>
      <vt:lpstr>Continue….</vt:lpstr>
      <vt:lpstr>Continue….</vt:lpstr>
      <vt:lpstr>Continue….</vt:lpstr>
      <vt:lpstr>Continue….</vt:lpstr>
      <vt:lpstr>Automated Testing</vt:lpstr>
      <vt:lpstr>Selection of Testing Tools</vt:lpstr>
      <vt:lpstr>Costs incurred in Testing Tools</vt:lpstr>
      <vt:lpstr>Guidelines for Automated Testing</vt:lpstr>
      <vt:lpstr> Testing Tools that are used for Functional automation:  </vt:lpstr>
      <vt:lpstr>Testing Tools that are used for Non Functional automation:</vt:lpstr>
      <vt:lpstr>Overview of some commercial Testing Tools</vt:lpstr>
      <vt:lpstr>Continue…</vt:lpstr>
      <vt:lpstr>Continue…</vt:lpstr>
      <vt:lpstr>Continue…</vt:lpstr>
      <vt:lpstr>Continue…</vt:lpstr>
      <vt:lpstr>Continue….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Testing Unit-V</dc:title>
  <dc:creator>GEU</dc:creator>
  <cp:lastModifiedBy>Meena</cp:lastModifiedBy>
  <cp:revision>37</cp:revision>
  <dcterms:created xsi:type="dcterms:W3CDTF">2020-05-07T09:18:38Z</dcterms:created>
  <dcterms:modified xsi:type="dcterms:W3CDTF">2020-05-13T07:29:14Z</dcterms:modified>
</cp:coreProperties>
</file>