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6721AC-CA1A-4804-8D89-8D1E8146E3A1}"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85DB-7324-49AD-BD2B-17572C81A959}" type="slidenum">
              <a:rPr lang="en-US" smtClean="0"/>
              <a:t>‹#›</a:t>
            </a:fld>
            <a:endParaRPr lang="en-US"/>
          </a:p>
        </p:txBody>
      </p:sp>
    </p:spTree>
    <p:extLst>
      <p:ext uri="{BB962C8B-B14F-4D97-AF65-F5344CB8AC3E}">
        <p14:creationId xmlns:p14="http://schemas.microsoft.com/office/powerpoint/2010/main" val="91552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6721AC-CA1A-4804-8D89-8D1E8146E3A1}"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85DB-7324-49AD-BD2B-17572C81A959}" type="slidenum">
              <a:rPr lang="en-US" smtClean="0"/>
              <a:t>‹#›</a:t>
            </a:fld>
            <a:endParaRPr lang="en-US"/>
          </a:p>
        </p:txBody>
      </p:sp>
    </p:spTree>
    <p:extLst>
      <p:ext uri="{BB962C8B-B14F-4D97-AF65-F5344CB8AC3E}">
        <p14:creationId xmlns:p14="http://schemas.microsoft.com/office/powerpoint/2010/main" val="3110672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6721AC-CA1A-4804-8D89-8D1E8146E3A1}"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85DB-7324-49AD-BD2B-17572C81A959}" type="slidenum">
              <a:rPr lang="en-US" smtClean="0"/>
              <a:t>‹#›</a:t>
            </a:fld>
            <a:endParaRPr lang="en-US"/>
          </a:p>
        </p:txBody>
      </p:sp>
    </p:spTree>
    <p:extLst>
      <p:ext uri="{BB962C8B-B14F-4D97-AF65-F5344CB8AC3E}">
        <p14:creationId xmlns:p14="http://schemas.microsoft.com/office/powerpoint/2010/main" val="181291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6721AC-CA1A-4804-8D89-8D1E8146E3A1}"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85DB-7324-49AD-BD2B-17572C81A959}" type="slidenum">
              <a:rPr lang="en-US" smtClean="0"/>
              <a:t>‹#›</a:t>
            </a:fld>
            <a:endParaRPr lang="en-US"/>
          </a:p>
        </p:txBody>
      </p:sp>
    </p:spTree>
    <p:extLst>
      <p:ext uri="{BB962C8B-B14F-4D97-AF65-F5344CB8AC3E}">
        <p14:creationId xmlns:p14="http://schemas.microsoft.com/office/powerpoint/2010/main" val="99626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6721AC-CA1A-4804-8D89-8D1E8146E3A1}"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585DB-7324-49AD-BD2B-17572C81A959}" type="slidenum">
              <a:rPr lang="en-US" smtClean="0"/>
              <a:t>‹#›</a:t>
            </a:fld>
            <a:endParaRPr lang="en-US"/>
          </a:p>
        </p:txBody>
      </p:sp>
    </p:spTree>
    <p:extLst>
      <p:ext uri="{BB962C8B-B14F-4D97-AF65-F5344CB8AC3E}">
        <p14:creationId xmlns:p14="http://schemas.microsoft.com/office/powerpoint/2010/main" val="169157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6721AC-CA1A-4804-8D89-8D1E8146E3A1}"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585DB-7324-49AD-BD2B-17572C81A959}" type="slidenum">
              <a:rPr lang="en-US" smtClean="0"/>
              <a:t>‹#›</a:t>
            </a:fld>
            <a:endParaRPr lang="en-US"/>
          </a:p>
        </p:txBody>
      </p:sp>
    </p:spTree>
    <p:extLst>
      <p:ext uri="{BB962C8B-B14F-4D97-AF65-F5344CB8AC3E}">
        <p14:creationId xmlns:p14="http://schemas.microsoft.com/office/powerpoint/2010/main" val="214931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6721AC-CA1A-4804-8D89-8D1E8146E3A1}" type="datetimeFigureOut">
              <a:rPr lang="en-US" smtClean="0"/>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585DB-7324-49AD-BD2B-17572C81A959}" type="slidenum">
              <a:rPr lang="en-US" smtClean="0"/>
              <a:t>‹#›</a:t>
            </a:fld>
            <a:endParaRPr lang="en-US"/>
          </a:p>
        </p:txBody>
      </p:sp>
    </p:spTree>
    <p:extLst>
      <p:ext uri="{BB962C8B-B14F-4D97-AF65-F5344CB8AC3E}">
        <p14:creationId xmlns:p14="http://schemas.microsoft.com/office/powerpoint/2010/main" val="3419244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6721AC-CA1A-4804-8D89-8D1E8146E3A1}" type="datetimeFigureOut">
              <a:rPr lang="en-US" smtClean="0"/>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585DB-7324-49AD-BD2B-17572C81A959}" type="slidenum">
              <a:rPr lang="en-US" smtClean="0"/>
              <a:t>‹#›</a:t>
            </a:fld>
            <a:endParaRPr lang="en-US"/>
          </a:p>
        </p:txBody>
      </p:sp>
    </p:spTree>
    <p:extLst>
      <p:ext uri="{BB962C8B-B14F-4D97-AF65-F5344CB8AC3E}">
        <p14:creationId xmlns:p14="http://schemas.microsoft.com/office/powerpoint/2010/main" val="156436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721AC-CA1A-4804-8D89-8D1E8146E3A1}" type="datetimeFigureOut">
              <a:rPr lang="en-US" smtClean="0"/>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585DB-7324-49AD-BD2B-17572C81A959}" type="slidenum">
              <a:rPr lang="en-US" smtClean="0"/>
              <a:t>‹#›</a:t>
            </a:fld>
            <a:endParaRPr lang="en-US"/>
          </a:p>
        </p:txBody>
      </p:sp>
    </p:spTree>
    <p:extLst>
      <p:ext uri="{BB962C8B-B14F-4D97-AF65-F5344CB8AC3E}">
        <p14:creationId xmlns:p14="http://schemas.microsoft.com/office/powerpoint/2010/main" val="185041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6721AC-CA1A-4804-8D89-8D1E8146E3A1}"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585DB-7324-49AD-BD2B-17572C81A959}" type="slidenum">
              <a:rPr lang="en-US" smtClean="0"/>
              <a:t>‹#›</a:t>
            </a:fld>
            <a:endParaRPr lang="en-US"/>
          </a:p>
        </p:txBody>
      </p:sp>
    </p:spTree>
    <p:extLst>
      <p:ext uri="{BB962C8B-B14F-4D97-AF65-F5344CB8AC3E}">
        <p14:creationId xmlns:p14="http://schemas.microsoft.com/office/powerpoint/2010/main" val="2539616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6721AC-CA1A-4804-8D89-8D1E8146E3A1}"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585DB-7324-49AD-BD2B-17572C81A959}" type="slidenum">
              <a:rPr lang="en-US" smtClean="0"/>
              <a:t>‹#›</a:t>
            </a:fld>
            <a:endParaRPr lang="en-US"/>
          </a:p>
        </p:txBody>
      </p:sp>
    </p:spTree>
    <p:extLst>
      <p:ext uri="{BB962C8B-B14F-4D97-AF65-F5344CB8AC3E}">
        <p14:creationId xmlns:p14="http://schemas.microsoft.com/office/powerpoint/2010/main" val="109006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721AC-CA1A-4804-8D89-8D1E8146E3A1}" type="datetimeFigureOut">
              <a:rPr lang="en-US" smtClean="0"/>
              <a:t>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585DB-7324-49AD-BD2B-17572C81A959}" type="slidenum">
              <a:rPr lang="en-US" smtClean="0"/>
              <a:t>‹#›</a:t>
            </a:fld>
            <a:endParaRPr lang="en-US"/>
          </a:p>
        </p:txBody>
      </p:sp>
    </p:spTree>
    <p:extLst>
      <p:ext uri="{BB962C8B-B14F-4D97-AF65-F5344CB8AC3E}">
        <p14:creationId xmlns:p14="http://schemas.microsoft.com/office/powerpoint/2010/main" val="46450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t>Software Verification Validation </a:t>
            </a:r>
            <a:br>
              <a:rPr lang="en-US" sz="4000" b="1" dirty="0"/>
            </a:br>
            <a:r>
              <a:rPr lang="en-US" sz="4000" b="1" dirty="0"/>
              <a:t>and Testing</a:t>
            </a:r>
            <a:endParaRPr lang="en-US" sz="4000" dirty="0"/>
          </a:p>
        </p:txBody>
      </p:sp>
      <p:sp>
        <p:nvSpPr>
          <p:cNvPr id="3" name="Subtitle 2"/>
          <p:cNvSpPr>
            <a:spLocks noGrp="1"/>
          </p:cNvSpPr>
          <p:nvPr>
            <p:ph type="subTitle" idx="1"/>
          </p:nvPr>
        </p:nvSpPr>
        <p:spPr/>
        <p:txBody>
          <a:bodyPr/>
          <a:lstStyle/>
          <a:p>
            <a:r>
              <a:rPr lang="en-US" dirty="0"/>
              <a:t>Presented by :  Neha </a:t>
            </a:r>
            <a:r>
              <a:rPr lang="en-US" dirty="0" err="1"/>
              <a:t>Tripathi</a:t>
            </a:r>
            <a:endParaRPr lang="en-US" dirty="0"/>
          </a:p>
          <a:p>
            <a:endParaRPr lang="en-US" dirty="0"/>
          </a:p>
        </p:txBody>
      </p:sp>
    </p:spTree>
    <p:extLst>
      <p:ext uri="{BB962C8B-B14F-4D97-AF65-F5344CB8AC3E}">
        <p14:creationId xmlns:p14="http://schemas.microsoft.com/office/powerpoint/2010/main" val="2425130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200" b="1" i="1" dirty="0">
                <a:latin typeface="+mj-lt"/>
              </a:rPr>
              <a:t>Valid inputs </a:t>
            </a:r>
            <a:r>
              <a:rPr lang="en-US" sz="2200" dirty="0">
                <a:latin typeface="+mj-lt"/>
              </a:rPr>
              <a:t>It seems that we can test every valid input on the software. </a:t>
            </a:r>
            <a:r>
              <a:rPr lang="en-US" sz="2200" dirty="0" smtClean="0">
                <a:latin typeface="+mj-lt"/>
              </a:rPr>
              <a:t>But look </a:t>
            </a:r>
            <a:r>
              <a:rPr lang="en-US" sz="2200" dirty="0">
                <a:latin typeface="+mj-lt"/>
              </a:rPr>
              <a:t>at a very simple example of adding two-digit two numbers. Their </a:t>
            </a:r>
            <a:r>
              <a:rPr lang="en-US" sz="2200" dirty="0" smtClean="0">
                <a:latin typeface="+mj-lt"/>
              </a:rPr>
              <a:t>range is </a:t>
            </a:r>
            <a:r>
              <a:rPr lang="en-US" sz="2200" dirty="0">
                <a:latin typeface="+mj-lt"/>
              </a:rPr>
              <a:t>from –99 to 99 (total 199). So the total number of test case </a:t>
            </a:r>
            <a:r>
              <a:rPr lang="en-US" sz="2200" dirty="0" smtClean="0">
                <a:latin typeface="+mj-lt"/>
              </a:rPr>
              <a:t>combinations will </a:t>
            </a:r>
            <a:r>
              <a:rPr lang="en-US" sz="2200" dirty="0">
                <a:latin typeface="+mj-lt"/>
              </a:rPr>
              <a:t>be 199 × 199 = 39601. Further, if we increase the range from two digits </a:t>
            </a:r>
            <a:r>
              <a:rPr lang="en-US" sz="2200" dirty="0" smtClean="0">
                <a:latin typeface="+mj-lt"/>
              </a:rPr>
              <a:t>to four-digits</a:t>
            </a:r>
            <a:r>
              <a:rPr lang="en-US" sz="2200" dirty="0">
                <a:latin typeface="+mj-lt"/>
              </a:rPr>
              <a:t>, then the number of test cases will be 399,960,001</a:t>
            </a:r>
            <a:r>
              <a:rPr lang="en-US" sz="2200" dirty="0" smtClean="0">
                <a:latin typeface="+mj-lt"/>
              </a:rPr>
              <a:t>.</a:t>
            </a:r>
          </a:p>
          <a:p>
            <a:pPr marL="0" indent="0" algn="just">
              <a:buNone/>
            </a:pPr>
            <a:r>
              <a:rPr lang="en-US" sz="2200" b="1" i="1" dirty="0">
                <a:latin typeface="+mj-lt"/>
              </a:rPr>
              <a:t>Invalid inputs </a:t>
            </a:r>
            <a:r>
              <a:rPr lang="en-US" sz="2200" dirty="0">
                <a:latin typeface="+mj-lt"/>
              </a:rPr>
              <a:t>Testing the software with valid inputs is only one part of the input sub-domain. There is another part, invalid inputs, which must be tested for testing the software effectively. The important thing in this case is the behavior of the program as to how it responds when a user feeds invalid inputs. The set of invalid inputs is also too large to test. If we consider again the example of adding two numbers, then the following possibilities may occur from invalid inputs:</a:t>
            </a:r>
          </a:p>
          <a:p>
            <a:pPr marL="0" indent="0" algn="just">
              <a:buNone/>
            </a:pPr>
            <a:r>
              <a:rPr lang="en-US" sz="2200" dirty="0"/>
              <a:t>(</a:t>
            </a:r>
            <a:r>
              <a:rPr lang="en-US" sz="2200" dirty="0" err="1"/>
              <a:t>i</a:t>
            </a:r>
            <a:r>
              <a:rPr lang="en-US" sz="2200" dirty="0"/>
              <a:t>) Numbers out of range</a:t>
            </a:r>
          </a:p>
          <a:p>
            <a:pPr marL="0" indent="0" algn="just">
              <a:buNone/>
            </a:pPr>
            <a:r>
              <a:rPr lang="en-US" sz="2200" dirty="0"/>
              <a:t>(ii) Combination of alphabets and digits</a:t>
            </a:r>
          </a:p>
          <a:p>
            <a:pPr marL="0" indent="0" algn="just">
              <a:buNone/>
            </a:pPr>
            <a:r>
              <a:rPr lang="en-US" sz="2200" dirty="0"/>
              <a:t>(iii) Combination of all alphabets</a:t>
            </a:r>
          </a:p>
          <a:p>
            <a:pPr marL="0" indent="0" algn="just">
              <a:buNone/>
            </a:pPr>
            <a:r>
              <a:rPr lang="en-US" sz="2200" dirty="0"/>
              <a:t>(iv) Combination of control characters</a:t>
            </a:r>
          </a:p>
          <a:p>
            <a:pPr marL="0" indent="0" algn="just">
              <a:buNone/>
            </a:pPr>
            <a:r>
              <a:rPr lang="en-US" sz="2200" dirty="0"/>
              <a:t>(v) Combination of any other key on the </a:t>
            </a:r>
            <a:r>
              <a:rPr lang="en-US" sz="2200" dirty="0" smtClean="0"/>
              <a:t>keyboard</a:t>
            </a:r>
            <a:endParaRPr lang="en-US" sz="2200" dirty="0" smtClean="0">
              <a:latin typeface="+mj-lt"/>
            </a:endParaRPr>
          </a:p>
        </p:txBody>
      </p:sp>
    </p:spTree>
    <p:extLst>
      <p:ext uri="{BB962C8B-B14F-4D97-AF65-F5344CB8AC3E}">
        <p14:creationId xmlns:p14="http://schemas.microsoft.com/office/powerpoint/2010/main" val="356210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2200" b="1" i="1" dirty="0">
                <a:latin typeface="+mj-lt"/>
              </a:rPr>
              <a:t>Edited inputs </a:t>
            </a:r>
            <a:r>
              <a:rPr lang="en-US" sz="2200" dirty="0">
                <a:latin typeface="+mj-lt"/>
              </a:rPr>
              <a:t>If we can edit inputs at the time of providing inputs to </a:t>
            </a:r>
            <a:r>
              <a:rPr lang="en-US" sz="2200" dirty="0" smtClean="0">
                <a:latin typeface="+mj-lt"/>
              </a:rPr>
              <a:t>the program</a:t>
            </a:r>
            <a:r>
              <a:rPr lang="en-US" sz="2200" dirty="0">
                <a:latin typeface="+mj-lt"/>
              </a:rPr>
              <a:t>, then many unexpected input events may occur. For example, </a:t>
            </a:r>
            <a:r>
              <a:rPr lang="en-US" sz="2200" dirty="0" smtClean="0">
                <a:latin typeface="+mj-lt"/>
              </a:rPr>
              <a:t>you can </a:t>
            </a:r>
            <a:r>
              <a:rPr lang="en-US" sz="2200" dirty="0">
                <a:latin typeface="+mj-lt"/>
              </a:rPr>
              <a:t>add many spaces in the input, which are not visible to the user. It can </a:t>
            </a:r>
            <a:r>
              <a:rPr lang="en-US" sz="2200" dirty="0" smtClean="0">
                <a:latin typeface="+mj-lt"/>
              </a:rPr>
              <a:t>be a </a:t>
            </a:r>
            <a:r>
              <a:rPr lang="en-US" sz="2200" dirty="0">
                <a:latin typeface="+mj-lt"/>
              </a:rPr>
              <a:t>reason for non-functioning of the program. </a:t>
            </a:r>
            <a:r>
              <a:rPr lang="en-US" sz="2200" dirty="0" smtClean="0">
                <a:latin typeface="+mj-lt"/>
              </a:rPr>
              <a:t>The behavior </a:t>
            </a:r>
            <a:r>
              <a:rPr lang="en-US" sz="2200" dirty="0">
                <a:latin typeface="+mj-lt"/>
              </a:rPr>
              <a:t>of users cannot be judged. They can behave in a number </a:t>
            </a:r>
            <a:r>
              <a:rPr lang="en-US" sz="2200" dirty="0" smtClean="0">
                <a:latin typeface="+mj-lt"/>
              </a:rPr>
              <a:t>of ways</a:t>
            </a:r>
            <a:r>
              <a:rPr lang="en-US" sz="2200" dirty="0">
                <a:latin typeface="+mj-lt"/>
              </a:rPr>
              <a:t>, causing defect in testing a program. That is why edited inputs are </a:t>
            </a:r>
            <a:r>
              <a:rPr lang="en-US" sz="2200" dirty="0" smtClean="0">
                <a:latin typeface="+mj-lt"/>
              </a:rPr>
              <a:t>also not </a:t>
            </a:r>
            <a:r>
              <a:rPr lang="en-US" sz="2200" dirty="0">
                <a:latin typeface="+mj-lt"/>
              </a:rPr>
              <a:t>tested completely</a:t>
            </a:r>
            <a:r>
              <a:rPr lang="en-US" sz="2200" dirty="0" smtClean="0">
                <a:latin typeface="+mj-lt"/>
              </a:rPr>
              <a:t>.</a:t>
            </a:r>
          </a:p>
          <a:p>
            <a:pPr marL="0" indent="0" algn="just">
              <a:buNone/>
            </a:pPr>
            <a:r>
              <a:rPr lang="en-US" sz="2200" b="1" i="1" dirty="0">
                <a:latin typeface="+mj-lt"/>
              </a:rPr>
              <a:t>Race condition inputs </a:t>
            </a:r>
            <a:r>
              <a:rPr lang="en-US" sz="2200" dirty="0">
                <a:latin typeface="+mj-lt"/>
              </a:rPr>
              <a:t>The timing variation between two or more inputs is </a:t>
            </a:r>
            <a:r>
              <a:rPr lang="en-US" sz="2200" dirty="0" smtClean="0">
                <a:latin typeface="+mj-lt"/>
              </a:rPr>
              <a:t>also one </a:t>
            </a:r>
            <a:r>
              <a:rPr lang="en-US" sz="2200" dirty="0">
                <a:latin typeface="+mj-lt"/>
              </a:rPr>
              <a:t>of the issues that limit the testing. For example, there are two input events, A and B. According to the design, A precedes B in most of the cases. But, </a:t>
            </a:r>
            <a:r>
              <a:rPr lang="en-US" sz="2200" dirty="0" smtClean="0">
                <a:latin typeface="+mj-lt"/>
              </a:rPr>
              <a:t>B can </a:t>
            </a:r>
            <a:r>
              <a:rPr lang="en-US" sz="2200" dirty="0">
                <a:latin typeface="+mj-lt"/>
              </a:rPr>
              <a:t>also come first in rare and restricted conditions. This is the race </a:t>
            </a:r>
            <a:r>
              <a:rPr lang="en-US" sz="2200" dirty="0" smtClean="0">
                <a:latin typeface="+mj-lt"/>
              </a:rPr>
              <a:t>condition, whenever </a:t>
            </a:r>
            <a:r>
              <a:rPr lang="en-US" sz="2200" dirty="0">
                <a:latin typeface="+mj-lt"/>
              </a:rPr>
              <a:t>B precedes A. Usually the program fails due to race </a:t>
            </a:r>
            <a:r>
              <a:rPr lang="en-US" sz="2200" dirty="0" smtClean="0">
                <a:latin typeface="+mj-lt"/>
              </a:rPr>
              <a:t>conditions, as </a:t>
            </a:r>
            <a:r>
              <a:rPr lang="en-US" sz="2200" dirty="0">
                <a:latin typeface="+mj-lt"/>
              </a:rPr>
              <a:t>the possibility of preceding B in restricted condition has not been </a:t>
            </a:r>
            <a:r>
              <a:rPr lang="en-US" sz="2200" dirty="0" smtClean="0">
                <a:latin typeface="+mj-lt"/>
              </a:rPr>
              <a:t>taken care</a:t>
            </a:r>
            <a:r>
              <a:rPr lang="en-US" sz="2200" dirty="0">
                <a:latin typeface="+mj-lt"/>
              </a:rPr>
              <a:t>, resulting in a race condition bug. </a:t>
            </a:r>
          </a:p>
          <a:p>
            <a:pPr marL="0" indent="0" algn="just">
              <a:buNone/>
            </a:pPr>
            <a:endParaRPr lang="en-US" sz="2200" dirty="0">
              <a:latin typeface="+mj-lt"/>
            </a:endParaRPr>
          </a:p>
        </p:txBody>
      </p:sp>
    </p:spTree>
    <p:extLst>
      <p:ext uri="{BB962C8B-B14F-4D97-AF65-F5344CB8AC3E}">
        <p14:creationId xmlns:p14="http://schemas.microsoft.com/office/powerpoint/2010/main" val="295754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There are too Many Possible Paths Through the Program to Test</a:t>
            </a:r>
            <a:endParaRPr lang="en-US" sz="3200" dirty="0"/>
          </a:p>
        </p:txBody>
      </p:sp>
      <p:sp>
        <p:nvSpPr>
          <p:cNvPr id="3" name="Content Placeholder 2"/>
          <p:cNvSpPr>
            <a:spLocks noGrp="1"/>
          </p:cNvSpPr>
          <p:nvPr>
            <p:ph idx="1"/>
          </p:nvPr>
        </p:nvSpPr>
        <p:spPr/>
        <p:txBody>
          <a:bodyPr>
            <a:normAutofit/>
          </a:bodyPr>
          <a:lstStyle/>
          <a:p>
            <a:pPr marL="0" indent="0" algn="just">
              <a:buNone/>
            </a:pPr>
            <a:r>
              <a:rPr lang="en-US" sz="2200" dirty="0">
                <a:latin typeface="+mj-lt"/>
              </a:rPr>
              <a:t>A program path can be traced through the code from the start of a program </a:t>
            </a:r>
            <a:r>
              <a:rPr lang="en-US" sz="2200" dirty="0" smtClean="0">
                <a:latin typeface="+mj-lt"/>
              </a:rPr>
              <a:t>to its </a:t>
            </a:r>
            <a:r>
              <a:rPr lang="en-US" sz="2200" dirty="0">
                <a:latin typeface="+mj-lt"/>
              </a:rPr>
              <a:t>termination. Two paths differ if the program executes different </a:t>
            </a:r>
            <a:r>
              <a:rPr lang="en-US" sz="2200" dirty="0" smtClean="0">
                <a:latin typeface="+mj-lt"/>
              </a:rPr>
              <a:t>statements in </a:t>
            </a:r>
            <a:r>
              <a:rPr lang="en-US" sz="2200" dirty="0">
                <a:latin typeface="+mj-lt"/>
              </a:rPr>
              <a:t>each, or executes the same statements but in different order. A testing </a:t>
            </a:r>
            <a:r>
              <a:rPr lang="en-US" sz="2200" dirty="0" smtClean="0">
                <a:latin typeface="+mj-lt"/>
              </a:rPr>
              <a:t>person thinks </a:t>
            </a:r>
            <a:r>
              <a:rPr lang="en-US" sz="2200" dirty="0">
                <a:latin typeface="+mj-lt"/>
              </a:rPr>
              <a:t>that if all the possible paths of control </a:t>
            </a:r>
            <a:r>
              <a:rPr lang="en-US" sz="2200" dirty="0" smtClean="0">
                <a:latin typeface="+mj-lt"/>
              </a:rPr>
              <a:t>flow </a:t>
            </a:r>
            <a:r>
              <a:rPr lang="en-US" sz="2200" dirty="0">
                <a:latin typeface="+mj-lt"/>
              </a:rPr>
              <a:t>through the </a:t>
            </a:r>
            <a:r>
              <a:rPr lang="en-US" sz="2200" dirty="0" smtClean="0">
                <a:latin typeface="+mj-lt"/>
              </a:rPr>
              <a:t>program are </a:t>
            </a:r>
            <a:r>
              <a:rPr lang="en-US" sz="2200" dirty="0">
                <a:latin typeface="+mj-lt"/>
              </a:rPr>
              <a:t>executed, then possibly the program can be said to be completely </a:t>
            </a:r>
            <a:r>
              <a:rPr lang="en-US" sz="2200" dirty="0" smtClean="0">
                <a:latin typeface="+mj-lt"/>
              </a:rPr>
              <a:t>tested. However</a:t>
            </a:r>
            <a:r>
              <a:rPr lang="en-US" sz="2200" dirty="0">
                <a:latin typeface="+mj-lt"/>
              </a:rPr>
              <a:t>, there are two </a:t>
            </a:r>
            <a:r>
              <a:rPr lang="en-US" sz="2200" dirty="0" smtClean="0">
                <a:latin typeface="+mj-lt"/>
              </a:rPr>
              <a:t>flaws </a:t>
            </a:r>
            <a:r>
              <a:rPr lang="en-US" sz="2200" dirty="0">
                <a:latin typeface="+mj-lt"/>
              </a:rPr>
              <a:t>in this statement</a:t>
            </a:r>
            <a:r>
              <a:rPr lang="en-US" sz="2200" dirty="0" smtClean="0">
                <a:latin typeface="+mj-lt"/>
              </a:rPr>
              <a:t>.</a:t>
            </a:r>
          </a:p>
          <a:p>
            <a:pPr algn="just"/>
            <a:r>
              <a:rPr lang="en-US" sz="2200" b="1" dirty="0" smtClean="0">
                <a:latin typeface="+mj-lt"/>
              </a:rPr>
              <a:t>The </a:t>
            </a:r>
            <a:r>
              <a:rPr lang="en-US" sz="2200" b="1" dirty="0">
                <a:latin typeface="+mj-lt"/>
              </a:rPr>
              <a:t>number of unique logic paths through a program is too </a:t>
            </a:r>
            <a:r>
              <a:rPr lang="en-US" sz="2200" b="1" dirty="0" smtClean="0">
                <a:latin typeface="+mj-lt"/>
              </a:rPr>
              <a:t>large(refer next fig.).</a:t>
            </a:r>
          </a:p>
          <a:p>
            <a:pPr algn="just"/>
            <a:r>
              <a:rPr lang="en-US" sz="2200" b="1" dirty="0" smtClean="0">
                <a:latin typeface="+mj-lt"/>
              </a:rPr>
              <a:t>The </a:t>
            </a:r>
            <a:r>
              <a:rPr lang="en-US" sz="2200" b="1" dirty="0">
                <a:latin typeface="+mj-lt"/>
              </a:rPr>
              <a:t>complete path testing, if performed somehow, does not </a:t>
            </a:r>
            <a:r>
              <a:rPr lang="en-US" sz="2200" b="1" dirty="0" smtClean="0">
                <a:latin typeface="+mj-lt"/>
              </a:rPr>
              <a:t>guarantee that </a:t>
            </a:r>
            <a:r>
              <a:rPr lang="en-US" sz="2200" b="1" dirty="0">
                <a:latin typeface="+mj-lt"/>
              </a:rPr>
              <a:t>there will </a:t>
            </a:r>
            <a:r>
              <a:rPr lang="en-US" sz="2200" b="1" i="1" dirty="0">
                <a:latin typeface="+mj-lt"/>
              </a:rPr>
              <a:t>not </a:t>
            </a:r>
            <a:r>
              <a:rPr lang="en-US" sz="2200" b="1" dirty="0">
                <a:latin typeface="+mj-lt"/>
              </a:rPr>
              <a:t>be errors.</a:t>
            </a:r>
          </a:p>
        </p:txBody>
      </p:sp>
    </p:spTree>
    <p:extLst>
      <p:ext uri="{BB962C8B-B14F-4D97-AF65-F5344CB8AC3E}">
        <p14:creationId xmlns:p14="http://schemas.microsoft.com/office/powerpoint/2010/main" val="21119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smtClean="0"/>
              <a:t>Example</a:t>
            </a:r>
            <a:endParaRPr lang="en-US" sz="3200" b="1" dirty="0"/>
          </a:p>
        </p:txBody>
      </p:sp>
      <p:sp>
        <p:nvSpPr>
          <p:cNvPr id="5" name="Text Placeholder 4"/>
          <p:cNvSpPr>
            <a:spLocks noGrp="1"/>
          </p:cNvSpPr>
          <p:nvPr>
            <p:ph type="body" idx="1"/>
          </p:nvPr>
        </p:nvSpPr>
        <p:spPr/>
        <p:txBody>
          <a:bodyPr/>
          <a:lstStyle/>
          <a:p>
            <a:r>
              <a:rPr lang="en-US" b="0" dirty="0"/>
              <a:t>Sample code fragment</a:t>
            </a:r>
            <a:endParaRPr lang="en-US" dirty="0"/>
          </a:p>
        </p:txBody>
      </p:sp>
      <p:pic>
        <p:nvPicPr>
          <p:cNvPr id="9" name="Content Placeholder 8"/>
          <p:cNvPicPr>
            <a:picLocks noGrp="1" noChangeAspect="1"/>
          </p:cNvPicPr>
          <p:nvPr>
            <p:ph sz="half" idx="2"/>
          </p:nvPr>
        </p:nvPicPr>
        <p:blipFill>
          <a:blip r:embed="rId2"/>
          <a:stretch>
            <a:fillRect/>
          </a:stretch>
        </p:blipFill>
        <p:spPr>
          <a:xfrm>
            <a:off x="839788" y="2621786"/>
            <a:ext cx="3874293" cy="2592358"/>
          </a:xfrm>
          <a:prstGeom prst="rect">
            <a:avLst/>
          </a:prstGeom>
        </p:spPr>
      </p:pic>
      <p:sp>
        <p:nvSpPr>
          <p:cNvPr id="7" name="Text Placeholder 6"/>
          <p:cNvSpPr>
            <a:spLocks noGrp="1"/>
          </p:cNvSpPr>
          <p:nvPr>
            <p:ph type="body" sz="quarter" idx="3"/>
          </p:nvPr>
        </p:nvSpPr>
        <p:spPr/>
        <p:txBody>
          <a:bodyPr/>
          <a:lstStyle/>
          <a:p>
            <a:r>
              <a:rPr lang="en-US" b="0" dirty="0" smtClean="0"/>
              <a:t> flow </a:t>
            </a:r>
            <a:r>
              <a:rPr lang="en-US" b="0" dirty="0"/>
              <a:t>graph</a:t>
            </a:r>
            <a:endParaRPr lang="en-US" dirty="0"/>
          </a:p>
        </p:txBody>
      </p:sp>
      <p:pic>
        <p:nvPicPr>
          <p:cNvPr id="10" name="Content Placeholder 9"/>
          <p:cNvPicPr>
            <a:picLocks noGrp="1" noChangeAspect="1"/>
          </p:cNvPicPr>
          <p:nvPr>
            <p:ph sz="quarter" idx="4"/>
          </p:nvPr>
        </p:nvPicPr>
        <p:blipFill>
          <a:blip r:embed="rId3"/>
          <a:stretch>
            <a:fillRect/>
          </a:stretch>
        </p:blipFill>
        <p:spPr>
          <a:xfrm>
            <a:off x="6360460" y="2743200"/>
            <a:ext cx="2740352" cy="2902383"/>
          </a:xfrm>
          <a:prstGeom prst="rect">
            <a:avLst/>
          </a:prstGeom>
        </p:spPr>
      </p:pic>
    </p:spTree>
    <p:extLst>
      <p:ext uri="{BB962C8B-B14F-4D97-AF65-F5344CB8AC3E}">
        <p14:creationId xmlns:p14="http://schemas.microsoft.com/office/powerpoint/2010/main" val="281660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200" b="1" dirty="0"/>
              <a:t>Every Design Error Cannot be Found</a:t>
            </a:r>
            <a:endParaRPr lang="en-US" sz="3200" dirty="0"/>
          </a:p>
        </p:txBody>
      </p:sp>
      <p:sp>
        <p:nvSpPr>
          <p:cNvPr id="8" name="Content Placeholder 7"/>
          <p:cNvSpPr>
            <a:spLocks noGrp="1"/>
          </p:cNvSpPr>
          <p:nvPr>
            <p:ph idx="1"/>
          </p:nvPr>
        </p:nvSpPr>
        <p:spPr>
          <a:xfrm>
            <a:off x="1066800" y="1690688"/>
            <a:ext cx="10515600" cy="4351338"/>
          </a:xfrm>
        </p:spPr>
        <p:txBody>
          <a:bodyPr>
            <a:normAutofit/>
          </a:bodyPr>
          <a:lstStyle/>
          <a:p>
            <a:pPr algn="just"/>
            <a:r>
              <a:rPr lang="en-US" sz="2200" dirty="0">
                <a:latin typeface="+mj-lt"/>
              </a:rPr>
              <a:t>‘We can </a:t>
            </a:r>
            <a:r>
              <a:rPr lang="en-US" sz="2200" dirty="0" smtClean="0">
                <a:latin typeface="+mj-lt"/>
              </a:rPr>
              <a:t>never be </a:t>
            </a:r>
            <a:r>
              <a:rPr lang="en-US" sz="2200" dirty="0">
                <a:latin typeface="+mj-lt"/>
              </a:rPr>
              <a:t>sure that the </a:t>
            </a:r>
            <a:r>
              <a:rPr lang="en-US" sz="2200" dirty="0" smtClean="0">
                <a:latin typeface="+mj-lt"/>
              </a:rPr>
              <a:t>specifications </a:t>
            </a:r>
            <a:r>
              <a:rPr lang="en-US" sz="2200" dirty="0">
                <a:latin typeface="+mj-lt"/>
              </a:rPr>
              <a:t>are correct.’ </a:t>
            </a:r>
            <a:r>
              <a:rPr lang="en-US" sz="2200" dirty="0" smtClean="0">
                <a:latin typeface="+mj-lt"/>
              </a:rPr>
              <a:t>Therefore</a:t>
            </a:r>
            <a:r>
              <a:rPr lang="en-US" sz="2200" dirty="0">
                <a:latin typeface="+mj-lt"/>
              </a:rPr>
              <a:t>, </a:t>
            </a:r>
            <a:r>
              <a:rPr lang="en-US" sz="2200" dirty="0" smtClean="0">
                <a:latin typeface="+mj-lt"/>
              </a:rPr>
              <a:t>specification</a:t>
            </a:r>
            <a:r>
              <a:rPr lang="en-US" sz="2200" dirty="0">
                <a:latin typeface="+mj-lt"/>
              </a:rPr>
              <a:t> </a:t>
            </a:r>
            <a:r>
              <a:rPr lang="en-US" sz="2200" dirty="0" smtClean="0">
                <a:latin typeface="+mj-lt"/>
              </a:rPr>
              <a:t>errors </a:t>
            </a:r>
            <a:r>
              <a:rPr lang="en-US" sz="2200" dirty="0">
                <a:latin typeface="+mj-lt"/>
              </a:rPr>
              <a:t>are one of the major reasons that make the design of the software </a:t>
            </a:r>
            <a:r>
              <a:rPr lang="en-US" sz="2200" dirty="0" smtClean="0">
                <a:latin typeface="+mj-lt"/>
              </a:rPr>
              <a:t>faulty. If </a:t>
            </a:r>
            <a:r>
              <a:rPr lang="en-US" sz="2200" dirty="0">
                <a:latin typeface="+mj-lt"/>
              </a:rPr>
              <a:t>the user requirement is to have measurement units in inches and the </a:t>
            </a:r>
            <a:r>
              <a:rPr lang="en-US" sz="2200" dirty="0" smtClean="0">
                <a:latin typeface="+mj-lt"/>
              </a:rPr>
              <a:t>specification </a:t>
            </a:r>
            <a:r>
              <a:rPr lang="en-US" sz="2200" dirty="0">
                <a:latin typeface="+mj-lt"/>
              </a:rPr>
              <a:t>says that these are in meters, then the design will also be in meters.</a:t>
            </a:r>
          </a:p>
          <a:p>
            <a:pPr algn="just"/>
            <a:r>
              <a:rPr lang="en-US" sz="2200" dirty="0">
                <a:latin typeface="+mj-lt"/>
              </a:rPr>
              <a:t>Secondly, many user interface failures are also design errors</a:t>
            </a:r>
            <a:r>
              <a:rPr lang="en-US" sz="2200" dirty="0" smtClean="0">
                <a:latin typeface="+mj-lt"/>
              </a:rPr>
              <a:t>.</a:t>
            </a:r>
          </a:p>
          <a:p>
            <a:pPr marL="0" indent="0" algn="just">
              <a:buNone/>
            </a:pPr>
            <a:endParaRPr lang="en-US" sz="2200" dirty="0">
              <a:latin typeface="+mj-lt"/>
            </a:endParaRPr>
          </a:p>
          <a:p>
            <a:pPr marL="0" indent="0" algn="just">
              <a:buNone/>
            </a:pPr>
            <a:r>
              <a:rPr lang="en-US" sz="2200" b="1" dirty="0" smtClean="0">
                <a:latin typeface="+mj-lt"/>
              </a:rPr>
              <a:t>Note: </a:t>
            </a:r>
            <a:r>
              <a:rPr lang="en-US" sz="2200" dirty="0" smtClean="0">
                <a:latin typeface="+mj-lt"/>
              </a:rPr>
              <a:t>The </a:t>
            </a:r>
            <a:r>
              <a:rPr lang="en-US" sz="2200" dirty="0">
                <a:latin typeface="+mj-lt"/>
              </a:rPr>
              <a:t>study of these limitations of testing shows that the domain of </a:t>
            </a:r>
            <a:r>
              <a:rPr lang="en-US" sz="2200" dirty="0" smtClean="0">
                <a:latin typeface="+mj-lt"/>
              </a:rPr>
              <a:t>testing is infinite </a:t>
            </a:r>
            <a:r>
              <a:rPr lang="en-US" sz="2200" dirty="0">
                <a:latin typeface="+mj-lt"/>
              </a:rPr>
              <a:t>and testing the whole domain is just impractical. </a:t>
            </a:r>
            <a:r>
              <a:rPr lang="en-US" sz="2200" dirty="0" smtClean="0">
                <a:latin typeface="+mj-lt"/>
              </a:rPr>
              <a:t>So, </a:t>
            </a:r>
            <a:r>
              <a:rPr lang="en-US" sz="2200" dirty="0">
                <a:latin typeface="+mj-lt"/>
              </a:rPr>
              <a:t>we </a:t>
            </a:r>
            <a:r>
              <a:rPr lang="en-US" sz="2200" dirty="0" smtClean="0">
                <a:latin typeface="+mj-lt"/>
              </a:rPr>
              <a:t>shift </a:t>
            </a:r>
            <a:r>
              <a:rPr lang="en-US" sz="2200" dirty="0">
                <a:latin typeface="+mj-lt"/>
              </a:rPr>
              <a:t>our </a:t>
            </a:r>
            <a:r>
              <a:rPr lang="en-US" sz="2200" dirty="0" smtClean="0">
                <a:latin typeface="+mj-lt"/>
              </a:rPr>
              <a:t>attention from </a:t>
            </a:r>
            <a:r>
              <a:rPr lang="en-US" sz="2200" dirty="0">
                <a:latin typeface="+mj-lt"/>
              </a:rPr>
              <a:t>exhaustive testing to effective testing. Effective testing provides </a:t>
            </a:r>
            <a:r>
              <a:rPr lang="en-US" sz="2200" dirty="0" smtClean="0">
                <a:latin typeface="+mj-lt"/>
              </a:rPr>
              <a:t>the flexibility </a:t>
            </a:r>
            <a:r>
              <a:rPr lang="en-US" sz="2200" dirty="0">
                <a:latin typeface="+mj-lt"/>
              </a:rPr>
              <a:t>to select only the subsets of the domain of testing based on </a:t>
            </a:r>
            <a:r>
              <a:rPr lang="en-US" sz="2200" dirty="0" smtClean="0">
                <a:latin typeface="+mj-lt"/>
              </a:rPr>
              <a:t>project priority </a:t>
            </a:r>
            <a:r>
              <a:rPr lang="en-US" sz="2200" dirty="0">
                <a:latin typeface="+mj-lt"/>
              </a:rPr>
              <a:t>such that the chances of failure in a particular environment is minimized.</a:t>
            </a:r>
          </a:p>
        </p:txBody>
      </p:sp>
    </p:spTree>
    <p:extLst>
      <p:ext uri="{BB962C8B-B14F-4D97-AF65-F5344CB8AC3E}">
        <p14:creationId xmlns:p14="http://schemas.microsoft.com/office/powerpoint/2010/main" val="3952032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Effective testing  is hard</a:t>
            </a:r>
          </a:p>
        </p:txBody>
      </p:sp>
      <p:sp>
        <p:nvSpPr>
          <p:cNvPr id="3" name="Content Placeholder 2"/>
          <p:cNvSpPr>
            <a:spLocks noGrp="1"/>
          </p:cNvSpPr>
          <p:nvPr>
            <p:ph idx="1"/>
          </p:nvPr>
        </p:nvSpPr>
        <p:spPr/>
        <p:txBody>
          <a:bodyPr>
            <a:normAutofit/>
          </a:bodyPr>
          <a:lstStyle/>
          <a:p>
            <a:pPr marL="0" indent="0" algn="just">
              <a:buNone/>
            </a:pPr>
            <a:r>
              <a:rPr lang="en-US" sz="2200" dirty="0">
                <a:latin typeface="+mj-lt"/>
              </a:rPr>
              <a:t>We have seen the limitations of exhaustive software testing which makes </a:t>
            </a:r>
            <a:r>
              <a:rPr lang="en-US" sz="2200" dirty="0" smtClean="0">
                <a:latin typeface="+mj-lt"/>
              </a:rPr>
              <a:t>it nearly </a:t>
            </a:r>
            <a:r>
              <a:rPr lang="en-US" sz="2200" dirty="0">
                <a:latin typeface="+mj-lt"/>
              </a:rPr>
              <a:t>impossible to achieve. Effective testing, though not impossible, is </a:t>
            </a:r>
            <a:r>
              <a:rPr lang="en-US" sz="2200" dirty="0" smtClean="0">
                <a:latin typeface="+mj-lt"/>
              </a:rPr>
              <a:t>hard to implement:</a:t>
            </a:r>
          </a:p>
          <a:p>
            <a:pPr algn="just"/>
            <a:r>
              <a:rPr lang="en-US" sz="2200" b="1" dirty="0">
                <a:latin typeface="+mj-lt"/>
              </a:rPr>
              <a:t>Defects are hard to </a:t>
            </a:r>
            <a:r>
              <a:rPr lang="en-US" sz="2200" b="1" dirty="0" smtClean="0">
                <a:latin typeface="+mj-lt"/>
              </a:rPr>
              <a:t>find</a:t>
            </a:r>
          </a:p>
          <a:p>
            <a:pPr algn="just"/>
            <a:r>
              <a:rPr lang="en-US" sz="2200" b="1" dirty="0">
                <a:latin typeface="+mj-lt"/>
              </a:rPr>
              <a:t>When are we done with testing</a:t>
            </a:r>
            <a:endParaRPr lang="en-US" sz="2200" dirty="0">
              <a:latin typeface="+mj-lt"/>
            </a:endParaRPr>
          </a:p>
        </p:txBody>
      </p:sp>
    </p:spTree>
    <p:extLst>
      <p:ext uri="{BB962C8B-B14F-4D97-AF65-F5344CB8AC3E}">
        <p14:creationId xmlns:p14="http://schemas.microsoft.com/office/powerpoint/2010/main" val="2387696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
            </a:r>
            <a:br>
              <a:rPr lang="en-US" sz="3200" b="1" dirty="0" smtClean="0"/>
            </a:br>
            <a:r>
              <a:rPr lang="en-US" sz="3200" b="1" dirty="0" smtClean="0"/>
              <a:t>Software </a:t>
            </a:r>
            <a:r>
              <a:rPr lang="en-US" sz="3200" b="1" dirty="0"/>
              <a:t>testing as a process</a:t>
            </a:r>
            <a:br>
              <a:rPr lang="en-US" sz="3200" b="1" dirty="0"/>
            </a:br>
            <a:endParaRPr lang="en-US" sz="3200" b="1" dirty="0"/>
          </a:p>
        </p:txBody>
      </p:sp>
      <p:sp>
        <p:nvSpPr>
          <p:cNvPr id="4" name="Text Placeholder 3"/>
          <p:cNvSpPr>
            <a:spLocks noGrp="1"/>
          </p:cNvSpPr>
          <p:nvPr>
            <p:ph type="body" idx="1"/>
          </p:nvPr>
        </p:nvSpPr>
        <p:spPr/>
        <p:txBody>
          <a:bodyPr>
            <a:normAutofit/>
          </a:bodyPr>
          <a:lstStyle/>
          <a:p>
            <a:r>
              <a:rPr lang="en-US" sz="2200" b="0" dirty="0">
                <a:latin typeface="+mj-lt"/>
              </a:rPr>
              <a:t>Testing process emerged out of development process</a:t>
            </a:r>
            <a:endParaRPr lang="en-US" sz="2200" dirty="0">
              <a:latin typeface="+mj-lt"/>
            </a:endParaRPr>
          </a:p>
        </p:txBody>
      </p:sp>
      <p:pic>
        <p:nvPicPr>
          <p:cNvPr id="8" name="Content Placeholder 7"/>
          <p:cNvPicPr>
            <a:picLocks noGrp="1" noChangeAspect="1"/>
          </p:cNvPicPr>
          <p:nvPr>
            <p:ph sz="half" idx="2"/>
          </p:nvPr>
        </p:nvPicPr>
        <p:blipFill>
          <a:blip r:embed="rId2"/>
          <a:stretch>
            <a:fillRect/>
          </a:stretch>
        </p:blipFill>
        <p:spPr>
          <a:xfrm>
            <a:off x="633251" y="2796988"/>
            <a:ext cx="4490078" cy="2112356"/>
          </a:xfrm>
          <a:prstGeom prst="rect">
            <a:avLst/>
          </a:prstGeom>
        </p:spPr>
      </p:pic>
      <p:sp>
        <p:nvSpPr>
          <p:cNvPr id="6" name="Text Placeholder 5"/>
          <p:cNvSpPr>
            <a:spLocks noGrp="1"/>
          </p:cNvSpPr>
          <p:nvPr>
            <p:ph type="body" sz="quarter" idx="3"/>
          </p:nvPr>
        </p:nvSpPr>
        <p:spPr/>
        <p:txBody>
          <a:bodyPr>
            <a:normAutofit/>
          </a:bodyPr>
          <a:lstStyle/>
          <a:p>
            <a:r>
              <a:rPr lang="en-US" sz="2200" b="0" dirty="0">
                <a:latin typeface="+mj-lt"/>
              </a:rPr>
              <a:t>Testing process runs parallel to software process</a:t>
            </a:r>
            <a:endParaRPr lang="en-US" sz="2200" dirty="0">
              <a:latin typeface="+mj-lt"/>
            </a:endParaRPr>
          </a:p>
        </p:txBody>
      </p:sp>
      <p:pic>
        <p:nvPicPr>
          <p:cNvPr id="9" name="Content Placeholder 8"/>
          <p:cNvPicPr>
            <a:picLocks noGrp="1" noChangeAspect="1"/>
          </p:cNvPicPr>
          <p:nvPr>
            <p:ph sz="quarter" idx="4"/>
          </p:nvPr>
        </p:nvPicPr>
        <p:blipFill>
          <a:blip r:embed="rId3"/>
          <a:stretch>
            <a:fillRect/>
          </a:stretch>
        </p:blipFill>
        <p:spPr>
          <a:xfrm>
            <a:off x="5997575" y="2904566"/>
            <a:ext cx="5190378" cy="2133366"/>
          </a:xfrm>
          <a:prstGeom prst="rect">
            <a:avLst/>
          </a:prstGeom>
        </p:spPr>
      </p:pic>
    </p:spTree>
    <p:extLst>
      <p:ext uri="{BB962C8B-B14F-4D97-AF65-F5344CB8AC3E}">
        <p14:creationId xmlns:p14="http://schemas.microsoft.com/office/powerpoint/2010/main" val="195904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normAutofit/>
          </a:bodyPr>
          <a:lstStyle/>
          <a:p>
            <a:pPr marL="0" indent="0" algn="just">
              <a:buNone/>
            </a:pPr>
            <a:r>
              <a:rPr lang="en-US" sz="2200" dirty="0">
                <a:latin typeface="+mj-lt"/>
              </a:rPr>
              <a:t>An organization, to ensure better quality software, must adopt a </a:t>
            </a:r>
            <a:r>
              <a:rPr lang="en-US" sz="2200" dirty="0" smtClean="0">
                <a:latin typeface="+mj-lt"/>
              </a:rPr>
              <a:t>testing process </a:t>
            </a:r>
            <a:r>
              <a:rPr lang="en-US" sz="2200" dirty="0">
                <a:latin typeface="+mj-lt"/>
              </a:rPr>
              <a:t>and consider the following points:</a:t>
            </a:r>
          </a:p>
          <a:p>
            <a:pPr algn="just"/>
            <a:r>
              <a:rPr lang="en-US" sz="2200" dirty="0" smtClean="0">
                <a:latin typeface="+mj-lt"/>
              </a:rPr>
              <a:t>Testing </a:t>
            </a:r>
            <a:r>
              <a:rPr lang="en-US" sz="2200" dirty="0">
                <a:latin typeface="+mj-lt"/>
              </a:rPr>
              <a:t>process should be organized such that there is enough time </a:t>
            </a:r>
            <a:r>
              <a:rPr lang="en-US" sz="2200" dirty="0" smtClean="0">
                <a:latin typeface="+mj-lt"/>
              </a:rPr>
              <a:t>for important </a:t>
            </a:r>
            <a:r>
              <a:rPr lang="en-US" sz="2200" dirty="0">
                <a:latin typeface="+mj-lt"/>
              </a:rPr>
              <a:t>and critical features of the software</a:t>
            </a:r>
            <a:r>
              <a:rPr lang="en-US" sz="2200" dirty="0" smtClean="0">
                <a:latin typeface="+mj-lt"/>
              </a:rPr>
              <a:t>.</a:t>
            </a:r>
          </a:p>
          <a:p>
            <a:pPr algn="just"/>
            <a:r>
              <a:rPr lang="en-US" sz="2200" dirty="0" smtClean="0">
                <a:latin typeface="+mj-lt"/>
              </a:rPr>
              <a:t> </a:t>
            </a:r>
            <a:r>
              <a:rPr lang="en-US" sz="2200" dirty="0">
                <a:latin typeface="+mj-lt"/>
              </a:rPr>
              <a:t>Testing techniques should be adopted such that these techniques </a:t>
            </a:r>
            <a:r>
              <a:rPr lang="en-US" sz="2200" dirty="0" smtClean="0">
                <a:latin typeface="+mj-lt"/>
              </a:rPr>
              <a:t>detect maximum </a:t>
            </a:r>
            <a:r>
              <a:rPr lang="en-US" sz="2200" dirty="0">
                <a:latin typeface="+mj-lt"/>
              </a:rPr>
              <a:t>bugs.</a:t>
            </a:r>
          </a:p>
          <a:p>
            <a:pPr algn="just"/>
            <a:r>
              <a:rPr lang="en-US" sz="2200" dirty="0" smtClean="0">
                <a:latin typeface="+mj-lt"/>
              </a:rPr>
              <a:t> </a:t>
            </a:r>
            <a:r>
              <a:rPr lang="en-US" sz="2200" dirty="0">
                <a:latin typeface="+mj-lt"/>
              </a:rPr>
              <a:t>Quality factors should be </a:t>
            </a:r>
            <a:r>
              <a:rPr lang="en-US" sz="2200" dirty="0" smtClean="0">
                <a:latin typeface="+mj-lt"/>
              </a:rPr>
              <a:t>quantified </a:t>
            </a:r>
            <a:r>
              <a:rPr lang="en-US" sz="2200" dirty="0">
                <a:latin typeface="+mj-lt"/>
              </a:rPr>
              <a:t>so that there is a clear </a:t>
            </a:r>
            <a:r>
              <a:rPr lang="en-US" sz="2200" dirty="0" smtClean="0">
                <a:latin typeface="+mj-lt"/>
              </a:rPr>
              <a:t>understanding in </a:t>
            </a:r>
            <a:r>
              <a:rPr lang="en-US" sz="2200" dirty="0">
                <a:latin typeface="+mj-lt"/>
              </a:rPr>
              <a:t>running the testing process. In other words, the process </a:t>
            </a:r>
            <a:r>
              <a:rPr lang="en-US" sz="2200" dirty="0" smtClean="0">
                <a:latin typeface="+mj-lt"/>
              </a:rPr>
              <a:t>should be </a:t>
            </a:r>
            <a:r>
              <a:rPr lang="en-US" sz="2200" dirty="0">
                <a:latin typeface="+mj-lt"/>
              </a:rPr>
              <a:t>driven by </a:t>
            </a:r>
            <a:r>
              <a:rPr lang="en-US" sz="2200" dirty="0" smtClean="0">
                <a:latin typeface="+mj-lt"/>
              </a:rPr>
              <a:t>quantified </a:t>
            </a:r>
            <a:r>
              <a:rPr lang="en-US" sz="2200" dirty="0">
                <a:latin typeface="+mj-lt"/>
              </a:rPr>
              <a:t>quality goals. In this way, the process can </a:t>
            </a:r>
            <a:r>
              <a:rPr lang="en-US" sz="2200" dirty="0" smtClean="0">
                <a:latin typeface="+mj-lt"/>
              </a:rPr>
              <a:t>be monitored </a:t>
            </a:r>
            <a:r>
              <a:rPr lang="en-US" sz="2200" dirty="0">
                <a:latin typeface="+mj-lt"/>
              </a:rPr>
              <a:t>and measured.</a:t>
            </a:r>
          </a:p>
          <a:p>
            <a:pPr algn="just"/>
            <a:r>
              <a:rPr lang="en-US" sz="2200" dirty="0" smtClean="0">
                <a:latin typeface="+mj-lt"/>
              </a:rPr>
              <a:t>Testing </a:t>
            </a:r>
            <a:r>
              <a:rPr lang="en-US" sz="2200" dirty="0">
                <a:latin typeface="+mj-lt"/>
              </a:rPr>
              <a:t>procedures and steps must be </a:t>
            </a:r>
            <a:r>
              <a:rPr lang="en-US" sz="2200" dirty="0" smtClean="0">
                <a:latin typeface="+mj-lt"/>
              </a:rPr>
              <a:t>defined </a:t>
            </a:r>
            <a:r>
              <a:rPr lang="en-US" sz="2200" dirty="0">
                <a:latin typeface="+mj-lt"/>
              </a:rPr>
              <a:t>and documented.</a:t>
            </a:r>
          </a:p>
          <a:p>
            <a:pPr algn="just"/>
            <a:r>
              <a:rPr lang="en-US" sz="2200" dirty="0" smtClean="0">
                <a:latin typeface="+mj-lt"/>
              </a:rPr>
              <a:t> </a:t>
            </a:r>
            <a:r>
              <a:rPr lang="en-US" sz="2200" dirty="0">
                <a:latin typeface="+mj-lt"/>
              </a:rPr>
              <a:t>There must be scope for continuous process improvement.</a:t>
            </a:r>
          </a:p>
        </p:txBody>
      </p:sp>
    </p:spTree>
    <p:extLst>
      <p:ext uri="{BB962C8B-B14F-4D97-AF65-F5344CB8AC3E}">
        <p14:creationId xmlns:p14="http://schemas.microsoft.com/office/powerpoint/2010/main" val="4076840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b="1" dirty="0" smtClean="0"/>
              <a:t>Thank you!</a:t>
            </a:r>
            <a:endParaRPr lang="en-US" b="1" dirty="0"/>
          </a:p>
        </p:txBody>
      </p:sp>
    </p:spTree>
    <p:extLst>
      <p:ext uri="{BB962C8B-B14F-4D97-AF65-F5344CB8AC3E}">
        <p14:creationId xmlns:p14="http://schemas.microsoft.com/office/powerpoint/2010/main" val="1396620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
            </a:r>
            <a:br>
              <a:rPr lang="en-US" sz="3200" b="1" dirty="0" smtClean="0"/>
            </a:br>
            <a:r>
              <a:rPr lang="en-US" sz="3200" b="1" dirty="0" smtClean="0"/>
              <a:t>Software Testing preliminaries</a:t>
            </a:r>
            <a:br>
              <a:rPr lang="en-US" sz="3200" b="1" dirty="0" smtClean="0"/>
            </a:br>
            <a:endParaRPr lang="en-US" sz="3200" b="1" dirty="0"/>
          </a:p>
        </p:txBody>
      </p:sp>
      <p:sp>
        <p:nvSpPr>
          <p:cNvPr id="3" name="Content Placeholder 2"/>
          <p:cNvSpPr>
            <a:spLocks noGrp="1"/>
          </p:cNvSpPr>
          <p:nvPr>
            <p:ph idx="1"/>
          </p:nvPr>
        </p:nvSpPr>
        <p:spPr/>
        <p:txBody>
          <a:bodyPr>
            <a:normAutofit/>
          </a:bodyPr>
          <a:lstStyle/>
          <a:p>
            <a:r>
              <a:rPr lang="en-US" sz="2200" b="1" dirty="0" smtClean="0">
                <a:latin typeface="+mj-lt"/>
              </a:rPr>
              <a:t>Psychology of Software testing</a:t>
            </a:r>
          </a:p>
          <a:p>
            <a:r>
              <a:rPr lang="en-US" sz="2200" b="1" dirty="0" smtClean="0">
                <a:latin typeface="+mj-lt"/>
              </a:rPr>
              <a:t>Software testing definitions</a:t>
            </a:r>
          </a:p>
          <a:p>
            <a:r>
              <a:rPr lang="en-US" sz="2200" b="1" dirty="0" smtClean="0">
                <a:latin typeface="+mj-lt"/>
              </a:rPr>
              <a:t>Effective vs Exhaustive software testing</a:t>
            </a:r>
          </a:p>
          <a:p>
            <a:r>
              <a:rPr lang="en-US" sz="2200" b="1" dirty="0" smtClean="0">
                <a:latin typeface="+mj-lt"/>
              </a:rPr>
              <a:t>Effective testing  is hard</a:t>
            </a:r>
          </a:p>
          <a:p>
            <a:r>
              <a:rPr lang="en-US" sz="2200" b="1" dirty="0" smtClean="0">
                <a:latin typeface="+mj-lt"/>
              </a:rPr>
              <a:t>Software testing as a process</a:t>
            </a:r>
          </a:p>
          <a:p>
            <a:endParaRPr lang="en-US" sz="2200" b="1" dirty="0">
              <a:latin typeface="+mj-lt"/>
            </a:endParaRPr>
          </a:p>
        </p:txBody>
      </p:sp>
    </p:spTree>
    <p:extLst>
      <p:ext uri="{BB962C8B-B14F-4D97-AF65-F5344CB8AC3E}">
        <p14:creationId xmlns:p14="http://schemas.microsoft.com/office/powerpoint/2010/main" val="3726666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Psychology of </a:t>
            </a:r>
            <a:r>
              <a:rPr lang="en-US" sz="3200" b="1" dirty="0"/>
              <a:t>S</a:t>
            </a:r>
            <a:r>
              <a:rPr lang="en-US" sz="3200" b="1" dirty="0" smtClean="0"/>
              <a:t>oftware Testing</a:t>
            </a:r>
            <a:endParaRPr lang="en-US" sz="3200" b="1" dirty="0"/>
          </a:p>
        </p:txBody>
      </p:sp>
      <p:sp>
        <p:nvSpPr>
          <p:cNvPr id="3" name="Content Placeholder 2"/>
          <p:cNvSpPr>
            <a:spLocks noGrp="1"/>
          </p:cNvSpPr>
          <p:nvPr>
            <p:ph idx="1"/>
          </p:nvPr>
        </p:nvSpPr>
        <p:spPr>
          <a:xfrm>
            <a:off x="838200" y="1465729"/>
            <a:ext cx="10515600" cy="5150224"/>
          </a:xfrm>
        </p:spPr>
        <p:txBody>
          <a:bodyPr>
            <a:noAutofit/>
          </a:bodyPr>
          <a:lstStyle/>
          <a:p>
            <a:pPr marL="0" indent="0" algn="just">
              <a:buNone/>
            </a:pPr>
            <a:r>
              <a:rPr lang="en-US" sz="2200" dirty="0">
                <a:latin typeface="+mj-lt"/>
              </a:rPr>
              <a:t>Software testing is directly related to human psychology. Though </a:t>
            </a:r>
            <a:r>
              <a:rPr lang="en-US" sz="2200" dirty="0" smtClean="0">
                <a:latin typeface="+mj-lt"/>
              </a:rPr>
              <a:t>software testing </a:t>
            </a:r>
            <a:r>
              <a:rPr lang="en-US" sz="2200" dirty="0">
                <a:latin typeface="+mj-lt"/>
              </a:rPr>
              <a:t>has not been </a:t>
            </a:r>
            <a:r>
              <a:rPr lang="en-US" sz="2200" dirty="0" smtClean="0">
                <a:latin typeface="+mj-lt"/>
              </a:rPr>
              <a:t>defined </a:t>
            </a:r>
            <a:r>
              <a:rPr lang="en-US" sz="2200" dirty="0">
                <a:latin typeface="+mj-lt"/>
              </a:rPr>
              <a:t>till now, but most frequently, it is </a:t>
            </a:r>
            <a:r>
              <a:rPr lang="en-US" sz="2200" dirty="0" smtClean="0">
                <a:latin typeface="+mj-lt"/>
              </a:rPr>
              <a:t>defined </a:t>
            </a:r>
            <a:r>
              <a:rPr lang="en-US" sz="2200" dirty="0">
                <a:latin typeface="+mj-lt"/>
              </a:rPr>
              <a:t>as,</a:t>
            </a:r>
          </a:p>
          <a:p>
            <a:pPr marL="0" indent="0" algn="ctr">
              <a:buNone/>
            </a:pPr>
            <a:r>
              <a:rPr lang="en-US" sz="2200" b="1" i="1" dirty="0">
                <a:latin typeface="+mj-lt"/>
              </a:rPr>
              <a:t>Testing is the process of demonstrating that there are no errors.</a:t>
            </a:r>
          </a:p>
          <a:p>
            <a:pPr marL="0" indent="0" algn="just">
              <a:buNone/>
            </a:pPr>
            <a:r>
              <a:rPr lang="en-US" sz="2200" dirty="0">
                <a:latin typeface="+mj-lt"/>
              </a:rPr>
              <a:t>The purpose of testing is to show that the software performs its </a:t>
            </a:r>
            <a:r>
              <a:rPr lang="en-US" sz="2200" dirty="0" smtClean="0">
                <a:latin typeface="+mj-lt"/>
              </a:rPr>
              <a:t>intended functions </a:t>
            </a:r>
            <a:r>
              <a:rPr lang="en-US" sz="2200" dirty="0">
                <a:latin typeface="+mj-lt"/>
              </a:rPr>
              <a:t>correctly. This </a:t>
            </a:r>
            <a:r>
              <a:rPr lang="en-US" sz="2200" dirty="0" smtClean="0">
                <a:latin typeface="+mj-lt"/>
              </a:rPr>
              <a:t>definition </a:t>
            </a:r>
            <a:r>
              <a:rPr lang="en-US" sz="2200" dirty="0">
                <a:latin typeface="+mj-lt"/>
              </a:rPr>
              <a:t>is correct, but partially. If testing is </a:t>
            </a:r>
            <a:r>
              <a:rPr lang="en-US" sz="2200" dirty="0" smtClean="0">
                <a:latin typeface="+mj-lt"/>
              </a:rPr>
              <a:t>performed keeping </a:t>
            </a:r>
            <a:r>
              <a:rPr lang="en-US" sz="2200" dirty="0">
                <a:latin typeface="+mj-lt"/>
              </a:rPr>
              <a:t>this goal in mind, then we cannot achieve the desired goals</a:t>
            </a:r>
          </a:p>
          <a:p>
            <a:pPr marL="0" indent="0" algn="just">
              <a:buNone/>
            </a:pPr>
            <a:r>
              <a:rPr lang="en-US" sz="2200" dirty="0" smtClean="0">
                <a:latin typeface="+mj-lt"/>
              </a:rPr>
              <a:t>Testing approach is </a:t>
            </a:r>
            <a:r>
              <a:rPr lang="en-US" sz="2200" dirty="0">
                <a:latin typeface="+mj-lt"/>
              </a:rPr>
              <a:t>based on the human psychology that human beings tend </a:t>
            </a:r>
            <a:r>
              <a:rPr lang="en-US" sz="2200" dirty="0" smtClean="0">
                <a:latin typeface="+mj-lt"/>
              </a:rPr>
              <a:t>to work </a:t>
            </a:r>
            <a:r>
              <a:rPr lang="en-US" sz="2200" dirty="0">
                <a:latin typeface="+mj-lt"/>
              </a:rPr>
              <a:t>according to the goals </a:t>
            </a:r>
            <a:r>
              <a:rPr lang="en-US" sz="2200" dirty="0" smtClean="0">
                <a:latin typeface="+mj-lt"/>
              </a:rPr>
              <a:t>fixed </a:t>
            </a:r>
            <a:r>
              <a:rPr lang="en-US" sz="2200" dirty="0">
                <a:latin typeface="+mj-lt"/>
              </a:rPr>
              <a:t>in their minds. If we have a </a:t>
            </a:r>
            <a:r>
              <a:rPr lang="en-US" sz="2200" dirty="0" smtClean="0">
                <a:latin typeface="+mj-lt"/>
              </a:rPr>
              <a:t>preconceived assumption </a:t>
            </a:r>
            <a:r>
              <a:rPr lang="en-US" sz="2200" dirty="0">
                <a:latin typeface="+mj-lt"/>
              </a:rPr>
              <a:t>that the software is error-free, then consequently, we will </a:t>
            </a:r>
            <a:r>
              <a:rPr lang="en-US" sz="2200" dirty="0" smtClean="0">
                <a:latin typeface="+mj-lt"/>
              </a:rPr>
              <a:t>design the </a:t>
            </a:r>
            <a:r>
              <a:rPr lang="en-US" sz="2200" dirty="0">
                <a:latin typeface="+mj-lt"/>
              </a:rPr>
              <a:t>test cases to show that all the modules run smoothly. But it may hide </a:t>
            </a:r>
            <a:r>
              <a:rPr lang="en-US" sz="2200" dirty="0" smtClean="0">
                <a:latin typeface="+mj-lt"/>
              </a:rPr>
              <a:t>some bugs</a:t>
            </a:r>
            <a:r>
              <a:rPr lang="en-US" sz="2200" dirty="0">
                <a:latin typeface="+mj-lt"/>
              </a:rPr>
              <a:t>. On the other hand, if our goal is to demonstrate that a program </a:t>
            </a:r>
            <a:r>
              <a:rPr lang="en-US" sz="2200" dirty="0" smtClean="0">
                <a:latin typeface="+mj-lt"/>
              </a:rPr>
              <a:t>has errors</a:t>
            </a:r>
            <a:r>
              <a:rPr lang="en-US" sz="2200" dirty="0">
                <a:latin typeface="+mj-lt"/>
              </a:rPr>
              <a:t>, then we will design test cases having a higher probability to </a:t>
            </a:r>
            <a:r>
              <a:rPr lang="en-US" sz="2200" dirty="0" smtClean="0">
                <a:latin typeface="+mj-lt"/>
              </a:rPr>
              <a:t>uncover bugs.</a:t>
            </a:r>
          </a:p>
        </p:txBody>
      </p:sp>
    </p:spTree>
    <p:extLst>
      <p:ext uri="{BB962C8B-B14F-4D97-AF65-F5344CB8AC3E}">
        <p14:creationId xmlns:p14="http://schemas.microsoft.com/office/powerpoint/2010/main" val="238933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2200" dirty="0" smtClean="0">
                <a:latin typeface="+mj-lt"/>
              </a:rPr>
              <a:t>Thus</a:t>
            </a:r>
            <a:r>
              <a:rPr lang="en-US" sz="2200" dirty="0">
                <a:latin typeface="+mj-lt"/>
              </a:rPr>
              <a:t>, software testing may be defined as,</a:t>
            </a:r>
          </a:p>
          <a:p>
            <a:pPr marL="0" indent="0" algn="ctr">
              <a:buNone/>
            </a:pPr>
            <a:r>
              <a:rPr lang="en-US" sz="2200" b="1" i="1" dirty="0">
                <a:latin typeface="+mj-lt"/>
              </a:rPr>
              <a:t>Testing is the process of executing a program with the intent of finding errors.</a:t>
            </a:r>
            <a:endParaRPr lang="en-US" sz="2200" b="1" dirty="0">
              <a:latin typeface="+mj-lt"/>
            </a:endParaRPr>
          </a:p>
          <a:p>
            <a:pPr marL="0" indent="0" algn="just">
              <a:buNone/>
            </a:pPr>
            <a:r>
              <a:rPr lang="en-US" sz="2200" dirty="0" smtClean="0">
                <a:latin typeface="+mj-lt"/>
              </a:rPr>
              <a:t>According </a:t>
            </a:r>
            <a:r>
              <a:rPr lang="en-US" sz="2200" dirty="0">
                <a:latin typeface="+mj-lt"/>
              </a:rPr>
              <a:t>to this psychology of testing, a successful test is that which </a:t>
            </a:r>
            <a:r>
              <a:rPr lang="en-US" sz="2200" dirty="0" smtClean="0">
                <a:latin typeface="+mj-lt"/>
              </a:rPr>
              <a:t>finds errors</a:t>
            </a:r>
            <a:r>
              <a:rPr lang="en-US" sz="2200" dirty="0">
                <a:latin typeface="+mj-lt"/>
              </a:rPr>
              <a:t>. This can be understood with the analogy of medical diagnostics of </a:t>
            </a:r>
            <a:r>
              <a:rPr lang="en-US" sz="2200" dirty="0" smtClean="0">
                <a:latin typeface="+mj-lt"/>
              </a:rPr>
              <a:t>a patient</a:t>
            </a:r>
            <a:r>
              <a:rPr lang="en-US" sz="2200" dirty="0">
                <a:latin typeface="+mj-lt"/>
              </a:rPr>
              <a:t>. If the laboratory tests do not locate the problem, then it cannot </a:t>
            </a:r>
            <a:r>
              <a:rPr lang="en-US" sz="2200" dirty="0" smtClean="0">
                <a:latin typeface="+mj-lt"/>
              </a:rPr>
              <a:t>be regarded </a:t>
            </a:r>
            <a:r>
              <a:rPr lang="en-US" sz="2200" dirty="0">
                <a:latin typeface="+mj-lt"/>
              </a:rPr>
              <a:t>as a successful test. On the other hand, if the laboratory test </a:t>
            </a:r>
            <a:r>
              <a:rPr lang="en-US" sz="2200" dirty="0" smtClean="0">
                <a:latin typeface="+mj-lt"/>
              </a:rPr>
              <a:t>determines the </a:t>
            </a:r>
            <a:r>
              <a:rPr lang="en-US" sz="2200" dirty="0">
                <a:latin typeface="+mj-lt"/>
              </a:rPr>
              <a:t>disease, then the doctor can start an appropriate treatment</a:t>
            </a:r>
            <a:r>
              <a:rPr lang="en-US" sz="2200" dirty="0" smtClean="0">
                <a:latin typeface="+mj-lt"/>
              </a:rPr>
              <a:t>.</a:t>
            </a:r>
            <a:r>
              <a:rPr lang="en-US" sz="2200" dirty="0">
                <a:latin typeface="+mj-lt"/>
              </a:rPr>
              <a:t> Thus, </a:t>
            </a:r>
            <a:r>
              <a:rPr lang="en-US" sz="2200" dirty="0" smtClean="0">
                <a:latin typeface="+mj-lt"/>
              </a:rPr>
              <a:t>in the </a:t>
            </a:r>
            <a:r>
              <a:rPr lang="en-US" sz="2200" dirty="0">
                <a:latin typeface="+mj-lt"/>
              </a:rPr>
              <a:t>destructive approach of software testing, the </a:t>
            </a:r>
            <a:r>
              <a:rPr lang="en-US" sz="2200" dirty="0" smtClean="0">
                <a:latin typeface="+mj-lt"/>
              </a:rPr>
              <a:t>definitions </a:t>
            </a:r>
            <a:r>
              <a:rPr lang="en-US" sz="2200" dirty="0">
                <a:latin typeface="+mj-lt"/>
              </a:rPr>
              <a:t>of successful </a:t>
            </a:r>
            <a:r>
              <a:rPr lang="en-US" sz="2200" dirty="0" smtClean="0">
                <a:latin typeface="+mj-lt"/>
              </a:rPr>
              <a:t>and unsuccessful </a:t>
            </a:r>
            <a:r>
              <a:rPr lang="en-US" sz="2200" dirty="0">
                <a:latin typeface="+mj-lt"/>
              </a:rPr>
              <a:t>testing should also be </a:t>
            </a:r>
            <a:r>
              <a:rPr lang="en-US" sz="2200" dirty="0" smtClean="0">
                <a:latin typeface="+mj-lt"/>
              </a:rPr>
              <a:t>modified</a:t>
            </a:r>
            <a:r>
              <a:rPr lang="en-US" sz="2200" dirty="0">
                <a:latin typeface="+mj-lt"/>
              </a:rPr>
              <a:t>.</a:t>
            </a:r>
          </a:p>
        </p:txBody>
      </p:sp>
    </p:spTree>
    <p:extLst>
      <p:ext uri="{BB962C8B-B14F-4D97-AF65-F5344CB8AC3E}">
        <p14:creationId xmlns:p14="http://schemas.microsoft.com/office/powerpoint/2010/main" val="218114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
            </a:r>
            <a:br>
              <a:rPr lang="en-US" sz="3200" b="1" dirty="0" smtClean="0"/>
            </a:br>
            <a:r>
              <a:rPr lang="en-US" sz="3200" b="1" dirty="0" smtClean="0"/>
              <a:t>Software testing definitions</a:t>
            </a:r>
            <a:br>
              <a:rPr lang="en-US" sz="3200" b="1" dirty="0" smtClean="0"/>
            </a:br>
            <a:endParaRPr lang="en-US" sz="3200" b="1" dirty="0"/>
          </a:p>
        </p:txBody>
      </p:sp>
      <p:sp>
        <p:nvSpPr>
          <p:cNvPr id="3" name="Content Placeholder 2"/>
          <p:cNvSpPr>
            <a:spLocks noGrp="1"/>
          </p:cNvSpPr>
          <p:nvPr>
            <p:ph idx="1"/>
          </p:nvPr>
        </p:nvSpPr>
        <p:spPr/>
        <p:txBody>
          <a:bodyPr>
            <a:normAutofit/>
          </a:bodyPr>
          <a:lstStyle/>
          <a:p>
            <a:r>
              <a:rPr lang="en-US" sz="2200" i="1" dirty="0"/>
              <a:t>Testing is the process of executing a program with the intent of </a:t>
            </a:r>
            <a:r>
              <a:rPr lang="en-US" sz="2200" i="1" dirty="0" smtClean="0"/>
              <a:t>finding </a:t>
            </a:r>
            <a:r>
              <a:rPr lang="en-US" sz="2200" i="1" dirty="0"/>
              <a:t>errors.</a:t>
            </a:r>
          </a:p>
          <a:p>
            <a:r>
              <a:rPr lang="en-US" sz="2200" i="1" dirty="0" smtClean="0"/>
              <a:t>A </a:t>
            </a:r>
            <a:r>
              <a:rPr lang="en-US" sz="2200" i="1" dirty="0"/>
              <a:t>successful test is one that uncovers an as-yet-undiscovered error</a:t>
            </a:r>
            <a:r>
              <a:rPr lang="en-US" sz="2200" i="1" dirty="0" smtClean="0"/>
              <a:t>.</a:t>
            </a:r>
            <a:endParaRPr lang="en-US" sz="2200" dirty="0"/>
          </a:p>
          <a:p>
            <a:r>
              <a:rPr lang="en-US" sz="2200" i="1" dirty="0"/>
              <a:t>Testing can show the presence of bugs but never their absence</a:t>
            </a:r>
            <a:r>
              <a:rPr lang="en-US" sz="2200" i="1" dirty="0" smtClean="0"/>
              <a:t>.</a:t>
            </a:r>
          </a:p>
          <a:p>
            <a:r>
              <a:rPr lang="en-US" sz="2200" i="1" dirty="0"/>
              <a:t>Software testing is a process that detects important bugs with the objective of </a:t>
            </a:r>
            <a:r>
              <a:rPr lang="en-US" sz="2200" i="1" dirty="0" smtClean="0"/>
              <a:t>having better </a:t>
            </a:r>
            <a:r>
              <a:rPr lang="en-US" sz="2200" i="1" dirty="0"/>
              <a:t>quality software</a:t>
            </a:r>
            <a:r>
              <a:rPr lang="en-US" sz="2200" i="1" dirty="0" smtClean="0"/>
              <a:t>.</a:t>
            </a:r>
          </a:p>
          <a:p>
            <a:r>
              <a:rPr lang="en-US" sz="2200" i="1" dirty="0" smtClean="0"/>
              <a:t>etc.</a:t>
            </a:r>
            <a:endParaRPr lang="en-US" sz="2200" i="1" dirty="0"/>
          </a:p>
        </p:txBody>
      </p:sp>
    </p:spTree>
    <p:extLst>
      <p:ext uri="{BB962C8B-B14F-4D97-AF65-F5344CB8AC3E}">
        <p14:creationId xmlns:p14="http://schemas.microsoft.com/office/powerpoint/2010/main" val="189569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
            </a:r>
            <a:br>
              <a:rPr lang="en-US" sz="3200" b="1" dirty="0" smtClean="0"/>
            </a:br>
            <a:r>
              <a:rPr lang="en-US" sz="3200" b="1" dirty="0" smtClean="0"/>
              <a:t>Effective vs Exhaustive software testing</a:t>
            </a:r>
            <a:br>
              <a:rPr lang="en-US" sz="3200" b="1" dirty="0" smtClean="0"/>
            </a:br>
            <a:endParaRPr lang="en-US" sz="3200" b="1" dirty="0"/>
          </a:p>
        </p:txBody>
      </p:sp>
      <p:sp>
        <p:nvSpPr>
          <p:cNvPr id="3" name="Content Placeholder 2"/>
          <p:cNvSpPr>
            <a:spLocks noGrp="1"/>
          </p:cNvSpPr>
          <p:nvPr>
            <p:ph idx="1"/>
          </p:nvPr>
        </p:nvSpPr>
        <p:spPr/>
        <p:txBody>
          <a:bodyPr>
            <a:normAutofit/>
          </a:bodyPr>
          <a:lstStyle/>
          <a:p>
            <a:pPr algn="just"/>
            <a:r>
              <a:rPr lang="en-US" sz="2200" b="1" dirty="0">
                <a:latin typeface="+mj-lt"/>
              </a:rPr>
              <a:t>Exhaustive or complete software testing </a:t>
            </a:r>
            <a:r>
              <a:rPr lang="en-US" sz="2200" dirty="0">
                <a:latin typeface="+mj-lt"/>
              </a:rPr>
              <a:t>means that every statement in </a:t>
            </a:r>
            <a:r>
              <a:rPr lang="en-US" sz="2200" dirty="0" smtClean="0">
                <a:latin typeface="+mj-lt"/>
              </a:rPr>
              <a:t>the program </a:t>
            </a:r>
            <a:r>
              <a:rPr lang="en-US" sz="2200" dirty="0">
                <a:latin typeface="+mj-lt"/>
              </a:rPr>
              <a:t>and every possible path combination with every possible </a:t>
            </a:r>
            <a:r>
              <a:rPr lang="en-US" sz="2200" dirty="0" smtClean="0">
                <a:latin typeface="+mj-lt"/>
              </a:rPr>
              <a:t>combination of </a:t>
            </a:r>
            <a:r>
              <a:rPr lang="en-US" sz="2200" dirty="0">
                <a:latin typeface="+mj-lt"/>
              </a:rPr>
              <a:t>data must be executed. </a:t>
            </a:r>
            <a:endParaRPr lang="en-US" sz="2200" dirty="0" smtClean="0">
              <a:latin typeface="+mj-lt"/>
            </a:endParaRPr>
          </a:p>
          <a:p>
            <a:pPr algn="just"/>
            <a:r>
              <a:rPr lang="en-US" sz="2200" b="1" dirty="0" smtClean="0">
                <a:latin typeface="+mj-lt"/>
              </a:rPr>
              <a:t>Effective testing</a:t>
            </a:r>
            <a:r>
              <a:rPr lang="en-US" sz="2200" dirty="0" smtClean="0">
                <a:latin typeface="+mj-lt"/>
              </a:rPr>
              <a:t> emphasizes efficient </a:t>
            </a:r>
            <a:r>
              <a:rPr lang="en-US" sz="2200" dirty="0">
                <a:latin typeface="+mj-lt"/>
              </a:rPr>
              <a:t>techniques to test the software so that important features will </a:t>
            </a:r>
            <a:r>
              <a:rPr lang="en-US" sz="2200" dirty="0" smtClean="0">
                <a:latin typeface="+mj-lt"/>
              </a:rPr>
              <a:t>be tested </a:t>
            </a:r>
            <a:r>
              <a:rPr lang="en-US" sz="2200" dirty="0">
                <a:latin typeface="+mj-lt"/>
              </a:rPr>
              <a:t>within </a:t>
            </a:r>
            <a:r>
              <a:rPr lang="en-US" sz="2200" dirty="0" smtClean="0">
                <a:latin typeface="+mj-lt"/>
              </a:rPr>
              <a:t>the constrained </a:t>
            </a:r>
            <a:r>
              <a:rPr lang="en-US" sz="2200" dirty="0">
                <a:latin typeface="+mj-lt"/>
              </a:rPr>
              <a:t>resources</a:t>
            </a:r>
            <a:r>
              <a:rPr lang="en-US" sz="2200" dirty="0" smtClean="0">
                <a:latin typeface="+mj-lt"/>
              </a:rPr>
              <a:t>.</a:t>
            </a:r>
            <a:endParaRPr lang="en-US" sz="2200" dirty="0">
              <a:latin typeface="+mj-lt"/>
            </a:endParaRPr>
          </a:p>
          <a:p>
            <a:pPr algn="just"/>
            <a:r>
              <a:rPr lang="en-US" sz="2200" dirty="0">
                <a:latin typeface="+mj-lt"/>
              </a:rPr>
              <a:t>The testing process should be understood as a </a:t>
            </a:r>
            <a:r>
              <a:rPr lang="en-US" sz="2200" b="1" dirty="0">
                <a:latin typeface="+mj-lt"/>
              </a:rPr>
              <a:t>domain of possible tests </a:t>
            </a:r>
            <a:r>
              <a:rPr lang="en-US" sz="2200" dirty="0">
                <a:latin typeface="+mj-lt"/>
              </a:rPr>
              <a:t>.</a:t>
            </a:r>
            <a:r>
              <a:rPr lang="en-US" sz="2200" dirty="0" smtClean="0">
                <a:latin typeface="+mj-lt"/>
              </a:rPr>
              <a:t>There </a:t>
            </a:r>
            <a:r>
              <a:rPr lang="en-US" sz="2200" dirty="0">
                <a:latin typeface="+mj-lt"/>
              </a:rPr>
              <a:t>are subsets of these possible tests. But the domain of </a:t>
            </a:r>
            <a:r>
              <a:rPr lang="en-US" sz="2200" dirty="0" smtClean="0">
                <a:latin typeface="+mj-lt"/>
              </a:rPr>
              <a:t>possible tests </a:t>
            </a:r>
            <a:r>
              <a:rPr lang="en-US" sz="2200" dirty="0">
                <a:latin typeface="+mj-lt"/>
              </a:rPr>
              <a:t>becomes </a:t>
            </a:r>
            <a:r>
              <a:rPr lang="en-US" sz="2200" b="1" dirty="0" smtClean="0">
                <a:latin typeface="+mj-lt"/>
              </a:rPr>
              <a:t>infinite</a:t>
            </a:r>
            <a:r>
              <a:rPr lang="en-US" sz="2200" dirty="0">
                <a:latin typeface="+mj-lt"/>
              </a:rPr>
              <a:t>, </a:t>
            </a:r>
            <a:r>
              <a:rPr lang="en-US" sz="2200" dirty="0" smtClean="0">
                <a:latin typeface="+mj-lt"/>
              </a:rPr>
              <a:t>as </a:t>
            </a:r>
            <a:r>
              <a:rPr lang="en-US" sz="2200" b="1" dirty="0" smtClean="0">
                <a:latin typeface="+mj-lt"/>
              </a:rPr>
              <a:t>processing </a:t>
            </a:r>
            <a:r>
              <a:rPr lang="en-US" sz="2200" b="1" dirty="0">
                <a:latin typeface="+mj-lt"/>
              </a:rPr>
              <a:t>resources and time are not sufficient for performing these tests</a:t>
            </a:r>
            <a:r>
              <a:rPr lang="en-US" sz="2200" b="1" dirty="0" smtClean="0">
                <a:latin typeface="+mj-lt"/>
              </a:rPr>
              <a:t>.</a:t>
            </a:r>
            <a:endParaRPr lang="en-US" sz="2200" b="1" dirty="0">
              <a:latin typeface="+mj-lt"/>
            </a:endParaRPr>
          </a:p>
        </p:txBody>
      </p:sp>
      <p:pic>
        <p:nvPicPr>
          <p:cNvPr id="4" name="Picture 3"/>
          <p:cNvPicPr>
            <a:picLocks noChangeAspect="1"/>
          </p:cNvPicPr>
          <p:nvPr/>
        </p:nvPicPr>
        <p:blipFill>
          <a:blip r:embed="rId2"/>
          <a:stretch>
            <a:fillRect/>
          </a:stretch>
        </p:blipFill>
        <p:spPr>
          <a:xfrm>
            <a:off x="3462338" y="4644278"/>
            <a:ext cx="3895725" cy="1200150"/>
          </a:xfrm>
          <a:prstGeom prst="rect">
            <a:avLst/>
          </a:prstGeom>
        </p:spPr>
      </p:pic>
    </p:spTree>
    <p:extLst>
      <p:ext uri="{BB962C8B-B14F-4D97-AF65-F5344CB8AC3E}">
        <p14:creationId xmlns:p14="http://schemas.microsoft.com/office/powerpoint/2010/main" val="35191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Why </a:t>
            </a:r>
            <a:r>
              <a:rPr lang="en-US" sz="3200" b="1" dirty="0"/>
              <a:t>complete testing is not </a:t>
            </a:r>
            <a:r>
              <a:rPr lang="en-US" sz="3200" b="1" dirty="0" smtClean="0"/>
              <a:t>possible</a:t>
            </a:r>
            <a:endParaRPr lang="en-US" sz="3200" b="1" dirty="0"/>
          </a:p>
        </p:txBody>
      </p:sp>
      <p:sp>
        <p:nvSpPr>
          <p:cNvPr id="3" name="Content Placeholder 2"/>
          <p:cNvSpPr>
            <a:spLocks noGrp="1"/>
          </p:cNvSpPr>
          <p:nvPr>
            <p:ph idx="1"/>
          </p:nvPr>
        </p:nvSpPr>
        <p:spPr/>
        <p:txBody>
          <a:bodyPr>
            <a:normAutofit/>
          </a:bodyPr>
          <a:lstStyle/>
          <a:p>
            <a:pPr algn="just"/>
            <a:r>
              <a:rPr lang="en-US" sz="2200" b="1" dirty="0">
                <a:latin typeface="+mj-lt"/>
              </a:rPr>
              <a:t>The Domain of Possible Inputs to the Software is too Large to Test</a:t>
            </a:r>
            <a:endParaRPr lang="en-US" sz="2200" b="1" dirty="0" smtClean="0">
              <a:latin typeface="+mj-lt"/>
            </a:endParaRPr>
          </a:p>
          <a:p>
            <a:pPr algn="just"/>
            <a:r>
              <a:rPr lang="en-US" sz="2200" b="1" dirty="0">
                <a:latin typeface="+mj-lt"/>
              </a:rPr>
              <a:t>There are too Many Possible Paths Through the Program to </a:t>
            </a:r>
            <a:r>
              <a:rPr lang="en-US" sz="2200" b="1" dirty="0" smtClean="0">
                <a:latin typeface="+mj-lt"/>
              </a:rPr>
              <a:t>Test</a:t>
            </a:r>
          </a:p>
          <a:p>
            <a:pPr algn="just"/>
            <a:r>
              <a:rPr lang="en-US" sz="2200" b="1" dirty="0" smtClean="0">
                <a:latin typeface="+mj-lt"/>
              </a:rPr>
              <a:t>Every </a:t>
            </a:r>
            <a:r>
              <a:rPr lang="en-US" sz="2200" b="1" dirty="0">
                <a:latin typeface="+mj-lt"/>
              </a:rPr>
              <a:t>Design Error Cannot be Found</a:t>
            </a:r>
            <a:endParaRPr lang="en-US" sz="2200" dirty="0">
              <a:latin typeface="+mj-lt"/>
            </a:endParaRPr>
          </a:p>
        </p:txBody>
      </p:sp>
    </p:spTree>
    <p:extLst>
      <p:ext uri="{BB962C8B-B14F-4D97-AF65-F5344CB8AC3E}">
        <p14:creationId xmlns:p14="http://schemas.microsoft.com/office/powerpoint/2010/main" val="3433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 Domain of Possible Inputs to the Software is too Large to Test</a:t>
            </a:r>
            <a:endParaRPr lang="en-US" sz="3200" dirty="0"/>
          </a:p>
        </p:txBody>
      </p:sp>
      <p:pic>
        <p:nvPicPr>
          <p:cNvPr id="4" name="Content Placeholder 3"/>
          <p:cNvPicPr>
            <a:picLocks noGrp="1" noChangeAspect="1"/>
          </p:cNvPicPr>
          <p:nvPr>
            <p:ph idx="1"/>
          </p:nvPr>
        </p:nvPicPr>
        <p:blipFill>
          <a:blip r:embed="rId2"/>
          <a:stretch>
            <a:fillRect/>
          </a:stretch>
        </p:blipFill>
        <p:spPr>
          <a:xfrm>
            <a:off x="3586162" y="2296319"/>
            <a:ext cx="5019675" cy="3409950"/>
          </a:xfrm>
          <a:prstGeom prst="rect">
            <a:avLst/>
          </a:prstGeom>
        </p:spPr>
      </p:pic>
      <p:sp>
        <p:nvSpPr>
          <p:cNvPr id="5" name="TextBox 4"/>
          <p:cNvSpPr txBox="1"/>
          <p:nvPr/>
        </p:nvSpPr>
        <p:spPr>
          <a:xfrm flipH="1">
            <a:off x="4393660" y="5876365"/>
            <a:ext cx="3123246" cy="369332"/>
          </a:xfrm>
          <a:prstGeom prst="rect">
            <a:avLst/>
          </a:prstGeom>
          <a:noFill/>
        </p:spPr>
        <p:txBody>
          <a:bodyPr wrap="square" rtlCol="0">
            <a:spAutoFit/>
          </a:bodyPr>
          <a:lstStyle/>
          <a:p>
            <a:r>
              <a:rPr lang="en-US" dirty="0" smtClean="0"/>
              <a:t>Fig. Input </a:t>
            </a:r>
            <a:r>
              <a:rPr lang="en-US" dirty="0"/>
              <a:t>domain for testing</a:t>
            </a:r>
          </a:p>
        </p:txBody>
      </p:sp>
    </p:spTree>
    <p:extLst>
      <p:ext uri="{BB962C8B-B14F-4D97-AF65-F5344CB8AC3E}">
        <p14:creationId xmlns:p14="http://schemas.microsoft.com/office/powerpoint/2010/main" val="7147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200" b="1" dirty="0">
                <a:latin typeface="+mj-lt"/>
              </a:rPr>
              <a:t>The </a:t>
            </a:r>
            <a:r>
              <a:rPr lang="en-US" sz="2200" b="1" dirty="0" smtClean="0">
                <a:latin typeface="+mj-lt"/>
              </a:rPr>
              <a:t>domain of </a:t>
            </a:r>
            <a:r>
              <a:rPr lang="en-US" sz="2200" b="1" dirty="0">
                <a:latin typeface="+mj-lt"/>
              </a:rPr>
              <a:t>input data has four sub-parts</a:t>
            </a:r>
            <a:r>
              <a:rPr lang="en-US" sz="2200" b="1" dirty="0" smtClean="0">
                <a:latin typeface="+mj-lt"/>
              </a:rPr>
              <a:t>:</a:t>
            </a:r>
          </a:p>
          <a:p>
            <a:r>
              <a:rPr lang="en-US" sz="2200" b="1" dirty="0" smtClean="0">
                <a:latin typeface="+mj-lt"/>
              </a:rPr>
              <a:t>valid inputs:</a:t>
            </a:r>
          </a:p>
          <a:p>
            <a:r>
              <a:rPr lang="en-US" sz="2200" b="1" dirty="0" smtClean="0">
                <a:latin typeface="+mj-lt"/>
              </a:rPr>
              <a:t>invalid inputs </a:t>
            </a:r>
          </a:p>
          <a:p>
            <a:r>
              <a:rPr lang="en-US" sz="2200" b="1" dirty="0" smtClean="0">
                <a:latin typeface="+mj-lt"/>
              </a:rPr>
              <a:t>edited inputs</a:t>
            </a:r>
          </a:p>
          <a:p>
            <a:r>
              <a:rPr lang="en-US" sz="2200" b="1" dirty="0" smtClean="0">
                <a:latin typeface="+mj-lt"/>
              </a:rPr>
              <a:t>race </a:t>
            </a:r>
            <a:r>
              <a:rPr lang="en-US" sz="2200" b="1" dirty="0">
                <a:latin typeface="+mj-lt"/>
              </a:rPr>
              <a:t>condition inputs</a:t>
            </a:r>
          </a:p>
        </p:txBody>
      </p:sp>
    </p:spTree>
    <p:extLst>
      <p:ext uri="{BB962C8B-B14F-4D97-AF65-F5344CB8AC3E}">
        <p14:creationId xmlns:p14="http://schemas.microsoft.com/office/powerpoint/2010/main" val="1924737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1415</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Software Verification Validation  and Testing</vt:lpstr>
      <vt:lpstr> Software Testing preliminaries </vt:lpstr>
      <vt:lpstr>Psychology of Software Testing</vt:lpstr>
      <vt:lpstr>PowerPoint Presentation</vt:lpstr>
      <vt:lpstr> Software testing definitions </vt:lpstr>
      <vt:lpstr> Effective vs Exhaustive software testing </vt:lpstr>
      <vt:lpstr>Why complete testing is not possible</vt:lpstr>
      <vt:lpstr>The Domain of Possible Inputs to the Software is too Large to Test</vt:lpstr>
      <vt:lpstr>PowerPoint Presentation</vt:lpstr>
      <vt:lpstr>PowerPoint Presentation</vt:lpstr>
      <vt:lpstr>PowerPoint Presentation</vt:lpstr>
      <vt:lpstr>There are too Many Possible Paths Through the Program to Test</vt:lpstr>
      <vt:lpstr>Example</vt:lpstr>
      <vt:lpstr>Every Design Error Cannot be Found</vt:lpstr>
      <vt:lpstr>Effective testing  is hard</vt:lpstr>
      <vt:lpstr> Software testing as a process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Verification Validation  and Testing</dc:title>
  <dc:creator>USER</dc:creator>
  <cp:lastModifiedBy>USER</cp:lastModifiedBy>
  <cp:revision>26</cp:revision>
  <dcterms:created xsi:type="dcterms:W3CDTF">2021-01-18T05:48:37Z</dcterms:created>
  <dcterms:modified xsi:type="dcterms:W3CDTF">2021-02-03T04:30:25Z</dcterms:modified>
</cp:coreProperties>
</file>