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71C9-45D5-4EE4-87CE-CC405654C8C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8D81-8395-41BB-85EA-8A790B14A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5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71C9-45D5-4EE4-87CE-CC405654C8C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8D81-8395-41BB-85EA-8A790B14A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71C9-45D5-4EE4-87CE-CC405654C8C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8D81-8395-41BB-85EA-8A790B14A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71C9-45D5-4EE4-87CE-CC405654C8C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8D81-8395-41BB-85EA-8A790B14A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6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71C9-45D5-4EE4-87CE-CC405654C8C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8D81-8395-41BB-85EA-8A790B14A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8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71C9-45D5-4EE4-87CE-CC405654C8C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8D81-8395-41BB-85EA-8A790B14A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71C9-45D5-4EE4-87CE-CC405654C8C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8D81-8395-41BB-85EA-8A790B14A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3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71C9-45D5-4EE4-87CE-CC405654C8C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8D81-8395-41BB-85EA-8A790B14A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71C9-45D5-4EE4-87CE-CC405654C8C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8D81-8395-41BB-85EA-8A790B14A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71C9-45D5-4EE4-87CE-CC405654C8C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8D81-8395-41BB-85EA-8A790B14A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71C9-45D5-4EE4-87CE-CC405654C8C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8D81-8395-41BB-85EA-8A790B14A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871C9-45D5-4EE4-87CE-CC405654C8C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8D81-8395-41BB-85EA-8A790B14A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8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Software Verification Validation </a:t>
            </a:r>
            <a:br>
              <a:rPr lang="en-US" sz="4000" b="1" dirty="0"/>
            </a:br>
            <a:r>
              <a:rPr lang="en-US" sz="4000" b="1" dirty="0"/>
              <a:t>and Testing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:  Neha </a:t>
            </a:r>
            <a:r>
              <a:rPr lang="en-US" dirty="0" err="1" smtClean="0"/>
              <a:t>Tripathi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Software testing terminologies</a:t>
            </a:r>
          </a:p>
          <a:p>
            <a:r>
              <a:rPr lang="en-US" sz="2200" b="1" dirty="0" smtClean="0"/>
              <a:t>Software testing principles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8326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Software </a:t>
            </a:r>
            <a:r>
              <a:rPr lang="en-US" sz="3200" b="1" dirty="0"/>
              <a:t>testing </a:t>
            </a:r>
            <a:r>
              <a:rPr lang="en-US" sz="3200" b="1" dirty="0" smtClean="0"/>
              <a:t>terminologies-Definitions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714"/>
            <a:ext cx="10515600" cy="5343523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+mj-lt"/>
              </a:rPr>
              <a:t>Failure </a:t>
            </a:r>
            <a:endParaRPr lang="en-US" sz="2200" b="1" dirty="0" smtClean="0">
              <a:latin typeface="+mj-lt"/>
            </a:endParaRPr>
          </a:p>
          <a:p>
            <a:pPr indent="0" algn="just">
              <a:buNone/>
            </a:pPr>
            <a:r>
              <a:rPr lang="en-US" sz="2200" dirty="0" smtClean="0">
                <a:latin typeface="+mj-lt"/>
              </a:rPr>
              <a:t>It means </a:t>
            </a:r>
            <a:r>
              <a:rPr lang="en-US" sz="2200" dirty="0">
                <a:latin typeface="+mj-lt"/>
              </a:rPr>
              <a:t>the inability of a system or component to perform a required </a:t>
            </a:r>
            <a:r>
              <a:rPr lang="en-US" sz="2200" dirty="0" smtClean="0">
                <a:latin typeface="+mj-lt"/>
              </a:rPr>
              <a:t>function according </a:t>
            </a:r>
            <a:r>
              <a:rPr lang="en-US" sz="2200" dirty="0">
                <a:latin typeface="+mj-lt"/>
              </a:rPr>
              <a:t>to its </a:t>
            </a:r>
            <a:r>
              <a:rPr lang="en-US" sz="2200" dirty="0" smtClean="0">
                <a:latin typeface="+mj-lt"/>
              </a:rPr>
              <a:t>specification</a:t>
            </a:r>
            <a:r>
              <a:rPr lang="en-US" sz="2200" dirty="0">
                <a:latin typeface="+mj-lt"/>
              </a:rPr>
              <a:t>. In other words, when results or </a:t>
            </a:r>
            <a:r>
              <a:rPr lang="en-US" sz="2200" dirty="0" smtClean="0">
                <a:latin typeface="+mj-lt"/>
              </a:rPr>
              <a:t>behavior </a:t>
            </a:r>
            <a:r>
              <a:rPr lang="en-US" sz="2200" dirty="0">
                <a:latin typeface="+mj-lt"/>
              </a:rPr>
              <a:t>of </a:t>
            </a:r>
            <a:r>
              <a:rPr lang="en-US" sz="2200" dirty="0" smtClean="0">
                <a:latin typeface="+mj-lt"/>
              </a:rPr>
              <a:t>the system </a:t>
            </a:r>
            <a:r>
              <a:rPr lang="en-US" sz="2200" dirty="0">
                <a:latin typeface="+mj-lt"/>
              </a:rPr>
              <a:t>under test are different as compared to </a:t>
            </a:r>
            <a:r>
              <a:rPr lang="en-US" sz="2200" dirty="0" smtClean="0">
                <a:latin typeface="+mj-lt"/>
              </a:rPr>
              <a:t>specified </a:t>
            </a:r>
            <a:r>
              <a:rPr lang="en-US" sz="2200" dirty="0">
                <a:latin typeface="+mj-lt"/>
              </a:rPr>
              <a:t>expectations, </a:t>
            </a:r>
            <a:r>
              <a:rPr lang="en-US" sz="2200" dirty="0" smtClean="0">
                <a:latin typeface="+mj-lt"/>
              </a:rPr>
              <a:t>then failure </a:t>
            </a:r>
            <a:r>
              <a:rPr lang="en-US" sz="2200" dirty="0">
                <a:latin typeface="+mj-lt"/>
              </a:rPr>
              <a:t>exists</a:t>
            </a:r>
            <a:r>
              <a:rPr lang="en-US" sz="2200" dirty="0" smtClean="0">
                <a:latin typeface="+mj-lt"/>
              </a:rPr>
              <a:t>.</a:t>
            </a:r>
            <a:r>
              <a:rPr lang="en-US" sz="2200" b="1" dirty="0"/>
              <a:t> </a:t>
            </a:r>
            <a:r>
              <a:rPr lang="en-US" sz="2200" dirty="0"/>
              <a:t>Failure is the term which is used to describe the problems in a system on the output side. </a:t>
            </a:r>
            <a:endParaRPr lang="en-US" sz="2200" dirty="0" smtClean="0">
              <a:latin typeface="+mj-lt"/>
            </a:endParaRPr>
          </a:p>
          <a:p>
            <a:pPr algn="just"/>
            <a:r>
              <a:rPr lang="en-US" sz="2200" b="1" dirty="0">
                <a:latin typeface="+mj-lt"/>
              </a:rPr>
              <a:t>Fault/Defect/Bug </a:t>
            </a:r>
            <a:endParaRPr lang="en-US" sz="2200" dirty="0" smtClean="0">
              <a:latin typeface="+mj-lt"/>
            </a:endParaRPr>
          </a:p>
          <a:p>
            <a:pPr marL="285750" indent="-285750" algn="just">
              <a:buNone/>
            </a:pPr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    </a:t>
            </a:r>
            <a:r>
              <a:rPr lang="en-US" sz="2200" b="1" dirty="0" smtClean="0">
                <a:latin typeface="+mj-lt"/>
              </a:rPr>
              <a:t>Fault</a:t>
            </a:r>
            <a:r>
              <a:rPr lang="en-US" sz="2200" i="1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is a condition that </a:t>
            </a:r>
            <a:r>
              <a:rPr lang="en-US" sz="2200" dirty="0" smtClean="0">
                <a:latin typeface="+mj-lt"/>
              </a:rPr>
              <a:t>in actual </a:t>
            </a:r>
            <a:r>
              <a:rPr lang="en-US" sz="2200" dirty="0">
                <a:latin typeface="+mj-lt"/>
              </a:rPr>
              <a:t>causes a system to produce </a:t>
            </a:r>
            <a:r>
              <a:rPr lang="en-US" sz="2200" dirty="0" smtClean="0">
                <a:latin typeface="+mj-lt"/>
              </a:rPr>
              <a:t>failure</a:t>
            </a:r>
          </a:p>
          <a:p>
            <a:pPr marL="285750" indent="-285750" algn="just">
              <a:buNone/>
            </a:pPr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    Fault </a:t>
            </a:r>
            <a:r>
              <a:rPr lang="en-US" sz="2200" dirty="0">
                <a:latin typeface="+mj-lt"/>
              </a:rPr>
              <a:t>is </a:t>
            </a:r>
            <a:r>
              <a:rPr lang="en-US" sz="2200" dirty="0" smtClean="0">
                <a:latin typeface="+mj-lt"/>
              </a:rPr>
              <a:t>synonymous with </a:t>
            </a:r>
            <a:r>
              <a:rPr lang="en-US" sz="2200" dirty="0">
                <a:latin typeface="+mj-lt"/>
              </a:rPr>
              <a:t>the </a:t>
            </a:r>
            <a:r>
              <a:rPr lang="en-US" sz="2200" dirty="0" smtClean="0">
                <a:latin typeface="+mj-lt"/>
              </a:rPr>
              <a:t>words </a:t>
            </a:r>
            <a:r>
              <a:rPr lang="en-US" sz="2200" i="1" dirty="0" smtClean="0">
                <a:latin typeface="+mj-lt"/>
              </a:rPr>
              <a:t>defect </a:t>
            </a:r>
            <a:r>
              <a:rPr lang="en-US" sz="2200" dirty="0">
                <a:latin typeface="+mj-lt"/>
              </a:rPr>
              <a:t>or </a:t>
            </a:r>
            <a:r>
              <a:rPr lang="en-US" sz="2200" i="1" dirty="0">
                <a:latin typeface="+mj-lt"/>
              </a:rPr>
              <a:t>bug</a:t>
            </a:r>
            <a:r>
              <a:rPr lang="en-US" sz="2200" dirty="0">
                <a:latin typeface="+mj-lt"/>
              </a:rPr>
              <a:t>. Therefore, fault is the reason embedded in any phase of </a:t>
            </a:r>
            <a:r>
              <a:rPr lang="en-US" sz="2200" dirty="0" smtClean="0">
                <a:latin typeface="+mj-lt"/>
              </a:rPr>
              <a:t>SDLC and </a:t>
            </a:r>
            <a:r>
              <a:rPr lang="en-US" sz="2200" dirty="0">
                <a:latin typeface="+mj-lt"/>
              </a:rPr>
              <a:t>results in failures. It can be said that failures are manifestation of </a:t>
            </a:r>
            <a:r>
              <a:rPr lang="en-US" sz="2200" dirty="0" smtClean="0">
                <a:latin typeface="+mj-lt"/>
              </a:rPr>
              <a:t>bugs. One </a:t>
            </a:r>
            <a:r>
              <a:rPr lang="en-US" sz="2200" dirty="0">
                <a:latin typeface="+mj-lt"/>
              </a:rPr>
              <a:t>failure may be due to one or more bugs and one bug may cause one </a:t>
            </a:r>
            <a:r>
              <a:rPr lang="en-US" sz="2200" dirty="0" smtClean="0">
                <a:latin typeface="+mj-lt"/>
              </a:rPr>
              <a:t>or more </a:t>
            </a:r>
            <a:r>
              <a:rPr lang="en-US" sz="2200" dirty="0">
                <a:latin typeface="+mj-lt"/>
              </a:rPr>
              <a:t>failures. Thus, when a bug is executed, then failures are generated.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5057775"/>
            <a:ext cx="3943350" cy="14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0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latin typeface="+mj-lt"/>
              </a:rPr>
              <a:t>Error </a:t>
            </a:r>
            <a:endParaRPr lang="en-US" sz="2200" b="1" dirty="0" smtClean="0">
              <a:latin typeface="+mj-lt"/>
            </a:endParaRPr>
          </a:p>
          <a:p>
            <a:pPr indent="0" algn="just">
              <a:buNone/>
            </a:pPr>
            <a:r>
              <a:rPr lang="en-US" sz="2200" dirty="0" smtClean="0">
                <a:latin typeface="+mj-lt"/>
              </a:rPr>
              <a:t>Whenever </a:t>
            </a:r>
            <a:r>
              <a:rPr lang="en-US" sz="2200" dirty="0">
                <a:latin typeface="+mj-lt"/>
              </a:rPr>
              <a:t>a development team member makes a mistake in any </a:t>
            </a:r>
            <a:r>
              <a:rPr lang="en-US" sz="2200" dirty="0" smtClean="0">
                <a:latin typeface="+mj-lt"/>
              </a:rPr>
              <a:t>phase of </a:t>
            </a:r>
            <a:r>
              <a:rPr lang="en-US" sz="2200" dirty="0">
                <a:latin typeface="+mj-lt"/>
              </a:rPr>
              <a:t>SDLC, errors are produced. It might be a typographical error, a </a:t>
            </a:r>
            <a:r>
              <a:rPr lang="en-US" sz="2200" dirty="0" smtClean="0">
                <a:latin typeface="+mj-lt"/>
              </a:rPr>
              <a:t>misleading of </a:t>
            </a:r>
            <a:r>
              <a:rPr lang="en-US" sz="2200" dirty="0">
                <a:latin typeface="+mj-lt"/>
              </a:rPr>
              <a:t>a </a:t>
            </a:r>
            <a:r>
              <a:rPr lang="en-US" sz="2200" dirty="0" smtClean="0">
                <a:latin typeface="+mj-lt"/>
              </a:rPr>
              <a:t>specification</a:t>
            </a:r>
            <a:r>
              <a:rPr lang="en-US" sz="2200" dirty="0">
                <a:latin typeface="+mj-lt"/>
              </a:rPr>
              <a:t>, a misunderstanding of what a subroutine does, and so </a:t>
            </a:r>
            <a:r>
              <a:rPr lang="en-US" sz="2200" dirty="0" smtClean="0">
                <a:latin typeface="+mj-lt"/>
              </a:rPr>
              <a:t>on. Error </a:t>
            </a:r>
            <a:r>
              <a:rPr lang="en-US" sz="2200" dirty="0">
                <a:latin typeface="+mj-lt"/>
              </a:rPr>
              <a:t>is a very general term used for human mistakes. Thus, </a:t>
            </a:r>
            <a:r>
              <a:rPr lang="en-US" sz="2200" dirty="0" smtClean="0">
                <a:latin typeface="+mj-lt"/>
              </a:rPr>
              <a:t>an </a:t>
            </a:r>
            <a:r>
              <a:rPr lang="en-US" sz="2200" dirty="0">
                <a:latin typeface="+mj-lt"/>
              </a:rPr>
              <a:t>error causes </a:t>
            </a:r>
            <a:r>
              <a:rPr lang="en-US" sz="2200" dirty="0" smtClean="0">
                <a:latin typeface="+mj-lt"/>
              </a:rPr>
              <a:t>a bug </a:t>
            </a:r>
            <a:r>
              <a:rPr lang="en-US" sz="2200" dirty="0">
                <a:latin typeface="+mj-lt"/>
              </a:rPr>
              <a:t>and the bug in turn causes </a:t>
            </a:r>
            <a:r>
              <a:rPr lang="en-US" sz="2200" dirty="0" smtClean="0">
                <a:latin typeface="+mj-lt"/>
              </a:rPr>
              <a:t>failures.</a:t>
            </a:r>
          </a:p>
          <a:p>
            <a:pPr indent="0" algn="just">
              <a:buNone/>
            </a:pPr>
            <a:endParaRPr lang="en-US" sz="2200" dirty="0">
              <a:latin typeface="+mj-lt"/>
            </a:endParaRPr>
          </a:p>
          <a:p>
            <a:pPr algn="just"/>
            <a:r>
              <a:rPr lang="en-US" sz="2200" b="1" dirty="0" smtClean="0">
                <a:latin typeface="+mj-lt"/>
              </a:rPr>
              <a:t>Test </a:t>
            </a:r>
            <a:r>
              <a:rPr lang="en-US" sz="2200" b="1" dirty="0">
                <a:latin typeface="+mj-lt"/>
              </a:rPr>
              <a:t>case </a:t>
            </a:r>
            <a:endParaRPr lang="en-US" sz="2200" b="1" dirty="0" smtClean="0">
              <a:latin typeface="+mj-lt"/>
            </a:endParaRPr>
          </a:p>
          <a:p>
            <a:pPr indent="0" algn="just">
              <a:buNone/>
            </a:pPr>
            <a:r>
              <a:rPr lang="en-US" sz="2200" dirty="0" smtClean="0">
                <a:latin typeface="+mj-lt"/>
              </a:rPr>
              <a:t>Test </a:t>
            </a:r>
            <a:r>
              <a:rPr lang="en-US" sz="2200" dirty="0">
                <a:latin typeface="+mj-lt"/>
              </a:rPr>
              <a:t>case is a well-documented procedure designed to test </a:t>
            </a:r>
            <a:r>
              <a:rPr lang="en-US" sz="2200" dirty="0" smtClean="0">
                <a:latin typeface="+mj-lt"/>
              </a:rPr>
              <a:t>the functionality </a:t>
            </a:r>
            <a:r>
              <a:rPr lang="en-US" sz="2200" dirty="0">
                <a:latin typeface="+mj-lt"/>
              </a:rPr>
              <a:t>of a feature in the system. A test case has an identity and </a:t>
            </a:r>
            <a:r>
              <a:rPr lang="en-US" sz="2200" dirty="0" smtClean="0">
                <a:latin typeface="+mj-lt"/>
              </a:rPr>
              <a:t>is associated </a:t>
            </a:r>
            <a:r>
              <a:rPr lang="en-US" sz="2200" dirty="0">
                <a:latin typeface="+mj-lt"/>
              </a:rPr>
              <a:t>with a program </a:t>
            </a:r>
            <a:r>
              <a:rPr lang="en-US" sz="2200" dirty="0" smtClean="0">
                <a:latin typeface="+mj-lt"/>
              </a:rPr>
              <a:t>behavior. </a:t>
            </a:r>
            <a:r>
              <a:rPr lang="en-US" sz="2200" dirty="0">
                <a:latin typeface="+mj-lt"/>
              </a:rPr>
              <a:t>The primary purpose of designing </a:t>
            </a:r>
            <a:r>
              <a:rPr lang="en-US" sz="2200" dirty="0" smtClean="0">
                <a:latin typeface="+mj-lt"/>
              </a:rPr>
              <a:t>a test </a:t>
            </a:r>
            <a:r>
              <a:rPr lang="en-US" sz="2200" dirty="0">
                <a:latin typeface="+mj-lt"/>
              </a:rPr>
              <a:t>case is to </a:t>
            </a:r>
            <a:r>
              <a:rPr lang="en-US" sz="2200" dirty="0" smtClean="0">
                <a:latin typeface="+mj-lt"/>
              </a:rPr>
              <a:t>find </a:t>
            </a:r>
            <a:r>
              <a:rPr lang="en-US" sz="2200" dirty="0">
                <a:latin typeface="+mj-lt"/>
              </a:rPr>
              <a:t>errors in the system. For designing the test case, it needs </a:t>
            </a:r>
            <a:r>
              <a:rPr lang="en-US" sz="2200" dirty="0" smtClean="0">
                <a:latin typeface="+mj-lt"/>
              </a:rPr>
              <a:t>to provide </a:t>
            </a:r>
            <a:r>
              <a:rPr lang="en-US" sz="2200" dirty="0">
                <a:latin typeface="+mj-lt"/>
              </a:rPr>
              <a:t>a set of inputs and its corresponding expected outputs.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6" y="3095626"/>
            <a:ext cx="3529011" cy="63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9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>
                <a:latin typeface="+mj-lt"/>
              </a:rPr>
              <a:t>Test case template</a:t>
            </a:r>
          </a:p>
          <a:p>
            <a:endParaRPr lang="en-US" sz="2200" b="1" dirty="0">
              <a:latin typeface="+mj-lt"/>
            </a:endParaRPr>
          </a:p>
          <a:p>
            <a:endParaRPr lang="en-US" sz="2200" b="1" dirty="0" smtClean="0">
              <a:latin typeface="+mj-lt"/>
            </a:endParaRPr>
          </a:p>
          <a:p>
            <a:endParaRPr lang="en-US" sz="2200" b="1" dirty="0" smtClean="0">
              <a:latin typeface="+mj-lt"/>
            </a:endParaRPr>
          </a:p>
          <a:p>
            <a:endParaRPr lang="en-US" sz="2200" b="1" dirty="0">
              <a:latin typeface="+mj-lt"/>
            </a:endParaRPr>
          </a:p>
          <a:p>
            <a:endParaRPr lang="en-US" sz="2200" b="1" dirty="0">
              <a:latin typeface="+mj-lt"/>
            </a:endParaRPr>
          </a:p>
          <a:p>
            <a:pPr algn="just"/>
            <a:r>
              <a:rPr lang="en-US" sz="2400" b="1" i="1" dirty="0">
                <a:latin typeface="+mj-lt"/>
              </a:rPr>
              <a:t>Test case ID </a:t>
            </a:r>
            <a:r>
              <a:rPr lang="en-US" sz="2400" dirty="0">
                <a:latin typeface="+mj-lt"/>
              </a:rPr>
              <a:t>is the </a:t>
            </a:r>
            <a:r>
              <a:rPr lang="en-US" sz="2400" dirty="0" smtClean="0">
                <a:latin typeface="+mj-lt"/>
              </a:rPr>
              <a:t>identification </a:t>
            </a:r>
            <a:r>
              <a:rPr lang="en-US" sz="2400" dirty="0">
                <a:latin typeface="+mj-lt"/>
              </a:rPr>
              <a:t>number given to each test case.</a:t>
            </a:r>
          </a:p>
          <a:p>
            <a:pPr algn="just"/>
            <a:r>
              <a:rPr lang="en-US" sz="2400" b="1" i="1" dirty="0">
                <a:latin typeface="+mj-lt"/>
              </a:rPr>
              <a:t>Purpose </a:t>
            </a:r>
            <a:r>
              <a:rPr lang="en-US" sz="2400" dirty="0" smtClean="0">
                <a:latin typeface="+mj-lt"/>
              </a:rPr>
              <a:t>defines </a:t>
            </a:r>
            <a:r>
              <a:rPr lang="en-US" sz="2400" dirty="0">
                <a:latin typeface="+mj-lt"/>
              </a:rPr>
              <a:t>why the case is being designed.</a:t>
            </a:r>
          </a:p>
          <a:p>
            <a:pPr algn="just"/>
            <a:r>
              <a:rPr lang="en-US" sz="2400" b="1" i="1" dirty="0">
                <a:latin typeface="+mj-lt"/>
              </a:rPr>
              <a:t>Preconditions </a:t>
            </a:r>
            <a:r>
              <a:rPr lang="en-US" sz="2400" dirty="0">
                <a:latin typeface="+mj-lt"/>
              </a:rPr>
              <a:t>for running the inputs in a system can be </a:t>
            </a:r>
            <a:r>
              <a:rPr lang="en-US" sz="2400" dirty="0" smtClean="0">
                <a:latin typeface="+mj-lt"/>
              </a:rPr>
              <a:t>defined</a:t>
            </a:r>
            <a:r>
              <a:rPr lang="en-US" sz="2400" dirty="0">
                <a:latin typeface="+mj-lt"/>
              </a:rPr>
              <a:t>, if </a:t>
            </a:r>
            <a:r>
              <a:rPr lang="en-US" sz="2400" dirty="0" smtClean="0">
                <a:latin typeface="+mj-lt"/>
              </a:rPr>
              <a:t>required, in </a:t>
            </a:r>
            <a:r>
              <a:rPr lang="en-US" sz="2400" dirty="0">
                <a:latin typeface="+mj-lt"/>
              </a:rPr>
              <a:t>a test case</a:t>
            </a:r>
            <a:r>
              <a:rPr lang="en-US" sz="2400" dirty="0" smtClean="0">
                <a:latin typeface="+mj-lt"/>
              </a:rPr>
              <a:t>.</a:t>
            </a:r>
          </a:p>
          <a:p>
            <a:pPr algn="just"/>
            <a:r>
              <a:rPr lang="en-US" sz="2400" b="1" i="1" dirty="0" smtClean="0">
                <a:latin typeface="+mj-lt"/>
              </a:rPr>
              <a:t> </a:t>
            </a:r>
            <a:r>
              <a:rPr lang="en-US" sz="2400" b="1" i="1" dirty="0">
                <a:latin typeface="+mj-lt"/>
              </a:rPr>
              <a:t>Inputs </a:t>
            </a:r>
            <a:r>
              <a:rPr lang="en-US" sz="2400" dirty="0">
                <a:latin typeface="+mj-lt"/>
              </a:rPr>
              <a:t>should not be hypothetical. Actual inputs must be provided, instead </a:t>
            </a:r>
            <a:r>
              <a:rPr lang="en-US" sz="2400" dirty="0" smtClean="0">
                <a:latin typeface="+mj-lt"/>
              </a:rPr>
              <a:t>of general </a:t>
            </a:r>
            <a:r>
              <a:rPr lang="en-US" sz="2400" dirty="0">
                <a:latin typeface="+mj-lt"/>
              </a:rPr>
              <a:t>inputs. </a:t>
            </a:r>
          </a:p>
          <a:p>
            <a:pPr algn="just"/>
            <a:r>
              <a:rPr lang="en-US" sz="2400" b="1" i="1" dirty="0">
                <a:latin typeface="+mj-lt"/>
              </a:rPr>
              <a:t>Expected outputs </a:t>
            </a:r>
            <a:r>
              <a:rPr lang="en-US" sz="2400" dirty="0">
                <a:latin typeface="+mj-lt"/>
              </a:rPr>
              <a:t>are the outputs which should be produced when there is </a:t>
            </a:r>
            <a:r>
              <a:rPr lang="en-US" sz="2400" dirty="0" smtClean="0">
                <a:latin typeface="+mj-lt"/>
              </a:rPr>
              <a:t>no failure.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43063"/>
            <a:ext cx="2980887" cy="19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6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588"/>
            <a:ext cx="10515600" cy="4905375"/>
          </a:xfrm>
        </p:spPr>
        <p:txBody>
          <a:bodyPr>
            <a:noAutofit/>
          </a:bodyPr>
          <a:lstStyle/>
          <a:p>
            <a:r>
              <a:rPr lang="en-US" sz="2200" b="1" dirty="0" err="1" smtClean="0">
                <a:latin typeface="+mj-lt"/>
              </a:rPr>
              <a:t>Testware</a:t>
            </a:r>
            <a:endParaRPr lang="en-US" sz="2200" b="1" dirty="0" smtClean="0">
              <a:latin typeface="+mj-lt"/>
            </a:endParaRPr>
          </a:p>
          <a:p>
            <a:pPr marL="285750" indent="-57150" algn="just">
              <a:buNone/>
            </a:pPr>
            <a:r>
              <a:rPr lang="en-US" sz="2200" b="1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The documents created during testing activities are known </a:t>
            </a:r>
            <a:r>
              <a:rPr lang="en-US" sz="2200" dirty="0" smtClean="0">
                <a:latin typeface="+mj-lt"/>
              </a:rPr>
              <a:t>as </a:t>
            </a:r>
            <a:r>
              <a:rPr lang="en-US" sz="2200" i="1" dirty="0" err="1" smtClean="0">
                <a:latin typeface="+mj-lt"/>
              </a:rPr>
              <a:t>testware</a:t>
            </a:r>
            <a:r>
              <a:rPr lang="en-US" sz="2200" dirty="0">
                <a:latin typeface="+mj-lt"/>
              </a:rPr>
              <a:t>. Taking the analogy from software and hardware as a product, </a:t>
            </a:r>
            <a:r>
              <a:rPr lang="en-US" sz="2200" dirty="0" err="1" smtClean="0">
                <a:latin typeface="+mj-lt"/>
              </a:rPr>
              <a:t>testware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are </a:t>
            </a:r>
            <a:r>
              <a:rPr lang="en-US" sz="2200" dirty="0">
                <a:latin typeface="+mj-lt"/>
              </a:rPr>
              <a:t>the documents that a test engineer produces. It may include test plans, </a:t>
            </a:r>
            <a:r>
              <a:rPr lang="en-US" sz="2200" dirty="0" smtClean="0">
                <a:latin typeface="+mj-lt"/>
              </a:rPr>
              <a:t>test specifications</a:t>
            </a:r>
            <a:r>
              <a:rPr lang="en-US" sz="2200" dirty="0">
                <a:latin typeface="+mj-lt"/>
              </a:rPr>
              <a:t>, test case </a:t>
            </a:r>
            <a:r>
              <a:rPr lang="en-US" sz="2200" dirty="0" smtClean="0">
                <a:latin typeface="+mj-lt"/>
              </a:rPr>
              <a:t>design, test </a:t>
            </a:r>
            <a:r>
              <a:rPr lang="en-US" sz="2200" dirty="0">
                <a:latin typeface="+mj-lt"/>
              </a:rPr>
              <a:t>reports, etc. </a:t>
            </a:r>
            <a:r>
              <a:rPr lang="en-US" sz="2200" dirty="0" err="1">
                <a:latin typeface="+mj-lt"/>
              </a:rPr>
              <a:t>Testware</a:t>
            </a:r>
            <a:r>
              <a:rPr lang="en-US" sz="2200" dirty="0">
                <a:latin typeface="+mj-lt"/>
              </a:rPr>
              <a:t> documents </a:t>
            </a:r>
            <a:r>
              <a:rPr lang="en-US" sz="2200" dirty="0" smtClean="0">
                <a:latin typeface="+mj-lt"/>
              </a:rPr>
              <a:t>should also </a:t>
            </a:r>
            <a:r>
              <a:rPr lang="en-US" sz="2200" dirty="0">
                <a:latin typeface="+mj-lt"/>
              </a:rPr>
              <a:t>be managed and updated like a software product.</a:t>
            </a:r>
          </a:p>
          <a:p>
            <a:r>
              <a:rPr lang="en-US" sz="2200" b="1" dirty="0" smtClean="0">
                <a:latin typeface="+mj-lt"/>
              </a:rPr>
              <a:t>Incident</a:t>
            </a:r>
          </a:p>
          <a:p>
            <a:pPr indent="0" algn="just">
              <a:buNone/>
            </a:pPr>
            <a:r>
              <a:rPr lang="en-US" sz="2200" dirty="0" smtClean="0">
                <a:latin typeface="+mj-lt"/>
              </a:rPr>
              <a:t>When </a:t>
            </a:r>
            <a:r>
              <a:rPr lang="en-US" sz="2200" dirty="0">
                <a:latin typeface="+mj-lt"/>
              </a:rPr>
              <a:t>a failure occurs, it may or may not be readily apparent to </a:t>
            </a:r>
            <a:r>
              <a:rPr lang="en-US" sz="2200" dirty="0" smtClean="0">
                <a:latin typeface="+mj-lt"/>
              </a:rPr>
              <a:t>the user</a:t>
            </a:r>
            <a:r>
              <a:rPr lang="en-US" sz="2200" dirty="0">
                <a:latin typeface="+mj-lt"/>
              </a:rPr>
              <a:t>. An </a:t>
            </a:r>
            <a:r>
              <a:rPr lang="en-US" sz="2200" i="1" dirty="0">
                <a:latin typeface="+mj-lt"/>
              </a:rPr>
              <a:t>incident </a:t>
            </a:r>
            <a:r>
              <a:rPr lang="en-US" sz="2200" dirty="0">
                <a:latin typeface="+mj-lt"/>
              </a:rPr>
              <a:t>is the symptom(s) associated with a failure that alerts the </a:t>
            </a:r>
            <a:r>
              <a:rPr lang="en-US" sz="2200" dirty="0" smtClean="0">
                <a:latin typeface="+mj-lt"/>
              </a:rPr>
              <a:t>user about </a:t>
            </a:r>
            <a:r>
              <a:rPr lang="en-US" sz="2200" dirty="0">
                <a:latin typeface="+mj-lt"/>
              </a:rPr>
              <a:t>the occurrence of a failure</a:t>
            </a:r>
            <a:r>
              <a:rPr lang="en-US" sz="2200" dirty="0" smtClean="0">
                <a:latin typeface="+mj-lt"/>
              </a:rPr>
              <a:t>.</a:t>
            </a:r>
          </a:p>
          <a:p>
            <a:r>
              <a:rPr lang="en-US" sz="2200" b="1" dirty="0">
                <a:latin typeface="+mj-lt"/>
              </a:rPr>
              <a:t>Test oracle </a:t>
            </a:r>
            <a:endParaRPr lang="en-US" sz="2200" b="1" dirty="0" smtClean="0">
              <a:latin typeface="+mj-lt"/>
            </a:endParaRPr>
          </a:p>
          <a:p>
            <a:pPr indent="0" algn="just">
              <a:buNone/>
            </a:pPr>
            <a:r>
              <a:rPr lang="en-US" sz="2200" dirty="0" smtClean="0">
                <a:latin typeface="+mj-lt"/>
              </a:rPr>
              <a:t>An </a:t>
            </a:r>
            <a:r>
              <a:rPr lang="en-US" sz="2200" i="1" dirty="0">
                <a:latin typeface="+mj-lt"/>
              </a:rPr>
              <a:t>oracle </a:t>
            </a:r>
            <a:r>
              <a:rPr lang="en-US" sz="2200" dirty="0">
                <a:latin typeface="+mj-lt"/>
              </a:rPr>
              <a:t>is the means to judge the success or failure of a test, </a:t>
            </a:r>
            <a:r>
              <a:rPr lang="en-US" sz="2200" dirty="0" smtClean="0">
                <a:latin typeface="+mj-lt"/>
              </a:rPr>
              <a:t>i.e. to judge the correctness of the system for some test. The simplest oracle is comparing </a:t>
            </a:r>
            <a:r>
              <a:rPr lang="en-US" sz="2200" dirty="0">
                <a:latin typeface="+mj-lt"/>
              </a:rPr>
              <a:t>actual results with expected results by hand. This can be very </a:t>
            </a:r>
            <a:r>
              <a:rPr lang="en-US" sz="2200" dirty="0" smtClean="0">
                <a:latin typeface="+mj-lt"/>
              </a:rPr>
              <a:t>time-consuming, so </a:t>
            </a:r>
            <a:r>
              <a:rPr lang="en-US" sz="2200" dirty="0">
                <a:latin typeface="+mj-lt"/>
              </a:rPr>
              <a:t>automated oracles are sought.</a:t>
            </a:r>
          </a:p>
        </p:txBody>
      </p:sp>
    </p:spTree>
    <p:extLst>
      <p:ext uri="{BB962C8B-B14F-4D97-AF65-F5344CB8AC3E}">
        <p14:creationId xmlns:p14="http://schemas.microsoft.com/office/powerpoint/2010/main" val="192591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Testing Principles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latin typeface="+mj-lt"/>
              </a:rPr>
              <a:t>Effective testing, not exhaustive </a:t>
            </a:r>
            <a:r>
              <a:rPr lang="en-US" sz="2200" b="1" dirty="0" smtClean="0">
                <a:latin typeface="+mj-lt"/>
              </a:rPr>
              <a:t>testing.</a:t>
            </a:r>
          </a:p>
          <a:p>
            <a:pPr algn="just"/>
            <a:r>
              <a:rPr lang="en-US" sz="2200" b="1" dirty="0">
                <a:latin typeface="+mj-lt"/>
              </a:rPr>
              <a:t>Testing is not a single phase performed in </a:t>
            </a:r>
            <a:r>
              <a:rPr lang="en-US" sz="2200" b="1" dirty="0" smtClean="0">
                <a:latin typeface="+mj-lt"/>
              </a:rPr>
              <a:t>SDLC.</a:t>
            </a:r>
          </a:p>
          <a:p>
            <a:pPr algn="just"/>
            <a:r>
              <a:rPr lang="en-US" sz="2200" b="1" dirty="0">
                <a:latin typeface="+mj-lt"/>
              </a:rPr>
              <a:t>Destructive approach for constructive </a:t>
            </a:r>
            <a:r>
              <a:rPr lang="en-US" sz="2200" b="1" dirty="0" smtClean="0">
                <a:latin typeface="+mj-lt"/>
              </a:rPr>
              <a:t>testing.</a:t>
            </a:r>
          </a:p>
          <a:p>
            <a:pPr algn="just"/>
            <a:r>
              <a:rPr lang="en-US" sz="2200" b="1" dirty="0">
                <a:latin typeface="+mj-lt"/>
              </a:rPr>
              <a:t>Early testing is the best </a:t>
            </a:r>
            <a:r>
              <a:rPr lang="en-US" sz="2200" b="1" dirty="0" smtClean="0">
                <a:latin typeface="+mj-lt"/>
              </a:rPr>
              <a:t>policy.</a:t>
            </a:r>
          </a:p>
          <a:p>
            <a:pPr algn="just"/>
            <a:r>
              <a:rPr lang="en-US" sz="2200" b="1" dirty="0">
                <a:latin typeface="+mj-lt"/>
              </a:rPr>
              <a:t>Testing strategy should start at the smallest module level and expand </a:t>
            </a:r>
            <a:r>
              <a:rPr lang="en-US" sz="2200" b="1" dirty="0" smtClean="0">
                <a:latin typeface="+mj-lt"/>
              </a:rPr>
              <a:t>towards the </a:t>
            </a:r>
            <a:r>
              <a:rPr lang="en-US" sz="2200" b="1" dirty="0">
                <a:latin typeface="+mj-lt"/>
              </a:rPr>
              <a:t>whole </a:t>
            </a:r>
            <a:r>
              <a:rPr lang="en-US" sz="2200" b="1" dirty="0" smtClean="0">
                <a:latin typeface="+mj-lt"/>
              </a:rPr>
              <a:t>program.</a:t>
            </a:r>
          </a:p>
          <a:p>
            <a:pPr algn="just"/>
            <a:r>
              <a:rPr lang="en-US" sz="2200" b="1" dirty="0">
                <a:latin typeface="+mj-lt"/>
              </a:rPr>
              <a:t>Testing should also be performed by an independent </a:t>
            </a:r>
            <a:r>
              <a:rPr lang="en-US" sz="2200" b="1" dirty="0" smtClean="0">
                <a:latin typeface="+mj-lt"/>
              </a:rPr>
              <a:t>team.</a:t>
            </a:r>
          </a:p>
          <a:p>
            <a:pPr algn="just"/>
            <a:r>
              <a:rPr lang="en-US" sz="2200" b="1" dirty="0">
                <a:latin typeface="+mj-lt"/>
              </a:rPr>
              <a:t>Everything must be recorded in software </a:t>
            </a:r>
            <a:r>
              <a:rPr lang="en-US" sz="2200" b="1" dirty="0" smtClean="0">
                <a:latin typeface="+mj-lt"/>
              </a:rPr>
              <a:t>testing.</a:t>
            </a:r>
          </a:p>
          <a:p>
            <a:pPr algn="just"/>
            <a:r>
              <a:rPr lang="en-US" sz="2200" b="1" dirty="0">
                <a:latin typeface="+mj-lt"/>
              </a:rPr>
              <a:t>Invalid inputs and unexpected </a:t>
            </a:r>
            <a:r>
              <a:rPr lang="en-US" sz="2200" b="1" dirty="0" smtClean="0">
                <a:latin typeface="+mj-lt"/>
              </a:rPr>
              <a:t>behavior </a:t>
            </a:r>
            <a:r>
              <a:rPr lang="en-US" sz="2200" b="1" dirty="0">
                <a:latin typeface="+mj-lt"/>
              </a:rPr>
              <a:t>have a high probability of </a:t>
            </a:r>
            <a:r>
              <a:rPr lang="en-US" sz="2200" b="1" dirty="0" smtClean="0">
                <a:latin typeface="+mj-lt"/>
              </a:rPr>
              <a:t>finding an error.</a:t>
            </a:r>
          </a:p>
          <a:p>
            <a:pPr algn="just"/>
            <a:r>
              <a:rPr lang="en-US" sz="2200" b="1" dirty="0">
                <a:latin typeface="+mj-lt"/>
              </a:rPr>
              <a:t>Testers must participate in </a:t>
            </a:r>
            <a:r>
              <a:rPr lang="en-US" sz="2200" b="1" dirty="0" smtClean="0">
                <a:latin typeface="+mj-lt"/>
              </a:rPr>
              <a:t>specification </a:t>
            </a:r>
            <a:r>
              <a:rPr lang="en-US" sz="2200" b="1" dirty="0">
                <a:latin typeface="+mj-lt"/>
              </a:rPr>
              <a:t>and design </a:t>
            </a:r>
            <a:r>
              <a:rPr lang="en-US" sz="2200" b="1" dirty="0" smtClean="0">
                <a:latin typeface="+mj-lt"/>
              </a:rPr>
              <a:t>reviews.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249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590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634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Software Verification Validation  and Testing</vt:lpstr>
      <vt:lpstr>PowerPoint Presentation</vt:lpstr>
      <vt:lpstr> Software testing terminologies-Definitions </vt:lpstr>
      <vt:lpstr>PowerPoint Presentation</vt:lpstr>
      <vt:lpstr>PowerPoint Presentation</vt:lpstr>
      <vt:lpstr>PowerPoint Presentation</vt:lpstr>
      <vt:lpstr>Testing Principles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Verification Validation  and Testing</dc:title>
  <dc:creator>USER</dc:creator>
  <cp:lastModifiedBy>USER</cp:lastModifiedBy>
  <cp:revision>23</cp:revision>
  <dcterms:created xsi:type="dcterms:W3CDTF">2021-02-03T04:35:06Z</dcterms:created>
  <dcterms:modified xsi:type="dcterms:W3CDTF">2021-02-03T06:35:30Z</dcterms:modified>
</cp:coreProperties>
</file>