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AF62B8-398C-4690-9A38-BA4242741F5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348915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F62B8-398C-4690-9A38-BA4242741F5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25721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F62B8-398C-4690-9A38-BA4242741F5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93672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F62B8-398C-4690-9A38-BA4242741F5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18735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AF62B8-398C-4690-9A38-BA4242741F54}"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205164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AF62B8-398C-4690-9A38-BA4242741F54}"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110148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AF62B8-398C-4690-9A38-BA4242741F54}"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396784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AF62B8-398C-4690-9A38-BA4242741F54}"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316584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62B8-398C-4690-9A38-BA4242741F54}"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280127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AF62B8-398C-4690-9A38-BA4242741F54}"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76187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AF62B8-398C-4690-9A38-BA4242741F54}"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CDDAB-28F1-468E-AC6E-D05A5FCABD02}" type="slidenum">
              <a:rPr lang="en-US" smtClean="0"/>
              <a:t>‹#›</a:t>
            </a:fld>
            <a:endParaRPr lang="en-US"/>
          </a:p>
        </p:txBody>
      </p:sp>
    </p:spTree>
    <p:extLst>
      <p:ext uri="{BB962C8B-B14F-4D97-AF65-F5344CB8AC3E}">
        <p14:creationId xmlns:p14="http://schemas.microsoft.com/office/powerpoint/2010/main" val="168925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62B8-398C-4690-9A38-BA4242741F54}"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CDDAB-28F1-468E-AC6E-D05A5FCABD02}" type="slidenum">
              <a:rPr lang="en-US" smtClean="0"/>
              <a:t>‹#›</a:t>
            </a:fld>
            <a:endParaRPr lang="en-US"/>
          </a:p>
        </p:txBody>
      </p:sp>
    </p:spTree>
    <p:extLst>
      <p:ext uri="{BB962C8B-B14F-4D97-AF65-F5344CB8AC3E}">
        <p14:creationId xmlns:p14="http://schemas.microsoft.com/office/powerpoint/2010/main" val="343372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Software Verification Validation </a:t>
            </a:r>
            <a:br>
              <a:rPr lang="en-US" sz="4000" b="1" dirty="0"/>
            </a:br>
            <a:r>
              <a:rPr lang="en-US" sz="4000" b="1" dirty="0"/>
              <a:t>and Testing</a:t>
            </a:r>
            <a:endParaRPr lang="en-US" sz="4000" dirty="0"/>
          </a:p>
        </p:txBody>
      </p:sp>
      <p:sp>
        <p:nvSpPr>
          <p:cNvPr id="3" name="Subtitle 2"/>
          <p:cNvSpPr>
            <a:spLocks noGrp="1"/>
          </p:cNvSpPr>
          <p:nvPr>
            <p:ph type="subTitle" idx="1"/>
          </p:nvPr>
        </p:nvSpPr>
        <p:spPr/>
        <p:txBody>
          <a:bodyPr/>
          <a:lstStyle/>
          <a:p>
            <a:r>
              <a:rPr lang="en-US" b="1" dirty="0" smtClean="0"/>
              <a:t>Presented by :  Neha </a:t>
            </a:r>
            <a:r>
              <a:rPr lang="en-US" b="1" dirty="0" err="1" smtClean="0"/>
              <a:t>Tripathi</a:t>
            </a:r>
            <a:endParaRPr lang="en-US" b="1" dirty="0" smtClean="0"/>
          </a:p>
          <a:p>
            <a:endParaRPr lang="en-US" b="1" dirty="0" smtClean="0"/>
          </a:p>
          <a:p>
            <a:endParaRPr lang="en-US" b="1" dirty="0"/>
          </a:p>
        </p:txBody>
      </p:sp>
    </p:spTree>
    <p:extLst>
      <p:ext uri="{BB962C8B-B14F-4D97-AF65-F5344CB8AC3E}">
        <p14:creationId xmlns:p14="http://schemas.microsoft.com/office/powerpoint/2010/main" val="110685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endParaRPr lang="en-US" dirty="0"/>
          </a:p>
        </p:txBody>
      </p:sp>
      <p:sp>
        <p:nvSpPr>
          <p:cNvPr id="3" name="Content Placeholder 2"/>
          <p:cNvSpPr>
            <a:spLocks noGrp="1"/>
          </p:cNvSpPr>
          <p:nvPr>
            <p:ph idx="1"/>
          </p:nvPr>
        </p:nvSpPr>
        <p:spPr>
          <a:xfrm>
            <a:off x="838200" y="1328738"/>
            <a:ext cx="10515600" cy="4848225"/>
          </a:xfrm>
        </p:spPr>
        <p:txBody>
          <a:bodyPr>
            <a:noAutofit/>
          </a:bodyPr>
          <a:lstStyle/>
          <a:p>
            <a:pPr algn="just"/>
            <a:r>
              <a:rPr lang="en-US" sz="2200" b="1" i="1" dirty="0">
                <a:latin typeface="+mj-lt"/>
              </a:rPr>
              <a:t>Test </a:t>
            </a:r>
            <a:r>
              <a:rPr lang="en-US" sz="2200" dirty="0">
                <a:latin typeface="+mj-lt"/>
              </a:rPr>
              <a:t>After </a:t>
            </a:r>
            <a:r>
              <a:rPr lang="en-US" sz="2200" dirty="0" smtClean="0">
                <a:latin typeface="+mj-lt"/>
              </a:rPr>
              <a:t>fixing </a:t>
            </a:r>
            <a:r>
              <a:rPr lang="en-US" sz="2200" dirty="0">
                <a:latin typeface="+mj-lt"/>
              </a:rPr>
              <a:t>the valid bug, the </a:t>
            </a:r>
            <a:r>
              <a:rPr lang="en-US" sz="2200" b="1" dirty="0">
                <a:latin typeface="+mj-lt"/>
              </a:rPr>
              <a:t>developer sends it back to the testing </a:t>
            </a:r>
            <a:r>
              <a:rPr lang="en-US" sz="2200" b="1" dirty="0" smtClean="0">
                <a:latin typeface="+mj-lt"/>
              </a:rPr>
              <a:t>team </a:t>
            </a:r>
            <a:r>
              <a:rPr lang="en-US" sz="2200" dirty="0" smtClean="0">
                <a:latin typeface="+mj-lt"/>
              </a:rPr>
              <a:t>for </a:t>
            </a:r>
            <a:r>
              <a:rPr lang="en-US" sz="2200" dirty="0">
                <a:latin typeface="+mj-lt"/>
              </a:rPr>
              <a:t>next round of checking. Before releasing to the testing team, the </a:t>
            </a:r>
            <a:r>
              <a:rPr lang="en-US" sz="2200" dirty="0" smtClean="0">
                <a:latin typeface="+mj-lt"/>
              </a:rPr>
              <a:t>developer changes </a:t>
            </a:r>
            <a:r>
              <a:rPr lang="en-US" sz="2200" dirty="0">
                <a:latin typeface="+mj-lt"/>
              </a:rPr>
              <a:t>the bug’s state to ‘TEST’. It </a:t>
            </a:r>
            <a:r>
              <a:rPr lang="en-US" sz="2200" dirty="0" smtClean="0">
                <a:latin typeface="+mj-lt"/>
              </a:rPr>
              <a:t>specifies </a:t>
            </a:r>
            <a:r>
              <a:rPr lang="en-US" sz="2200" dirty="0">
                <a:latin typeface="+mj-lt"/>
              </a:rPr>
              <a:t>that the </a:t>
            </a:r>
            <a:r>
              <a:rPr lang="en-US" sz="2200" b="1" dirty="0">
                <a:latin typeface="+mj-lt"/>
              </a:rPr>
              <a:t>bug has been </a:t>
            </a:r>
            <a:r>
              <a:rPr lang="en-US" sz="2200" b="1" dirty="0" smtClean="0">
                <a:latin typeface="+mj-lt"/>
              </a:rPr>
              <a:t>fixed </a:t>
            </a:r>
            <a:r>
              <a:rPr lang="en-US" sz="2200" b="1" dirty="0">
                <a:latin typeface="+mj-lt"/>
              </a:rPr>
              <a:t>by </a:t>
            </a:r>
            <a:r>
              <a:rPr lang="en-US" sz="2200" b="1" dirty="0" smtClean="0">
                <a:latin typeface="+mj-lt"/>
              </a:rPr>
              <a:t>the development </a:t>
            </a:r>
            <a:r>
              <a:rPr lang="en-US" sz="2200" b="1" dirty="0">
                <a:latin typeface="+mj-lt"/>
              </a:rPr>
              <a:t>team but not tested and is released to the testing team.</a:t>
            </a:r>
          </a:p>
          <a:p>
            <a:pPr algn="just"/>
            <a:r>
              <a:rPr lang="en-US" sz="2200" b="1" i="1" dirty="0" smtClean="0">
                <a:latin typeface="+mj-lt"/>
              </a:rPr>
              <a:t>Verified/fixed </a:t>
            </a:r>
            <a:r>
              <a:rPr lang="en-US" sz="2200" dirty="0">
                <a:latin typeface="+mj-lt"/>
              </a:rPr>
              <a:t>The </a:t>
            </a:r>
            <a:r>
              <a:rPr lang="en-US" sz="2200" b="1" dirty="0">
                <a:latin typeface="+mj-lt"/>
              </a:rPr>
              <a:t>tester</a:t>
            </a:r>
            <a:r>
              <a:rPr lang="en-US" sz="2200" dirty="0">
                <a:latin typeface="+mj-lt"/>
              </a:rPr>
              <a:t> tests the software and </a:t>
            </a:r>
            <a:r>
              <a:rPr lang="en-US" sz="2200" dirty="0" smtClean="0">
                <a:latin typeface="+mj-lt"/>
              </a:rPr>
              <a:t>verifies </a:t>
            </a:r>
            <a:r>
              <a:rPr lang="en-US" sz="2200" dirty="0">
                <a:latin typeface="+mj-lt"/>
              </a:rPr>
              <a:t>whether the </a:t>
            </a:r>
            <a:r>
              <a:rPr lang="en-US" sz="2200" dirty="0" smtClean="0">
                <a:latin typeface="+mj-lt"/>
              </a:rPr>
              <a:t>reported </a:t>
            </a:r>
            <a:r>
              <a:rPr lang="en-US" sz="2200" b="1" dirty="0" smtClean="0">
                <a:latin typeface="+mj-lt"/>
              </a:rPr>
              <a:t>bug </a:t>
            </a:r>
            <a:r>
              <a:rPr lang="en-US" sz="2200" b="1" dirty="0">
                <a:latin typeface="+mj-lt"/>
              </a:rPr>
              <a:t>is </a:t>
            </a:r>
            <a:r>
              <a:rPr lang="en-US" sz="2200" b="1" dirty="0" smtClean="0">
                <a:latin typeface="+mj-lt"/>
              </a:rPr>
              <a:t>fixed </a:t>
            </a:r>
            <a:r>
              <a:rPr lang="en-US" sz="2200" b="1" dirty="0">
                <a:latin typeface="+mj-lt"/>
              </a:rPr>
              <a:t>or not. </a:t>
            </a:r>
            <a:r>
              <a:rPr lang="en-US" sz="2200" dirty="0">
                <a:latin typeface="+mj-lt"/>
              </a:rPr>
              <a:t>After verifying, the developer approves that the bug is </a:t>
            </a:r>
            <a:r>
              <a:rPr lang="en-US" sz="2200" dirty="0" smtClean="0">
                <a:latin typeface="+mj-lt"/>
              </a:rPr>
              <a:t>fixed and </a:t>
            </a:r>
            <a:r>
              <a:rPr lang="en-US" sz="2200" dirty="0">
                <a:latin typeface="+mj-lt"/>
              </a:rPr>
              <a:t>changes the status to ‘VERIFIED’.</a:t>
            </a:r>
          </a:p>
          <a:p>
            <a:pPr algn="just"/>
            <a:r>
              <a:rPr lang="en-US" sz="2200" b="1" i="1" dirty="0">
                <a:latin typeface="+mj-lt"/>
              </a:rPr>
              <a:t>Reopened </a:t>
            </a:r>
            <a:r>
              <a:rPr lang="en-US" sz="2200" dirty="0">
                <a:latin typeface="+mj-lt"/>
              </a:rPr>
              <a:t>If the </a:t>
            </a:r>
            <a:r>
              <a:rPr lang="en-US" sz="2200" b="1" dirty="0">
                <a:latin typeface="+mj-lt"/>
              </a:rPr>
              <a:t>bug is still there even after </a:t>
            </a:r>
            <a:r>
              <a:rPr lang="en-US" sz="2200" b="1" dirty="0" smtClean="0">
                <a:latin typeface="+mj-lt"/>
              </a:rPr>
              <a:t>fixing </a:t>
            </a:r>
            <a:r>
              <a:rPr lang="en-US" sz="2200" b="1" dirty="0">
                <a:latin typeface="+mj-lt"/>
              </a:rPr>
              <a:t>it</a:t>
            </a:r>
            <a:r>
              <a:rPr lang="en-US" sz="2200" dirty="0">
                <a:latin typeface="+mj-lt"/>
              </a:rPr>
              <a:t>, the tester changes its </a:t>
            </a:r>
            <a:r>
              <a:rPr lang="en-US" sz="2200" dirty="0" smtClean="0">
                <a:latin typeface="+mj-lt"/>
              </a:rPr>
              <a:t>status to </a:t>
            </a:r>
            <a:r>
              <a:rPr lang="en-US" sz="2200" dirty="0">
                <a:latin typeface="+mj-lt"/>
              </a:rPr>
              <a:t>‘REOPENED’. The bug traverses the life cycle once again. In another </a:t>
            </a:r>
            <a:r>
              <a:rPr lang="en-US" sz="2200" dirty="0" smtClean="0">
                <a:latin typeface="+mj-lt"/>
              </a:rPr>
              <a:t>case, a </a:t>
            </a:r>
            <a:r>
              <a:rPr lang="en-US" sz="2200" dirty="0">
                <a:latin typeface="+mj-lt"/>
              </a:rPr>
              <a:t>bug which has been closed earlier may be reopened if it appears again. </a:t>
            </a:r>
            <a:r>
              <a:rPr lang="en-US" sz="2200" dirty="0" smtClean="0">
                <a:latin typeface="+mj-lt"/>
              </a:rPr>
              <a:t>In this </a:t>
            </a:r>
            <a:r>
              <a:rPr lang="en-US" sz="2200" dirty="0">
                <a:latin typeface="+mj-lt"/>
              </a:rPr>
              <a:t>case, the status will be REOPENED instead of OPEN</a:t>
            </a:r>
            <a:r>
              <a:rPr lang="en-US" sz="2200" dirty="0" smtClean="0">
                <a:latin typeface="+mj-lt"/>
              </a:rPr>
              <a:t>.</a:t>
            </a:r>
          </a:p>
          <a:p>
            <a:pPr algn="just"/>
            <a:r>
              <a:rPr lang="en-US" sz="2200" b="1" i="1" dirty="0">
                <a:latin typeface="+mj-lt"/>
              </a:rPr>
              <a:t>Closed </a:t>
            </a:r>
            <a:r>
              <a:rPr lang="en-US" sz="2200" dirty="0">
                <a:latin typeface="+mj-lt"/>
              </a:rPr>
              <a:t>Once the tester and other team members are </a:t>
            </a:r>
            <a:r>
              <a:rPr lang="en-US" sz="2200" b="1" dirty="0" smtClean="0">
                <a:latin typeface="+mj-lt"/>
              </a:rPr>
              <a:t>confirmed </a:t>
            </a:r>
            <a:r>
              <a:rPr lang="en-US" sz="2200" b="1" dirty="0">
                <a:latin typeface="+mj-lt"/>
              </a:rPr>
              <a:t>that the bug </a:t>
            </a:r>
            <a:r>
              <a:rPr lang="en-US" sz="2200" b="1" dirty="0" smtClean="0">
                <a:latin typeface="+mj-lt"/>
              </a:rPr>
              <a:t>is completely </a:t>
            </a:r>
            <a:r>
              <a:rPr lang="en-US" sz="2200" b="1" dirty="0">
                <a:latin typeface="+mj-lt"/>
              </a:rPr>
              <a:t>eliminated</a:t>
            </a:r>
            <a:r>
              <a:rPr lang="en-US" sz="2200" dirty="0">
                <a:latin typeface="+mj-lt"/>
              </a:rPr>
              <a:t>, they change its status to ‘CLOSED’.</a:t>
            </a:r>
          </a:p>
        </p:txBody>
      </p:sp>
    </p:spTree>
    <p:extLst>
      <p:ext uri="{BB962C8B-B14F-4D97-AF65-F5344CB8AC3E}">
        <p14:creationId xmlns:p14="http://schemas.microsoft.com/office/powerpoint/2010/main" val="425560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3588"/>
          </a:xfrm>
        </p:spPr>
        <p:txBody>
          <a:bodyPr>
            <a:normAutofit fontScale="90000"/>
          </a:bodyPr>
          <a:lstStyle/>
          <a:p>
            <a:r>
              <a:rPr lang="en-US" sz="3200" b="1" dirty="0" smtClean="0"/>
              <a:t/>
            </a:r>
            <a:br>
              <a:rPr lang="en-US" sz="3200" b="1" dirty="0" smtClean="0"/>
            </a:br>
            <a:r>
              <a:rPr lang="en-US" sz="3200" b="1" dirty="0" smtClean="0"/>
              <a:t>Why </a:t>
            </a:r>
            <a:r>
              <a:rPr lang="en-US" sz="3200" b="1" dirty="0"/>
              <a:t>do bugs </a:t>
            </a:r>
            <a:r>
              <a:rPr lang="en-US" sz="3200" b="1" dirty="0" smtClean="0"/>
              <a:t>occur?</a:t>
            </a:r>
            <a:r>
              <a:rPr lang="en-US" sz="3200" b="1" dirty="0"/>
              <a:t/>
            </a:r>
            <a:br>
              <a:rPr lang="en-US" sz="3200" b="1" dirty="0"/>
            </a:br>
            <a:endParaRPr lang="en-US" sz="3200" dirty="0"/>
          </a:p>
        </p:txBody>
      </p:sp>
      <p:sp>
        <p:nvSpPr>
          <p:cNvPr id="3" name="Content Placeholder 2"/>
          <p:cNvSpPr>
            <a:spLocks noGrp="1"/>
          </p:cNvSpPr>
          <p:nvPr>
            <p:ph idx="1"/>
          </p:nvPr>
        </p:nvSpPr>
        <p:spPr>
          <a:xfrm>
            <a:off x="838200" y="1314450"/>
            <a:ext cx="10515600" cy="4862513"/>
          </a:xfrm>
        </p:spPr>
        <p:txBody>
          <a:bodyPr/>
          <a:lstStyle/>
          <a:p>
            <a:r>
              <a:rPr lang="en-US" b="1" dirty="0"/>
              <a:t>To Err is </a:t>
            </a:r>
            <a:r>
              <a:rPr lang="en-US" b="1" dirty="0" smtClean="0"/>
              <a:t>Human</a:t>
            </a:r>
          </a:p>
          <a:p>
            <a:r>
              <a:rPr lang="en-US" b="1" dirty="0"/>
              <a:t>Bugs in Earlier Stages go Undetected and </a:t>
            </a:r>
            <a:r>
              <a:rPr lang="en-US" b="1" dirty="0" smtClean="0"/>
              <a:t>Propagate</a:t>
            </a:r>
          </a:p>
          <a:p>
            <a:endParaRPr lang="en-US" dirty="0"/>
          </a:p>
        </p:txBody>
      </p:sp>
    </p:spTree>
    <p:extLst>
      <p:ext uri="{BB962C8B-B14F-4D97-AF65-F5344CB8AC3E}">
        <p14:creationId xmlns:p14="http://schemas.microsoft.com/office/powerpoint/2010/main" val="256742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Cost of debugging increases if bug propagates</a:t>
            </a:r>
          </a:p>
        </p:txBody>
      </p:sp>
      <p:pic>
        <p:nvPicPr>
          <p:cNvPr id="4" name="Content Placeholder 3"/>
          <p:cNvPicPr>
            <a:picLocks noGrp="1" noChangeAspect="1"/>
          </p:cNvPicPr>
          <p:nvPr>
            <p:ph idx="1"/>
          </p:nvPr>
        </p:nvPicPr>
        <p:blipFill>
          <a:blip r:embed="rId2"/>
          <a:stretch>
            <a:fillRect/>
          </a:stretch>
        </p:blipFill>
        <p:spPr>
          <a:xfrm>
            <a:off x="2343149" y="1822733"/>
            <a:ext cx="7300913" cy="4238242"/>
          </a:xfrm>
          <a:prstGeom prst="rect">
            <a:avLst/>
          </a:prstGeom>
        </p:spPr>
      </p:pic>
    </p:spTree>
    <p:extLst>
      <p:ext uri="{BB962C8B-B14F-4D97-AF65-F5344CB8AC3E}">
        <p14:creationId xmlns:p14="http://schemas.microsoft.com/office/powerpoint/2010/main" val="3076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5038"/>
          </a:xfrm>
        </p:spPr>
        <p:txBody>
          <a:bodyPr>
            <a:normAutofit fontScale="90000"/>
          </a:bodyPr>
          <a:lstStyle/>
          <a:p>
            <a:r>
              <a:rPr lang="en-US" dirty="0" smtClean="0"/>
              <a:t/>
            </a:r>
            <a:br>
              <a:rPr lang="en-US" dirty="0" smtClean="0"/>
            </a:br>
            <a:r>
              <a:rPr lang="en-US" sz="3600" b="1" dirty="0" smtClean="0"/>
              <a:t>Bug Classification</a:t>
            </a:r>
            <a:r>
              <a:rPr lang="en-US" dirty="0" smtClean="0"/>
              <a:t/>
            </a:r>
            <a:br>
              <a:rPr lang="en-US" dirty="0" smtClean="0"/>
            </a:br>
            <a:endParaRPr lang="en-US" dirty="0"/>
          </a:p>
        </p:txBody>
      </p:sp>
      <p:sp>
        <p:nvSpPr>
          <p:cNvPr id="3" name="Content Placeholder 2"/>
          <p:cNvSpPr>
            <a:spLocks noGrp="1"/>
          </p:cNvSpPr>
          <p:nvPr>
            <p:ph idx="1"/>
          </p:nvPr>
        </p:nvSpPr>
        <p:spPr>
          <a:xfrm>
            <a:off x="838200" y="1457324"/>
            <a:ext cx="10515600" cy="4900613"/>
          </a:xfrm>
        </p:spPr>
        <p:txBody>
          <a:bodyPr>
            <a:noAutofit/>
          </a:bodyPr>
          <a:lstStyle/>
          <a:p>
            <a:pPr algn="just"/>
            <a:r>
              <a:rPr lang="en-US" sz="2200" b="1" u="sng" dirty="0" smtClean="0">
                <a:latin typeface="+mj-lt"/>
              </a:rPr>
              <a:t>Based on criticality</a:t>
            </a:r>
          </a:p>
          <a:p>
            <a:pPr marL="0" indent="0" algn="just">
              <a:buNone/>
            </a:pPr>
            <a:endParaRPr lang="en-US" sz="2200" b="1" u="sng" dirty="0" smtClean="0">
              <a:latin typeface="+mj-lt"/>
            </a:endParaRPr>
          </a:p>
          <a:p>
            <a:pPr marL="0" indent="0" algn="just">
              <a:buNone/>
            </a:pPr>
            <a:r>
              <a:rPr lang="en-US" sz="2200" dirty="0">
                <a:latin typeface="+mj-lt"/>
              </a:rPr>
              <a:t> </a:t>
            </a:r>
            <a:r>
              <a:rPr lang="en-US" sz="2200" dirty="0" smtClean="0">
                <a:latin typeface="+mj-lt"/>
              </a:rPr>
              <a:t>  -</a:t>
            </a:r>
            <a:r>
              <a:rPr lang="en-US" sz="2200" b="1" dirty="0">
                <a:latin typeface="+mj-lt"/>
              </a:rPr>
              <a:t> </a:t>
            </a:r>
            <a:r>
              <a:rPr lang="en-US" sz="2200" b="1" i="1" dirty="0">
                <a:latin typeface="+mj-lt"/>
              </a:rPr>
              <a:t>Critical </a:t>
            </a:r>
            <a:r>
              <a:rPr lang="en-US" sz="2200" b="1" i="1" dirty="0" smtClean="0">
                <a:latin typeface="+mj-lt"/>
              </a:rPr>
              <a:t>Bugs </a:t>
            </a:r>
            <a:r>
              <a:rPr lang="en-US" sz="2200" i="1" dirty="0" smtClean="0">
                <a:latin typeface="+mj-lt"/>
              </a:rPr>
              <a:t>(</a:t>
            </a:r>
            <a:r>
              <a:rPr lang="en-US" sz="2200" dirty="0">
                <a:latin typeface="+mj-lt"/>
              </a:rPr>
              <a:t>For</a:t>
            </a:r>
            <a:r>
              <a:rPr lang="en-US" sz="2200" b="1" dirty="0">
                <a:latin typeface="+mj-lt"/>
              </a:rPr>
              <a:t> </a:t>
            </a:r>
            <a:r>
              <a:rPr lang="en-US" sz="2200" dirty="0">
                <a:latin typeface="+mj-lt"/>
              </a:rPr>
              <a:t>example, in a sorting program, after </a:t>
            </a:r>
            <a:r>
              <a:rPr lang="en-US" sz="2200" dirty="0" smtClean="0">
                <a:latin typeface="+mj-lt"/>
              </a:rPr>
              <a:t>providing the </a:t>
            </a:r>
            <a:r>
              <a:rPr lang="en-US" sz="2200" dirty="0">
                <a:latin typeface="+mj-lt"/>
              </a:rPr>
              <a:t>input numbers, the system hangs and needs to be </a:t>
            </a:r>
            <a:r>
              <a:rPr lang="en-US" sz="2200" dirty="0" smtClean="0">
                <a:latin typeface="+mj-lt"/>
              </a:rPr>
              <a:t>reset)</a:t>
            </a:r>
            <a:endParaRPr lang="en-US" sz="2200" i="1" dirty="0" smtClean="0">
              <a:latin typeface="+mj-lt"/>
            </a:endParaRPr>
          </a:p>
          <a:p>
            <a:pPr marL="0" indent="0" algn="just">
              <a:buNone/>
            </a:pPr>
            <a:r>
              <a:rPr lang="en-US" sz="2200" i="1" dirty="0" smtClean="0">
                <a:latin typeface="+mj-lt"/>
              </a:rPr>
              <a:t>  -</a:t>
            </a:r>
            <a:r>
              <a:rPr lang="en-US" sz="2200" i="1" dirty="0">
                <a:latin typeface="+mj-lt"/>
              </a:rPr>
              <a:t> </a:t>
            </a:r>
            <a:r>
              <a:rPr lang="en-US" sz="2200" b="1" i="1" dirty="0">
                <a:latin typeface="+mj-lt"/>
              </a:rPr>
              <a:t>Major </a:t>
            </a:r>
            <a:r>
              <a:rPr lang="en-US" sz="2200" b="1" i="1" dirty="0" smtClean="0">
                <a:latin typeface="+mj-lt"/>
              </a:rPr>
              <a:t>Bug </a:t>
            </a:r>
            <a:r>
              <a:rPr lang="en-US" sz="2200" i="1" dirty="0" smtClean="0">
                <a:latin typeface="+mj-lt"/>
              </a:rPr>
              <a:t>(</a:t>
            </a:r>
            <a:r>
              <a:rPr lang="en-US" sz="2200" dirty="0">
                <a:latin typeface="+mj-lt"/>
              </a:rPr>
              <a:t>For example, in </a:t>
            </a:r>
            <a:r>
              <a:rPr lang="en-US" sz="2200" dirty="0" smtClean="0">
                <a:latin typeface="+mj-lt"/>
              </a:rPr>
              <a:t>a sorting </a:t>
            </a:r>
            <a:r>
              <a:rPr lang="en-US" sz="2200" dirty="0">
                <a:latin typeface="+mj-lt"/>
              </a:rPr>
              <a:t>program, the output is being displayed but not the correct </a:t>
            </a:r>
            <a:r>
              <a:rPr lang="en-US" sz="2200" dirty="0" smtClean="0">
                <a:latin typeface="+mj-lt"/>
              </a:rPr>
              <a:t>one</a:t>
            </a:r>
            <a:r>
              <a:rPr lang="en-US" sz="2200" i="1" dirty="0" smtClean="0">
                <a:latin typeface="+mj-lt"/>
              </a:rPr>
              <a:t>)</a:t>
            </a:r>
          </a:p>
          <a:p>
            <a:pPr marL="0" indent="0" algn="just">
              <a:buNone/>
            </a:pPr>
            <a:r>
              <a:rPr lang="en-US" sz="2200" b="1" i="1" dirty="0" smtClean="0">
                <a:latin typeface="+mj-lt"/>
              </a:rPr>
              <a:t>  -</a:t>
            </a:r>
            <a:r>
              <a:rPr lang="en-US" sz="2200" b="1" i="1" dirty="0">
                <a:latin typeface="+mj-lt"/>
              </a:rPr>
              <a:t> Medium </a:t>
            </a:r>
            <a:r>
              <a:rPr lang="en-US" sz="2200" b="1" i="1" dirty="0" smtClean="0">
                <a:latin typeface="+mj-lt"/>
              </a:rPr>
              <a:t>Bugs </a:t>
            </a:r>
            <a:r>
              <a:rPr lang="en-US" sz="2200" i="1" dirty="0" smtClean="0">
                <a:latin typeface="+mj-lt"/>
              </a:rPr>
              <a:t>(</a:t>
            </a:r>
            <a:r>
              <a:rPr lang="en-US" sz="2200" dirty="0" smtClean="0">
                <a:latin typeface="+mj-lt"/>
              </a:rPr>
              <a:t>e.g. redundant </a:t>
            </a:r>
            <a:r>
              <a:rPr lang="en-US" sz="2200" dirty="0">
                <a:latin typeface="+mj-lt"/>
              </a:rPr>
              <a:t>or truncated output, then the bug is a medium </a:t>
            </a:r>
            <a:r>
              <a:rPr lang="en-US" sz="2200" dirty="0" smtClean="0">
                <a:latin typeface="+mj-lt"/>
              </a:rPr>
              <a:t>bug</a:t>
            </a:r>
            <a:r>
              <a:rPr lang="en-US" sz="2200" i="1" dirty="0" smtClean="0">
                <a:latin typeface="+mj-lt"/>
              </a:rPr>
              <a:t>)</a:t>
            </a:r>
          </a:p>
          <a:p>
            <a:pPr marL="0" indent="0" algn="just">
              <a:buNone/>
            </a:pPr>
            <a:r>
              <a:rPr lang="en-US" sz="2200" b="1" i="1" dirty="0" smtClean="0">
                <a:latin typeface="+mj-lt"/>
              </a:rPr>
              <a:t>  -</a:t>
            </a:r>
            <a:r>
              <a:rPr lang="en-US" sz="2200" b="1" i="1" dirty="0">
                <a:latin typeface="+mj-lt"/>
              </a:rPr>
              <a:t> Minor </a:t>
            </a:r>
            <a:r>
              <a:rPr lang="en-US" sz="2200" b="1" i="1" dirty="0" smtClean="0">
                <a:latin typeface="+mj-lt"/>
              </a:rPr>
              <a:t>Bugs </a:t>
            </a:r>
            <a:r>
              <a:rPr lang="en-US" sz="2200" i="1" dirty="0" smtClean="0">
                <a:latin typeface="+mj-lt"/>
              </a:rPr>
              <a:t>(</a:t>
            </a:r>
            <a:r>
              <a:rPr lang="en-US" sz="2200" dirty="0">
                <a:latin typeface="+mj-lt"/>
              </a:rPr>
              <a:t>For example, typographical error or </a:t>
            </a:r>
            <a:r>
              <a:rPr lang="en-US" sz="2200" dirty="0" smtClean="0">
                <a:latin typeface="+mj-lt"/>
              </a:rPr>
              <a:t>misaligned printout</a:t>
            </a:r>
            <a:r>
              <a:rPr lang="en-US" sz="2200" i="1" dirty="0" smtClean="0">
                <a:latin typeface="+mj-lt"/>
              </a:rPr>
              <a:t>)</a:t>
            </a:r>
          </a:p>
          <a:p>
            <a:pPr marL="0" indent="0" algn="just">
              <a:buNone/>
            </a:pPr>
            <a:r>
              <a:rPr lang="en-US" sz="2200" b="1" dirty="0" smtClean="0">
                <a:latin typeface="+mj-lt"/>
              </a:rPr>
              <a:t>  </a:t>
            </a:r>
            <a:endParaRPr lang="en-US" sz="2200" dirty="0">
              <a:latin typeface="+mj-lt"/>
            </a:endParaRPr>
          </a:p>
        </p:txBody>
      </p:sp>
    </p:spTree>
    <p:extLst>
      <p:ext uri="{BB962C8B-B14F-4D97-AF65-F5344CB8AC3E}">
        <p14:creationId xmlns:p14="http://schemas.microsoft.com/office/powerpoint/2010/main" val="234347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5038"/>
          </a:xfrm>
        </p:spPr>
        <p:txBody>
          <a:bodyPr/>
          <a:lstStyle/>
          <a:p>
            <a:endParaRPr lang="en-US" dirty="0"/>
          </a:p>
        </p:txBody>
      </p:sp>
      <p:sp>
        <p:nvSpPr>
          <p:cNvPr id="3" name="Content Placeholder 2"/>
          <p:cNvSpPr>
            <a:spLocks noGrp="1"/>
          </p:cNvSpPr>
          <p:nvPr>
            <p:ph idx="1"/>
          </p:nvPr>
        </p:nvSpPr>
        <p:spPr>
          <a:xfrm>
            <a:off x="838200" y="1571625"/>
            <a:ext cx="10515600" cy="4605338"/>
          </a:xfrm>
        </p:spPr>
        <p:txBody>
          <a:bodyPr>
            <a:normAutofit fontScale="85000" lnSpcReduction="20000"/>
          </a:bodyPr>
          <a:lstStyle/>
          <a:p>
            <a:pPr algn="just"/>
            <a:r>
              <a:rPr lang="en-US" b="1" u="sng" dirty="0">
                <a:latin typeface="+mj-lt"/>
              </a:rPr>
              <a:t>Based on </a:t>
            </a:r>
            <a:r>
              <a:rPr lang="en-US" b="1" u="sng" dirty="0" smtClean="0">
                <a:latin typeface="+mj-lt"/>
              </a:rPr>
              <a:t>SDLC</a:t>
            </a:r>
            <a:endParaRPr lang="en-US" b="1" u="sng" dirty="0">
              <a:latin typeface="+mj-lt"/>
            </a:endParaRPr>
          </a:p>
          <a:p>
            <a:pPr marL="0" indent="0" algn="just">
              <a:buNone/>
            </a:pPr>
            <a:r>
              <a:rPr lang="en-US" dirty="0">
                <a:latin typeface="+mj-lt"/>
              </a:rPr>
              <a:t>  -</a:t>
            </a:r>
            <a:r>
              <a:rPr lang="en-US" b="1" dirty="0">
                <a:latin typeface="+mj-lt"/>
              </a:rPr>
              <a:t> </a:t>
            </a:r>
            <a:r>
              <a:rPr lang="en-US" b="1" i="1" dirty="0">
                <a:latin typeface="+mj-lt"/>
              </a:rPr>
              <a:t>Requirements and Specifications Bugs </a:t>
            </a:r>
            <a:r>
              <a:rPr lang="en-US" i="1" dirty="0">
                <a:latin typeface="+mj-lt"/>
              </a:rPr>
              <a:t>(</a:t>
            </a:r>
            <a:r>
              <a:rPr lang="en-US" dirty="0">
                <a:latin typeface="+mj-lt"/>
              </a:rPr>
              <a:t>incomplete, ambiguous, or inconsistency</a:t>
            </a:r>
            <a:r>
              <a:rPr lang="en-US" i="1" dirty="0">
                <a:latin typeface="+mj-lt"/>
              </a:rPr>
              <a:t>)</a:t>
            </a:r>
          </a:p>
          <a:p>
            <a:pPr marL="0" indent="0" algn="just">
              <a:buNone/>
            </a:pPr>
            <a:r>
              <a:rPr lang="en-US" b="1" i="1" dirty="0">
                <a:latin typeface="+mj-lt"/>
              </a:rPr>
              <a:t>  - Design Bugs </a:t>
            </a:r>
            <a:r>
              <a:rPr lang="en-US" i="1" dirty="0">
                <a:latin typeface="+mj-lt"/>
              </a:rPr>
              <a:t>(</a:t>
            </a:r>
            <a:r>
              <a:rPr lang="en-US" dirty="0">
                <a:latin typeface="+mj-lt"/>
              </a:rPr>
              <a:t>control-flow , logic , processing , data-flow , error handling and  user interface bug  </a:t>
            </a:r>
            <a:r>
              <a:rPr lang="en-US" i="1" dirty="0">
                <a:latin typeface="+mj-lt"/>
              </a:rPr>
              <a:t>)</a:t>
            </a:r>
          </a:p>
          <a:p>
            <a:pPr marL="0" indent="0" algn="just">
              <a:buNone/>
            </a:pPr>
            <a:r>
              <a:rPr lang="en-US" b="1" i="1" dirty="0">
                <a:latin typeface="+mj-lt"/>
              </a:rPr>
              <a:t>  </a:t>
            </a:r>
            <a:r>
              <a:rPr lang="en-US" b="1" i="1" dirty="0" smtClean="0">
                <a:latin typeface="+mj-lt"/>
              </a:rPr>
              <a:t>-Coding </a:t>
            </a:r>
            <a:r>
              <a:rPr lang="en-US" b="1" i="1" dirty="0">
                <a:latin typeface="+mj-lt"/>
              </a:rPr>
              <a:t>Bugs </a:t>
            </a:r>
            <a:r>
              <a:rPr lang="en-US" i="1" dirty="0">
                <a:latin typeface="+mj-lt"/>
              </a:rPr>
              <a:t>(</a:t>
            </a:r>
            <a:r>
              <a:rPr lang="en-US" dirty="0">
                <a:latin typeface="+mj-lt"/>
              </a:rPr>
              <a:t>undeclared data, undeclared routines, typographical errors, documentation bugs</a:t>
            </a:r>
            <a:r>
              <a:rPr lang="en-US" i="1" dirty="0">
                <a:latin typeface="+mj-lt"/>
              </a:rPr>
              <a:t>)</a:t>
            </a:r>
          </a:p>
          <a:p>
            <a:pPr marL="0" indent="0" algn="just">
              <a:buNone/>
            </a:pPr>
            <a:r>
              <a:rPr lang="en-US" b="1" i="1" dirty="0">
                <a:latin typeface="+mj-lt"/>
              </a:rPr>
              <a:t>  - Interface and Integration </a:t>
            </a:r>
            <a:r>
              <a:rPr lang="en-US" b="1" i="1" dirty="0" smtClean="0">
                <a:latin typeface="+mj-lt"/>
              </a:rPr>
              <a:t>Bugs </a:t>
            </a:r>
            <a:r>
              <a:rPr lang="en-US" dirty="0" smtClean="0">
                <a:latin typeface="+mj-lt"/>
              </a:rPr>
              <a:t>(parameters)</a:t>
            </a:r>
            <a:endParaRPr lang="en-US" dirty="0">
              <a:latin typeface="+mj-lt"/>
            </a:endParaRPr>
          </a:p>
          <a:p>
            <a:pPr marL="0" indent="0" algn="just">
              <a:buNone/>
            </a:pPr>
            <a:r>
              <a:rPr lang="en-US" b="1" i="1" dirty="0">
                <a:latin typeface="+mj-lt"/>
              </a:rPr>
              <a:t>  - System Bugs </a:t>
            </a:r>
            <a:r>
              <a:rPr lang="en-US" i="1" dirty="0">
                <a:latin typeface="+mj-lt"/>
              </a:rPr>
              <a:t>(bugs related to </a:t>
            </a:r>
            <a:r>
              <a:rPr lang="en-US" dirty="0">
                <a:latin typeface="+mj-lt"/>
              </a:rPr>
              <a:t>parameters like performance, stress, compatibility, usability, etc.</a:t>
            </a:r>
            <a:r>
              <a:rPr lang="en-US" i="1" dirty="0">
                <a:latin typeface="+mj-lt"/>
              </a:rPr>
              <a:t>)</a:t>
            </a:r>
          </a:p>
          <a:p>
            <a:pPr marL="0" indent="0" algn="just">
              <a:buNone/>
            </a:pPr>
            <a:r>
              <a:rPr lang="en-US" b="1" i="1" dirty="0">
                <a:latin typeface="+mj-lt"/>
              </a:rPr>
              <a:t> - Testing Bugs </a:t>
            </a:r>
            <a:r>
              <a:rPr lang="en-US" i="1" dirty="0">
                <a:latin typeface="+mj-lt"/>
              </a:rPr>
              <a:t>(</a:t>
            </a:r>
            <a:r>
              <a:rPr lang="en-US" dirty="0">
                <a:latin typeface="+mj-lt"/>
              </a:rPr>
              <a:t>failure to notice/report a problem, failure to use the most promising test case, failure to make it clear how to reproduce the problem, failure to check for unresolved problems just before the release, failure to verify fixes, failure to provide summary report</a:t>
            </a:r>
            <a:r>
              <a:rPr lang="en-US" i="1" dirty="0">
                <a:latin typeface="+mj-lt"/>
              </a:rPr>
              <a:t>)</a:t>
            </a:r>
          </a:p>
          <a:p>
            <a:pPr algn="just"/>
            <a:endParaRPr lang="en-US" dirty="0">
              <a:latin typeface="+mj-lt"/>
            </a:endParaRPr>
          </a:p>
        </p:txBody>
      </p:sp>
    </p:spTree>
    <p:extLst>
      <p:ext uri="{BB962C8B-B14F-4D97-AF65-F5344CB8AC3E}">
        <p14:creationId xmlns:p14="http://schemas.microsoft.com/office/powerpoint/2010/main" val="2026863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Thank You!</a:t>
            </a:r>
            <a:endParaRPr lang="en-US" b="1" dirty="0"/>
          </a:p>
        </p:txBody>
      </p:sp>
    </p:spTree>
    <p:extLst>
      <p:ext uri="{BB962C8B-B14F-4D97-AF65-F5344CB8AC3E}">
        <p14:creationId xmlns:p14="http://schemas.microsoft.com/office/powerpoint/2010/main" val="205660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Bugs</a:t>
            </a:r>
            <a:endParaRPr lang="en-US" sz="3200" b="1" dirty="0"/>
          </a:p>
        </p:txBody>
      </p:sp>
      <p:sp>
        <p:nvSpPr>
          <p:cNvPr id="3" name="Content Placeholder 2"/>
          <p:cNvSpPr>
            <a:spLocks noGrp="1"/>
          </p:cNvSpPr>
          <p:nvPr>
            <p:ph idx="1"/>
          </p:nvPr>
        </p:nvSpPr>
        <p:spPr/>
        <p:txBody>
          <a:bodyPr>
            <a:normAutofit/>
          </a:bodyPr>
          <a:lstStyle/>
          <a:p>
            <a:r>
              <a:rPr lang="en-US" sz="2200" b="1" dirty="0" smtClean="0"/>
              <a:t>Life cycle of a Bug</a:t>
            </a:r>
          </a:p>
          <a:p>
            <a:r>
              <a:rPr lang="en-US" sz="2200" b="1" dirty="0" smtClean="0"/>
              <a:t>States of a Bug</a:t>
            </a:r>
          </a:p>
          <a:p>
            <a:r>
              <a:rPr lang="en-US" sz="2200" b="1" dirty="0" smtClean="0"/>
              <a:t>Why do bugs occur</a:t>
            </a:r>
          </a:p>
          <a:p>
            <a:r>
              <a:rPr lang="en-US" sz="2200" b="1" dirty="0"/>
              <a:t>Cost of debugging</a:t>
            </a:r>
            <a:endParaRPr lang="en-US" sz="2200" b="1" dirty="0" smtClean="0"/>
          </a:p>
          <a:p>
            <a:r>
              <a:rPr lang="en-US" sz="2200" b="1" dirty="0" smtClean="0"/>
              <a:t>Classification of Bugs</a:t>
            </a:r>
            <a:endParaRPr lang="en-US" sz="2200" b="1" dirty="0"/>
          </a:p>
        </p:txBody>
      </p:sp>
    </p:spTree>
    <p:extLst>
      <p:ext uri="{BB962C8B-B14F-4D97-AF65-F5344CB8AC3E}">
        <p14:creationId xmlns:p14="http://schemas.microsoft.com/office/powerpoint/2010/main" val="376988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p:spPr>
        <p:txBody>
          <a:bodyPr>
            <a:normAutofit/>
          </a:bodyPr>
          <a:lstStyle/>
          <a:p>
            <a:r>
              <a:rPr lang="en-US" sz="3200" b="1" dirty="0" smtClean="0"/>
              <a:t>Life cycle of a bug</a:t>
            </a:r>
            <a:endParaRPr lang="en-US" sz="3200" b="1" dirty="0"/>
          </a:p>
        </p:txBody>
      </p:sp>
      <p:sp>
        <p:nvSpPr>
          <p:cNvPr id="3" name="Content Placeholder 2"/>
          <p:cNvSpPr>
            <a:spLocks noGrp="1"/>
          </p:cNvSpPr>
          <p:nvPr>
            <p:ph idx="1"/>
          </p:nvPr>
        </p:nvSpPr>
        <p:spPr>
          <a:xfrm>
            <a:off x="838200" y="1585913"/>
            <a:ext cx="10515600" cy="4591050"/>
          </a:xfrm>
        </p:spPr>
        <p:txBody>
          <a:bodyPr>
            <a:normAutofit fontScale="92500" lnSpcReduction="10000"/>
          </a:bodyPr>
          <a:lstStyle/>
          <a:p>
            <a:pPr algn="just"/>
            <a:r>
              <a:rPr lang="en-US" sz="2200" dirty="0" smtClean="0">
                <a:latin typeface="+mj-lt"/>
              </a:rPr>
              <a:t>Any </a:t>
            </a:r>
            <a:r>
              <a:rPr lang="en-US" sz="2200" dirty="0">
                <a:latin typeface="+mj-lt"/>
              </a:rPr>
              <a:t>member of the development team can make </a:t>
            </a:r>
            <a:r>
              <a:rPr lang="en-US" sz="2200" dirty="0" smtClean="0">
                <a:latin typeface="+mj-lt"/>
              </a:rPr>
              <a:t>an error </a:t>
            </a:r>
            <a:r>
              <a:rPr lang="en-US" sz="2200" dirty="0">
                <a:latin typeface="+mj-lt"/>
              </a:rPr>
              <a:t>in any phase of SDLC</a:t>
            </a:r>
            <a:r>
              <a:rPr lang="en-US" sz="2200" dirty="0" smtClean="0">
                <a:latin typeface="+mj-lt"/>
              </a:rPr>
              <a:t>.</a:t>
            </a:r>
          </a:p>
          <a:p>
            <a:pPr algn="just"/>
            <a:r>
              <a:rPr lang="en-US" sz="2200" dirty="0" smtClean="0">
                <a:latin typeface="+mj-lt"/>
              </a:rPr>
              <a:t> </a:t>
            </a:r>
            <a:r>
              <a:rPr lang="en-US" sz="2200" dirty="0">
                <a:latin typeface="+mj-lt"/>
              </a:rPr>
              <a:t>If an error has been produced in the </a:t>
            </a:r>
            <a:r>
              <a:rPr lang="en-US" sz="2200" dirty="0" smtClean="0">
                <a:latin typeface="+mj-lt"/>
              </a:rPr>
              <a:t>requirement specification </a:t>
            </a:r>
            <a:r>
              <a:rPr lang="en-US" sz="2200" dirty="0">
                <a:latin typeface="+mj-lt"/>
              </a:rPr>
              <a:t>phase and not detected in the same phase, then it results in </a:t>
            </a:r>
            <a:r>
              <a:rPr lang="en-US" sz="2200" dirty="0" smtClean="0">
                <a:latin typeface="+mj-lt"/>
              </a:rPr>
              <a:t>a bug </a:t>
            </a:r>
            <a:r>
              <a:rPr lang="en-US" sz="2200" dirty="0">
                <a:latin typeface="+mj-lt"/>
              </a:rPr>
              <a:t>in the next phase, i.e. the design phase. </a:t>
            </a:r>
            <a:endParaRPr lang="en-US" sz="2200" dirty="0" smtClean="0">
              <a:latin typeface="+mj-lt"/>
            </a:endParaRPr>
          </a:p>
          <a:p>
            <a:pPr algn="just"/>
            <a:r>
              <a:rPr lang="en-US" sz="2200" dirty="0" smtClean="0">
                <a:latin typeface="+mj-lt"/>
              </a:rPr>
              <a:t>In </a:t>
            </a:r>
            <a:r>
              <a:rPr lang="en-US" sz="2200" dirty="0">
                <a:latin typeface="+mj-lt"/>
              </a:rPr>
              <a:t>the design phase, a bug </a:t>
            </a:r>
            <a:r>
              <a:rPr lang="en-US" sz="2200" dirty="0" smtClean="0">
                <a:latin typeface="+mj-lt"/>
              </a:rPr>
              <a:t>has come </a:t>
            </a:r>
            <a:r>
              <a:rPr lang="en-US" sz="2200" dirty="0">
                <a:latin typeface="+mj-lt"/>
              </a:rPr>
              <a:t>from the previous stage, but an error can also be produced in this </a:t>
            </a:r>
            <a:r>
              <a:rPr lang="en-US" sz="2200" dirty="0" smtClean="0">
                <a:latin typeface="+mj-lt"/>
              </a:rPr>
              <a:t>stage. Again</a:t>
            </a:r>
            <a:r>
              <a:rPr lang="en-US" sz="2200" dirty="0">
                <a:latin typeface="+mj-lt"/>
              </a:rPr>
              <a:t>, if the error in this phase is not detected and it passes on to the </a:t>
            </a:r>
            <a:r>
              <a:rPr lang="en-US" sz="2200" dirty="0" smtClean="0">
                <a:latin typeface="+mj-lt"/>
              </a:rPr>
              <a:t>next stage</a:t>
            </a:r>
            <a:r>
              <a:rPr lang="en-US" sz="2200" dirty="0">
                <a:latin typeface="+mj-lt"/>
              </a:rPr>
              <a:t>, i.e. coding phase, then it becomes a bug</a:t>
            </a:r>
            <a:r>
              <a:rPr lang="en-US" sz="2200" dirty="0" smtClean="0">
                <a:latin typeface="+mj-lt"/>
              </a:rPr>
              <a:t>.</a:t>
            </a:r>
          </a:p>
          <a:p>
            <a:pPr algn="just"/>
            <a:r>
              <a:rPr lang="en-US" sz="2200" dirty="0" smtClean="0">
                <a:latin typeface="+mj-lt"/>
              </a:rPr>
              <a:t> </a:t>
            </a:r>
            <a:r>
              <a:rPr lang="en-US" sz="2200" dirty="0">
                <a:latin typeface="+mj-lt"/>
              </a:rPr>
              <a:t>In this way, errors and </a:t>
            </a:r>
            <a:r>
              <a:rPr lang="en-US" sz="2200" dirty="0" smtClean="0">
                <a:latin typeface="+mj-lt"/>
              </a:rPr>
              <a:t>bugs appear </a:t>
            </a:r>
            <a:r>
              <a:rPr lang="en-US" sz="2200" dirty="0">
                <a:latin typeface="+mj-lt"/>
              </a:rPr>
              <a:t>and travel through various stages of </a:t>
            </a:r>
            <a:r>
              <a:rPr lang="en-US" sz="2200" dirty="0" smtClean="0">
                <a:latin typeface="+mj-lt"/>
              </a:rPr>
              <a:t>SDLC.</a:t>
            </a:r>
          </a:p>
          <a:p>
            <a:pPr algn="just"/>
            <a:r>
              <a:rPr lang="en-US" sz="2200" dirty="0" smtClean="0">
                <a:latin typeface="+mj-lt"/>
              </a:rPr>
              <a:t> It means</a:t>
            </a:r>
            <a:r>
              <a:rPr lang="en-US" sz="2200" dirty="0">
                <a:latin typeface="+mj-lt"/>
              </a:rPr>
              <a:t>, one stage may contain errors as well as bugs and the bugs which </a:t>
            </a:r>
            <a:r>
              <a:rPr lang="en-US" sz="2200" dirty="0" smtClean="0">
                <a:latin typeface="+mj-lt"/>
              </a:rPr>
              <a:t>come from </a:t>
            </a:r>
            <a:r>
              <a:rPr lang="en-US" sz="2200" dirty="0">
                <a:latin typeface="+mj-lt"/>
              </a:rPr>
              <a:t>the previous stage are harder to detect and </a:t>
            </a:r>
            <a:r>
              <a:rPr lang="en-US" sz="2200" dirty="0" smtClean="0">
                <a:latin typeface="+mj-lt"/>
              </a:rPr>
              <a:t>debug. </a:t>
            </a:r>
          </a:p>
          <a:p>
            <a:pPr algn="just"/>
            <a:r>
              <a:rPr lang="en-US" sz="2200" dirty="0" smtClean="0">
                <a:latin typeface="+mj-lt"/>
              </a:rPr>
              <a:t>In </a:t>
            </a:r>
            <a:r>
              <a:rPr lang="en-US" sz="2200" dirty="0">
                <a:latin typeface="+mj-lt"/>
              </a:rPr>
              <a:t>the testing phase, we </a:t>
            </a:r>
            <a:r>
              <a:rPr lang="en-US" sz="2200" dirty="0" smtClean="0">
                <a:latin typeface="+mj-lt"/>
              </a:rPr>
              <a:t>analyze </a:t>
            </a:r>
            <a:r>
              <a:rPr lang="en-US" sz="2200" dirty="0">
                <a:latin typeface="+mj-lt"/>
              </a:rPr>
              <a:t>the incidents when the failure occurs. </a:t>
            </a:r>
            <a:endParaRPr lang="en-US" sz="2200" dirty="0" smtClean="0">
              <a:latin typeface="+mj-lt"/>
            </a:endParaRPr>
          </a:p>
          <a:p>
            <a:pPr algn="just"/>
            <a:r>
              <a:rPr lang="en-US" sz="2200" dirty="0" smtClean="0">
                <a:latin typeface="+mj-lt"/>
              </a:rPr>
              <a:t>On the </a:t>
            </a:r>
            <a:r>
              <a:rPr lang="en-US" sz="2200" dirty="0">
                <a:latin typeface="+mj-lt"/>
              </a:rPr>
              <a:t>basis of symptoms derived from the incidents, a bug can be </a:t>
            </a:r>
            <a:r>
              <a:rPr lang="en-US" sz="2200" dirty="0" smtClean="0">
                <a:latin typeface="+mj-lt"/>
              </a:rPr>
              <a:t>classified into certain categories</a:t>
            </a:r>
            <a:r>
              <a:rPr lang="en-US" sz="2200" dirty="0">
                <a:latin typeface="+mj-lt"/>
              </a:rPr>
              <a:t>. </a:t>
            </a:r>
            <a:endParaRPr lang="en-US" sz="2200" dirty="0" smtClean="0">
              <a:latin typeface="+mj-lt"/>
            </a:endParaRPr>
          </a:p>
          <a:p>
            <a:pPr algn="just"/>
            <a:r>
              <a:rPr lang="en-US" sz="2200" dirty="0" smtClean="0">
                <a:latin typeface="+mj-lt"/>
              </a:rPr>
              <a:t>After </a:t>
            </a:r>
            <a:r>
              <a:rPr lang="en-US" sz="2200" dirty="0">
                <a:latin typeface="+mj-lt"/>
              </a:rPr>
              <a:t>this, the bug can be isolated in the </a:t>
            </a:r>
            <a:r>
              <a:rPr lang="en-US" sz="2200" dirty="0" smtClean="0">
                <a:latin typeface="+mj-lt"/>
              </a:rPr>
              <a:t>corresponding phase </a:t>
            </a:r>
            <a:r>
              <a:rPr lang="en-US" sz="2200" dirty="0">
                <a:latin typeface="+mj-lt"/>
              </a:rPr>
              <a:t>of SDLC and resolved by </a:t>
            </a:r>
            <a:r>
              <a:rPr lang="en-US" sz="2200" dirty="0" smtClean="0">
                <a:latin typeface="+mj-lt"/>
              </a:rPr>
              <a:t>finding </a:t>
            </a:r>
            <a:r>
              <a:rPr lang="en-US" sz="2200" dirty="0">
                <a:latin typeface="+mj-lt"/>
              </a:rPr>
              <a:t>its exact location.</a:t>
            </a:r>
          </a:p>
        </p:txBody>
      </p:sp>
    </p:spTree>
    <p:extLst>
      <p:ext uri="{BB962C8B-B14F-4D97-AF65-F5344CB8AC3E}">
        <p14:creationId xmlns:p14="http://schemas.microsoft.com/office/powerpoint/2010/main" val="159962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endParaRPr lang="en-US" dirty="0"/>
          </a:p>
        </p:txBody>
      </p:sp>
      <p:sp>
        <p:nvSpPr>
          <p:cNvPr id="3" name="Content Placeholder 2"/>
          <p:cNvSpPr>
            <a:spLocks noGrp="1"/>
          </p:cNvSpPr>
          <p:nvPr>
            <p:ph idx="1"/>
          </p:nvPr>
        </p:nvSpPr>
        <p:spPr>
          <a:xfrm>
            <a:off x="838200" y="1371600"/>
            <a:ext cx="10515600" cy="4914899"/>
          </a:xfrm>
        </p:spPr>
        <p:txBody>
          <a:bodyPr>
            <a:normAutofit/>
          </a:bodyPr>
          <a:lstStyle/>
          <a:p>
            <a:r>
              <a:rPr lang="en-US" sz="2200" dirty="0">
                <a:latin typeface="+mj-lt"/>
              </a:rPr>
              <a:t>The whole life cycle of a bug can be </a:t>
            </a:r>
            <a:r>
              <a:rPr lang="en-US" sz="2200" dirty="0" smtClean="0">
                <a:latin typeface="+mj-lt"/>
              </a:rPr>
              <a:t>classified </a:t>
            </a:r>
            <a:r>
              <a:rPr lang="en-US" sz="2200" dirty="0">
                <a:latin typeface="+mj-lt"/>
              </a:rPr>
              <a:t>into two phases</a:t>
            </a:r>
            <a:r>
              <a:rPr lang="en-US" sz="2200" dirty="0" smtClean="0">
                <a:latin typeface="+mj-lt"/>
              </a:rPr>
              <a:t>:</a:t>
            </a:r>
          </a:p>
          <a:p>
            <a:pPr marL="0" indent="0">
              <a:buNone/>
            </a:pPr>
            <a:r>
              <a:rPr lang="en-US" sz="2200" b="1" dirty="0" smtClean="0">
                <a:latin typeface="+mj-lt"/>
              </a:rPr>
              <a:t> </a:t>
            </a:r>
            <a:r>
              <a:rPr lang="en-US" sz="2200" b="1" dirty="0">
                <a:latin typeface="+mj-lt"/>
              </a:rPr>
              <a:t>(</a:t>
            </a:r>
            <a:r>
              <a:rPr lang="en-US" sz="2200" b="1" dirty="0" err="1">
                <a:latin typeface="+mj-lt"/>
              </a:rPr>
              <a:t>i</a:t>
            </a:r>
            <a:r>
              <a:rPr lang="en-US" sz="2200" b="1" dirty="0">
                <a:latin typeface="+mj-lt"/>
              </a:rPr>
              <a:t>) </a:t>
            </a:r>
            <a:r>
              <a:rPr lang="en-US" sz="2200" b="1" dirty="0" smtClean="0">
                <a:latin typeface="+mj-lt"/>
              </a:rPr>
              <a:t>bugs-in phase and</a:t>
            </a:r>
          </a:p>
          <a:p>
            <a:pPr marL="0" indent="0">
              <a:buNone/>
            </a:pPr>
            <a:r>
              <a:rPr lang="en-US" sz="2200" b="1" dirty="0" smtClean="0">
                <a:latin typeface="+mj-lt"/>
              </a:rPr>
              <a:t> </a:t>
            </a:r>
            <a:r>
              <a:rPr lang="en-US" sz="2200" b="1" dirty="0">
                <a:latin typeface="+mj-lt"/>
              </a:rPr>
              <a:t>(ii) bugs-out phase</a:t>
            </a:r>
            <a:r>
              <a:rPr lang="en-US" sz="2200" b="1" dirty="0" smtClean="0">
                <a:latin typeface="+mj-lt"/>
              </a:rPr>
              <a:t>.</a:t>
            </a:r>
          </a:p>
          <a:p>
            <a:pPr marL="0" indent="0">
              <a:buNone/>
            </a:pPr>
            <a:endParaRPr lang="en-US" sz="2200" b="1" dirty="0">
              <a:latin typeface="+mj-lt"/>
            </a:endParaRPr>
          </a:p>
        </p:txBody>
      </p:sp>
      <p:pic>
        <p:nvPicPr>
          <p:cNvPr id="4" name="Picture 3"/>
          <p:cNvPicPr>
            <a:picLocks noChangeAspect="1"/>
          </p:cNvPicPr>
          <p:nvPr/>
        </p:nvPicPr>
        <p:blipFill>
          <a:blip r:embed="rId2"/>
          <a:stretch>
            <a:fillRect/>
          </a:stretch>
        </p:blipFill>
        <p:spPr>
          <a:xfrm>
            <a:off x="1809750" y="2657475"/>
            <a:ext cx="8934450" cy="3757613"/>
          </a:xfrm>
          <a:prstGeom prst="rect">
            <a:avLst/>
          </a:prstGeom>
        </p:spPr>
      </p:pic>
    </p:spTree>
    <p:extLst>
      <p:ext uri="{BB962C8B-B14F-4D97-AF65-F5344CB8AC3E}">
        <p14:creationId xmlns:p14="http://schemas.microsoft.com/office/powerpoint/2010/main" val="248039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lstStyle/>
          <a:p>
            <a:endParaRPr lang="en-US" dirty="0"/>
          </a:p>
        </p:txBody>
      </p:sp>
      <p:sp>
        <p:nvSpPr>
          <p:cNvPr id="3" name="Content Placeholder 2"/>
          <p:cNvSpPr>
            <a:spLocks noGrp="1"/>
          </p:cNvSpPr>
          <p:nvPr>
            <p:ph idx="1"/>
          </p:nvPr>
        </p:nvSpPr>
        <p:spPr>
          <a:xfrm>
            <a:off x="838200" y="1171576"/>
            <a:ext cx="10515600" cy="5005387"/>
          </a:xfrm>
        </p:spPr>
        <p:txBody>
          <a:bodyPr>
            <a:noAutofit/>
          </a:bodyPr>
          <a:lstStyle/>
          <a:p>
            <a:r>
              <a:rPr lang="en-US" sz="2200" b="1" dirty="0">
                <a:latin typeface="+mj-lt"/>
              </a:rPr>
              <a:t>Bugs-In Phase</a:t>
            </a:r>
          </a:p>
          <a:p>
            <a:pPr indent="0" algn="just">
              <a:buNone/>
            </a:pPr>
            <a:r>
              <a:rPr lang="en-US" sz="2200" dirty="0">
                <a:latin typeface="+mj-lt"/>
              </a:rPr>
              <a:t>This phase is where the errors and bugs are introduced in the </a:t>
            </a:r>
            <a:r>
              <a:rPr lang="en-US" sz="2200" dirty="0" smtClean="0">
                <a:latin typeface="+mj-lt"/>
              </a:rPr>
              <a:t>software. Whenever </a:t>
            </a:r>
            <a:r>
              <a:rPr lang="en-US" sz="2200" dirty="0">
                <a:latin typeface="+mj-lt"/>
              </a:rPr>
              <a:t>we commit a mistake, it creates errors on a </a:t>
            </a:r>
            <a:r>
              <a:rPr lang="en-US" sz="2200" dirty="0" smtClean="0">
                <a:latin typeface="+mj-lt"/>
              </a:rPr>
              <a:t>specific </a:t>
            </a:r>
            <a:r>
              <a:rPr lang="en-US" sz="2200" dirty="0">
                <a:latin typeface="+mj-lt"/>
              </a:rPr>
              <a:t>location of </a:t>
            </a:r>
            <a:r>
              <a:rPr lang="en-US" sz="2200" dirty="0" smtClean="0">
                <a:latin typeface="+mj-lt"/>
              </a:rPr>
              <a:t>the software </a:t>
            </a:r>
            <a:r>
              <a:rPr lang="en-US" sz="2200" dirty="0">
                <a:latin typeface="+mj-lt"/>
              </a:rPr>
              <a:t>and consequently, when this error goes unnoticed, it causes </a:t>
            </a:r>
            <a:r>
              <a:rPr lang="en-US" sz="2200" dirty="0" smtClean="0">
                <a:latin typeface="+mj-lt"/>
              </a:rPr>
              <a:t>some conditions </a:t>
            </a:r>
            <a:r>
              <a:rPr lang="en-US" sz="2200" dirty="0">
                <a:latin typeface="+mj-lt"/>
              </a:rPr>
              <a:t>to fail, leading to a bug in the software. This bug is carried out </a:t>
            </a:r>
            <a:r>
              <a:rPr lang="en-US" sz="2200" dirty="0" smtClean="0">
                <a:latin typeface="+mj-lt"/>
              </a:rPr>
              <a:t>to the </a:t>
            </a:r>
            <a:r>
              <a:rPr lang="en-US" sz="2200" dirty="0">
                <a:latin typeface="+mj-lt"/>
              </a:rPr>
              <a:t>subsequent phases of SDLC, if not detected. Thus, a phase may have </a:t>
            </a:r>
            <a:r>
              <a:rPr lang="en-US" sz="2200" dirty="0" smtClean="0">
                <a:latin typeface="+mj-lt"/>
              </a:rPr>
              <a:t>its own </a:t>
            </a:r>
            <a:r>
              <a:rPr lang="en-US" sz="2200" dirty="0">
                <a:latin typeface="+mj-lt"/>
              </a:rPr>
              <a:t>errors as well as bugs received from the previous </a:t>
            </a:r>
            <a:r>
              <a:rPr lang="en-US" sz="2200" dirty="0" smtClean="0">
                <a:latin typeface="+mj-lt"/>
              </a:rPr>
              <a:t>phase.</a:t>
            </a:r>
          </a:p>
          <a:p>
            <a:pPr algn="just"/>
            <a:r>
              <a:rPr lang="en-US" sz="2200" b="1" dirty="0" smtClean="0">
                <a:latin typeface="+mj-lt"/>
              </a:rPr>
              <a:t>Bugs-Out Phase</a:t>
            </a:r>
          </a:p>
          <a:p>
            <a:pPr algn="just">
              <a:buNone/>
            </a:pPr>
            <a:r>
              <a:rPr lang="en-US" sz="2200" b="1" dirty="0">
                <a:latin typeface="+mj-lt"/>
              </a:rPr>
              <a:t> </a:t>
            </a:r>
            <a:r>
              <a:rPr lang="en-US" sz="2200" b="1" dirty="0" smtClean="0">
                <a:latin typeface="+mj-lt"/>
              </a:rPr>
              <a:t>  </a:t>
            </a:r>
            <a:r>
              <a:rPr lang="en-US" sz="2200" dirty="0" smtClean="0">
                <a:latin typeface="+mj-lt"/>
              </a:rPr>
              <a:t>If </a:t>
            </a:r>
            <a:r>
              <a:rPr lang="en-US" sz="2200" dirty="0">
                <a:latin typeface="+mj-lt"/>
              </a:rPr>
              <a:t>failures occur while testing a software product, we come to the </a:t>
            </a:r>
            <a:r>
              <a:rPr lang="en-US" sz="2200" dirty="0" smtClean="0">
                <a:latin typeface="+mj-lt"/>
              </a:rPr>
              <a:t>conclusion that </a:t>
            </a:r>
            <a:r>
              <a:rPr lang="en-US" sz="2200" dirty="0">
                <a:latin typeface="+mj-lt"/>
              </a:rPr>
              <a:t>it </a:t>
            </a:r>
            <a:r>
              <a:rPr lang="en-US" sz="2200" dirty="0" smtClean="0">
                <a:latin typeface="+mj-lt"/>
              </a:rPr>
              <a:t>is affected </a:t>
            </a:r>
            <a:r>
              <a:rPr lang="en-US" sz="2200" dirty="0">
                <a:latin typeface="+mj-lt"/>
              </a:rPr>
              <a:t>by bugs. </a:t>
            </a:r>
            <a:r>
              <a:rPr lang="en-US" sz="2200" dirty="0" smtClean="0">
                <a:latin typeface="+mj-lt"/>
              </a:rPr>
              <a:t>In </a:t>
            </a:r>
            <a:r>
              <a:rPr lang="en-US" sz="2200" dirty="0">
                <a:latin typeface="+mj-lt"/>
              </a:rPr>
              <a:t>this phase, when we observe failures, the following activities </a:t>
            </a:r>
            <a:r>
              <a:rPr lang="en-US" sz="2200" dirty="0" smtClean="0">
                <a:latin typeface="+mj-lt"/>
              </a:rPr>
              <a:t>are performed </a:t>
            </a:r>
            <a:r>
              <a:rPr lang="en-US" sz="2200" dirty="0">
                <a:latin typeface="+mj-lt"/>
              </a:rPr>
              <a:t>to get rid of the </a:t>
            </a:r>
            <a:r>
              <a:rPr lang="en-US" sz="2200" dirty="0" smtClean="0">
                <a:latin typeface="+mj-lt"/>
              </a:rPr>
              <a:t>bugs:</a:t>
            </a:r>
          </a:p>
          <a:p>
            <a:pPr algn="just">
              <a:buNone/>
            </a:pPr>
            <a:r>
              <a:rPr lang="en-US" sz="2200" dirty="0">
                <a:latin typeface="+mj-lt"/>
              </a:rPr>
              <a:t> </a:t>
            </a:r>
            <a:r>
              <a:rPr lang="en-US" sz="2200" dirty="0" smtClean="0">
                <a:latin typeface="+mj-lt"/>
              </a:rPr>
              <a:t>   -</a:t>
            </a:r>
            <a:r>
              <a:rPr lang="en-US" sz="2200" b="1" i="1" dirty="0" smtClean="0">
                <a:latin typeface="+mj-lt"/>
              </a:rPr>
              <a:t>Bug Classification</a:t>
            </a:r>
          </a:p>
          <a:p>
            <a:pPr algn="just">
              <a:buNone/>
            </a:pPr>
            <a:r>
              <a:rPr lang="en-US" sz="2200" b="1" i="1" dirty="0">
                <a:latin typeface="+mj-lt"/>
              </a:rPr>
              <a:t> </a:t>
            </a:r>
            <a:r>
              <a:rPr lang="en-US" sz="2200" b="1" i="1" dirty="0" smtClean="0">
                <a:latin typeface="+mj-lt"/>
              </a:rPr>
              <a:t>   -Bug Isolation</a:t>
            </a:r>
          </a:p>
          <a:p>
            <a:pPr algn="just">
              <a:buNone/>
            </a:pPr>
            <a:r>
              <a:rPr lang="en-US" sz="2200" b="1" i="1" dirty="0">
                <a:latin typeface="+mj-lt"/>
              </a:rPr>
              <a:t> </a:t>
            </a:r>
            <a:r>
              <a:rPr lang="en-US" sz="2200" b="1" i="1" dirty="0" smtClean="0">
                <a:latin typeface="+mj-lt"/>
              </a:rPr>
              <a:t>   -Bug Resolution</a:t>
            </a:r>
            <a:endParaRPr lang="en-US" sz="2200" b="1" i="1" dirty="0">
              <a:latin typeface="+mj-lt"/>
            </a:endParaRPr>
          </a:p>
        </p:txBody>
      </p:sp>
    </p:spTree>
    <p:extLst>
      <p:ext uri="{BB962C8B-B14F-4D97-AF65-F5344CB8AC3E}">
        <p14:creationId xmlns:p14="http://schemas.microsoft.com/office/powerpoint/2010/main" val="180961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2163"/>
          </a:xfrm>
        </p:spPr>
        <p:txBody>
          <a:bodyPr/>
          <a:lstStyle/>
          <a:p>
            <a:endParaRPr lang="en-US" dirty="0"/>
          </a:p>
        </p:txBody>
      </p:sp>
      <p:sp>
        <p:nvSpPr>
          <p:cNvPr id="3" name="Content Placeholder 2"/>
          <p:cNvSpPr>
            <a:spLocks noGrp="1"/>
          </p:cNvSpPr>
          <p:nvPr>
            <p:ph idx="1"/>
          </p:nvPr>
        </p:nvSpPr>
        <p:spPr>
          <a:xfrm>
            <a:off x="838200" y="1300163"/>
            <a:ext cx="10515600" cy="5200650"/>
          </a:xfrm>
        </p:spPr>
        <p:txBody>
          <a:bodyPr>
            <a:noAutofit/>
          </a:bodyPr>
          <a:lstStyle/>
          <a:p>
            <a:pPr algn="just"/>
            <a:r>
              <a:rPr lang="en-US" sz="2200" b="1" i="1" dirty="0">
                <a:latin typeface="+mj-lt"/>
              </a:rPr>
              <a:t>Bug </a:t>
            </a:r>
            <a:r>
              <a:rPr lang="en-US" sz="2200" b="1" i="1" dirty="0" smtClean="0">
                <a:latin typeface="+mj-lt"/>
              </a:rPr>
              <a:t>classification</a:t>
            </a:r>
          </a:p>
          <a:p>
            <a:pPr marL="0" indent="0" algn="just">
              <a:buNone/>
            </a:pPr>
            <a:r>
              <a:rPr lang="en-US" sz="2200" b="1" i="1" dirty="0" smtClean="0">
                <a:latin typeface="+mj-lt"/>
              </a:rPr>
              <a:t> </a:t>
            </a:r>
            <a:r>
              <a:rPr lang="en-US" sz="2200" dirty="0" smtClean="0">
                <a:latin typeface="+mj-lt"/>
              </a:rPr>
              <a:t>Here, </a:t>
            </a:r>
            <a:r>
              <a:rPr lang="en-US" sz="2200" dirty="0">
                <a:latin typeface="+mj-lt"/>
              </a:rPr>
              <a:t>we observe the failure and classify the </a:t>
            </a:r>
            <a:r>
              <a:rPr lang="en-US" sz="2200" dirty="0" smtClean="0">
                <a:latin typeface="+mj-lt"/>
              </a:rPr>
              <a:t>bugs according </a:t>
            </a:r>
            <a:r>
              <a:rPr lang="en-US" sz="2200" dirty="0">
                <a:latin typeface="+mj-lt"/>
              </a:rPr>
              <a:t>to its nature. A bug can be critical or catastrophic in nature or it </a:t>
            </a:r>
            <a:r>
              <a:rPr lang="en-US" sz="2200" dirty="0" smtClean="0">
                <a:latin typeface="+mj-lt"/>
              </a:rPr>
              <a:t>may have </a:t>
            </a:r>
            <a:r>
              <a:rPr lang="en-US" sz="2200" dirty="0">
                <a:latin typeface="+mj-lt"/>
              </a:rPr>
              <a:t>no adverse effect on the output </a:t>
            </a:r>
            <a:r>
              <a:rPr lang="en-US" sz="2200" dirty="0" smtClean="0">
                <a:latin typeface="+mj-lt"/>
              </a:rPr>
              <a:t>behavior </a:t>
            </a:r>
            <a:r>
              <a:rPr lang="en-US" sz="2200" dirty="0">
                <a:latin typeface="+mj-lt"/>
              </a:rPr>
              <a:t>of the software. In this way, </a:t>
            </a:r>
            <a:r>
              <a:rPr lang="en-US" sz="2200" dirty="0" smtClean="0">
                <a:latin typeface="+mj-lt"/>
              </a:rPr>
              <a:t>we classify </a:t>
            </a:r>
            <a:r>
              <a:rPr lang="en-US" sz="2200" dirty="0">
                <a:latin typeface="+mj-lt"/>
              </a:rPr>
              <a:t>all the failures. This is necessary, because there may be many bugs to </a:t>
            </a:r>
            <a:r>
              <a:rPr lang="en-US" sz="2200" dirty="0" smtClean="0">
                <a:latin typeface="+mj-lt"/>
              </a:rPr>
              <a:t>be resolved</a:t>
            </a:r>
            <a:r>
              <a:rPr lang="en-US" sz="2200" dirty="0">
                <a:latin typeface="+mj-lt"/>
              </a:rPr>
              <a:t>. But a tester may not have </a:t>
            </a:r>
            <a:r>
              <a:rPr lang="en-US" sz="2200" dirty="0" smtClean="0">
                <a:latin typeface="+mj-lt"/>
              </a:rPr>
              <a:t>sufficient </a:t>
            </a:r>
            <a:r>
              <a:rPr lang="en-US" sz="2200" dirty="0">
                <a:latin typeface="+mj-lt"/>
              </a:rPr>
              <a:t>time. Thus, categorization of </a:t>
            </a:r>
            <a:r>
              <a:rPr lang="en-US" sz="2200" dirty="0" smtClean="0">
                <a:latin typeface="+mj-lt"/>
              </a:rPr>
              <a:t>bugs may </a:t>
            </a:r>
            <a:r>
              <a:rPr lang="en-US" sz="2200" dirty="0">
                <a:latin typeface="+mj-lt"/>
              </a:rPr>
              <a:t>help by handling high criticality bugs </a:t>
            </a:r>
            <a:r>
              <a:rPr lang="en-US" sz="2200" dirty="0" smtClean="0">
                <a:latin typeface="+mj-lt"/>
              </a:rPr>
              <a:t>first </a:t>
            </a:r>
            <a:r>
              <a:rPr lang="en-US" sz="2200" dirty="0">
                <a:latin typeface="+mj-lt"/>
              </a:rPr>
              <a:t>and considering other </a:t>
            </a:r>
            <a:r>
              <a:rPr lang="en-US" sz="2200" dirty="0" smtClean="0">
                <a:latin typeface="+mj-lt"/>
              </a:rPr>
              <a:t>trivial bugs </a:t>
            </a:r>
            <a:r>
              <a:rPr lang="en-US" sz="2200" dirty="0">
                <a:latin typeface="+mj-lt"/>
              </a:rPr>
              <a:t>on the list later, if time </a:t>
            </a:r>
            <a:r>
              <a:rPr lang="en-US" sz="2200" dirty="0" smtClean="0">
                <a:latin typeface="+mj-lt"/>
              </a:rPr>
              <a:t>permits.</a:t>
            </a:r>
          </a:p>
          <a:p>
            <a:pPr algn="just"/>
            <a:r>
              <a:rPr lang="en-US" sz="2200" b="1" i="1" dirty="0" smtClean="0">
                <a:latin typeface="+mj-lt"/>
              </a:rPr>
              <a:t>Bug </a:t>
            </a:r>
            <a:r>
              <a:rPr lang="en-US" sz="2200" b="1" i="1" dirty="0">
                <a:latin typeface="+mj-lt"/>
              </a:rPr>
              <a:t>isolation </a:t>
            </a:r>
            <a:endParaRPr lang="en-US" sz="2200" b="1" i="1" dirty="0" smtClean="0">
              <a:latin typeface="+mj-lt"/>
            </a:endParaRPr>
          </a:p>
          <a:p>
            <a:pPr marL="0" indent="0" algn="just">
              <a:buNone/>
            </a:pPr>
            <a:r>
              <a:rPr lang="en-US" sz="2200" dirty="0" smtClean="0">
                <a:latin typeface="+mj-lt"/>
              </a:rPr>
              <a:t>Bug </a:t>
            </a:r>
            <a:r>
              <a:rPr lang="en-US" sz="2200" dirty="0">
                <a:latin typeface="+mj-lt"/>
              </a:rPr>
              <a:t>isolation is the activity by which we locate the module </a:t>
            </a:r>
            <a:r>
              <a:rPr lang="en-US" sz="2200" dirty="0" smtClean="0">
                <a:latin typeface="+mj-lt"/>
              </a:rPr>
              <a:t>in which </a:t>
            </a:r>
            <a:r>
              <a:rPr lang="en-US" sz="2200" dirty="0">
                <a:latin typeface="+mj-lt"/>
              </a:rPr>
              <a:t>the bug appears. Incidents observed in failures help in this activity. </a:t>
            </a:r>
            <a:r>
              <a:rPr lang="en-US" sz="2200" dirty="0" smtClean="0">
                <a:latin typeface="+mj-lt"/>
              </a:rPr>
              <a:t>We observe </a:t>
            </a:r>
            <a:r>
              <a:rPr lang="en-US" sz="2200" dirty="0">
                <a:latin typeface="+mj-lt"/>
              </a:rPr>
              <a:t>the symptoms and back-trace the design of the software and </a:t>
            </a:r>
            <a:r>
              <a:rPr lang="en-US" sz="2200" dirty="0" smtClean="0">
                <a:latin typeface="+mj-lt"/>
              </a:rPr>
              <a:t>reach the module/files </a:t>
            </a:r>
            <a:r>
              <a:rPr lang="en-US" sz="2200" dirty="0">
                <a:latin typeface="+mj-lt"/>
              </a:rPr>
              <a:t>and the condition inside it which has caused the bug. This </a:t>
            </a:r>
            <a:r>
              <a:rPr lang="en-US" sz="2200" dirty="0" smtClean="0">
                <a:latin typeface="+mj-lt"/>
              </a:rPr>
              <a:t>is known </a:t>
            </a:r>
            <a:r>
              <a:rPr lang="en-US" sz="2200" dirty="0">
                <a:latin typeface="+mj-lt"/>
              </a:rPr>
              <a:t>as bug </a:t>
            </a:r>
            <a:r>
              <a:rPr lang="en-US" sz="2200" dirty="0" smtClean="0">
                <a:latin typeface="+mj-lt"/>
              </a:rPr>
              <a:t>isolation. </a:t>
            </a:r>
          </a:p>
          <a:p>
            <a:pPr algn="just"/>
            <a:r>
              <a:rPr lang="en-US" sz="2200" b="1" i="1" dirty="0" smtClean="0">
                <a:latin typeface="+mj-lt"/>
              </a:rPr>
              <a:t>Bug resolution</a:t>
            </a:r>
          </a:p>
          <a:p>
            <a:pPr marL="0" indent="0" algn="just">
              <a:buNone/>
            </a:pPr>
            <a:r>
              <a:rPr lang="en-US" sz="2200" b="1" i="1" dirty="0" smtClean="0">
                <a:latin typeface="+mj-lt"/>
              </a:rPr>
              <a:t> </a:t>
            </a:r>
            <a:r>
              <a:rPr lang="en-US" sz="2200" dirty="0">
                <a:latin typeface="+mj-lt"/>
              </a:rPr>
              <a:t>Once we have isolated the bug, we back-trace the design </a:t>
            </a:r>
            <a:r>
              <a:rPr lang="en-US" sz="2200" dirty="0" smtClean="0">
                <a:latin typeface="+mj-lt"/>
              </a:rPr>
              <a:t>to pinpoint </a:t>
            </a:r>
            <a:r>
              <a:rPr lang="en-US" sz="2200" dirty="0">
                <a:latin typeface="+mj-lt"/>
              </a:rPr>
              <a:t>the location of the error. In this way, a bug is resolved when we </a:t>
            </a:r>
            <a:r>
              <a:rPr lang="en-US" sz="2200" dirty="0" smtClean="0">
                <a:latin typeface="+mj-lt"/>
              </a:rPr>
              <a:t>have found </a:t>
            </a:r>
            <a:r>
              <a:rPr lang="en-US" sz="2200" dirty="0">
                <a:latin typeface="+mj-lt"/>
              </a:rPr>
              <a:t>the exact location of its occurrence.</a:t>
            </a:r>
          </a:p>
        </p:txBody>
      </p:sp>
    </p:spTree>
    <p:extLst>
      <p:ext uri="{BB962C8B-B14F-4D97-AF65-F5344CB8AC3E}">
        <p14:creationId xmlns:p14="http://schemas.microsoft.com/office/powerpoint/2010/main" val="308414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7989"/>
            <a:ext cx="10515600" cy="735012"/>
          </a:xfrm>
        </p:spPr>
        <p:txBody>
          <a:bodyPr>
            <a:normAutofit/>
          </a:bodyPr>
          <a:lstStyle/>
          <a:p>
            <a:r>
              <a:rPr lang="en-US" sz="3200" b="1" dirty="0" smtClean="0"/>
              <a:t>States of a Bug</a:t>
            </a:r>
            <a:endParaRPr lang="en-US" sz="3200" b="1" dirty="0"/>
          </a:p>
        </p:txBody>
      </p:sp>
      <p:sp>
        <p:nvSpPr>
          <p:cNvPr id="3" name="Content Placeholder 2"/>
          <p:cNvSpPr>
            <a:spLocks noGrp="1"/>
          </p:cNvSpPr>
          <p:nvPr>
            <p:ph idx="1"/>
          </p:nvPr>
        </p:nvSpPr>
        <p:spPr>
          <a:xfrm>
            <a:off x="838200" y="1328738"/>
            <a:ext cx="10515600" cy="4848225"/>
          </a:xfrm>
        </p:spPr>
        <p:txBody>
          <a:bodyPr>
            <a:normAutofit/>
          </a:bodyPr>
          <a:lstStyle/>
          <a:p>
            <a:r>
              <a:rPr lang="en-US" sz="2200" dirty="0" smtClean="0">
                <a:latin typeface="+mj-lt"/>
              </a:rPr>
              <a:t>A Bug </a:t>
            </a:r>
            <a:r>
              <a:rPr lang="en-US" sz="2200" dirty="0">
                <a:latin typeface="+mj-lt"/>
              </a:rPr>
              <a:t>attains the following different states </a:t>
            </a:r>
            <a:r>
              <a:rPr lang="en-US" sz="2200" dirty="0" smtClean="0">
                <a:latin typeface="+mj-lt"/>
              </a:rPr>
              <a:t>in its </a:t>
            </a:r>
            <a:r>
              <a:rPr lang="en-US" sz="2200" dirty="0">
                <a:latin typeface="+mj-lt"/>
              </a:rPr>
              <a:t>life </a:t>
            </a:r>
            <a:r>
              <a:rPr lang="en-US" sz="2200" dirty="0" smtClean="0">
                <a:latin typeface="+mj-lt"/>
              </a:rPr>
              <a:t>cycle:</a:t>
            </a:r>
          </a:p>
          <a:p>
            <a:pPr marL="0" indent="0">
              <a:buNone/>
            </a:pPr>
            <a:r>
              <a:rPr lang="en-US" sz="2200" dirty="0">
                <a:latin typeface="+mj-lt"/>
              </a:rPr>
              <a:t> </a:t>
            </a:r>
            <a:r>
              <a:rPr lang="en-US" sz="2200" dirty="0" smtClean="0">
                <a:latin typeface="+mj-lt"/>
              </a:rPr>
              <a:t>  </a:t>
            </a:r>
            <a:r>
              <a:rPr lang="en-US" sz="2200" b="1" dirty="0" smtClean="0">
                <a:latin typeface="+mj-lt"/>
              </a:rPr>
              <a:t>-New</a:t>
            </a:r>
          </a:p>
          <a:p>
            <a:pPr marL="0" indent="0">
              <a:buNone/>
            </a:pPr>
            <a:r>
              <a:rPr lang="en-US" sz="2200" b="1" dirty="0">
                <a:latin typeface="+mj-lt"/>
              </a:rPr>
              <a:t> </a:t>
            </a:r>
            <a:r>
              <a:rPr lang="en-US" sz="2200" b="1" dirty="0" smtClean="0">
                <a:latin typeface="+mj-lt"/>
              </a:rPr>
              <a:t>  -open</a:t>
            </a:r>
          </a:p>
          <a:p>
            <a:pPr marL="0" indent="0">
              <a:buNone/>
            </a:pPr>
            <a:r>
              <a:rPr lang="en-US" sz="2200" b="1" dirty="0">
                <a:latin typeface="+mj-lt"/>
              </a:rPr>
              <a:t> </a:t>
            </a:r>
            <a:r>
              <a:rPr lang="en-US" sz="2200" b="1" dirty="0" smtClean="0">
                <a:latin typeface="+mj-lt"/>
              </a:rPr>
              <a:t>  -Assign</a:t>
            </a:r>
          </a:p>
          <a:p>
            <a:pPr marL="0" indent="0">
              <a:buNone/>
            </a:pPr>
            <a:r>
              <a:rPr lang="en-US" sz="2200" b="1" dirty="0">
                <a:latin typeface="+mj-lt"/>
              </a:rPr>
              <a:t> </a:t>
            </a:r>
            <a:r>
              <a:rPr lang="en-US" sz="2200" b="1" dirty="0" smtClean="0">
                <a:latin typeface="+mj-lt"/>
              </a:rPr>
              <a:t>  -Deferred </a:t>
            </a:r>
          </a:p>
          <a:p>
            <a:pPr marL="0" indent="0">
              <a:buNone/>
            </a:pPr>
            <a:r>
              <a:rPr lang="en-US" sz="2200" b="1" dirty="0">
                <a:latin typeface="+mj-lt"/>
              </a:rPr>
              <a:t> </a:t>
            </a:r>
            <a:r>
              <a:rPr lang="en-US" sz="2200" b="1" dirty="0" smtClean="0">
                <a:latin typeface="+mj-lt"/>
              </a:rPr>
              <a:t>  -Rejected</a:t>
            </a:r>
          </a:p>
          <a:p>
            <a:pPr marL="0" indent="0">
              <a:buNone/>
            </a:pPr>
            <a:r>
              <a:rPr lang="en-US" sz="2200" b="1" dirty="0">
                <a:latin typeface="+mj-lt"/>
              </a:rPr>
              <a:t> </a:t>
            </a:r>
            <a:r>
              <a:rPr lang="en-US" sz="2200" b="1" dirty="0" smtClean="0">
                <a:latin typeface="+mj-lt"/>
              </a:rPr>
              <a:t>  -Test</a:t>
            </a:r>
          </a:p>
          <a:p>
            <a:pPr marL="0" indent="0">
              <a:buNone/>
            </a:pPr>
            <a:r>
              <a:rPr lang="en-US" sz="2200" b="1" dirty="0">
                <a:latin typeface="+mj-lt"/>
              </a:rPr>
              <a:t> </a:t>
            </a:r>
            <a:r>
              <a:rPr lang="en-US" sz="2200" b="1" dirty="0" smtClean="0">
                <a:latin typeface="+mj-lt"/>
              </a:rPr>
              <a:t>  -Verified/fixed</a:t>
            </a:r>
          </a:p>
          <a:p>
            <a:pPr marL="0" indent="0">
              <a:buNone/>
            </a:pPr>
            <a:r>
              <a:rPr lang="en-US" sz="2200" b="1" dirty="0">
                <a:latin typeface="+mj-lt"/>
              </a:rPr>
              <a:t> </a:t>
            </a:r>
            <a:r>
              <a:rPr lang="en-US" sz="2200" b="1" dirty="0" smtClean="0">
                <a:latin typeface="+mj-lt"/>
              </a:rPr>
              <a:t>  -Reopened</a:t>
            </a:r>
          </a:p>
          <a:p>
            <a:pPr marL="0" indent="0">
              <a:buNone/>
            </a:pPr>
            <a:r>
              <a:rPr lang="en-US" sz="2200" b="1" dirty="0">
                <a:latin typeface="+mj-lt"/>
              </a:rPr>
              <a:t> </a:t>
            </a:r>
            <a:r>
              <a:rPr lang="en-US" sz="2200" b="1" dirty="0" smtClean="0">
                <a:latin typeface="+mj-lt"/>
              </a:rPr>
              <a:t>  -Closed</a:t>
            </a:r>
            <a:endParaRPr lang="en-US" sz="2200" b="1" dirty="0">
              <a:latin typeface="+mj-lt"/>
            </a:endParaRPr>
          </a:p>
        </p:txBody>
      </p:sp>
    </p:spTree>
    <p:extLst>
      <p:ext uri="{BB962C8B-B14F-4D97-AF65-F5344CB8AC3E}">
        <p14:creationId xmlns:p14="http://schemas.microsoft.com/office/powerpoint/2010/main" val="69062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normAutofit/>
          </a:bodyPr>
          <a:lstStyle/>
          <a:p>
            <a:r>
              <a:rPr lang="en-US" sz="3200" b="1" dirty="0" smtClean="0"/>
              <a:t>fig. : States of  a Bug</a:t>
            </a:r>
            <a:endParaRPr lang="en-US" sz="3200" b="1" dirty="0"/>
          </a:p>
        </p:txBody>
      </p:sp>
      <p:pic>
        <p:nvPicPr>
          <p:cNvPr id="4" name="Content Placeholder 3"/>
          <p:cNvPicPr>
            <a:picLocks noGrp="1" noChangeAspect="1"/>
          </p:cNvPicPr>
          <p:nvPr>
            <p:ph idx="1"/>
          </p:nvPr>
        </p:nvPicPr>
        <p:blipFill>
          <a:blip r:embed="rId2"/>
          <a:stretch>
            <a:fillRect/>
          </a:stretch>
        </p:blipFill>
        <p:spPr>
          <a:xfrm>
            <a:off x="3171825" y="1300163"/>
            <a:ext cx="5043488" cy="4843462"/>
          </a:xfrm>
          <a:prstGeom prst="rect">
            <a:avLst/>
          </a:prstGeom>
        </p:spPr>
      </p:pic>
    </p:spTree>
    <p:extLst>
      <p:ext uri="{BB962C8B-B14F-4D97-AF65-F5344CB8AC3E}">
        <p14:creationId xmlns:p14="http://schemas.microsoft.com/office/powerpoint/2010/main" val="18899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3588"/>
          </a:xfrm>
        </p:spPr>
        <p:txBody>
          <a:bodyPr/>
          <a:lstStyle/>
          <a:p>
            <a:endParaRPr lang="en-US" dirty="0"/>
          </a:p>
        </p:txBody>
      </p:sp>
      <p:sp>
        <p:nvSpPr>
          <p:cNvPr id="3" name="Content Placeholder 2"/>
          <p:cNvSpPr>
            <a:spLocks noGrp="1"/>
          </p:cNvSpPr>
          <p:nvPr>
            <p:ph idx="1"/>
          </p:nvPr>
        </p:nvSpPr>
        <p:spPr>
          <a:xfrm>
            <a:off x="838200" y="1371600"/>
            <a:ext cx="10515600" cy="4805363"/>
          </a:xfrm>
        </p:spPr>
        <p:txBody>
          <a:bodyPr>
            <a:normAutofit/>
          </a:bodyPr>
          <a:lstStyle/>
          <a:p>
            <a:pPr algn="just"/>
            <a:r>
              <a:rPr lang="en-US" sz="2200" b="1" i="1" dirty="0">
                <a:latin typeface="+mj-lt"/>
              </a:rPr>
              <a:t>New </a:t>
            </a:r>
            <a:r>
              <a:rPr lang="en-US" sz="2200" dirty="0">
                <a:latin typeface="+mj-lt"/>
              </a:rPr>
              <a:t>The state is new when the bug is </a:t>
            </a:r>
            <a:r>
              <a:rPr lang="en-US" sz="2200" b="1" dirty="0">
                <a:latin typeface="+mj-lt"/>
              </a:rPr>
              <a:t>reported </a:t>
            </a:r>
            <a:r>
              <a:rPr lang="en-US" sz="2200" b="1" dirty="0" smtClean="0">
                <a:latin typeface="+mj-lt"/>
              </a:rPr>
              <a:t>first </a:t>
            </a:r>
            <a:r>
              <a:rPr lang="en-US" sz="2200" b="1" dirty="0">
                <a:latin typeface="+mj-lt"/>
              </a:rPr>
              <a:t>time </a:t>
            </a:r>
            <a:r>
              <a:rPr lang="en-US" sz="2200" dirty="0">
                <a:latin typeface="+mj-lt"/>
              </a:rPr>
              <a:t>by a tester.</a:t>
            </a:r>
          </a:p>
          <a:p>
            <a:pPr algn="just"/>
            <a:r>
              <a:rPr lang="en-US" sz="2200" b="1" i="1" dirty="0">
                <a:latin typeface="+mj-lt"/>
              </a:rPr>
              <a:t>Open </a:t>
            </a:r>
            <a:r>
              <a:rPr lang="en-US" sz="2200" dirty="0">
                <a:latin typeface="+mj-lt"/>
              </a:rPr>
              <a:t>The new state does not verify that the </a:t>
            </a:r>
            <a:r>
              <a:rPr lang="en-US" sz="2200" b="1" dirty="0">
                <a:latin typeface="+mj-lt"/>
              </a:rPr>
              <a:t>bug is genuine</a:t>
            </a:r>
            <a:r>
              <a:rPr lang="en-US" sz="2200" dirty="0">
                <a:latin typeface="+mj-lt"/>
              </a:rPr>
              <a:t>. When the </a:t>
            </a:r>
            <a:r>
              <a:rPr lang="en-US" sz="2200" dirty="0" smtClean="0">
                <a:latin typeface="+mj-lt"/>
              </a:rPr>
              <a:t>test leader approves that </a:t>
            </a:r>
            <a:r>
              <a:rPr lang="en-US" sz="2200" dirty="0">
                <a:latin typeface="+mj-lt"/>
              </a:rPr>
              <a:t>the bug is genuine, its state becomes open.</a:t>
            </a:r>
          </a:p>
          <a:p>
            <a:pPr algn="just"/>
            <a:r>
              <a:rPr lang="en-US" sz="2200" b="1" i="1" dirty="0">
                <a:latin typeface="+mj-lt"/>
              </a:rPr>
              <a:t>Assign </a:t>
            </a:r>
            <a:r>
              <a:rPr lang="en-US" sz="2200" dirty="0">
                <a:latin typeface="+mj-lt"/>
              </a:rPr>
              <a:t>An open bug comes to the development team where the </a:t>
            </a:r>
            <a:r>
              <a:rPr lang="en-US" sz="2200" dirty="0" smtClean="0">
                <a:latin typeface="+mj-lt"/>
              </a:rPr>
              <a:t>development team verifies it validity</a:t>
            </a:r>
            <a:r>
              <a:rPr lang="en-US" sz="2200" dirty="0">
                <a:latin typeface="+mj-lt"/>
              </a:rPr>
              <a:t>. If the </a:t>
            </a:r>
            <a:r>
              <a:rPr lang="en-US" sz="2200" b="1" dirty="0">
                <a:latin typeface="+mj-lt"/>
              </a:rPr>
              <a:t>bug is valid, a developer is assigned the job </a:t>
            </a:r>
            <a:r>
              <a:rPr lang="en-US" sz="2200" b="1" dirty="0" smtClean="0">
                <a:latin typeface="+mj-lt"/>
              </a:rPr>
              <a:t>to fix </a:t>
            </a:r>
            <a:r>
              <a:rPr lang="en-US" sz="2200" b="1" dirty="0">
                <a:latin typeface="+mj-lt"/>
              </a:rPr>
              <a:t>it </a:t>
            </a:r>
            <a:r>
              <a:rPr lang="en-US" sz="2200" dirty="0">
                <a:latin typeface="+mj-lt"/>
              </a:rPr>
              <a:t>and the state of the bug now is ‘ASSIGN’.</a:t>
            </a:r>
          </a:p>
          <a:p>
            <a:pPr algn="just"/>
            <a:r>
              <a:rPr lang="en-US" sz="2200" b="1" i="1" dirty="0">
                <a:latin typeface="+mj-lt"/>
              </a:rPr>
              <a:t>Deferred </a:t>
            </a:r>
            <a:r>
              <a:rPr lang="en-US" sz="2200" dirty="0">
                <a:latin typeface="+mj-lt"/>
              </a:rPr>
              <a:t>The developer who has been assigned to </a:t>
            </a:r>
            <a:r>
              <a:rPr lang="en-US" sz="2200" dirty="0" smtClean="0">
                <a:latin typeface="+mj-lt"/>
              </a:rPr>
              <a:t>fix </a:t>
            </a:r>
            <a:r>
              <a:rPr lang="en-US" sz="2200" dirty="0">
                <a:latin typeface="+mj-lt"/>
              </a:rPr>
              <a:t>the bug will </a:t>
            </a:r>
            <a:r>
              <a:rPr lang="en-US" sz="2200" b="1" dirty="0">
                <a:latin typeface="+mj-lt"/>
              </a:rPr>
              <a:t>check </a:t>
            </a:r>
            <a:r>
              <a:rPr lang="en-US" sz="2200" b="1" dirty="0" smtClean="0">
                <a:latin typeface="+mj-lt"/>
              </a:rPr>
              <a:t>its validity </a:t>
            </a:r>
            <a:r>
              <a:rPr lang="en-US" sz="2200" b="1" dirty="0">
                <a:latin typeface="+mj-lt"/>
              </a:rPr>
              <a:t>and priority</a:t>
            </a:r>
            <a:r>
              <a:rPr lang="en-US" sz="2200" dirty="0">
                <a:latin typeface="+mj-lt"/>
              </a:rPr>
              <a:t>. If the priority of the reported bug is not high or there </a:t>
            </a:r>
            <a:r>
              <a:rPr lang="en-US" sz="2200" dirty="0" smtClean="0">
                <a:latin typeface="+mj-lt"/>
              </a:rPr>
              <a:t>is not sufficient </a:t>
            </a:r>
            <a:r>
              <a:rPr lang="en-US" sz="2200" dirty="0">
                <a:latin typeface="+mj-lt"/>
              </a:rPr>
              <a:t>time to test it or the bug does not have any adverse effect on </a:t>
            </a:r>
            <a:r>
              <a:rPr lang="en-US" sz="2200" dirty="0" smtClean="0">
                <a:latin typeface="+mj-lt"/>
              </a:rPr>
              <a:t>the software</a:t>
            </a:r>
            <a:r>
              <a:rPr lang="en-US" sz="2200" dirty="0">
                <a:latin typeface="+mj-lt"/>
              </a:rPr>
              <a:t>, then the bug is changed to deferred state which implies </a:t>
            </a:r>
            <a:r>
              <a:rPr lang="en-US" sz="2200" b="1" dirty="0">
                <a:latin typeface="+mj-lt"/>
              </a:rPr>
              <a:t>the bug </a:t>
            </a:r>
            <a:r>
              <a:rPr lang="en-US" sz="2200" b="1" dirty="0" smtClean="0">
                <a:latin typeface="+mj-lt"/>
              </a:rPr>
              <a:t>is expected </a:t>
            </a:r>
            <a:r>
              <a:rPr lang="en-US" sz="2200" b="1" dirty="0">
                <a:latin typeface="+mj-lt"/>
              </a:rPr>
              <a:t>to be </a:t>
            </a:r>
            <a:r>
              <a:rPr lang="en-US" sz="2200" b="1" dirty="0" smtClean="0">
                <a:latin typeface="+mj-lt"/>
              </a:rPr>
              <a:t>fixed </a:t>
            </a:r>
            <a:r>
              <a:rPr lang="en-US" sz="2200" b="1" dirty="0">
                <a:latin typeface="+mj-lt"/>
              </a:rPr>
              <a:t>in next releases.</a:t>
            </a:r>
          </a:p>
          <a:p>
            <a:pPr algn="just"/>
            <a:r>
              <a:rPr lang="en-US" sz="2200" b="1" i="1" dirty="0">
                <a:latin typeface="+mj-lt"/>
              </a:rPr>
              <a:t>Rejected </a:t>
            </a:r>
            <a:r>
              <a:rPr lang="en-US" sz="2200" dirty="0">
                <a:latin typeface="+mj-lt"/>
              </a:rPr>
              <a:t>It may be possible that the developer rejects the bug after </a:t>
            </a:r>
            <a:r>
              <a:rPr lang="en-US" sz="2200" dirty="0" smtClean="0">
                <a:latin typeface="+mj-lt"/>
              </a:rPr>
              <a:t>checking its </a:t>
            </a:r>
            <a:r>
              <a:rPr lang="en-US" sz="2200" dirty="0">
                <a:latin typeface="+mj-lt"/>
              </a:rPr>
              <a:t>validity, as </a:t>
            </a:r>
            <a:r>
              <a:rPr lang="en-US" sz="2200" b="1" dirty="0">
                <a:latin typeface="+mj-lt"/>
              </a:rPr>
              <a:t>it is not a genuine one</a:t>
            </a:r>
            <a:r>
              <a:rPr lang="en-US" sz="2200" dirty="0">
                <a:latin typeface="+mj-lt"/>
              </a:rPr>
              <a:t>.</a:t>
            </a:r>
          </a:p>
        </p:txBody>
      </p:sp>
    </p:spTree>
    <p:extLst>
      <p:ext uri="{BB962C8B-B14F-4D97-AF65-F5344CB8AC3E}">
        <p14:creationId xmlns:p14="http://schemas.microsoft.com/office/powerpoint/2010/main" val="10270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1289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Software Verification Validation  and Testing</vt:lpstr>
      <vt:lpstr>Bugs</vt:lpstr>
      <vt:lpstr>Life cycle of a bug</vt:lpstr>
      <vt:lpstr>PowerPoint Presentation</vt:lpstr>
      <vt:lpstr>PowerPoint Presentation</vt:lpstr>
      <vt:lpstr>PowerPoint Presentation</vt:lpstr>
      <vt:lpstr>States of a Bug</vt:lpstr>
      <vt:lpstr>fig. : States of  a Bug</vt:lpstr>
      <vt:lpstr>PowerPoint Presentation</vt:lpstr>
      <vt:lpstr>PowerPoint Presentation</vt:lpstr>
      <vt:lpstr> Why do bugs occur? </vt:lpstr>
      <vt:lpstr>Cost of debugging increases if bug propagates</vt:lpstr>
      <vt:lpstr> Bug Classification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Verification Validation  and Testing</dc:title>
  <dc:creator>USER</dc:creator>
  <cp:lastModifiedBy>USER</cp:lastModifiedBy>
  <cp:revision>32</cp:revision>
  <dcterms:created xsi:type="dcterms:W3CDTF">2021-02-03T05:29:27Z</dcterms:created>
  <dcterms:modified xsi:type="dcterms:W3CDTF">2021-02-17T04:42:33Z</dcterms:modified>
</cp:coreProperties>
</file>