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C13-8D5B-4DA8-85D7-20FBD32D2E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356C-18D3-4A85-B096-68AF705E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C13-8D5B-4DA8-85D7-20FBD32D2E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356C-18D3-4A85-B096-68AF705E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C13-8D5B-4DA8-85D7-20FBD32D2E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356C-18D3-4A85-B096-68AF705E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C13-8D5B-4DA8-85D7-20FBD32D2E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356C-18D3-4A85-B096-68AF705E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C13-8D5B-4DA8-85D7-20FBD32D2E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356C-18D3-4A85-B096-68AF705E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3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C13-8D5B-4DA8-85D7-20FBD32D2E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356C-18D3-4A85-B096-68AF705E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C13-8D5B-4DA8-85D7-20FBD32D2E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356C-18D3-4A85-B096-68AF705E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3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C13-8D5B-4DA8-85D7-20FBD32D2E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356C-18D3-4A85-B096-68AF705E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C13-8D5B-4DA8-85D7-20FBD32D2E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356C-18D3-4A85-B096-68AF705E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C13-8D5B-4DA8-85D7-20FBD32D2E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356C-18D3-4A85-B096-68AF705E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2C13-8D5B-4DA8-85D7-20FBD32D2E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356C-18D3-4A85-B096-68AF705E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2C13-8D5B-4DA8-85D7-20FBD32D2E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1356C-18D3-4A85-B096-68AF705E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Software Verification Validation </a:t>
            </a:r>
            <a:br>
              <a:rPr lang="en-US" sz="4000" b="1" dirty="0"/>
            </a:br>
            <a:r>
              <a:rPr lang="en-US" sz="4000" b="1" dirty="0"/>
              <a:t>and Testing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 :  Neha </a:t>
            </a:r>
            <a:r>
              <a:rPr lang="en-US" b="1" dirty="0" err="1" smtClean="0"/>
              <a:t>Tripathi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</p:spPr>
        <p:txBody>
          <a:bodyPr>
            <a:normAutofit/>
          </a:bodyPr>
          <a:lstStyle/>
          <a:p>
            <a:r>
              <a:rPr lang="en-US" sz="3200" b="1" dirty="0"/>
              <a:t>Post-Execution/Test Review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164"/>
            <a:ext cx="10515600" cy="4876799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+mj-lt"/>
              </a:rPr>
              <a:t>After </a:t>
            </a:r>
            <a:r>
              <a:rPr lang="en-US" sz="2200" dirty="0">
                <a:latin typeface="+mj-lt"/>
              </a:rPr>
              <a:t>successful test execution, bugs will be reported to </a:t>
            </a:r>
            <a:r>
              <a:rPr lang="en-US" sz="2200" dirty="0" smtClean="0">
                <a:latin typeface="+mj-lt"/>
              </a:rPr>
              <a:t>the concerned developers</a:t>
            </a:r>
            <a:r>
              <a:rPr lang="en-US" sz="2200" dirty="0">
                <a:latin typeface="+mj-lt"/>
              </a:rPr>
              <a:t>. This phase is to </a:t>
            </a:r>
            <a:r>
              <a:rPr lang="en-US" sz="2200" dirty="0" smtClean="0">
                <a:latin typeface="+mj-lt"/>
              </a:rPr>
              <a:t>analyze </a:t>
            </a:r>
            <a:r>
              <a:rPr lang="en-US" sz="2200" dirty="0">
                <a:latin typeface="+mj-lt"/>
              </a:rPr>
              <a:t>bug-related issues and get </a:t>
            </a:r>
            <a:r>
              <a:rPr lang="en-US" sz="2200" dirty="0" smtClean="0">
                <a:latin typeface="+mj-lt"/>
              </a:rPr>
              <a:t>feedback so </a:t>
            </a:r>
            <a:r>
              <a:rPr lang="en-US" sz="2200" dirty="0">
                <a:latin typeface="+mj-lt"/>
              </a:rPr>
              <a:t>that maximum number of bugs can be removed</a:t>
            </a:r>
            <a:r>
              <a:rPr lang="en-US" sz="2200" dirty="0" smtClean="0">
                <a:latin typeface="+mj-lt"/>
              </a:rPr>
              <a:t>.</a:t>
            </a:r>
          </a:p>
          <a:p>
            <a:r>
              <a:rPr lang="en-US" sz="2200" dirty="0">
                <a:latin typeface="+mj-lt"/>
              </a:rPr>
              <a:t>As soon as the developer gets the bug report, he performs the </a:t>
            </a:r>
            <a:r>
              <a:rPr lang="en-US" sz="2200" dirty="0" smtClean="0">
                <a:latin typeface="+mj-lt"/>
              </a:rPr>
              <a:t>following activities:</a:t>
            </a: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      -</a:t>
            </a:r>
            <a:r>
              <a:rPr lang="en-US" sz="2200" b="1" i="1" dirty="0">
                <a:latin typeface="+mj-lt"/>
              </a:rPr>
              <a:t>Understanding the </a:t>
            </a:r>
            <a:r>
              <a:rPr lang="en-US" sz="2200" b="1" i="1" dirty="0" smtClean="0">
                <a:latin typeface="+mj-lt"/>
              </a:rPr>
              <a:t>bug</a:t>
            </a:r>
          </a:p>
          <a:p>
            <a:pPr marL="0" indent="0">
              <a:buNone/>
            </a:pP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smtClean="0">
                <a:latin typeface="+mj-lt"/>
              </a:rPr>
              <a:t>     -</a:t>
            </a:r>
            <a:r>
              <a:rPr lang="en-US" sz="2200" b="1" i="1" dirty="0">
                <a:latin typeface="+mj-lt"/>
              </a:rPr>
              <a:t>Reproducing the </a:t>
            </a:r>
            <a:r>
              <a:rPr lang="en-US" sz="2200" b="1" i="1" dirty="0" smtClean="0">
                <a:latin typeface="+mj-lt"/>
              </a:rPr>
              <a:t>bug </a:t>
            </a:r>
            <a:r>
              <a:rPr lang="en-US" sz="2200" dirty="0" smtClean="0">
                <a:latin typeface="+mj-lt"/>
              </a:rPr>
              <a:t>(confirm the bug and cross verify failure)</a:t>
            </a:r>
          </a:p>
          <a:p>
            <a:pPr marL="0" indent="0">
              <a:buNone/>
            </a:pP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smtClean="0">
                <a:latin typeface="+mj-lt"/>
              </a:rPr>
              <a:t>     -Analyzing </a:t>
            </a:r>
            <a:r>
              <a:rPr lang="en-US" sz="2200" b="1" i="1" dirty="0">
                <a:latin typeface="+mj-lt"/>
              </a:rPr>
              <a:t>the nature and cause of the </a:t>
            </a:r>
            <a:r>
              <a:rPr lang="en-US" sz="2200" b="1" dirty="0" smtClean="0">
                <a:latin typeface="+mj-lt"/>
              </a:rPr>
              <a:t>bug</a:t>
            </a:r>
            <a:r>
              <a:rPr lang="en-US" sz="2200" dirty="0" smtClean="0">
                <a:latin typeface="+mj-lt"/>
              </a:rPr>
              <a:t> (debugging, report to testing team)</a:t>
            </a:r>
          </a:p>
          <a:p>
            <a:pPr marL="0" indent="0">
              <a:buNone/>
            </a:pP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smtClean="0">
                <a:latin typeface="+mj-lt"/>
              </a:rPr>
              <a:t>     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19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77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Software testing Life Cycle(STLC)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8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Software testing Life Cycle(STLC)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+mj-lt"/>
              </a:rPr>
              <a:t>S</a:t>
            </a:r>
            <a:r>
              <a:rPr lang="en-US" sz="2200" dirty="0" smtClean="0">
                <a:latin typeface="+mj-lt"/>
              </a:rPr>
              <a:t>oftware testing is recognized </a:t>
            </a:r>
            <a:r>
              <a:rPr lang="en-US" sz="2200" dirty="0">
                <a:latin typeface="+mj-lt"/>
              </a:rPr>
              <a:t>as a process, like </a:t>
            </a:r>
            <a:r>
              <a:rPr lang="en-US" sz="2200" dirty="0" smtClean="0">
                <a:latin typeface="+mj-lt"/>
              </a:rPr>
              <a:t>SDLC.</a:t>
            </a:r>
          </a:p>
          <a:p>
            <a:pPr algn="just"/>
            <a:r>
              <a:rPr lang="en-US" sz="2200" b="1" dirty="0" smtClean="0">
                <a:latin typeface="+mj-lt"/>
              </a:rPr>
              <a:t>The </a:t>
            </a:r>
            <a:r>
              <a:rPr lang="en-US" sz="2200" b="1" dirty="0">
                <a:latin typeface="+mj-lt"/>
              </a:rPr>
              <a:t>testing process divided into a </a:t>
            </a:r>
            <a:r>
              <a:rPr lang="en-US" sz="2200" b="1" dirty="0" smtClean="0">
                <a:latin typeface="+mj-lt"/>
              </a:rPr>
              <a:t>well-defined </a:t>
            </a:r>
            <a:r>
              <a:rPr lang="en-US" sz="2200" b="1" dirty="0">
                <a:latin typeface="+mj-lt"/>
              </a:rPr>
              <a:t>sequence of steps is </a:t>
            </a:r>
            <a:r>
              <a:rPr lang="en-US" sz="2200" b="1" dirty="0" smtClean="0">
                <a:latin typeface="+mj-lt"/>
              </a:rPr>
              <a:t>termed as </a:t>
            </a:r>
            <a:r>
              <a:rPr lang="en-US" sz="2200" b="1" i="1" dirty="0">
                <a:latin typeface="+mj-lt"/>
              </a:rPr>
              <a:t>software testing life cycle </a:t>
            </a:r>
            <a:r>
              <a:rPr lang="en-US" sz="2200" b="1" dirty="0">
                <a:latin typeface="+mj-lt"/>
              </a:rPr>
              <a:t>(STLC)</a:t>
            </a:r>
            <a:r>
              <a:rPr lang="en-US" sz="2200" b="1" i="1" dirty="0">
                <a:latin typeface="+mj-lt"/>
              </a:rPr>
              <a:t>. </a:t>
            </a:r>
            <a:endParaRPr lang="en-US" sz="2200" b="1" i="1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major contribution of STLC is to </a:t>
            </a:r>
            <a:r>
              <a:rPr lang="en-US" sz="2200" dirty="0" smtClean="0">
                <a:latin typeface="+mj-lt"/>
              </a:rPr>
              <a:t>involve the </a:t>
            </a:r>
            <a:r>
              <a:rPr lang="en-US" sz="2200" b="1" dirty="0">
                <a:latin typeface="+mj-lt"/>
              </a:rPr>
              <a:t>testers at early stages</a:t>
            </a:r>
            <a:r>
              <a:rPr lang="en-US" sz="2200" dirty="0">
                <a:latin typeface="+mj-lt"/>
              </a:rPr>
              <a:t> of </a:t>
            </a:r>
            <a:r>
              <a:rPr lang="en-US" sz="2200" dirty="0" smtClean="0">
                <a:latin typeface="+mj-lt"/>
              </a:rPr>
              <a:t>development and thus</a:t>
            </a:r>
            <a:r>
              <a:rPr lang="en-US" sz="2200" dirty="0">
                <a:latin typeface="+mj-lt"/>
              </a:rPr>
              <a:t> more number of bugs will be uncovered</a:t>
            </a:r>
            <a:r>
              <a:rPr lang="en-US" sz="2200" dirty="0" smtClean="0">
                <a:latin typeface="+mj-lt"/>
              </a:rPr>
              <a:t> . </a:t>
            </a:r>
          </a:p>
          <a:p>
            <a:pPr algn="just"/>
            <a:r>
              <a:rPr lang="en-US" sz="2200" dirty="0" smtClean="0">
                <a:latin typeface="+mj-lt"/>
              </a:rPr>
              <a:t>This </a:t>
            </a:r>
            <a:r>
              <a:rPr lang="en-US" sz="2200" dirty="0">
                <a:latin typeface="+mj-lt"/>
              </a:rPr>
              <a:t>has a </a:t>
            </a:r>
            <a:r>
              <a:rPr lang="en-US" sz="2200" dirty="0" smtClean="0">
                <a:latin typeface="+mj-lt"/>
              </a:rPr>
              <a:t>significant </a:t>
            </a:r>
            <a:r>
              <a:rPr lang="en-US" sz="2200" b="1" dirty="0" smtClean="0">
                <a:latin typeface="+mj-lt"/>
              </a:rPr>
              <a:t>benefit</a:t>
            </a:r>
            <a:r>
              <a:rPr lang="en-US" sz="2200" dirty="0" smtClean="0">
                <a:latin typeface="+mj-lt"/>
              </a:rPr>
              <a:t> in </a:t>
            </a:r>
            <a:r>
              <a:rPr lang="en-US" sz="2200" dirty="0">
                <a:latin typeface="+mj-lt"/>
              </a:rPr>
              <a:t>the project 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b="1" dirty="0" smtClean="0">
                <a:latin typeface="+mj-lt"/>
              </a:rPr>
              <a:t>effort, schedule </a:t>
            </a:r>
            <a:r>
              <a:rPr lang="en-US" sz="2200" b="1" dirty="0">
                <a:latin typeface="+mj-lt"/>
              </a:rPr>
              <a:t>and cost. </a:t>
            </a:r>
            <a:endParaRPr lang="en-US" sz="2200" b="1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STLC also helps the management </a:t>
            </a:r>
            <a:r>
              <a:rPr lang="en-US" sz="2200" dirty="0" smtClean="0">
                <a:latin typeface="+mj-lt"/>
              </a:rPr>
              <a:t>in measuring specific </a:t>
            </a:r>
            <a:r>
              <a:rPr lang="en-US" sz="2200" dirty="0">
                <a:latin typeface="+mj-lt"/>
              </a:rPr>
              <a:t>milestones</a:t>
            </a:r>
            <a:r>
              <a:rPr lang="en-US" sz="22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67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+mj-lt"/>
              </a:rPr>
              <a:t>STLC consists of the following phases:</a:t>
            </a:r>
          </a:p>
          <a:p>
            <a:pPr marL="0" indent="0" algn="just">
              <a:buNone/>
            </a:pPr>
            <a:r>
              <a:rPr lang="en-US" sz="2200" dirty="0" smtClean="0">
                <a:latin typeface="+mj-lt"/>
              </a:rPr>
              <a:t>     </a:t>
            </a:r>
            <a:r>
              <a:rPr lang="en-US" sz="2200" b="1" dirty="0" smtClean="0">
                <a:latin typeface="+mj-lt"/>
              </a:rPr>
              <a:t>-Test </a:t>
            </a:r>
            <a:r>
              <a:rPr lang="en-US" sz="2200" b="1" dirty="0">
                <a:latin typeface="+mj-lt"/>
              </a:rPr>
              <a:t>planning</a:t>
            </a:r>
          </a:p>
          <a:p>
            <a:pPr marL="0" indent="0" algn="just">
              <a:buNone/>
            </a:pPr>
            <a:r>
              <a:rPr lang="en-US" sz="2200" b="1" dirty="0" smtClean="0">
                <a:latin typeface="+mj-lt"/>
              </a:rPr>
              <a:t>     -Test </a:t>
            </a:r>
            <a:r>
              <a:rPr lang="en-US" sz="2200" b="1" dirty="0">
                <a:latin typeface="+mj-lt"/>
              </a:rPr>
              <a:t>design</a:t>
            </a:r>
          </a:p>
          <a:p>
            <a:pPr marL="0" indent="0" algn="just">
              <a:buNone/>
            </a:pPr>
            <a:r>
              <a:rPr lang="en-US" sz="2200" b="1" dirty="0" smtClean="0">
                <a:latin typeface="+mj-lt"/>
              </a:rPr>
              <a:t>     -Test </a:t>
            </a:r>
            <a:r>
              <a:rPr lang="en-US" sz="2200" b="1" dirty="0">
                <a:latin typeface="+mj-lt"/>
              </a:rPr>
              <a:t>execution</a:t>
            </a:r>
          </a:p>
          <a:p>
            <a:pPr marL="0" indent="0">
              <a:buNone/>
            </a:pPr>
            <a:r>
              <a:rPr lang="en-US" sz="2200" b="1" dirty="0" smtClean="0">
                <a:latin typeface="+mj-lt"/>
              </a:rPr>
              <a:t>     -Post-Execution/test </a:t>
            </a:r>
            <a:r>
              <a:rPr lang="en-US" sz="2200" b="1" dirty="0">
                <a:latin typeface="+mj-lt"/>
              </a:rPr>
              <a:t>review</a:t>
            </a:r>
          </a:p>
          <a:p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Fig. Software </a:t>
            </a:r>
            <a:r>
              <a:rPr lang="en-US" sz="3200" b="1" dirty="0" smtClean="0"/>
              <a:t>Testing </a:t>
            </a:r>
            <a:r>
              <a:rPr lang="en-US" sz="3200" b="1" dirty="0" smtClean="0"/>
              <a:t>Life Cycle(STLC)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0" y="2061652"/>
            <a:ext cx="6429375" cy="40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</p:spPr>
        <p:txBody>
          <a:bodyPr>
            <a:normAutofit/>
          </a:bodyPr>
          <a:lstStyle/>
          <a:p>
            <a:r>
              <a:rPr lang="en-US" sz="3200" b="1" dirty="0"/>
              <a:t>Test Planning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1"/>
            <a:ext cx="10515600" cy="4648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goal</a:t>
            </a:r>
            <a:r>
              <a:rPr lang="en-US" dirty="0">
                <a:latin typeface="+mj-lt"/>
              </a:rPr>
              <a:t> of test planning is to take into account the important issues of </a:t>
            </a:r>
            <a:r>
              <a:rPr lang="en-US" dirty="0" smtClean="0">
                <a:latin typeface="+mj-lt"/>
              </a:rPr>
              <a:t>testing strategy</a:t>
            </a:r>
            <a:r>
              <a:rPr lang="en-US" dirty="0">
                <a:latin typeface="+mj-lt"/>
              </a:rPr>
              <a:t>, viz. resources, schedules, responsibilities, risks, and priorities, as </a:t>
            </a:r>
            <a:r>
              <a:rPr lang="en-US" dirty="0" smtClean="0">
                <a:latin typeface="+mj-lt"/>
              </a:rPr>
              <a:t>a roadmap</a:t>
            </a:r>
            <a:r>
              <a:rPr lang="en-US" dirty="0">
                <a:latin typeface="+mj-lt"/>
              </a:rPr>
              <a:t>. </a:t>
            </a:r>
            <a:endParaRPr lang="en-US" dirty="0" smtClean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Test </a:t>
            </a:r>
            <a:r>
              <a:rPr lang="en-US" dirty="0">
                <a:latin typeface="+mj-lt"/>
              </a:rPr>
              <a:t>planning issues are in tune with the overall project planning.</a:t>
            </a:r>
          </a:p>
          <a:p>
            <a:pPr algn="just"/>
            <a:r>
              <a:rPr lang="en-US" dirty="0">
                <a:latin typeface="+mj-lt"/>
              </a:rPr>
              <a:t>Broadly, following are the </a:t>
            </a:r>
            <a:r>
              <a:rPr lang="en-US" b="1" dirty="0">
                <a:latin typeface="+mj-lt"/>
              </a:rPr>
              <a:t>activities</a:t>
            </a:r>
            <a:r>
              <a:rPr lang="en-US" dirty="0">
                <a:latin typeface="+mj-lt"/>
              </a:rPr>
              <a:t> during test planning:</a:t>
            </a:r>
          </a:p>
          <a:p>
            <a:pPr marL="7429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 Defining </a:t>
            </a:r>
            <a:r>
              <a:rPr lang="en-US" dirty="0">
                <a:latin typeface="+mj-lt"/>
              </a:rPr>
              <a:t>the test strategy.</a:t>
            </a:r>
          </a:p>
          <a:p>
            <a:pPr marL="7429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 Estimate </a:t>
            </a:r>
            <a:r>
              <a:rPr lang="en-US" dirty="0">
                <a:latin typeface="+mj-lt"/>
              </a:rPr>
              <a:t>the number of test cases, their duration, and cost.</a:t>
            </a:r>
          </a:p>
          <a:p>
            <a:pPr marL="7429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Plan the resources like the manpower to test, tools required, </a:t>
            </a:r>
            <a:r>
              <a:rPr lang="en-US" dirty="0" smtClean="0">
                <a:latin typeface="+mj-lt"/>
              </a:rPr>
              <a:t>documents required</a:t>
            </a:r>
            <a:r>
              <a:rPr lang="en-US" dirty="0">
                <a:latin typeface="+mj-lt"/>
              </a:rPr>
              <a:t>.</a:t>
            </a:r>
          </a:p>
          <a:p>
            <a:pPr marL="7429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Identifying areas of risks.</a:t>
            </a:r>
          </a:p>
          <a:p>
            <a:pPr marL="7429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 Defining </a:t>
            </a:r>
            <a:r>
              <a:rPr lang="en-US" dirty="0">
                <a:latin typeface="+mj-lt"/>
              </a:rPr>
              <a:t>the test completion criteria.</a:t>
            </a:r>
          </a:p>
          <a:p>
            <a:pPr marL="7429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 Identification </a:t>
            </a:r>
            <a:r>
              <a:rPr lang="en-US" dirty="0">
                <a:latin typeface="+mj-lt"/>
              </a:rPr>
              <a:t>of methodologies, techniques, and tools for various </a:t>
            </a:r>
            <a:r>
              <a:rPr lang="en-US" dirty="0" smtClean="0">
                <a:latin typeface="+mj-lt"/>
              </a:rPr>
              <a:t>test cases</a:t>
            </a:r>
            <a:r>
              <a:rPr lang="en-US" dirty="0">
                <a:latin typeface="+mj-lt"/>
              </a:rPr>
              <a:t>.</a:t>
            </a:r>
          </a:p>
          <a:p>
            <a:pPr marL="7429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Identifying reporting procedures, bug </a:t>
            </a:r>
            <a:r>
              <a:rPr lang="en-US" dirty="0" smtClean="0">
                <a:latin typeface="+mj-lt"/>
              </a:rPr>
              <a:t>classification</a:t>
            </a:r>
            <a:r>
              <a:rPr lang="en-US" dirty="0">
                <a:latin typeface="+mj-lt"/>
              </a:rPr>
              <a:t>, databases for </a:t>
            </a:r>
            <a:r>
              <a:rPr lang="en-US" dirty="0" smtClean="0">
                <a:latin typeface="+mj-lt"/>
              </a:rPr>
              <a:t>testing, bug </a:t>
            </a:r>
            <a:r>
              <a:rPr lang="en-US" dirty="0">
                <a:latin typeface="+mj-lt"/>
              </a:rPr>
              <a:t>severity levels, and project metrics.</a:t>
            </a:r>
          </a:p>
        </p:txBody>
      </p:sp>
    </p:spTree>
    <p:extLst>
      <p:ext uri="{BB962C8B-B14F-4D97-AF65-F5344CB8AC3E}">
        <p14:creationId xmlns:p14="http://schemas.microsoft.com/office/powerpoint/2010/main" val="21210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+mj-lt"/>
              </a:rPr>
              <a:t>Based on the planning issues as discussed above, </a:t>
            </a:r>
            <a:r>
              <a:rPr lang="en-US" sz="2200" b="1" dirty="0">
                <a:latin typeface="+mj-lt"/>
              </a:rPr>
              <a:t>analysis</a:t>
            </a:r>
            <a:r>
              <a:rPr lang="en-US" sz="2200" dirty="0">
                <a:latin typeface="+mj-lt"/>
              </a:rPr>
              <a:t> is done for </a:t>
            </a:r>
            <a:r>
              <a:rPr lang="en-US" sz="2200" dirty="0" smtClean="0">
                <a:latin typeface="+mj-lt"/>
              </a:rPr>
              <a:t>various testing </a:t>
            </a:r>
            <a:r>
              <a:rPr lang="en-US" sz="2200" dirty="0">
                <a:latin typeface="+mj-lt"/>
              </a:rPr>
              <a:t>activities. </a:t>
            </a:r>
            <a:endParaRPr lang="en-US" sz="2200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major output of test planning is the </a:t>
            </a:r>
            <a:r>
              <a:rPr lang="en-US" sz="2200" b="1" i="1" dirty="0">
                <a:latin typeface="+mj-lt"/>
              </a:rPr>
              <a:t>test plan document</a:t>
            </a:r>
            <a:r>
              <a:rPr lang="en-US" sz="2200" dirty="0">
                <a:latin typeface="+mj-lt"/>
              </a:rPr>
              <a:t>.</a:t>
            </a:r>
          </a:p>
          <a:p>
            <a:pPr algn="just"/>
            <a:r>
              <a:rPr lang="en-US" sz="2200" dirty="0">
                <a:latin typeface="+mj-lt"/>
              </a:rPr>
              <a:t>Test plans are developed for </a:t>
            </a:r>
            <a:r>
              <a:rPr lang="en-US" sz="2200" b="1" dirty="0">
                <a:latin typeface="+mj-lt"/>
              </a:rPr>
              <a:t>each level </a:t>
            </a:r>
            <a:r>
              <a:rPr lang="en-US" sz="2200" dirty="0">
                <a:latin typeface="+mj-lt"/>
              </a:rPr>
              <a:t>of testing. </a:t>
            </a:r>
            <a:endParaRPr lang="en-US" sz="2200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After analyzing the issues</a:t>
            </a:r>
            <a:r>
              <a:rPr lang="en-US" sz="2200" dirty="0">
                <a:latin typeface="+mj-lt"/>
              </a:rPr>
              <a:t>, the following </a:t>
            </a:r>
            <a:r>
              <a:rPr lang="en-US" sz="2200" b="1" dirty="0">
                <a:latin typeface="+mj-lt"/>
              </a:rPr>
              <a:t>activities</a:t>
            </a:r>
            <a:r>
              <a:rPr lang="en-US" sz="2200" dirty="0">
                <a:latin typeface="+mj-lt"/>
              </a:rPr>
              <a:t> are performed:</a:t>
            </a:r>
          </a:p>
          <a:p>
            <a:pPr marL="571500" indent="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Develop a test case format.</a:t>
            </a:r>
          </a:p>
          <a:p>
            <a:pPr marL="571500" indent="0"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 Develop </a:t>
            </a:r>
            <a:r>
              <a:rPr lang="en-US" sz="2200" b="1" dirty="0">
                <a:latin typeface="+mj-lt"/>
              </a:rPr>
              <a:t>test case plans according to every phase of SDLC.</a:t>
            </a:r>
          </a:p>
          <a:p>
            <a:pPr marL="571500" indent="0"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Identify test cases to be automated (if applicable).</a:t>
            </a:r>
          </a:p>
          <a:p>
            <a:pPr marL="571500" indent="0"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Prioritize the test cases according to their importance and criticality.</a:t>
            </a:r>
          </a:p>
          <a:p>
            <a:pPr marL="571500" indent="0"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 Define </a:t>
            </a:r>
            <a:r>
              <a:rPr lang="en-US" sz="2200" b="1" dirty="0">
                <a:latin typeface="+mj-lt"/>
              </a:rPr>
              <a:t>areas of stress and performance testing.</a:t>
            </a:r>
          </a:p>
          <a:p>
            <a:pPr marL="571500" indent="0"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Plan the test cycles required for regression testing.</a:t>
            </a:r>
          </a:p>
        </p:txBody>
      </p:sp>
    </p:spTree>
    <p:extLst>
      <p:ext uri="{BB962C8B-B14F-4D97-AF65-F5344CB8AC3E}">
        <p14:creationId xmlns:p14="http://schemas.microsoft.com/office/powerpoint/2010/main" val="9255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en-US" sz="3200" b="1" dirty="0"/>
              <a:t>Test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+mj-lt"/>
              </a:rPr>
              <a:t>It includes </a:t>
            </a:r>
            <a:r>
              <a:rPr lang="en-US" sz="2200" dirty="0" smtClean="0">
                <a:latin typeface="+mj-lt"/>
              </a:rPr>
              <a:t>the following </a:t>
            </a:r>
            <a:r>
              <a:rPr lang="en-US" sz="2200" dirty="0">
                <a:latin typeface="+mj-lt"/>
              </a:rPr>
              <a:t>critical activities.</a:t>
            </a:r>
          </a:p>
          <a:p>
            <a:pPr algn="just"/>
            <a:r>
              <a:rPr lang="en-US" sz="2200" b="1" dirty="0">
                <a:latin typeface="+mj-lt"/>
              </a:rPr>
              <a:t>Determining the test objectives and their </a:t>
            </a:r>
            <a:r>
              <a:rPr lang="en-US" sz="2200" b="1" dirty="0" smtClean="0">
                <a:latin typeface="+mj-lt"/>
              </a:rPr>
              <a:t>prioritization</a:t>
            </a:r>
          </a:p>
          <a:p>
            <a:pPr marL="0" indent="0" algn="just">
              <a:buNone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    </a:t>
            </a:r>
            <a:r>
              <a:rPr lang="en-US" sz="1800" dirty="0" smtClean="0">
                <a:latin typeface="+mj-lt"/>
              </a:rPr>
              <a:t>-</a:t>
            </a:r>
            <a:r>
              <a:rPr lang="en-US" sz="1800" dirty="0">
                <a:latin typeface="+mj-lt"/>
              </a:rPr>
              <a:t>Preparing list of items to be </a:t>
            </a:r>
            <a:r>
              <a:rPr lang="en-US" sz="1800" dirty="0" smtClean="0">
                <a:latin typeface="+mj-lt"/>
              </a:rPr>
              <a:t>tested</a:t>
            </a:r>
          </a:p>
          <a:p>
            <a:pPr marL="0" indent="0" algn="just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 -</a:t>
            </a:r>
            <a:r>
              <a:rPr lang="en-US" sz="1800" dirty="0">
                <a:latin typeface="+mj-lt"/>
              </a:rPr>
              <a:t>Mapping items to test </a:t>
            </a:r>
            <a:r>
              <a:rPr lang="en-US" sz="1800" dirty="0" smtClean="0">
                <a:latin typeface="+mj-lt"/>
              </a:rPr>
              <a:t>cases</a:t>
            </a:r>
          </a:p>
          <a:p>
            <a:pPr marL="0" indent="0" algn="just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 -</a:t>
            </a:r>
            <a:r>
              <a:rPr lang="en-US" sz="1800" dirty="0">
                <a:latin typeface="+mj-lt"/>
              </a:rPr>
              <a:t>Selection of test case design </a:t>
            </a:r>
            <a:r>
              <a:rPr lang="en-US" sz="1800" dirty="0" smtClean="0">
                <a:latin typeface="+mj-lt"/>
              </a:rPr>
              <a:t>techniques</a:t>
            </a:r>
          </a:p>
          <a:p>
            <a:pPr algn="just"/>
            <a:r>
              <a:rPr lang="en-US" sz="2200" b="1" dirty="0">
                <a:latin typeface="+mj-lt"/>
              </a:rPr>
              <a:t>Creating test cases and test </a:t>
            </a:r>
            <a:r>
              <a:rPr lang="en-US" sz="2200" b="1" dirty="0" smtClean="0">
                <a:latin typeface="+mj-lt"/>
              </a:rPr>
              <a:t>data</a:t>
            </a:r>
          </a:p>
          <a:p>
            <a:pPr algn="just"/>
            <a:r>
              <a:rPr lang="en-US" sz="2200" b="1" dirty="0">
                <a:latin typeface="+mj-lt"/>
              </a:rPr>
              <a:t>Setting up the test environment and supporting </a:t>
            </a:r>
            <a:r>
              <a:rPr lang="en-US" sz="2200" b="1" dirty="0" smtClean="0">
                <a:latin typeface="+mj-lt"/>
              </a:rPr>
              <a:t>tools</a:t>
            </a:r>
          </a:p>
          <a:p>
            <a:pPr algn="just"/>
            <a:r>
              <a:rPr lang="en-US" sz="2200" b="1" dirty="0">
                <a:latin typeface="+mj-lt"/>
              </a:rPr>
              <a:t>Creating test procedure </a:t>
            </a:r>
            <a:r>
              <a:rPr lang="en-US" sz="2200" b="1" dirty="0" smtClean="0">
                <a:latin typeface="+mj-lt"/>
              </a:rPr>
              <a:t>specification</a:t>
            </a:r>
          </a:p>
          <a:p>
            <a:pPr algn="just"/>
            <a:endParaRPr lang="en-US" sz="22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72" y="4619626"/>
            <a:ext cx="6794715" cy="15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en-US" sz="3200" b="1" dirty="0"/>
              <a:t>Test Execution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47625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In this phase, all test cases are executed including </a:t>
            </a:r>
            <a:r>
              <a:rPr lang="en-US" sz="2200" b="1" dirty="0" smtClean="0">
                <a:latin typeface="+mj-lt"/>
              </a:rPr>
              <a:t>verification </a:t>
            </a:r>
            <a:r>
              <a:rPr lang="en-US" sz="2200" b="1" dirty="0">
                <a:latin typeface="+mj-lt"/>
              </a:rPr>
              <a:t>and validation.</a:t>
            </a:r>
          </a:p>
          <a:p>
            <a:r>
              <a:rPr lang="en-US" sz="2200" b="1" dirty="0" smtClean="0">
                <a:latin typeface="+mj-lt"/>
              </a:rPr>
              <a:t>Verification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test cases are started at the end of each phase of SDLC. </a:t>
            </a:r>
            <a:endParaRPr lang="en-US" sz="2200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Validation</a:t>
            </a:r>
            <a:r>
              <a:rPr lang="en-US" sz="2200" dirty="0" smtClean="0">
                <a:latin typeface="+mj-lt"/>
              </a:rPr>
              <a:t> test </a:t>
            </a:r>
            <a:r>
              <a:rPr lang="en-US" sz="2200" dirty="0">
                <a:latin typeface="+mj-lt"/>
              </a:rPr>
              <a:t>cases are started after the completion of a module.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It </a:t>
            </a:r>
            <a:r>
              <a:rPr lang="en-US" sz="2200" dirty="0">
                <a:latin typeface="+mj-lt"/>
              </a:rPr>
              <a:t>is the </a:t>
            </a:r>
            <a:r>
              <a:rPr lang="en-US" sz="2200" dirty="0" smtClean="0">
                <a:latin typeface="+mj-lt"/>
              </a:rPr>
              <a:t>decision of </a:t>
            </a:r>
            <a:r>
              <a:rPr lang="en-US" sz="2200" dirty="0">
                <a:latin typeface="+mj-lt"/>
              </a:rPr>
              <a:t>the test team to opt for </a:t>
            </a:r>
            <a:r>
              <a:rPr lang="en-US" sz="2200" b="1" dirty="0">
                <a:latin typeface="+mj-lt"/>
              </a:rPr>
              <a:t>automation or manual </a:t>
            </a:r>
            <a:r>
              <a:rPr lang="en-US" sz="2200" dirty="0">
                <a:latin typeface="+mj-lt"/>
              </a:rPr>
              <a:t>execution. </a:t>
            </a:r>
            <a:endParaRPr lang="en-US" sz="2200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Test results are </a:t>
            </a:r>
            <a:r>
              <a:rPr lang="en-US" sz="2200" b="1" dirty="0">
                <a:latin typeface="+mj-lt"/>
              </a:rPr>
              <a:t>documented </a:t>
            </a:r>
            <a:r>
              <a:rPr lang="en-US" sz="2200" dirty="0">
                <a:latin typeface="+mj-lt"/>
              </a:rPr>
              <a:t>in the test incident reports, test logs, testing status, and </a:t>
            </a:r>
            <a:r>
              <a:rPr lang="en-US" sz="2200" dirty="0" smtClean="0">
                <a:latin typeface="+mj-lt"/>
              </a:rPr>
              <a:t>test summary reports.</a:t>
            </a:r>
          </a:p>
          <a:p>
            <a:endParaRPr lang="en-US" sz="2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9" y="3943351"/>
            <a:ext cx="4914900" cy="207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3" y="3943351"/>
            <a:ext cx="4419600" cy="2076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5944" y="6072188"/>
            <a:ext cx="3943350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</a:t>
            </a:r>
            <a:r>
              <a:rPr lang="en-US" dirty="0"/>
              <a:t> Documents in test execution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4619" y="6070879"/>
            <a:ext cx="390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</a:t>
            </a:r>
            <a:r>
              <a:rPr lang="en-US" dirty="0"/>
              <a:t> Testing level vs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7456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618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Software Verification Validation  and Testing</vt:lpstr>
      <vt:lpstr>PowerPoint Presentation</vt:lpstr>
      <vt:lpstr> Software testing Life Cycle(STLC) </vt:lpstr>
      <vt:lpstr>PowerPoint Presentation</vt:lpstr>
      <vt:lpstr>Fig. Software Testing Life Cycle(STLC)</vt:lpstr>
      <vt:lpstr>Test Planning</vt:lpstr>
      <vt:lpstr>PowerPoint Presentation</vt:lpstr>
      <vt:lpstr>Test Design</vt:lpstr>
      <vt:lpstr>Test Execution</vt:lpstr>
      <vt:lpstr>Post-Execution/Test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Verification Validation  and Testing</dc:title>
  <dc:creator>USER</dc:creator>
  <cp:lastModifiedBy>USER</cp:lastModifiedBy>
  <cp:revision>17</cp:revision>
  <dcterms:created xsi:type="dcterms:W3CDTF">2021-02-10T04:10:50Z</dcterms:created>
  <dcterms:modified xsi:type="dcterms:W3CDTF">2021-02-17T06:57:46Z</dcterms:modified>
</cp:coreProperties>
</file>