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UD Digi Kyokasho N-B" panose="02020700000000000000" pitchFamily="17" charset="-128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181D8-8261-4D34-87BC-C9164FCAF6F8}">
  <a:tblStyle styleId="{5EB181D8-8261-4D34-87BC-C9164FCAF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7293" autoAdjust="0"/>
  </p:normalViewPr>
  <p:slideViewPr>
    <p:cSldViewPr snapToGrid="0">
      <p:cViewPr varScale="1">
        <p:scale>
          <a:sx n="84" d="100"/>
          <a:sy n="84" d="100"/>
        </p:scale>
        <p:origin x="10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3083aa4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3083aa4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083aa49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3083aa49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3083aa4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3083aa4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83aa4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83aa4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83aa4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83aa4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083aa4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083aa4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yansobirin/Final-Proyek-Data-Science/blob/main/Case%20Study%2002%20Housing%20Price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3%20Machine%20Learning%20-%20Linear%20Regression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GFreeman/rps-c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4%20Deep%20learning%20%20Artificial%20Neural%20Network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yan-sobir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v5k39fmnIWw-xg3urpuW_MGXXcZOmP6V/view?usp=sharing" TargetMode="External"/><Relationship Id="rId5" Type="http://schemas.openxmlformats.org/officeDocument/2006/relationships/hyperlink" Target="https://github.com/riyansobirin/Final-Proyek-Data-Science.git" TargetMode="External"/><Relationship Id="rId4" Type="http://schemas.openxmlformats.org/officeDocument/2006/relationships/hyperlink" Target="mailto:riyansobirin0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pcH7EyE1FuWtNkOb7KSWDxUpSBeemkU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1%20Sales%20Force%20Training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mRgaLn3t8NMjR10gffbf6whtnW354Tk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cZ8zsHvsE3_S61KyGHVbEYajhrwMJ6Nu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456650" y="2786121"/>
            <a:ext cx="199785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[</a:t>
            </a:r>
            <a:r>
              <a:rPr lang="en" dirty="0">
                <a:latin typeface="EB Garamond"/>
                <a:ea typeface="EB Garamond"/>
                <a:cs typeface="EB Garamond"/>
                <a:sym typeface="EB Garamond"/>
              </a:rPr>
              <a:t>RIYAN SOBIRIN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" name="Picture 6" descr="桜のイラスト・無料イラスト">
            <a:extLst>
              <a:ext uri="{FF2B5EF4-FFF2-40B4-BE49-F238E27FC236}">
                <a16:creationId xmlns:a16="http://schemas.microsoft.com/office/drawing/2014/main" id="{CB98A4C8-1C39-E4A5-418C-6B0D8347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7010">
            <a:off x="5346288" y="2764636"/>
            <a:ext cx="3514564" cy="18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8CA48-7A28-225A-E583-4C578B59B22E}"/>
              </a:ext>
            </a:extLst>
          </p:cNvPr>
          <p:cNvSpPr txBox="1"/>
          <p:nvPr/>
        </p:nvSpPr>
        <p:spPr>
          <a:xfrm>
            <a:off x="106327" y="47312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また来週！</a:t>
            </a:r>
            <a:endParaRPr lang="en-ID" sz="1400" dirty="0">
              <a:solidFill>
                <a:srgbClr val="FF0000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CABCB-C781-D037-133C-2522FA597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1" y="286398"/>
            <a:ext cx="1571576" cy="149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  <a:r>
              <a:rPr lang="en" sz="1700" dirty="0">
                <a:solidFill>
                  <a:schemeClr val="dk1"/>
                </a:solidFill>
              </a:rPr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 err="1">
                <a:solidFill>
                  <a:schemeClr val="dk1"/>
                </a:solidFill>
              </a:rPr>
              <a:t>Hipotesis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tentang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hubungan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antar-variabel</a:t>
            </a:r>
            <a:endParaRPr lang="en-ID"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Kita </a:t>
            </a:r>
            <a:r>
              <a:rPr lang="en-ID" sz="1700" dirty="0" err="1">
                <a:solidFill>
                  <a:schemeClr val="dk1"/>
                </a:solidFill>
              </a:rPr>
              <a:t>dapat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melihat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bahwa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variabel</a:t>
            </a:r>
            <a:r>
              <a:rPr lang="en-ID" sz="1700" dirty="0">
                <a:solidFill>
                  <a:schemeClr val="dk1"/>
                </a:solidFill>
              </a:rPr>
              <a:t> `</a:t>
            </a:r>
            <a:r>
              <a:rPr lang="en-ID" sz="1700" dirty="0" err="1">
                <a:solidFill>
                  <a:schemeClr val="dk1"/>
                </a:solidFill>
              </a:rPr>
              <a:t>GrLivArea</a:t>
            </a:r>
            <a:r>
              <a:rPr lang="en-ID" sz="1700" dirty="0">
                <a:solidFill>
                  <a:schemeClr val="dk1"/>
                </a:solidFill>
              </a:rPr>
              <a:t>` </a:t>
            </a:r>
            <a:r>
              <a:rPr lang="en-ID" sz="1700" dirty="0" err="1">
                <a:solidFill>
                  <a:schemeClr val="dk1"/>
                </a:solidFill>
              </a:rPr>
              <a:t>memiliki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korelasi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positif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dengan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variabel</a:t>
            </a:r>
            <a:r>
              <a:rPr lang="en-ID" sz="1700" dirty="0">
                <a:solidFill>
                  <a:schemeClr val="dk1"/>
                </a:solidFill>
              </a:rPr>
              <a:t> `</a:t>
            </a:r>
            <a:r>
              <a:rPr lang="en-ID" sz="1700" dirty="0" err="1">
                <a:solidFill>
                  <a:schemeClr val="dk1"/>
                </a:solidFill>
              </a:rPr>
              <a:t>SalePrice</a:t>
            </a:r>
            <a:r>
              <a:rPr lang="en-ID" sz="1700" dirty="0">
                <a:solidFill>
                  <a:schemeClr val="dk1"/>
                </a:solidFill>
              </a:rPr>
              <a:t>`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</a:t>
            </a:r>
            <a:r>
              <a:rPr lang="en-ID" sz="1700" dirty="0" err="1">
                <a:solidFill>
                  <a:schemeClr val="dk1"/>
                </a:solidFill>
              </a:rPr>
              <a:t>Namun</a:t>
            </a:r>
            <a:r>
              <a:rPr lang="en-ID" sz="1700" dirty="0">
                <a:solidFill>
                  <a:schemeClr val="dk1"/>
                </a:solidFill>
              </a:rPr>
              <a:t>, Dari situ </a:t>
            </a:r>
            <a:r>
              <a:rPr lang="en-ID" sz="1700" dirty="0" err="1">
                <a:solidFill>
                  <a:schemeClr val="dk1"/>
                </a:solidFill>
              </a:rPr>
              <a:t>kita</a:t>
            </a:r>
            <a:r>
              <a:rPr lang="en-ID" sz="1700" dirty="0">
                <a:solidFill>
                  <a:schemeClr val="dk1"/>
                </a:solidFill>
              </a:rPr>
              <a:t> juga </a:t>
            </a:r>
            <a:r>
              <a:rPr lang="en-ID" sz="1700" dirty="0" err="1">
                <a:solidFill>
                  <a:schemeClr val="dk1"/>
                </a:solidFill>
              </a:rPr>
              <a:t>dapat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melihat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bahwa</a:t>
            </a:r>
            <a:r>
              <a:rPr lang="en-ID" sz="1700" dirty="0">
                <a:solidFill>
                  <a:schemeClr val="dk1"/>
                </a:solidFill>
              </a:rPr>
              <a:t> data </a:t>
            </a:r>
            <a:r>
              <a:rPr lang="en-ID" sz="1700" dirty="0" err="1">
                <a:solidFill>
                  <a:schemeClr val="dk1"/>
                </a:solidFill>
              </a:rPr>
              <a:t>memiliki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kemungkinan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anomali</a:t>
            </a:r>
            <a:r>
              <a:rPr lang="en-ID" sz="17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</a:t>
            </a:r>
            <a:r>
              <a:rPr lang="en-ID" sz="1700" dirty="0" err="1">
                <a:solidFill>
                  <a:schemeClr val="dk1"/>
                </a:solidFill>
              </a:rPr>
              <a:t>Yaitu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titik</a:t>
            </a:r>
            <a:r>
              <a:rPr lang="en-ID" sz="1700" dirty="0">
                <a:solidFill>
                  <a:schemeClr val="dk1"/>
                </a:solidFill>
              </a:rPr>
              <a:t> yang </a:t>
            </a:r>
            <a:r>
              <a:rPr lang="en-ID" sz="1700" dirty="0" err="1">
                <a:solidFill>
                  <a:schemeClr val="dk1"/>
                </a:solidFill>
              </a:rPr>
              <a:t>berada</a:t>
            </a:r>
            <a:r>
              <a:rPr lang="en-ID" sz="1700" dirty="0">
                <a:solidFill>
                  <a:schemeClr val="dk1"/>
                </a:solidFill>
              </a:rPr>
              <a:t> pada </a:t>
            </a:r>
            <a:r>
              <a:rPr lang="en-ID" sz="1700" dirty="0" err="1">
                <a:solidFill>
                  <a:schemeClr val="dk1"/>
                </a:solidFill>
              </a:rPr>
              <a:t>ujung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kanan</a:t>
            </a:r>
            <a:r>
              <a:rPr lang="en-ID" sz="1700" dirty="0">
                <a:solidFill>
                  <a:schemeClr val="dk1"/>
                </a:solidFill>
              </a:rPr>
              <a:t>.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9A2AF-0CA3-47FA-594C-663AD5215104}"/>
              </a:ext>
            </a:extLst>
          </p:cNvPr>
          <p:cNvSpPr txBox="1"/>
          <p:nvPr/>
        </p:nvSpPr>
        <p:spPr>
          <a:xfrm>
            <a:off x="311700" y="3281597"/>
            <a:ext cx="4664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https://github.com/riyansobirin/Final-Proyek-Data-Science/blob/main/Case%20Study%2002%20Housing%20Price.ipynb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4752-7D00-6827-383F-DB506D7D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30" y="2629171"/>
            <a:ext cx="3346365" cy="2514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3D4FA-F705-6007-086E-3A8A4795B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545455"/>
            <a:ext cx="852487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3800" b="1"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783450"/>
            <a:ext cx="8520600" cy="37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lang="en-ID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6"/>
                </a:highlight>
              </a:rPr>
              <a:t>Temperature and Ice Cream Sales 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n-NO" sz="1200" dirty="0">
                <a:solidFill>
                  <a:schemeClr val="dk1"/>
                </a:solidFill>
              </a:rPr>
              <a:t>Dataset publik terkait suhu dan pendapatan es 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menunjukkan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perbedaan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terkait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dihasilkan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dari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tersebut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bisa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menjadi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referensi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berguna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bagi</a:t>
            </a:r>
            <a:r>
              <a:rPr lang="en-ID" sz="1200" dirty="0">
                <a:solidFill>
                  <a:schemeClr val="dk1"/>
                </a:solidFill>
              </a:rPr>
              <a:t> para </a:t>
            </a:r>
            <a:r>
              <a:rPr lang="en-ID" sz="1200" dirty="0" err="1">
                <a:solidFill>
                  <a:schemeClr val="dk1"/>
                </a:solidFill>
              </a:rPr>
              <a:t>penjual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atau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siapapun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ingin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memulai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bisnis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200" dirty="0" err="1">
                <a:solidFill>
                  <a:schemeClr val="dk1"/>
                </a:solidFill>
              </a:rPr>
              <a:t>Apakah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ada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korelasi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antara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Akhirnya</a:t>
            </a:r>
            <a:r>
              <a:rPr lang="en-ID" sz="1200" dirty="0">
                <a:solidFill>
                  <a:schemeClr val="dk1"/>
                </a:solidFill>
              </a:rPr>
              <a:t>,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melihat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polanya</a:t>
            </a:r>
            <a:r>
              <a:rPr lang="en-ID" sz="1200" dirty="0">
                <a:solidFill>
                  <a:schemeClr val="dk1"/>
                </a:solidFill>
              </a:rPr>
              <a:t>: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tinggi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biasanya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berarti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banyak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, dan </a:t>
            </a:r>
            <a:r>
              <a:rPr lang="en-ID" sz="1200" dirty="0" err="1">
                <a:solidFill>
                  <a:schemeClr val="dk1"/>
                </a:solidFill>
              </a:rPr>
              <a:t>hal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tampaknya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realistis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Namun</a:t>
            </a:r>
            <a:r>
              <a:rPr lang="en-ID" sz="1200" dirty="0">
                <a:solidFill>
                  <a:schemeClr val="dk1"/>
                </a:solidFill>
              </a:rPr>
              <a:t>,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ingin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menggali</a:t>
            </a:r>
            <a:r>
              <a:rPr lang="en-ID" sz="1200" dirty="0">
                <a:solidFill>
                  <a:schemeClr val="dk1"/>
                </a:solidFill>
              </a:rPr>
              <a:t> data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jauh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melakukan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analisis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visualisasi</a:t>
            </a:r>
            <a:r>
              <a:rPr lang="en-ID" sz="1200" dirty="0">
                <a:solidFill>
                  <a:schemeClr val="dk1"/>
                </a:solidFill>
              </a:rPr>
              <a:t>, dan </a:t>
            </a:r>
            <a:r>
              <a:rPr lang="en-ID" sz="1200" dirty="0" err="1">
                <a:solidFill>
                  <a:schemeClr val="dk1"/>
                </a:solidFill>
              </a:rPr>
              <a:t>bahkan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mungkin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regresi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Pertanyaan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baru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adalah</a:t>
            </a:r>
            <a:r>
              <a:rPr lang="en-ID" sz="1200" dirty="0">
                <a:solidFill>
                  <a:schemeClr val="dk1"/>
                </a:solidFill>
              </a:rPr>
              <a:t>, "</a:t>
            </a:r>
            <a:r>
              <a:rPr lang="en-ID" sz="1200" dirty="0" err="1">
                <a:solidFill>
                  <a:schemeClr val="dk1"/>
                </a:solidFill>
              </a:rPr>
              <a:t>Seberapa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kuat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korelasinya</a:t>
            </a:r>
            <a:r>
              <a:rPr lang="en-ID" sz="1200" dirty="0">
                <a:solidFill>
                  <a:schemeClr val="dk1"/>
                </a:solidFill>
              </a:rPr>
              <a:t>?" dan "</a:t>
            </a:r>
            <a:r>
              <a:rPr lang="en-ID" sz="1200" dirty="0" err="1">
                <a:solidFill>
                  <a:schemeClr val="dk1"/>
                </a:solidFill>
              </a:rPr>
              <a:t>Bisakah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kita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merepresentasikan</a:t>
            </a:r>
            <a:r>
              <a:rPr lang="en-ID" sz="1200" dirty="0">
                <a:solidFill>
                  <a:schemeClr val="dk1"/>
                </a:solidFill>
              </a:rPr>
              <a:t> data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regresi</a:t>
            </a:r>
            <a:r>
              <a:rPr lang="en-ID" sz="1200" dirty="0">
                <a:solidFill>
                  <a:schemeClr val="dk1"/>
                </a:solidFill>
              </a:rPr>
              <a:t> linier?"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Study case 3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Tugas study case 3, kamu bisa memilih topik dan dataset yang ingin kamu kerjakan. Langkah panduannya kamu baca di panduan pengisian project ya!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2FF1A-F81A-138F-CC30-B9471772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23" y="85060"/>
            <a:ext cx="2147777" cy="4965405"/>
          </a:xfrm>
          <a:prstGeom prst="rect">
            <a:avLst/>
          </a:prstGeom>
        </p:spPr>
      </p:pic>
      <p:pic>
        <p:nvPicPr>
          <p:cNvPr id="2" name="Picture 1" descr="kyoushi g.png">
            <a:extLst>
              <a:ext uri="{FF2B5EF4-FFF2-40B4-BE49-F238E27FC236}">
                <a16:creationId xmlns:a16="http://schemas.microsoft.com/office/drawing/2014/main" id="{5E47054A-D10E-2DC3-B283-D1F17549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031" y="2159139"/>
            <a:ext cx="1682222" cy="2291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4A902-4A3D-7915-6E51-E09FC3FB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476" y="2063446"/>
            <a:ext cx="2724800" cy="20414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 err="1">
                <a:solidFill>
                  <a:schemeClr val="dk1"/>
                </a:solidFill>
              </a:rPr>
              <a:t>mse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(</a:t>
            </a:r>
            <a:r>
              <a:rPr lang="en-ID" sz="2200" dirty="0" err="1">
                <a:solidFill>
                  <a:schemeClr val="dk1"/>
                </a:solidFill>
              </a:rPr>
              <a:t>kesalahan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kuadrat</a:t>
            </a:r>
            <a:r>
              <a:rPr lang="en-ID" sz="2200" dirty="0">
                <a:solidFill>
                  <a:schemeClr val="dk1"/>
                </a:solidFill>
              </a:rPr>
              <a:t> rata-rata) = 0,0007 </a:t>
            </a:r>
            <a:r>
              <a:rPr lang="en-ID" sz="2200" dirty="0" err="1">
                <a:solidFill>
                  <a:schemeClr val="dk1"/>
                </a:solidFill>
              </a:rPr>
              <a:t>berarti</a:t>
            </a:r>
            <a:r>
              <a:rPr lang="en-ID" sz="2200" dirty="0">
                <a:solidFill>
                  <a:schemeClr val="dk1"/>
                </a:solidFill>
              </a:rPr>
              <a:t> model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tidak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mampu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mencocokkan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persentase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nilai</a:t>
            </a:r>
            <a:r>
              <a:rPr lang="en-ID" sz="2200" dirty="0">
                <a:solidFill>
                  <a:schemeClr val="dk1"/>
                </a:solidFill>
              </a:rPr>
              <a:t> 0,07%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r2 </a:t>
            </a:r>
            <a:r>
              <a:rPr lang="en-ID" sz="2200" dirty="0" err="1">
                <a:solidFill>
                  <a:schemeClr val="dk1"/>
                </a:solidFill>
              </a:rPr>
              <a:t>berarti</a:t>
            </a:r>
            <a:r>
              <a:rPr lang="en-ID" sz="2200" dirty="0">
                <a:solidFill>
                  <a:schemeClr val="dk1"/>
                </a:solidFill>
              </a:rPr>
              <a:t> model Anda 98% </a:t>
            </a:r>
            <a:r>
              <a:rPr lang="en-ID" sz="2200" dirty="0" err="1">
                <a:solidFill>
                  <a:schemeClr val="dk1"/>
                </a:solidFill>
              </a:rPr>
              <a:t>akurat</a:t>
            </a:r>
            <a:r>
              <a:rPr lang="en-ID" sz="2200" dirty="0">
                <a:solidFill>
                  <a:schemeClr val="dk1"/>
                </a:solidFill>
              </a:rPr>
              <a:t> pada data </a:t>
            </a:r>
            <a:r>
              <a:rPr lang="en-ID" sz="2200" dirty="0" err="1">
                <a:solidFill>
                  <a:schemeClr val="dk1"/>
                </a:solidFill>
              </a:rPr>
              <a:t>pengujian</a:t>
            </a:r>
            <a:r>
              <a:rPr lang="en-ID" sz="2200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Model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Bagus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Hubungan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 err="1">
                <a:solidFill>
                  <a:schemeClr val="dk1"/>
                </a:solidFill>
              </a:rPr>
              <a:t>Antar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Variabel</a:t>
            </a:r>
            <a:r>
              <a:rPr lang="en-ID" sz="2200" dirty="0">
                <a:solidFill>
                  <a:schemeClr val="dk1"/>
                </a:solidFill>
              </a:rPr>
              <a:t> Predicted 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Dan Y Test </a:t>
            </a:r>
            <a:r>
              <a:rPr lang="en-ID" sz="2200" dirty="0" err="1">
                <a:solidFill>
                  <a:schemeClr val="dk1"/>
                </a:solidFill>
              </a:rPr>
              <a:t>Sudah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Regresi</a:t>
            </a:r>
            <a:r>
              <a:rPr lang="en-ID" sz="2200" dirty="0">
                <a:solidFill>
                  <a:schemeClr val="dk1"/>
                </a:solidFill>
              </a:rPr>
              <a:t> Linear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02D5D-9105-B3E0-D66A-2670818D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60" y="2799595"/>
            <a:ext cx="3098726" cy="2308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BABA8-2256-1B4E-45A1-B1444B70D546}"/>
              </a:ext>
            </a:extLst>
          </p:cNvPr>
          <p:cNvSpPr txBox="1"/>
          <p:nvPr/>
        </p:nvSpPr>
        <p:spPr>
          <a:xfrm>
            <a:off x="212651" y="3872771"/>
            <a:ext cx="494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https://github.com/riyansobirin/Final-Proyek-Data-Science/blob/main/Case%20Study%2003%20Machine%20Learning%20-%20Linear%20Regression.ipynb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11700" y="794275"/>
            <a:ext cx="8520600" cy="37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Dataset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berisi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gambar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gerakan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tangan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game Batu-</a:t>
            </a:r>
            <a:r>
              <a:rPr lang="en-ID" dirty="0" err="1">
                <a:solidFill>
                  <a:schemeClr val="dk1"/>
                </a:solidFill>
              </a:rPr>
              <a:t>Kertas</a:t>
            </a:r>
            <a:r>
              <a:rPr lang="en-ID" dirty="0">
                <a:solidFill>
                  <a:schemeClr val="dk1"/>
                </a:solidFill>
              </a:rPr>
              <a:t>-</a:t>
            </a:r>
            <a:r>
              <a:rPr lang="en-ID" dirty="0" err="1">
                <a:solidFill>
                  <a:schemeClr val="dk1"/>
                </a:solidFill>
              </a:rPr>
              <a:t>Gunting</a:t>
            </a:r>
            <a:r>
              <a:rPr lang="en-ID" dirty="0">
                <a:solidFill>
                  <a:schemeClr val="dk1"/>
                </a:solidFill>
              </a:rPr>
              <a:t>. Gambar </a:t>
            </a:r>
            <a:r>
              <a:rPr lang="en-ID" dirty="0" err="1">
                <a:solidFill>
                  <a:schemeClr val="dk1"/>
                </a:solidFill>
              </a:rPr>
              <a:t>diambil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sebagai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bagian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proyek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hobi</a:t>
            </a:r>
            <a:r>
              <a:rPr lang="en-ID" dirty="0">
                <a:solidFill>
                  <a:schemeClr val="dk1"/>
                </a:solidFill>
              </a:rPr>
              <a:t> di mana </a:t>
            </a:r>
            <a:r>
              <a:rPr lang="en-ID" dirty="0" err="1">
                <a:solidFill>
                  <a:schemeClr val="dk1"/>
                </a:solidFill>
              </a:rPr>
              <a:t>penulis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mengembangkan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permainan</a:t>
            </a:r>
            <a:r>
              <a:rPr lang="en-ID" dirty="0">
                <a:solidFill>
                  <a:schemeClr val="dk1"/>
                </a:solidFill>
              </a:rPr>
              <a:t> Batu-</a:t>
            </a:r>
            <a:r>
              <a:rPr lang="en-ID" dirty="0" err="1">
                <a:solidFill>
                  <a:schemeClr val="dk1"/>
                </a:solidFill>
              </a:rPr>
              <a:t>Kertas</a:t>
            </a:r>
            <a:r>
              <a:rPr lang="en-ID" dirty="0">
                <a:solidFill>
                  <a:schemeClr val="dk1"/>
                </a:solidFill>
              </a:rPr>
              <a:t>-</a:t>
            </a:r>
            <a:r>
              <a:rPr lang="en-ID" dirty="0" err="1">
                <a:solidFill>
                  <a:schemeClr val="dk1"/>
                </a:solidFill>
              </a:rPr>
              <a:t>Gunting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computer Vision dan </a:t>
            </a:r>
            <a:r>
              <a:rPr lang="en-ID" dirty="0" err="1">
                <a:solidFill>
                  <a:schemeClr val="dk1"/>
                </a:solidFill>
              </a:rPr>
              <a:t>pembelajaran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mesin</a:t>
            </a:r>
            <a:r>
              <a:rPr lang="en-ID" dirty="0">
                <a:solidFill>
                  <a:schemeClr val="dk1"/>
                </a:solidFill>
              </a:rPr>
              <a:t> di Raspberry Pi (</a:t>
            </a:r>
            <a:r>
              <a:rPr lang="en-ID" dirty="0">
                <a:solidFill>
                  <a:schemeClr val="dk1"/>
                </a:solidFill>
                <a:hlinkClick r:id="rId3"/>
              </a:rPr>
              <a:t>https://github.com/DrGFreeman/rps-cv</a:t>
            </a:r>
            <a:r>
              <a:rPr lang="en-ID" dirty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600" dirty="0" err="1">
                <a:solidFill>
                  <a:schemeClr val="dk1"/>
                </a:solidFill>
              </a:rPr>
              <a:t>Tujuan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dari</a:t>
            </a:r>
            <a:r>
              <a:rPr lang="en-ID" sz="1600" dirty="0">
                <a:solidFill>
                  <a:schemeClr val="dk1"/>
                </a:solidFill>
              </a:rPr>
              <a:t> Case </a:t>
            </a:r>
            <a:r>
              <a:rPr lang="en-ID" sz="1600" dirty="0" err="1">
                <a:solidFill>
                  <a:schemeClr val="dk1"/>
                </a:solidFill>
              </a:rPr>
              <a:t>ini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untuk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Mengetahui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Akurasi</a:t>
            </a:r>
            <a:r>
              <a:rPr lang="en-ID" sz="1600" dirty="0">
                <a:solidFill>
                  <a:schemeClr val="dk1"/>
                </a:solidFill>
              </a:rPr>
              <a:t> Pada </a:t>
            </a:r>
            <a:r>
              <a:rPr lang="en-ID" sz="1600" dirty="0" err="1">
                <a:solidFill>
                  <a:schemeClr val="dk1"/>
                </a:solidFill>
              </a:rPr>
              <a:t>Klasifikasi</a:t>
            </a:r>
            <a:r>
              <a:rPr lang="en-ID" sz="1600" dirty="0">
                <a:solidFill>
                  <a:schemeClr val="dk1"/>
                </a:solidFill>
              </a:rPr>
              <a:t> Gambar Batu ,</a:t>
            </a:r>
            <a:r>
              <a:rPr lang="en-ID" sz="1600" dirty="0" err="1">
                <a:solidFill>
                  <a:schemeClr val="dk1"/>
                </a:solidFill>
              </a:rPr>
              <a:t>Gunting</a:t>
            </a:r>
            <a:r>
              <a:rPr lang="en-ID" sz="1600" dirty="0">
                <a:solidFill>
                  <a:schemeClr val="dk1"/>
                </a:solidFill>
              </a:rPr>
              <a:t> dan </a:t>
            </a:r>
            <a:r>
              <a:rPr lang="en-ID" sz="1600" dirty="0" err="1">
                <a:solidFill>
                  <a:schemeClr val="dk1"/>
                </a:solidFill>
              </a:rPr>
              <a:t>Kertas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dengan</a:t>
            </a:r>
            <a:r>
              <a:rPr lang="en-ID" sz="1600" dirty="0">
                <a:solidFill>
                  <a:schemeClr val="dk1"/>
                </a:solidFill>
              </a:rPr>
              <a:t> Deep Learning Model. </a:t>
            </a:r>
            <a:r>
              <a:rPr lang="en-ID" sz="1600" dirty="0" err="1">
                <a:solidFill>
                  <a:schemeClr val="dk1"/>
                </a:solidFill>
              </a:rPr>
              <a:t>Apakah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Akurasi</a:t>
            </a:r>
            <a:r>
              <a:rPr lang="en-ID" sz="1600" dirty="0">
                <a:solidFill>
                  <a:schemeClr val="dk1"/>
                </a:solidFill>
              </a:rPr>
              <a:t> Gambar </a:t>
            </a:r>
            <a:r>
              <a:rPr lang="en-ID" sz="1600" dirty="0" err="1">
                <a:solidFill>
                  <a:schemeClr val="dk1"/>
                </a:solidFill>
              </a:rPr>
              <a:t>sesuai</a:t>
            </a:r>
            <a:r>
              <a:rPr lang="en-ID" sz="1600" dirty="0">
                <a:solidFill>
                  <a:schemeClr val="dk1"/>
                </a:solidFill>
              </a:rPr>
              <a:t> yang </a:t>
            </a:r>
            <a:r>
              <a:rPr lang="en-ID" sz="1600" dirty="0" err="1">
                <a:solidFill>
                  <a:schemeClr val="dk1"/>
                </a:solidFill>
              </a:rPr>
              <a:t>diharapkan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atau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tidak</a:t>
            </a:r>
            <a:r>
              <a:rPr lang="en-ID" sz="1600" dirty="0">
                <a:solidFill>
                  <a:schemeClr val="dk1"/>
                </a:solidFill>
              </a:rPr>
              <a:t>?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Study case 4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Tugas study case 4, kamu bisa memilih topik dan dataset yang ingin kamu kerjakan. Langkah panduannya kamu baca di panduan pengisian project ya!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lang="en" sz="17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9B1CE-E669-0C46-0417-82FB4252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1" y="46620"/>
            <a:ext cx="2023110" cy="5096879"/>
          </a:xfrm>
          <a:prstGeom prst="rect">
            <a:avLst/>
          </a:prstGeom>
        </p:spPr>
      </p:pic>
      <p:pic>
        <p:nvPicPr>
          <p:cNvPr id="4" name="Picture 3" descr="stand1_front05_man.png">
            <a:extLst>
              <a:ext uri="{FF2B5EF4-FFF2-40B4-BE49-F238E27FC236}">
                <a16:creationId xmlns:a16="http://schemas.microsoft.com/office/drawing/2014/main" id="{2A9D7AFB-0C3F-2E82-D68E-56E4902D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4" y="2105037"/>
            <a:ext cx="1080915" cy="2318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2F5F6-A4AC-4003-E90E-D6CDC4037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544" y="2606971"/>
            <a:ext cx="2552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5C672-EA0D-7FC6-D118-69E10720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03" y="1634441"/>
            <a:ext cx="4257716" cy="2055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066E6-AB60-4C57-EEF9-F33CB500656F}"/>
              </a:ext>
            </a:extLst>
          </p:cNvPr>
          <p:cNvSpPr txBox="1"/>
          <p:nvPr/>
        </p:nvSpPr>
        <p:spPr>
          <a:xfrm>
            <a:off x="765545" y="4146698"/>
            <a:ext cx="7070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Training </a:t>
            </a:r>
            <a:r>
              <a:rPr lang="en-US" dirty="0" err="1"/>
              <a:t>Akurasi</a:t>
            </a:r>
            <a:r>
              <a:rPr lang="en-US" dirty="0"/>
              <a:t> dan </a:t>
            </a:r>
            <a:r>
              <a:rPr lang="en-US" dirty="0" err="1"/>
              <a:t>Validasi</a:t>
            </a:r>
            <a:r>
              <a:rPr lang="en-US" dirty="0"/>
              <a:t> (test)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Berhimpit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Sama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100% 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Sangat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Pola Pada Gambar.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</a:rPr>
              <a:t>Hasil Evaluasi Model,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Hasil </a:t>
            </a:r>
            <a:r>
              <a:rPr lang="en-ID" dirty="0" err="1">
                <a:solidFill>
                  <a:schemeClr val="dk1"/>
                </a:solidFill>
              </a:rPr>
              <a:t>Evaluasi</a:t>
            </a:r>
            <a:r>
              <a:rPr lang="en-ID" dirty="0">
                <a:solidFill>
                  <a:schemeClr val="dk1"/>
                </a:solidFill>
              </a:rPr>
              <a:t> Model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C78FC-4912-8A09-E33F-B9E5A992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75" y="793675"/>
            <a:ext cx="3648649" cy="284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11B36-61BF-91BF-0D32-53BE754E5EF2}"/>
              </a:ext>
            </a:extLst>
          </p:cNvPr>
          <p:cNvSpPr txBox="1"/>
          <p:nvPr/>
        </p:nvSpPr>
        <p:spPr>
          <a:xfrm>
            <a:off x="988827" y="3740961"/>
            <a:ext cx="716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Evaluasi</a:t>
            </a:r>
            <a:r>
              <a:rPr lang="en-US" dirty="0"/>
              <a:t> Model Deep Learning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Convolusi</a:t>
            </a:r>
            <a:r>
              <a:rPr lang="en-US" dirty="0"/>
              <a:t> dan </a:t>
            </a:r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75 epoch </a:t>
            </a:r>
            <a:r>
              <a:rPr lang="en-US" dirty="0" err="1"/>
              <a:t>Terlihat</a:t>
            </a:r>
            <a:r>
              <a:rPr lang="en-US" dirty="0"/>
              <a:t> data Train dan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</a:rPr>
              <a:t>Kesimpulan,</a:t>
            </a:r>
            <a:r>
              <a:rPr lang="en" b="1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Deep Learning Berhasil Membedakan Pola Pada Gambar Batu, Gunting dan Kertas dengan Implementasi Pemodelan CNN With TensorFlow dan Evaluasi Model dengan Metrics Akurasi dengan nilai akurasi dan validasi sekitar 99 % . Sehingga Model memiliki Akurasi Performa Model yang sangat baik sesuai yang diharapkan dalam Klasifikasi Gambar pada dataset </a:t>
            </a:r>
            <a:r>
              <a:rPr lang="en-ID" sz="1600" b="1" dirty="0">
                <a:solidFill>
                  <a:schemeClr val="dk1"/>
                </a:solidFill>
                <a:highlight>
                  <a:srgbClr val="FFFFFF"/>
                </a:highlight>
              </a:rPr>
              <a:t>rock-paper-scissors.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E4D38-0334-CEAA-7D18-2935DD7C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61" y="3221820"/>
            <a:ext cx="6781800" cy="32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37CC9-C1C5-0D31-A0A9-CA161E1F9CF1}"/>
              </a:ext>
            </a:extLst>
          </p:cNvPr>
          <p:cNvSpPr txBox="1"/>
          <p:nvPr/>
        </p:nvSpPr>
        <p:spPr>
          <a:xfrm>
            <a:off x="311700" y="3766645"/>
            <a:ext cx="8056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https://github.com/riyansobirin/Final-Proyek-Data-Science/blob/main/Case%20Study%2004%20Deep%20learning%20%20Artificial%20Neural%20Network.ipynb</a:t>
            </a: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Penutup</a:t>
            </a:r>
            <a:endParaRPr b="1"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33A1D-9D04-F527-ACA0-0EA02DFF94D4}"/>
              </a:ext>
            </a:extLst>
          </p:cNvPr>
          <p:cNvSpPr txBox="1"/>
          <p:nvPr/>
        </p:nvSpPr>
        <p:spPr>
          <a:xfrm>
            <a:off x="2474728" y="20412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 err="1"/>
              <a:t>Linkedin</a:t>
            </a:r>
            <a:r>
              <a:rPr lang="en-ID" dirty="0"/>
              <a:t>: </a:t>
            </a:r>
            <a:r>
              <a:rPr lang="en-ID" dirty="0">
                <a:hlinkClick r:id="rId3"/>
              </a:rPr>
              <a:t>https://www.linkedin.com/in/riyan-sobirin/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6395C-E9BF-1707-567E-CA7AED654E9B}"/>
              </a:ext>
            </a:extLst>
          </p:cNvPr>
          <p:cNvSpPr txBox="1"/>
          <p:nvPr/>
        </p:nvSpPr>
        <p:spPr>
          <a:xfrm>
            <a:off x="3124328" y="3123084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Email : </a:t>
            </a:r>
            <a:r>
              <a:rPr lang="en-US" dirty="0">
                <a:hlinkClick r:id="rId4"/>
              </a:rPr>
              <a:t>riyansobirin02@gmail.com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F0A55-896D-C86B-EFFC-E260639D679E}"/>
              </a:ext>
            </a:extLst>
          </p:cNvPr>
          <p:cNvSpPr txBox="1"/>
          <p:nvPr/>
        </p:nvSpPr>
        <p:spPr>
          <a:xfrm>
            <a:off x="902970" y="2552898"/>
            <a:ext cx="790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https://github.com/riyansobirin/Final-Proyek-Data-Science.git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C63F4-FE2F-F1F5-259F-B2DA7DDEB753}"/>
              </a:ext>
            </a:extLst>
          </p:cNvPr>
          <p:cNvSpPr txBox="1"/>
          <p:nvPr/>
        </p:nvSpPr>
        <p:spPr>
          <a:xfrm>
            <a:off x="605791" y="1633607"/>
            <a:ext cx="819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 : </a:t>
            </a:r>
            <a:r>
              <a:rPr lang="en-US" dirty="0">
                <a:hlinkClick r:id="rId6"/>
              </a:rPr>
              <a:t>https://drive.google.com/file/d/1v5k39fmnIWw-xg3urpuW_MGXXcZOmP6V/view?usp=sharing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(Perkenalan Diri ) -</a:t>
            </a:r>
            <a:r>
              <a:rPr lang="ja-JP" altLang="en-US" dirty="0">
                <a:latin typeface="Rounded Mgen+ 2pp bold" pitchFamily="34" charset="-128"/>
                <a:ea typeface="Rounded Mgen+ 2pp bold" pitchFamily="34" charset="-128"/>
                <a:cs typeface="Rounded Mgen+ 2pp bold" pitchFamily="34" charset="-128"/>
              </a:rPr>
              <a:t>じこしょうかい</a:t>
            </a:r>
            <a:r>
              <a:rPr lang="id-ID" altLang="ja-JP" dirty="0">
                <a:latin typeface="Rounded Mgen+ 2pp bold" pitchFamily="34" charset="-128"/>
                <a:ea typeface="Rounded Mgen+ 2pp bold" pitchFamily="34" charset="-128"/>
                <a:cs typeface="Rounded Mgen+ 2pp bold" pitchFamily="34" charset="-128"/>
              </a:rPr>
              <a:t> | </a:t>
            </a:r>
            <a:r>
              <a:rPr lang="en-ID" altLang="ja-JP" dirty="0" err="1">
                <a:latin typeface="Gotham Book" pitchFamily="50" charset="0"/>
                <a:ea typeface="Rounded Mgen+ 2pp bold" pitchFamily="34" charset="-128"/>
                <a:cs typeface="Rounded Mgen+ 2pp bold" pitchFamily="34" charset="-128"/>
              </a:rPr>
              <a:t>Jikoshoukai</a:t>
            </a:r>
            <a:br>
              <a:rPr lang="id-ID" dirty="0">
                <a:latin typeface="Gotham Book" pitchFamily="50" charset="0"/>
                <a:ea typeface="Rounded Mgen+ 2pp bold" pitchFamily="34" charset="-128"/>
                <a:cs typeface="Rounded Mgen+ 2pp bold" pitchFamily="34" charset="-128"/>
              </a:rPr>
            </a:b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RIYAN SOBIRIN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Lulusan S1 Teknik Informatika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Timeline Karier / Background IT (Professional - Programmer)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 descr="stand1_front05_man.png">
            <a:extLst>
              <a:ext uri="{FF2B5EF4-FFF2-40B4-BE49-F238E27FC236}">
                <a16:creationId xmlns:a16="http://schemas.microsoft.com/office/drawing/2014/main" id="{2B0108DA-E7C3-66C2-326E-63A4803F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46" y="2429980"/>
            <a:ext cx="1132270" cy="24284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5"/>
          <p:cNvGrpSpPr/>
          <p:nvPr/>
        </p:nvGrpSpPr>
        <p:grpSpPr>
          <a:xfrm>
            <a:off x="620395" y="-72333"/>
            <a:ext cx="106048" cy="2644421"/>
            <a:chOff x="0" y="-38100"/>
            <a:chExt cx="55859" cy="1392900"/>
          </a:xfrm>
        </p:grpSpPr>
        <p:sp>
          <p:nvSpPr>
            <p:cNvPr id="228" name="Google Shape;228;p45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 extrusionOk="0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29" name="Google Shape;229;p45"/>
            <p:cNvSpPr txBox="1"/>
            <p:nvPr/>
          </p:nvSpPr>
          <p:spPr>
            <a:xfrm>
              <a:off x="0" y="-38100"/>
              <a:ext cx="55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45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F82F4-2CBC-F8AE-5B91-A54B026880FF}"/>
              </a:ext>
            </a:extLst>
          </p:cNvPr>
          <p:cNvSpPr txBox="1"/>
          <p:nvPr/>
        </p:nvSpPr>
        <p:spPr>
          <a:xfrm>
            <a:off x="1988085" y="32298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ありがとうごさいます</a:t>
            </a:r>
            <a:r>
              <a:rPr lang="ja-JP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♡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Kompetensi:</a:t>
            </a:r>
            <a:endParaRPr/>
          </a:p>
        </p:txBody>
      </p:sp>
      <p:graphicFrame>
        <p:nvGraphicFramePr>
          <p:cNvPr id="118" name="Google Shape;118;p28"/>
          <p:cNvGraphicFramePr/>
          <p:nvPr/>
        </p:nvGraphicFramePr>
        <p:xfrm>
          <a:off x="249825" y="1164650"/>
          <a:ext cx="8644350" cy="3362960"/>
        </p:xfrm>
        <a:graphic>
          <a:graphicData uri="http://schemas.openxmlformats.org/drawingml/2006/table">
            <a:tbl>
              <a:tblPr>
                <a:noFill/>
                <a:tableStyleId>{5EB181D8-8261-4D34-87BC-C9164FCAF6F8}</a:tableStyleId>
              </a:tblPr>
              <a:tblGrid>
                <a:gridCol w="9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</a:rPr>
              <a:t>Instruksi:</a:t>
            </a:r>
            <a:endParaRPr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>
                <a:solidFill>
                  <a:schemeClr val="dk1"/>
                </a:solidFill>
              </a:rPr>
              <a:t>Perusahaan X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meningkatkan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mereka</a:t>
            </a:r>
            <a:r>
              <a:rPr lang="en-ID" dirty="0">
                <a:solidFill>
                  <a:schemeClr val="dk1"/>
                </a:solidFill>
              </a:rPr>
              <a:t>. Dari data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sebelumnya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menunjukkan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bahwa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rata-rata </a:t>
            </a:r>
            <a:r>
              <a:rPr lang="en-ID" dirty="0" err="1">
                <a:solidFill>
                  <a:schemeClr val="dk1"/>
                </a:solidFill>
              </a:rPr>
              <a:t>yaitu</a:t>
            </a:r>
            <a:r>
              <a:rPr lang="en-ID" dirty="0">
                <a:solidFill>
                  <a:schemeClr val="dk1"/>
                </a:solidFill>
              </a:rPr>
              <a:t> $100 per </a:t>
            </a:r>
            <a:r>
              <a:rPr lang="en-ID" dirty="0" err="1">
                <a:solidFill>
                  <a:schemeClr val="dk1"/>
                </a:solidFill>
              </a:rPr>
              <a:t>transaksi</a:t>
            </a:r>
            <a:r>
              <a:rPr lang="en-ID" dirty="0">
                <a:solidFill>
                  <a:schemeClr val="dk1"/>
                </a:solidFill>
              </a:rPr>
              <a:t>. </a:t>
            </a:r>
            <a:r>
              <a:rPr lang="en-ID" dirty="0" err="1">
                <a:solidFill>
                  <a:schemeClr val="dk1"/>
                </a:solidFill>
              </a:rPr>
              <a:t>Setelah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melakukan</a:t>
            </a:r>
            <a:r>
              <a:rPr lang="en-ID" dirty="0">
                <a:solidFill>
                  <a:schemeClr val="dk1"/>
                </a:solidFill>
              </a:rPr>
              <a:t> training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sales, data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terbaru</a:t>
            </a:r>
            <a:r>
              <a:rPr lang="en-ID" dirty="0">
                <a:solidFill>
                  <a:schemeClr val="dk1"/>
                </a:solidFill>
              </a:rPr>
              <a:t> (yang </a:t>
            </a:r>
            <a:r>
              <a:rPr lang="en-ID" dirty="0" err="1">
                <a:solidFill>
                  <a:schemeClr val="dk1"/>
                </a:solidFill>
              </a:rPr>
              <a:t>diambil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25 </a:t>
            </a:r>
            <a:r>
              <a:rPr lang="en-ID" dirty="0" err="1">
                <a:solidFill>
                  <a:schemeClr val="dk1"/>
                </a:solidFill>
              </a:rPr>
              <a:t>sampel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sales)</a:t>
            </a:r>
          </a:p>
          <a:p>
            <a:pPr marL="1143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D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Tujuan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untuk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mengimplementasikan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penerapan</a:t>
            </a:r>
            <a:r>
              <a:rPr lang="en-ID" dirty="0">
                <a:solidFill>
                  <a:schemeClr val="dk1"/>
                </a:solidFill>
              </a:rPr>
              <a:t> data science </a:t>
            </a:r>
            <a:r>
              <a:rPr lang="en-ID" dirty="0" err="1">
                <a:solidFill>
                  <a:schemeClr val="dk1"/>
                </a:solidFill>
              </a:rPr>
              <a:t>sederhana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hypothesis testing dan Hasil yang </a:t>
            </a:r>
            <a:r>
              <a:rPr lang="en-ID" dirty="0" err="1">
                <a:solidFill>
                  <a:schemeClr val="dk1"/>
                </a:solidFill>
              </a:rPr>
              <a:t>diharapkan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adalah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mengetahui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Setelah</a:t>
            </a:r>
            <a:r>
              <a:rPr lang="en-ID" dirty="0">
                <a:solidFill>
                  <a:schemeClr val="dk1"/>
                </a:solidFill>
              </a:rPr>
              <a:t> di </a:t>
            </a:r>
            <a:r>
              <a:rPr lang="en-ID" dirty="0" err="1">
                <a:solidFill>
                  <a:schemeClr val="dk1"/>
                </a:solidFill>
              </a:rPr>
              <a:t>lakukan</a:t>
            </a:r>
            <a:r>
              <a:rPr lang="en-ID" dirty="0">
                <a:solidFill>
                  <a:schemeClr val="dk1"/>
                </a:solidFill>
              </a:rPr>
              <a:t> Training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 </a:t>
            </a:r>
            <a:r>
              <a:rPr lang="en-ID" dirty="0" err="1">
                <a:solidFill>
                  <a:schemeClr val="dk1"/>
                </a:solidFill>
              </a:rPr>
              <a:t>Apakah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kegiatan</a:t>
            </a:r>
            <a:r>
              <a:rPr lang="en-ID" dirty="0">
                <a:solidFill>
                  <a:schemeClr val="dk1"/>
                </a:solidFill>
              </a:rPr>
              <a:t> sales force training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dapat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Meningkatkan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atau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tidak</a:t>
            </a:r>
            <a:r>
              <a:rPr lang="en-ID" dirty="0">
                <a:solidFill>
                  <a:schemeClr val="dk1"/>
                </a:solidFill>
              </a:rPr>
              <a:t> ?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sz="2200" b="1" dirty="0">
                <a:solidFill>
                  <a:schemeClr val="dk1"/>
                </a:solidFill>
              </a:rPr>
              <a:t>Cara </a:t>
            </a:r>
            <a:r>
              <a:rPr lang="en-ID" sz="2200" b="1" dirty="0" err="1">
                <a:solidFill>
                  <a:schemeClr val="dk1"/>
                </a:solidFill>
              </a:rPr>
              <a:t>dalam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sz="2200" b="1" dirty="0" err="1">
                <a:solidFill>
                  <a:schemeClr val="dk1"/>
                </a:solidFill>
              </a:rPr>
              <a:t>penyelesaian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sz="2200" b="1" dirty="0" err="1">
                <a:solidFill>
                  <a:schemeClr val="dk1"/>
                </a:solidFill>
              </a:rPr>
              <a:t>masalah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dirty="0">
                <a:solidFill>
                  <a:schemeClr val="dk1"/>
                </a:solidFill>
              </a:rPr>
              <a:t>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Proses </a:t>
            </a:r>
            <a:r>
              <a:rPr lang="en-US" dirty="0" err="1">
                <a:solidFill>
                  <a:schemeClr val="dk1"/>
                </a:solidFill>
              </a:rPr>
              <a:t>Pertama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membuat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DataFrame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berupa</a:t>
            </a:r>
            <a:r>
              <a:rPr lang="en-US" dirty="0">
                <a:solidFill>
                  <a:schemeClr val="dk1"/>
                </a:solidFill>
              </a:rPr>
              <a:t> baris dan </a:t>
            </a:r>
            <a:r>
              <a:rPr lang="en-US" dirty="0" err="1">
                <a:solidFill>
                  <a:schemeClr val="dk1"/>
                </a:solidFill>
              </a:rPr>
              <a:t>kolom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Analisis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statistik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measures of central tendency dan measures of variability pada data yang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dilakukan</a:t>
            </a:r>
            <a:r>
              <a:rPr lang="en-ID" dirty="0">
                <a:solidFill>
                  <a:schemeClr val="dk1"/>
                </a:solidFill>
              </a:rPr>
              <a:t> testing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Menentukan</a:t>
            </a:r>
            <a:r>
              <a:rPr lang="en-ID" dirty="0">
                <a:solidFill>
                  <a:schemeClr val="dk1"/>
                </a:solidFill>
              </a:rPr>
              <a:t> H0 &amp; H1 yang </a:t>
            </a:r>
            <a:r>
              <a:rPr lang="en-ID" dirty="0" err="1">
                <a:solidFill>
                  <a:schemeClr val="dk1"/>
                </a:solidFill>
              </a:rPr>
              <a:t>kemudian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hasil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hipotesis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siap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untuk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dijalankan</a:t>
            </a:r>
            <a:r>
              <a:rPr lang="en-ID" dirty="0">
                <a:solidFill>
                  <a:schemeClr val="dk1"/>
                </a:solidFill>
              </a:rPr>
              <a:t> T-Test dan </a:t>
            </a:r>
            <a:r>
              <a:rPr lang="en-ID" dirty="0" err="1">
                <a:solidFill>
                  <a:schemeClr val="dk1"/>
                </a:solidFill>
              </a:rPr>
              <a:t>dibuat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kesimpulan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hasil</a:t>
            </a:r>
            <a:r>
              <a:rPr lang="en-ID" dirty="0">
                <a:solidFill>
                  <a:schemeClr val="dk1"/>
                </a:solidFill>
              </a:rPr>
              <a:t> T-Test </a:t>
            </a:r>
            <a:r>
              <a:rPr lang="en-ID" dirty="0" err="1">
                <a:solidFill>
                  <a:schemeClr val="dk1"/>
                </a:solidFill>
              </a:rPr>
              <a:t>tersebut</a:t>
            </a:r>
            <a:endParaRPr lang="en-ID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ID" dirty="0">
              <a:solidFill>
                <a:schemeClr val="dk1"/>
              </a:solidFill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      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     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ID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278650" y="4255925"/>
            <a:ext cx="8520600" cy="664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Study case 1</a:t>
            </a:r>
            <a:br>
              <a:rPr lang="en" sz="1500">
                <a:solidFill>
                  <a:schemeClr val="dk2"/>
                </a:solidFill>
              </a:rPr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https://drive.google.com/file/d/1vpcH7EyE1FuWtNkOb7KSWDxUpSBeemkU/view?usp=sharing</a:t>
            </a:r>
            <a:r>
              <a:rPr lang="en" sz="1500">
                <a:solidFill>
                  <a:schemeClr val="dk2"/>
                </a:solidFill>
              </a:rPr>
              <a:t> 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0D0D0D"/>
                </a:solidFill>
              </a:rPr>
              <a:t>Instruksi:</a:t>
            </a:r>
            <a:endParaRPr sz="1700"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39F-41DC-7DB2-FD6B-917F4C1E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43" y="256025"/>
            <a:ext cx="1744500" cy="4641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A1B4F0-88B6-29C5-DE2C-A7277CAF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3" y="2088638"/>
            <a:ext cx="2418707" cy="226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7BAC2-70C6-70BF-6D4A-D15BD583A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03" y="2162852"/>
            <a:ext cx="2634180" cy="181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0D0D0D"/>
                </a:solidFill>
              </a:rPr>
              <a:t>Instruksi:</a:t>
            </a:r>
            <a:endParaRPr sz="1700"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chemeClr val="accent6"/>
                </a:highlight>
              </a:rPr>
              <a:t>Metode yang digunakan dalam mengerjakan project ini adalah HYPOTHESIS TESTING (T- test)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Gambar di </a:t>
            </a:r>
            <a:r>
              <a:rPr lang="en-US" sz="1700" dirty="0" err="1"/>
              <a:t>samping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histogram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Dengan</a:t>
            </a:r>
            <a:r>
              <a:rPr lang="en-US" sz="1700" dirty="0"/>
              <a:t> Hasil analysis </a:t>
            </a:r>
            <a:r>
              <a:rPr lang="en-US" sz="1700" dirty="0" err="1"/>
              <a:t>Sbb</a:t>
            </a:r>
            <a:r>
              <a:rPr lang="en-US" sz="1700" dirty="0"/>
              <a:t>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 err="1"/>
              <a:t>Terdapat</a:t>
            </a:r>
            <a:r>
              <a:rPr lang="en-US" sz="1700" dirty="0"/>
              <a:t> 25 Data Numerical Test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Minimum = 50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Maximum  = 150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Q1 = 85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Q2 (Median) = 100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Q3 = 120 Data </a:t>
            </a:r>
            <a:endParaRPr sz="17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C4598-F9AA-758C-7BAD-F79027C0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21" y="1610875"/>
            <a:ext cx="4599379" cy="3428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D0D0D"/>
                </a:solidFill>
                <a:highlight>
                  <a:schemeClr val="accent6"/>
                </a:highlight>
              </a:rPr>
              <a:t>Kesimpulan, </a:t>
            </a:r>
            <a:r>
              <a:rPr lang="en" dirty="0">
                <a:solidFill>
                  <a:schemeClr val="dk1"/>
                </a:solidFill>
              </a:rPr>
              <a:t>Hipotesis Alternatif sama seperti hipotesis Awal, artinya Training Pekerja belum memberikan perbedaan terhadap peningkatan Penjualan (Rata – rata dari Jumlah Transaksi masih sama dengan hipotesis value).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Conclude with alpha and p-value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#As the P-value is larger than alpha (5%), then we fail to the reject H0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#Conclusion: The training of sales is not effective, the average of the transactions amount is still at 100</a:t>
            </a:r>
            <a:endParaRPr lang="en-ID" sz="1400" dirty="0"/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E710A-6A57-A4CA-E56A-B3C46C39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97" y="3100926"/>
            <a:ext cx="4085677" cy="1636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F9DF5-4110-6659-F496-651D7FA542FB}"/>
              </a:ext>
            </a:extLst>
          </p:cNvPr>
          <p:cNvSpPr txBox="1"/>
          <p:nvPr/>
        </p:nvSpPr>
        <p:spPr>
          <a:xfrm>
            <a:off x="386128" y="3180274"/>
            <a:ext cx="471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 err="1">
                <a:hlinkClick r:id="rId4"/>
              </a:rPr>
              <a:t>riyansobirin</a:t>
            </a:r>
            <a:r>
              <a:rPr lang="en-US" dirty="0">
                <a:hlinkClick r:id="rId4"/>
              </a:rPr>
              <a:t>/Final-</a:t>
            </a:r>
            <a:r>
              <a:rPr lang="en-US" dirty="0" err="1">
                <a:hlinkClick r:id="rId4"/>
              </a:rPr>
              <a:t>Proyek</a:t>
            </a:r>
            <a:r>
              <a:rPr lang="en-US" dirty="0">
                <a:hlinkClick r:id="rId4"/>
              </a:rPr>
              <a:t>-Data-Science/blob/main/Case%20Study%2001%20Sales%20Force%20Training.ipynb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283158" y="572700"/>
            <a:ext cx="8520600" cy="33081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Implementasi</a:t>
            </a:r>
            <a:r>
              <a:rPr lang="en-ID" dirty="0">
                <a:solidFill>
                  <a:schemeClr val="dk1"/>
                </a:solidFill>
              </a:rPr>
              <a:t> proses EDA. </a:t>
            </a:r>
            <a:r>
              <a:rPr lang="en-ID" dirty="0" err="1">
                <a:solidFill>
                  <a:schemeClr val="dk1"/>
                </a:solidFill>
              </a:rPr>
              <a:t>Mulai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data preparation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menyiapkan</a:t>
            </a:r>
            <a:r>
              <a:rPr lang="en-ID" dirty="0">
                <a:solidFill>
                  <a:schemeClr val="dk1"/>
                </a:solidFill>
              </a:rPr>
              <a:t> libraries </a:t>
            </a:r>
            <a:r>
              <a:rPr lang="en-ID" dirty="0" err="1">
                <a:solidFill>
                  <a:schemeClr val="dk1"/>
                </a:solidFill>
              </a:rPr>
              <a:t>seperti</a:t>
            </a:r>
            <a:r>
              <a:rPr lang="en-ID" dirty="0">
                <a:solidFill>
                  <a:schemeClr val="dk1"/>
                </a:solidFill>
              </a:rPr>
              <a:t> Pandas, Seaborn, Matplotlib, </a:t>
            </a:r>
            <a:r>
              <a:rPr lang="en-ID" dirty="0" err="1">
                <a:solidFill>
                  <a:schemeClr val="dk1"/>
                </a:solidFill>
              </a:rPr>
              <a:t>dsb</a:t>
            </a:r>
            <a:r>
              <a:rPr lang="en-ID" dirty="0">
                <a:solidFill>
                  <a:schemeClr val="dk1"/>
                </a:solidFill>
              </a:rPr>
              <a:t>.</a:t>
            </a:r>
            <a:br>
              <a:rPr lang="en-ID" dirty="0">
                <a:solidFill>
                  <a:schemeClr val="dk1"/>
                </a:solidFill>
              </a:rPr>
            </a:br>
            <a:r>
              <a:rPr lang="en-ID" dirty="0" err="1">
                <a:solidFill>
                  <a:schemeClr val="dk1"/>
                </a:solidFill>
              </a:rPr>
              <a:t>Melakukan</a:t>
            </a:r>
            <a:r>
              <a:rPr lang="en-ID" dirty="0">
                <a:solidFill>
                  <a:schemeClr val="dk1"/>
                </a:solidFill>
              </a:rPr>
              <a:t> EDA pada [dataset "Housing Price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teknik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visualisasi</a:t>
            </a:r>
            <a:r>
              <a:rPr lang="en-ID" dirty="0">
                <a:solidFill>
                  <a:schemeClr val="dk1"/>
                </a:solidFill>
              </a:rPr>
              <a:t> 1D dan 2D. Dataset "Housing Price" </a:t>
            </a:r>
            <a:r>
              <a:rPr lang="en-ID" dirty="0" err="1">
                <a:solidFill>
                  <a:schemeClr val="dk1"/>
                </a:solidFill>
              </a:rPr>
              <a:t>berisi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berbagai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informasi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mengenai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properti-properti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dijual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misalnya</a:t>
            </a:r>
            <a:r>
              <a:rPr lang="en-ID" dirty="0">
                <a:solidFill>
                  <a:schemeClr val="dk1"/>
                </a:solidFill>
              </a:rPr>
              <a:t> zona </a:t>
            </a:r>
            <a:r>
              <a:rPr lang="en-ID" dirty="0" err="1">
                <a:solidFill>
                  <a:schemeClr val="dk1"/>
                </a:solidFill>
              </a:rPr>
              <a:t>lokasi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jumlah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kamar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tidur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ukuran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tanah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dll</a:t>
            </a:r>
            <a:r>
              <a:rPr lang="en-ID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Pemrosesan</a:t>
            </a:r>
            <a:r>
              <a:rPr lang="en-ID" dirty="0">
                <a:solidFill>
                  <a:schemeClr val="dk1"/>
                </a:solidFill>
              </a:rPr>
              <a:t> data pada </a:t>
            </a:r>
            <a:r>
              <a:rPr lang="en-ID" dirty="0" err="1">
                <a:solidFill>
                  <a:schemeClr val="dk1"/>
                </a:solidFill>
              </a:rPr>
              <a:t>variabel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numerikal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Teknik </a:t>
            </a:r>
            <a:r>
              <a:rPr lang="en-ID" dirty="0" err="1">
                <a:solidFill>
                  <a:schemeClr val="dk1"/>
                </a:solidFill>
              </a:rPr>
              <a:t>transformasi</a:t>
            </a:r>
            <a:r>
              <a:rPr lang="en-ID" dirty="0">
                <a:solidFill>
                  <a:schemeClr val="dk1"/>
                </a:solidFill>
              </a:rPr>
              <a:t> log-10, agar data yang </a:t>
            </a:r>
            <a:r>
              <a:rPr lang="en-ID" dirty="0" err="1">
                <a:solidFill>
                  <a:schemeClr val="dk1"/>
                </a:solidFill>
              </a:rPr>
              <a:t>ditampilkan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terdistribusi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normal Serta Analysis </a:t>
            </a:r>
            <a:r>
              <a:rPr lang="en-ID" dirty="0" err="1">
                <a:solidFill>
                  <a:schemeClr val="dk1"/>
                </a:solidFill>
              </a:rPr>
              <a:t>Hubungan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Antar-Variabel</a:t>
            </a:r>
            <a:endParaRPr lang="en-ID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208650" y="3997025"/>
            <a:ext cx="87267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Study case 2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https://drive.google.com/file/d/1JmRgaLn3t8NMjR10gffbf6whtnW354Tk/view?usp=sharing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https://drive.google.com/file/d/1cZ8zsHvsE3_S61KyGHVbEYajhrwMJ6Nu/view?usp=sharing</a:t>
            </a:r>
            <a:r>
              <a:rPr lang="en" sz="1500">
                <a:solidFill>
                  <a:schemeClr val="dk2"/>
                </a:solidFill>
              </a:rPr>
              <a:t>  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lang="en" sz="17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740FE-3BEB-3196-6EA8-35263127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06" y="0"/>
            <a:ext cx="1453304" cy="5030901"/>
          </a:xfrm>
          <a:prstGeom prst="rect">
            <a:avLst/>
          </a:prstGeom>
        </p:spPr>
      </p:pic>
      <p:pic>
        <p:nvPicPr>
          <p:cNvPr id="2" name="Picture 6" descr="桜のイラスト・無料イラスト">
            <a:extLst>
              <a:ext uri="{FF2B5EF4-FFF2-40B4-BE49-F238E27FC236}">
                <a16:creationId xmlns:a16="http://schemas.microsoft.com/office/drawing/2014/main" id="{46B717BC-5CC8-0B7F-FD10-D2183599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7010">
            <a:off x="3059325" y="2178079"/>
            <a:ext cx="3514564" cy="18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02DC3-90AF-A05E-C67D-20B5F1826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91" y="1770822"/>
            <a:ext cx="2754915" cy="2139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1373</Words>
  <Application>Microsoft Office PowerPoint</Application>
  <PresentationFormat>On-screen Show (16:9)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EB Garamond</vt:lpstr>
      <vt:lpstr>Montserrat Black</vt:lpstr>
      <vt:lpstr>Gotham Book</vt:lpstr>
      <vt:lpstr>Rounded Mgen+ 2pp bold</vt:lpstr>
      <vt:lpstr>Arial</vt:lpstr>
      <vt:lpstr>Calibri</vt:lpstr>
      <vt:lpstr>Playfair Display</vt:lpstr>
      <vt:lpstr>UD Digi Kyokasho N-B</vt:lpstr>
      <vt:lpstr>Simple Light</vt:lpstr>
      <vt:lpstr>PowerPoint Presentation</vt:lpstr>
      <vt:lpstr>Profile (Perkenalan Diri ) -じこしょうかい | Jikoshoukai </vt:lpstr>
      <vt:lpstr>Kompetensi: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03: Machine Learning</vt:lpstr>
      <vt:lpstr>03: Machine Learning</vt:lpstr>
      <vt:lpstr>03: Machine Learning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65</cp:revision>
  <dcterms:modified xsi:type="dcterms:W3CDTF">2024-07-13T10:34:25Z</dcterms:modified>
</cp:coreProperties>
</file>