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Lst>
  <p:sldSz cy="5143500" cx="9144000"/>
  <p:notesSz cx="6858000" cy="9144000"/>
  <p:embeddedFontLst>
    <p:embeddedFont>
      <p:font typeface="Roboto"/>
      <p:regular r:id="rId69"/>
      <p:bold r:id="rId70"/>
      <p:italic r:id="rId71"/>
      <p:boldItalic r:id="rId72"/>
    </p:embeddedFont>
    <p:embeddedFont>
      <p:font typeface="Arimo"/>
      <p:regular r:id="rId73"/>
      <p:bold r:id="rId74"/>
      <p:italic r:id="rId75"/>
      <p:boldItalic r:id="rId76"/>
    </p:embeddedFont>
    <p:embeddedFont>
      <p:font typeface="Oswald"/>
      <p:regular r:id="rId77"/>
      <p:bold r:id="rId78"/>
    </p:embeddedFont>
    <p:embeddedFont>
      <p:font typeface="Source Sans Pro"/>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83" roundtripDataSignature="AMtx7miXCdsOqPd+eJFen3rEYPvgGaNM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3" Type="http://customschemas.google.com/relationships/presentationmetadata" Target="metadata"/><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SourceSansPro-bold.fntdata"/><Relationship Id="rId82" Type="http://schemas.openxmlformats.org/officeDocument/2006/relationships/font" Target="fonts/SourceSansPro-boldItalic.fntdata"/><Relationship Id="rId81" Type="http://schemas.openxmlformats.org/officeDocument/2006/relationships/font" Target="fonts/SourceSansPr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Arimo-regular.fntdata"/><Relationship Id="rId72" Type="http://schemas.openxmlformats.org/officeDocument/2006/relationships/font" Target="fonts/Roboto-boldItalic.fntdata"/><Relationship Id="rId31" Type="http://schemas.openxmlformats.org/officeDocument/2006/relationships/slide" Target="slides/slide27.xml"/><Relationship Id="rId75" Type="http://schemas.openxmlformats.org/officeDocument/2006/relationships/font" Target="fonts/Arimo-italic.fntdata"/><Relationship Id="rId30" Type="http://schemas.openxmlformats.org/officeDocument/2006/relationships/slide" Target="slides/slide26.xml"/><Relationship Id="rId74" Type="http://schemas.openxmlformats.org/officeDocument/2006/relationships/font" Target="fonts/Arimo-bold.fntdata"/><Relationship Id="rId33" Type="http://schemas.openxmlformats.org/officeDocument/2006/relationships/slide" Target="slides/slide29.xml"/><Relationship Id="rId77" Type="http://schemas.openxmlformats.org/officeDocument/2006/relationships/font" Target="fonts/Oswald-regular.fntdata"/><Relationship Id="rId32" Type="http://schemas.openxmlformats.org/officeDocument/2006/relationships/slide" Target="slides/slide28.xml"/><Relationship Id="rId76" Type="http://schemas.openxmlformats.org/officeDocument/2006/relationships/font" Target="fonts/Arimo-boldItalic.fntdata"/><Relationship Id="rId35" Type="http://schemas.openxmlformats.org/officeDocument/2006/relationships/slide" Target="slides/slide31.xml"/><Relationship Id="rId79" Type="http://schemas.openxmlformats.org/officeDocument/2006/relationships/font" Target="fonts/SourceSansPro-regular.fntdata"/><Relationship Id="rId34" Type="http://schemas.openxmlformats.org/officeDocument/2006/relationships/slide" Target="slides/slide30.xml"/><Relationship Id="rId78" Type="http://schemas.openxmlformats.org/officeDocument/2006/relationships/font" Target="fonts/Oswald-bold.fntdata"/><Relationship Id="rId71" Type="http://schemas.openxmlformats.org/officeDocument/2006/relationships/font" Target="fonts/Roboto-italic.fntdata"/><Relationship Id="rId70" Type="http://schemas.openxmlformats.org/officeDocument/2006/relationships/font" Target="fonts/Roboto-bold.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Roboto-regular.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2" name="Google Shape;56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8" name="Google Shape;56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0" name="Google Shape;62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1" name="Google Shape;64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5" name="Google Shape;66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8" name="Google Shape;67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7" name="Google Shape;70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9" name="Google Shape;72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7" name="Google Shape;73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5" name="Google Shape;765;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1" name="Google Shape;771;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3" name="Google Shape;803;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9" name="Google Shape;809;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9" name="Google Shape;829;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5" name="Google Shape;835;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9" name="Google Shape;879;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6" name="Google Shape;886;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5" name="Google Shape;895;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2" name="Google Shape;902;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0" name="Google Shape;920;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3" name="Shape 33"/>
        <p:cNvGrpSpPr/>
        <p:nvPr/>
      </p:nvGrpSpPr>
      <p:grpSpPr>
        <a:xfrm>
          <a:off x="0" y="0"/>
          <a:ext cx="0" cy="0"/>
          <a:chOff x="0" y="0"/>
          <a:chExt cx="0" cy="0"/>
        </a:xfrm>
      </p:grpSpPr>
      <p:sp>
        <p:nvSpPr>
          <p:cNvPr id="34" name="Google Shape;34;p66"/>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66"/>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333"/>
            </a:srgbClr>
          </a:solidFill>
          <a:ln>
            <a:noFill/>
          </a:ln>
        </p:spPr>
      </p:sp>
      <p:sp>
        <p:nvSpPr>
          <p:cNvPr id="36" name="Google Shape;36;p66"/>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66"/>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66"/>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 name="Google Shape;39;p66"/>
          <p:cNvGrpSpPr/>
          <p:nvPr/>
        </p:nvGrpSpPr>
        <p:grpSpPr>
          <a:xfrm>
            <a:off x="-9525" y="2024075"/>
            <a:ext cx="9167825" cy="595300"/>
            <a:chOff x="-9525" y="4462475"/>
            <a:chExt cx="9167825" cy="595300"/>
          </a:xfrm>
        </p:grpSpPr>
        <p:sp>
          <p:nvSpPr>
            <p:cNvPr id="40" name="Google Shape;40;p66"/>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41" name="Google Shape;41;p66"/>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42" name="Google Shape;42;p66"/>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43" name="Google Shape;43;p66"/>
          <p:cNvGrpSpPr/>
          <p:nvPr/>
        </p:nvGrpSpPr>
        <p:grpSpPr>
          <a:xfrm>
            <a:off x="-42837" y="2005088"/>
            <a:ext cx="9229575" cy="642787"/>
            <a:chOff x="-42837" y="4443488"/>
            <a:chExt cx="9229575" cy="642787"/>
          </a:xfrm>
        </p:grpSpPr>
        <p:sp>
          <p:nvSpPr>
            <p:cNvPr id="44" name="Google Shape;44;p66"/>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66"/>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66"/>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66"/>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66"/>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66"/>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66"/>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6"/>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66"/>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6"/>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66"/>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66"/>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66"/>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66"/>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66"/>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6"/>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66"/>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66"/>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66"/>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6"/>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66"/>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66"/>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66"/>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6"/>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6"/>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 name="Google Shape;69;p66"/>
          <p:cNvSpPr/>
          <p:nvPr/>
        </p:nvSpPr>
        <p:spPr>
          <a:xfrm>
            <a:off x="2990700" y="21478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66"/>
          <p:cNvSpPr/>
          <p:nvPr/>
        </p:nvSpPr>
        <p:spPr>
          <a:xfrm>
            <a:off x="1085700" y="24335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6"/>
          <p:cNvSpPr/>
          <p:nvPr/>
        </p:nvSpPr>
        <p:spPr>
          <a:xfrm>
            <a:off x="4895700" y="20776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6"/>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66"/>
          <p:cNvSpPr txBox="1"/>
          <p:nvPr>
            <p:ph type="ctrTitle"/>
          </p:nvPr>
        </p:nvSpPr>
        <p:spPr>
          <a:xfrm>
            <a:off x="2847975" y="3363425"/>
            <a:ext cx="5610300" cy="1159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FFFFF"/>
              </a:buClr>
              <a:buSzPts val="4800"/>
              <a:buNone/>
              <a:defRPr sz="4800">
                <a:solidFill>
                  <a:srgbClr val="FFFFFF"/>
                </a:solidFill>
              </a:defRPr>
            </a:lvl1pPr>
            <a:lvl2pPr lvl="1" algn="r">
              <a:lnSpc>
                <a:spcPct val="100000"/>
              </a:lnSpc>
              <a:spcBef>
                <a:spcPts val="0"/>
              </a:spcBef>
              <a:spcAft>
                <a:spcPts val="0"/>
              </a:spcAft>
              <a:buClr>
                <a:srgbClr val="FFFFFF"/>
              </a:buClr>
              <a:buSzPts val="4800"/>
              <a:buNone/>
              <a:defRPr sz="4800">
                <a:solidFill>
                  <a:srgbClr val="FFFFFF"/>
                </a:solidFill>
              </a:defRPr>
            </a:lvl2pPr>
            <a:lvl3pPr lvl="2" algn="r">
              <a:lnSpc>
                <a:spcPct val="100000"/>
              </a:lnSpc>
              <a:spcBef>
                <a:spcPts val="0"/>
              </a:spcBef>
              <a:spcAft>
                <a:spcPts val="0"/>
              </a:spcAft>
              <a:buClr>
                <a:srgbClr val="FFFFFF"/>
              </a:buClr>
              <a:buSzPts val="4800"/>
              <a:buNone/>
              <a:defRPr sz="4800">
                <a:solidFill>
                  <a:srgbClr val="FFFFFF"/>
                </a:solidFill>
              </a:defRPr>
            </a:lvl3pPr>
            <a:lvl4pPr lvl="3" algn="r">
              <a:lnSpc>
                <a:spcPct val="100000"/>
              </a:lnSpc>
              <a:spcBef>
                <a:spcPts val="0"/>
              </a:spcBef>
              <a:spcAft>
                <a:spcPts val="0"/>
              </a:spcAft>
              <a:buClr>
                <a:srgbClr val="FFFFFF"/>
              </a:buClr>
              <a:buSzPts val="4800"/>
              <a:buNone/>
              <a:defRPr sz="4800">
                <a:solidFill>
                  <a:srgbClr val="FFFFFF"/>
                </a:solidFill>
              </a:defRPr>
            </a:lvl4pPr>
            <a:lvl5pPr lvl="4" algn="r">
              <a:lnSpc>
                <a:spcPct val="100000"/>
              </a:lnSpc>
              <a:spcBef>
                <a:spcPts val="0"/>
              </a:spcBef>
              <a:spcAft>
                <a:spcPts val="0"/>
              </a:spcAft>
              <a:buClr>
                <a:srgbClr val="FFFFFF"/>
              </a:buClr>
              <a:buSzPts val="4800"/>
              <a:buNone/>
              <a:defRPr sz="4800">
                <a:solidFill>
                  <a:srgbClr val="FFFFFF"/>
                </a:solidFill>
              </a:defRPr>
            </a:lvl5pPr>
            <a:lvl6pPr lvl="5" algn="r">
              <a:lnSpc>
                <a:spcPct val="100000"/>
              </a:lnSpc>
              <a:spcBef>
                <a:spcPts val="0"/>
              </a:spcBef>
              <a:spcAft>
                <a:spcPts val="0"/>
              </a:spcAft>
              <a:buClr>
                <a:srgbClr val="FFFFFF"/>
              </a:buClr>
              <a:buSzPts val="4800"/>
              <a:buNone/>
              <a:defRPr sz="4800">
                <a:solidFill>
                  <a:srgbClr val="FFFFFF"/>
                </a:solidFill>
              </a:defRPr>
            </a:lvl6pPr>
            <a:lvl7pPr lvl="6" algn="r">
              <a:lnSpc>
                <a:spcPct val="100000"/>
              </a:lnSpc>
              <a:spcBef>
                <a:spcPts val="0"/>
              </a:spcBef>
              <a:spcAft>
                <a:spcPts val="0"/>
              </a:spcAft>
              <a:buClr>
                <a:srgbClr val="FFFFFF"/>
              </a:buClr>
              <a:buSzPts val="4800"/>
              <a:buNone/>
              <a:defRPr sz="4800">
                <a:solidFill>
                  <a:srgbClr val="FFFFFF"/>
                </a:solidFill>
              </a:defRPr>
            </a:lvl7pPr>
            <a:lvl8pPr lvl="7" algn="r">
              <a:lnSpc>
                <a:spcPct val="100000"/>
              </a:lnSpc>
              <a:spcBef>
                <a:spcPts val="0"/>
              </a:spcBef>
              <a:spcAft>
                <a:spcPts val="0"/>
              </a:spcAft>
              <a:buClr>
                <a:srgbClr val="FFFFFF"/>
              </a:buClr>
              <a:buSzPts val="4800"/>
              <a:buNone/>
              <a:defRPr sz="4800">
                <a:solidFill>
                  <a:srgbClr val="FFFFFF"/>
                </a:solidFill>
              </a:defRPr>
            </a:lvl8pPr>
            <a:lvl9pPr lvl="8" algn="r">
              <a:lnSpc>
                <a:spcPct val="100000"/>
              </a:lnSpc>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67"/>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76" name="Google Shape;76;p67"/>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77" name="Google Shape;77;p67"/>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67"/>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67"/>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67"/>
          <p:cNvGrpSpPr/>
          <p:nvPr/>
        </p:nvGrpSpPr>
        <p:grpSpPr>
          <a:xfrm>
            <a:off x="-9525" y="4462475"/>
            <a:ext cx="9167825" cy="595300"/>
            <a:chOff x="-9525" y="4462475"/>
            <a:chExt cx="9167825" cy="595300"/>
          </a:xfrm>
        </p:grpSpPr>
        <p:sp>
          <p:nvSpPr>
            <p:cNvPr id="81" name="Google Shape;81;p67"/>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82" name="Google Shape;82;p67"/>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83" name="Google Shape;83;p67"/>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84" name="Google Shape;84;p67"/>
          <p:cNvGrpSpPr/>
          <p:nvPr/>
        </p:nvGrpSpPr>
        <p:grpSpPr>
          <a:xfrm>
            <a:off x="-42837" y="4443488"/>
            <a:ext cx="9229575" cy="642787"/>
            <a:chOff x="-42837" y="4443488"/>
            <a:chExt cx="9229575" cy="642787"/>
          </a:xfrm>
        </p:grpSpPr>
        <p:sp>
          <p:nvSpPr>
            <p:cNvPr id="85" name="Google Shape;85;p67"/>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67"/>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67"/>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67"/>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67"/>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67"/>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67"/>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67"/>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67"/>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67"/>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67"/>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67"/>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67"/>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67"/>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67"/>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67"/>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67"/>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7"/>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67"/>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67"/>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67"/>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67"/>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67"/>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67"/>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67"/>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 name="Google Shape;110;p67"/>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67"/>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67"/>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67"/>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67"/>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p:txBody>
      </p:sp>
      <p:sp>
        <p:nvSpPr>
          <p:cNvPr id="115" name="Google Shape;115;p67"/>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6" name="Shape 116"/>
        <p:cNvGrpSpPr/>
        <p:nvPr/>
      </p:nvGrpSpPr>
      <p:grpSpPr>
        <a:xfrm>
          <a:off x="0" y="0"/>
          <a:ext cx="0" cy="0"/>
          <a:chOff x="0" y="0"/>
          <a:chExt cx="0" cy="0"/>
        </a:xfrm>
      </p:grpSpPr>
      <p:sp>
        <p:nvSpPr>
          <p:cNvPr id="117" name="Google Shape;117;p68"/>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18" name="Google Shape;118;p68"/>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119" name="Google Shape;119;p68"/>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68"/>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68"/>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 name="Google Shape;122;p68"/>
          <p:cNvGrpSpPr/>
          <p:nvPr/>
        </p:nvGrpSpPr>
        <p:grpSpPr>
          <a:xfrm>
            <a:off x="-9525" y="4462475"/>
            <a:ext cx="9167825" cy="595300"/>
            <a:chOff x="-9525" y="4462475"/>
            <a:chExt cx="9167825" cy="595300"/>
          </a:xfrm>
        </p:grpSpPr>
        <p:sp>
          <p:nvSpPr>
            <p:cNvPr id="123" name="Google Shape;123;p6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124" name="Google Shape;124;p6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125" name="Google Shape;125;p6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126" name="Google Shape;126;p68"/>
          <p:cNvGrpSpPr/>
          <p:nvPr/>
        </p:nvGrpSpPr>
        <p:grpSpPr>
          <a:xfrm>
            <a:off x="-42837" y="4443488"/>
            <a:ext cx="9229575" cy="642787"/>
            <a:chOff x="-42837" y="4443488"/>
            <a:chExt cx="9229575" cy="642787"/>
          </a:xfrm>
        </p:grpSpPr>
        <p:sp>
          <p:nvSpPr>
            <p:cNvPr id="127" name="Google Shape;127;p68"/>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68"/>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68"/>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68"/>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68"/>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68"/>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68"/>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68"/>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68"/>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68"/>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68"/>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68"/>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68"/>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68"/>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68"/>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68"/>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68"/>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68"/>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68"/>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68"/>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68"/>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68"/>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68"/>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68"/>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68"/>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2" name="Google Shape;152;p68"/>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68"/>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68"/>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68"/>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68"/>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57" name="Shape 157"/>
        <p:cNvGrpSpPr/>
        <p:nvPr/>
      </p:nvGrpSpPr>
      <p:grpSpPr>
        <a:xfrm>
          <a:off x="0" y="0"/>
          <a:ext cx="0" cy="0"/>
          <a:chOff x="0" y="0"/>
          <a:chExt cx="0" cy="0"/>
        </a:xfrm>
      </p:grpSpPr>
      <p:sp>
        <p:nvSpPr>
          <p:cNvPr id="158" name="Google Shape;158;p69"/>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159" name="Google Shape;159;p69"/>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333"/>
            </a:srgbClr>
          </a:solidFill>
          <a:ln>
            <a:noFill/>
          </a:ln>
        </p:spPr>
      </p:sp>
      <p:sp>
        <p:nvSpPr>
          <p:cNvPr id="160" name="Google Shape;160;p69"/>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69"/>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69"/>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3" name="Google Shape;163;p69"/>
          <p:cNvGrpSpPr/>
          <p:nvPr/>
        </p:nvGrpSpPr>
        <p:grpSpPr>
          <a:xfrm>
            <a:off x="-9525" y="2024075"/>
            <a:ext cx="9167825" cy="595300"/>
            <a:chOff x="-9525" y="4462475"/>
            <a:chExt cx="9167825" cy="595300"/>
          </a:xfrm>
        </p:grpSpPr>
        <p:sp>
          <p:nvSpPr>
            <p:cNvPr id="164" name="Google Shape;164;p69"/>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165" name="Google Shape;165;p69"/>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166" name="Google Shape;166;p69"/>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167" name="Google Shape;167;p69"/>
          <p:cNvGrpSpPr/>
          <p:nvPr/>
        </p:nvGrpSpPr>
        <p:grpSpPr>
          <a:xfrm>
            <a:off x="-42837" y="2005088"/>
            <a:ext cx="9229575" cy="642787"/>
            <a:chOff x="-42837" y="4443488"/>
            <a:chExt cx="9229575" cy="642787"/>
          </a:xfrm>
        </p:grpSpPr>
        <p:sp>
          <p:nvSpPr>
            <p:cNvPr id="168" name="Google Shape;168;p69"/>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69"/>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69"/>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69"/>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69"/>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69"/>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69"/>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69"/>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69"/>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69"/>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69"/>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69"/>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69"/>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69"/>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69"/>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69"/>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69"/>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69"/>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69"/>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69"/>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69"/>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69"/>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69"/>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69"/>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69"/>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3" name="Google Shape;193;p69"/>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69"/>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69"/>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69"/>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69"/>
          <p:cNvSpPr txBox="1"/>
          <p:nvPr>
            <p:ph type="ctrTitle"/>
          </p:nvPr>
        </p:nvSpPr>
        <p:spPr>
          <a:xfrm>
            <a:off x="2309350" y="3031150"/>
            <a:ext cx="5214600" cy="1159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3600"/>
              <a:buNone/>
              <a:defRPr sz="3600">
                <a:solidFill>
                  <a:srgbClr val="FFFFFF"/>
                </a:solidFill>
              </a:defRPr>
            </a:lvl1pPr>
            <a:lvl2pPr lvl="1" algn="r">
              <a:lnSpc>
                <a:spcPct val="100000"/>
              </a:lnSpc>
              <a:spcBef>
                <a:spcPts val="0"/>
              </a:spcBef>
              <a:spcAft>
                <a:spcPts val="0"/>
              </a:spcAft>
              <a:buClr>
                <a:srgbClr val="FFFFFF"/>
              </a:buClr>
              <a:buSzPts val="3600"/>
              <a:buNone/>
              <a:defRPr sz="3600">
                <a:solidFill>
                  <a:srgbClr val="FFFFFF"/>
                </a:solidFill>
              </a:defRPr>
            </a:lvl2pPr>
            <a:lvl3pPr lvl="2" algn="r">
              <a:lnSpc>
                <a:spcPct val="100000"/>
              </a:lnSpc>
              <a:spcBef>
                <a:spcPts val="0"/>
              </a:spcBef>
              <a:spcAft>
                <a:spcPts val="0"/>
              </a:spcAft>
              <a:buClr>
                <a:srgbClr val="FFFFFF"/>
              </a:buClr>
              <a:buSzPts val="3600"/>
              <a:buNone/>
              <a:defRPr sz="3600">
                <a:solidFill>
                  <a:srgbClr val="FFFFFF"/>
                </a:solidFill>
              </a:defRPr>
            </a:lvl3pPr>
            <a:lvl4pPr lvl="3" algn="r">
              <a:lnSpc>
                <a:spcPct val="100000"/>
              </a:lnSpc>
              <a:spcBef>
                <a:spcPts val="0"/>
              </a:spcBef>
              <a:spcAft>
                <a:spcPts val="0"/>
              </a:spcAft>
              <a:buClr>
                <a:srgbClr val="FFFFFF"/>
              </a:buClr>
              <a:buSzPts val="3600"/>
              <a:buNone/>
              <a:defRPr sz="3600">
                <a:solidFill>
                  <a:srgbClr val="FFFFFF"/>
                </a:solidFill>
              </a:defRPr>
            </a:lvl4pPr>
            <a:lvl5pPr lvl="4" algn="r">
              <a:lnSpc>
                <a:spcPct val="100000"/>
              </a:lnSpc>
              <a:spcBef>
                <a:spcPts val="0"/>
              </a:spcBef>
              <a:spcAft>
                <a:spcPts val="0"/>
              </a:spcAft>
              <a:buClr>
                <a:srgbClr val="FFFFFF"/>
              </a:buClr>
              <a:buSzPts val="3600"/>
              <a:buNone/>
              <a:defRPr sz="3600">
                <a:solidFill>
                  <a:srgbClr val="FFFFFF"/>
                </a:solidFill>
              </a:defRPr>
            </a:lvl5pPr>
            <a:lvl6pPr lvl="5" algn="r">
              <a:lnSpc>
                <a:spcPct val="100000"/>
              </a:lnSpc>
              <a:spcBef>
                <a:spcPts val="0"/>
              </a:spcBef>
              <a:spcAft>
                <a:spcPts val="0"/>
              </a:spcAft>
              <a:buClr>
                <a:srgbClr val="FFFFFF"/>
              </a:buClr>
              <a:buSzPts val="3600"/>
              <a:buNone/>
              <a:defRPr sz="3600">
                <a:solidFill>
                  <a:srgbClr val="FFFFFF"/>
                </a:solidFill>
              </a:defRPr>
            </a:lvl6pPr>
            <a:lvl7pPr lvl="6" algn="r">
              <a:lnSpc>
                <a:spcPct val="100000"/>
              </a:lnSpc>
              <a:spcBef>
                <a:spcPts val="0"/>
              </a:spcBef>
              <a:spcAft>
                <a:spcPts val="0"/>
              </a:spcAft>
              <a:buClr>
                <a:srgbClr val="FFFFFF"/>
              </a:buClr>
              <a:buSzPts val="3600"/>
              <a:buNone/>
              <a:defRPr sz="3600">
                <a:solidFill>
                  <a:srgbClr val="FFFFFF"/>
                </a:solidFill>
              </a:defRPr>
            </a:lvl7pPr>
            <a:lvl8pPr lvl="7" algn="r">
              <a:lnSpc>
                <a:spcPct val="100000"/>
              </a:lnSpc>
              <a:spcBef>
                <a:spcPts val="0"/>
              </a:spcBef>
              <a:spcAft>
                <a:spcPts val="0"/>
              </a:spcAft>
              <a:buClr>
                <a:srgbClr val="FFFFFF"/>
              </a:buClr>
              <a:buSzPts val="3600"/>
              <a:buNone/>
              <a:defRPr sz="3600">
                <a:solidFill>
                  <a:srgbClr val="FFFFFF"/>
                </a:solidFill>
              </a:defRPr>
            </a:lvl8pPr>
            <a:lvl9pPr lvl="8" algn="r">
              <a:lnSpc>
                <a:spcPct val="100000"/>
              </a:lnSpc>
              <a:spcBef>
                <a:spcPts val="0"/>
              </a:spcBef>
              <a:spcAft>
                <a:spcPts val="0"/>
              </a:spcAft>
              <a:buClr>
                <a:srgbClr val="FFFFFF"/>
              </a:buClr>
              <a:buSzPts val="3600"/>
              <a:buNone/>
              <a:defRPr sz="3600">
                <a:solidFill>
                  <a:srgbClr val="FFFFFF"/>
                </a:solidFill>
              </a:defRPr>
            </a:lvl9pPr>
          </a:lstStyle>
          <a:p/>
        </p:txBody>
      </p:sp>
      <p:sp>
        <p:nvSpPr>
          <p:cNvPr id="198" name="Google Shape;198;p69"/>
          <p:cNvSpPr txBox="1"/>
          <p:nvPr>
            <p:ph idx="1" type="subTitle"/>
          </p:nvPr>
        </p:nvSpPr>
        <p:spPr>
          <a:xfrm>
            <a:off x="2309441" y="4059250"/>
            <a:ext cx="5214600" cy="784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2000"/>
              <a:buNone/>
              <a:defRPr>
                <a:solidFill>
                  <a:srgbClr val="FFFFFF"/>
                </a:solidFill>
              </a:defRPr>
            </a:lvl1pPr>
            <a:lvl2pPr lvl="1" algn="r">
              <a:lnSpc>
                <a:spcPct val="100000"/>
              </a:lnSpc>
              <a:spcBef>
                <a:spcPts val="0"/>
              </a:spcBef>
              <a:spcAft>
                <a:spcPts val="0"/>
              </a:spcAft>
              <a:buClr>
                <a:srgbClr val="FFFFFF"/>
              </a:buClr>
              <a:buSzPts val="3000"/>
              <a:buNone/>
              <a:defRPr sz="3000">
                <a:solidFill>
                  <a:srgbClr val="FFFFFF"/>
                </a:solidFill>
              </a:defRPr>
            </a:lvl2pPr>
            <a:lvl3pPr lvl="2" algn="r">
              <a:lnSpc>
                <a:spcPct val="100000"/>
              </a:lnSpc>
              <a:spcBef>
                <a:spcPts val="0"/>
              </a:spcBef>
              <a:spcAft>
                <a:spcPts val="0"/>
              </a:spcAft>
              <a:buClr>
                <a:srgbClr val="FFFFFF"/>
              </a:buClr>
              <a:buSzPts val="3000"/>
              <a:buNone/>
              <a:defRPr sz="3000">
                <a:solidFill>
                  <a:srgbClr val="FFFFFF"/>
                </a:solidFill>
              </a:defRPr>
            </a:lvl3pPr>
            <a:lvl4pPr lvl="3" algn="r">
              <a:lnSpc>
                <a:spcPct val="100000"/>
              </a:lnSpc>
              <a:spcBef>
                <a:spcPts val="0"/>
              </a:spcBef>
              <a:spcAft>
                <a:spcPts val="0"/>
              </a:spcAft>
              <a:buClr>
                <a:srgbClr val="FFFFFF"/>
              </a:buClr>
              <a:buSzPts val="3000"/>
              <a:buNone/>
              <a:defRPr sz="3000">
                <a:solidFill>
                  <a:srgbClr val="FFFFFF"/>
                </a:solidFill>
              </a:defRPr>
            </a:lvl4pPr>
            <a:lvl5pPr lvl="4" algn="r">
              <a:lnSpc>
                <a:spcPct val="100000"/>
              </a:lnSpc>
              <a:spcBef>
                <a:spcPts val="0"/>
              </a:spcBef>
              <a:spcAft>
                <a:spcPts val="0"/>
              </a:spcAft>
              <a:buClr>
                <a:srgbClr val="FFFFFF"/>
              </a:buClr>
              <a:buSzPts val="3000"/>
              <a:buNone/>
              <a:defRPr sz="3000">
                <a:solidFill>
                  <a:srgbClr val="FFFFFF"/>
                </a:solidFill>
              </a:defRPr>
            </a:lvl5pPr>
            <a:lvl6pPr lvl="5" algn="r">
              <a:lnSpc>
                <a:spcPct val="100000"/>
              </a:lnSpc>
              <a:spcBef>
                <a:spcPts val="0"/>
              </a:spcBef>
              <a:spcAft>
                <a:spcPts val="0"/>
              </a:spcAft>
              <a:buClr>
                <a:srgbClr val="FFFFFF"/>
              </a:buClr>
              <a:buSzPts val="3000"/>
              <a:buNone/>
              <a:defRPr sz="3000">
                <a:solidFill>
                  <a:srgbClr val="FFFFFF"/>
                </a:solidFill>
              </a:defRPr>
            </a:lvl6pPr>
            <a:lvl7pPr lvl="6" algn="r">
              <a:lnSpc>
                <a:spcPct val="100000"/>
              </a:lnSpc>
              <a:spcBef>
                <a:spcPts val="0"/>
              </a:spcBef>
              <a:spcAft>
                <a:spcPts val="0"/>
              </a:spcAft>
              <a:buClr>
                <a:srgbClr val="FFFFFF"/>
              </a:buClr>
              <a:buSzPts val="3000"/>
              <a:buNone/>
              <a:defRPr sz="3000">
                <a:solidFill>
                  <a:srgbClr val="FFFFFF"/>
                </a:solidFill>
              </a:defRPr>
            </a:lvl7pPr>
            <a:lvl8pPr lvl="7" algn="r">
              <a:lnSpc>
                <a:spcPct val="100000"/>
              </a:lnSpc>
              <a:spcBef>
                <a:spcPts val="0"/>
              </a:spcBef>
              <a:spcAft>
                <a:spcPts val="0"/>
              </a:spcAft>
              <a:buClr>
                <a:srgbClr val="FFFFFF"/>
              </a:buClr>
              <a:buSzPts val="3000"/>
              <a:buNone/>
              <a:defRPr sz="3000">
                <a:solidFill>
                  <a:srgbClr val="FFFFFF"/>
                </a:solidFill>
              </a:defRPr>
            </a:lvl8pPr>
            <a:lvl9pPr lvl="8" algn="r">
              <a:lnSpc>
                <a:spcPct val="100000"/>
              </a:lnSpc>
              <a:spcBef>
                <a:spcPts val="0"/>
              </a:spcBef>
              <a:spcAft>
                <a:spcPts val="0"/>
              </a:spcAft>
              <a:buClr>
                <a:srgbClr val="FFFFFF"/>
              </a:buClr>
              <a:buSzPts val="3000"/>
              <a:buNone/>
              <a:defRPr sz="3000">
                <a:solidFill>
                  <a:srgbClr val="FFFFFF"/>
                </a:solidFill>
              </a:defRPr>
            </a:lvl9pPr>
          </a:lstStyle>
          <a:p/>
        </p:txBody>
      </p:sp>
      <p:sp>
        <p:nvSpPr>
          <p:cNvPr id="199" name="Google Shape;199;p69"/>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00" name="Shape 200"/>
        <p:cNvGrpSpPr/>
        <p:nvPr/>
      </p:nvGrpSpPr>
      <p:grpSpPr>
        <a:xfrm>
          <a:off x="0" y="0"/>
          <a:ext cx="0" cy="0"/>
          <a:chOff x="0" y="0"/>
          <a:chExt cx="0" cy="0"/>
        </a:xfrm>
      </p:grpSpPr>
      <p:sp>
        <p:nvSpPr>
          <p:cNvPr id="201" name="Google Shape;201;p70"/>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2" name="Google Shape;202;p70"/>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03" name="Google Shape;203;p70"/>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70"/>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70"/>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6" name="Google Shape;206;p70"/>
          <p:cNvGrpSpPr/>
          <p:nvPr/>
        </p:nvGrpSpPr>
        <p:grpSpPr>
          <a:xfrm>
            <a:off x="-9525" y="4462475"/>
            <a:ext cx="9167825" cy="595300"/>
            <a:chOff x="-9525" y="4462475"/>
            <a:chExt cx="9167825" cy="595300"/>
          </a:xfrm>
        </p:grpSpPr>
        <p:sp>
          <p:nvSpPr>
            <p:cNvPr id="207" name="Google Shape;207;p7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208" name="Google Shape;208;p7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209" name="Google Shape;209;p7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210" name="Google Shape;210;p70"/>
          <p:cNvGrpSpPr/>
          <p:nvPr/>
        </p:nvGrpSpPr>
        <p:grpSpPr>
          <a:xfrm>
            <a:off x="-42837" y="4443488"/>
            <a:ext cx="9229575" cy="642787"/>
            <a:chOff x="-42837" y="4443488"/>
            <a:chExt cx="9229575" cy="642787"/>
          </a:xfrm>
        </p:grpSpPr>
        <p:sp>
          <p:nvSpPr>
            <p:cNvPr id="211" name="Google Shape;211;p70"/>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70"/>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70"/>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70"/>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70"/>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70"/>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70"/>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70"/>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70"/>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70"/>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70"/>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70"/>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70"/>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70"/>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70"/>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70"/>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70"/>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70"/>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70"/>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70"/>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70"/>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70"/>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70"/>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70"/>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70"/>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6" name="Google Shape;236;p70"/>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70"/>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70"/>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70"/>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70"/>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p:txBody>
      </p:sp>
      <p:sp>
        <p:nvSpPr>
          <p:cNvPr id="241" name="Google Shape;241;p70"/>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42" name="Google Shape;242;p70"/>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43" name="Shape 243"/>
        <p:cNvGrpSpPr/>
        <p:nvPr/>
      </p:nvGrpSpPr>
      <p:grpSpPr>
        <a:xfrm>
          <a:off x="0" y="0"/>
          <a:ext cx="0" cy="0"/>
          <a:chOff x="0" y="0"/>
          <a:chExt cx="0" cy="0"/>
        </a:xfrm>
      </p:grpSpPr>
      <p:sp>
        <p:nvSpPr>
          <p:cNvPr id="244" name="Google Shape;244;p71"/>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5" name="Google Shape;245;p71"/>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46" name="Google Shape;246;p71"/>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71"/>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71"/>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9" name="Google Shape;249;p71"/>
          <p:cNvGrpSpPr/>
          <p:nvPr/>
        </p:nvGrpSpPr>
        <p:grpSpPr>
          <a:xfrm>
            <a:off x="-9525" y="4462475"/>
            <a:ext cx="9167825" cy="595300"/>
            <a:chOff x="-9525" y="4462475"/>
            <a:chExt cx="9167825" cy="595300"/>
          </a:xfrm>
        </p:grpSpPr>
        <p:sp>
          <p:nvSpPr>
            <p:cNvPr id="250" name="Google Shape;250;p71"/>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251" name="Google Shape;251;p71"/>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252" name="Google Shape;252;p71"/>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253" name="Google Shape;253;p71"/>
          <p:cNvGrpSpPr/>
          <p:nvPr/>
        </p:nvGrpSpPr>
        <p:grpSpPr>
          <a:xfrm>
            <a:off x="-42837" y="4443488"/>
            <a:ext cx="9229575" cy="642787"/>
            <a:chOff x="-42837" y="4443488"/>
            <a:chExt cx="9229575" cy="642787"/>
          </a:xfrm>
        </p:grpSpPr>
        <p:sp>
          <p:nvSpPr>
            <p:cNvPr id="254" name="Google Shape;254;p71"/>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71"/>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71"/>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71"/>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71"/>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71"/>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71"/>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71"/>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71"/>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71"/>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71"/>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71"/>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71"/>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71"/>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71"/>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71"/>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71"/>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71"/>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71"/>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71"/>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71"/>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71"/>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71"/>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71"/>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71"/>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9" name="Google Shape;279;p71"/>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71"/>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71"/>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71"/>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71"/>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p:txBody>
      </p:sp>
      <p:sp>
        <p:nvSpPr>
          <p:cNvPr id="284" name="Google Shape;284;p71"/>
          <p:cNvSpPr txBox="1"/>
          <p:nvPr>
            <p:ph idx="1" type="body"/>
          </p:nvPr>
        </p:nvSpPr>
        <p:spPr>
          <a:xfrm>
            <a:off x="1131500" y="1552950"/>
            <a:ext cx="3339900" cy="26658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85" name="Google Shape;285;p71"/>
          <p:cNvSpPr txBox="1"/>
          <p:nvPr>
            <p:ph idx="2" type="body"/>
          </p:nvPr>
        </p:nvSpPr>
        <p:spPr>
          <a:xfrm>
            <a:off x="4672563" y="1552950"/>
            <a:ext cx="3339900" cy="26658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86" name="Google Shape;286;p7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87" name="Shape 287"/>
        <p:cNvGrpSpPr/>
        <p:nvPr/>
      </p:nvGrpSpPr>
      <p:grpSpPr>
        <a:xfrm>
          <a:off x="0" y="0"/>
          <a:ext cx="0" cy="0"/>
          <a:chOff x="0" y="0"/>
          <a:chExt cx="0" cy="0"/>
        </a:xfrm>
      </p:grpSpPr>
      <p:sp>
        <p:nvSpPr>
          <p:cNvPr id="288" name="Google Shape;288;p72"/>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89" name="Google Shape;289;p72"/>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90" name="Google Shape;290;p72"/>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72"/>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72"/>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3" name="Google Shape;293;p72"/>
          <p:cNvGrpSpPr/>
          <p:nvPr/>
        </p:nvGrpSpPr>
        <p:grpSpPr>
          <a:xfrm>
            <a:off x="-9525" y="4462475"/>
            <a:ext cx="9167825" cy="595300"/>
            <a:chOff x="-9525" y="4462475"/>
            <a:chExt cx="9167825" cy="595300"/>
          </a:xfrm>
        </p:grpSpPr>
        <p:sp>
          <p:nvSpPr>
            <p:cNvPr id="294" name="Google Shape;294;p7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295" name="Google Shape;295;p7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296" name="Google Shape;296;p7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297" name="Google Shape;297;p72"/>
          <p:cNvGrpSpPr/>
          <p:nvPr/>
        </p:nvGrpSpPr>
        <p:grpSpPr>
          <a:xfrm>
            <a:off x="-42837" y="4443488"/>
            <a:ext cx="9229575" cy="642787"/>
            <a:chOff x="-42837" y="4443488"/>
            <a:chExt cx="9229575" cy="642787"/>
          </a:xfrm>
        </p:grpSpPr>
        <p:sp>
          <p:nvSpPr>
            <p:cNvPr id="298" name="Google Shape;298;p72"/>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72"/>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72"/>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72"/>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72"/>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72"/>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72"/>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72"/>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72"/>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72"/>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72"/>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72"/>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72"/>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72"/>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72"/>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72"/>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72"/>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72"/>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72"/>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72"/>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72"/>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72"/>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72"/>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72"/>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72"/>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3" name="Google Shape;323;p72"/>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72"/>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72"/>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72"/>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72"/>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p:txBody>
      </p:sp>
      <p:sp>
        <p:nvSpPr>
          <p:cNvPr id="328" name="Google Shape;328;p72"/>
          <p:cNvSpPr txBox="1"/>
          <p:nvPr>
            <p:ph idx="1" type="body"/>
          </p:nvPr>
        </p:nvSpPr>
        <p:spPr>
          <a:xfrm>
            <a:off x="705900" y="1626600"/>
            <a:ext cx="2471700" cy="27027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329" name="Google Shape;329;p72"/>
          <p:cNvSpPr txBox="1"/>
          <p:nvPr>
            <p:ph idx="2" type="body"/>
          </p:nvPr>
        </p:nvSpPr>
        <p:spPr>
          <a:xfrm>
            <a:off x="3304125" y="1626600"/>
            <a:ext cx="2471700" cy="27027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330" name="Google Shape;330;p72"/>
          <p:cNvSpPr txBox="1"/>
          <p:nvPr>
            <p:ph idx="3" type="body"/>
          </p:nvPr>
        </p:nvSpPr>
        <p:spPr>
          <a:xfrm>
            <a:off x="5902350" y="1626600"/>
            <a:ext cx="2471700" cy="27027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331" name="Google Shape;331;p72"/>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graph">
  <p:cSld name="BLANK_2">
    <p:spTree>
      <p:nvGrpSpPr>
        <p:cNvPr id="332" name="Shape 332"/>
        <p:cNvGrpSpPr/>
        <p:nvPr/>
      </p:nvGrpSpPr>
      <p:grpSpPr>
        <a:xfrm>
          <a:off x="0" y="0"/>
          <a:ext cx="0" cy="0"/>
          <a:chOff x="0" y="0"/>
          <a:chExt cx="0" cy="0"/>
        </a:xfrm>
      </p:grpSpPr>
      <p:sp>
        <p:nvSpPr>
          <p:cNvPr id="333" name="Google Shape;333;p73"/>
          <p:cNvSpPr/>
          <p:nvPr/>
        </p:nvSpPr>
        <p:spPr>
          <a:xfrm>
            <a:off x="-20075" y="636775"/>
            <a:ext cx="9203950" cy="4550900"/>
          </a:xfrm>
          <a:custGeom>
            <a:rect b="b" l="l" r="r" t="t"/>
            <a:pathLst>
              <a:path extrusionOk="0" h="182036" w="368158">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334" name="Google Shape;334;p73"/>
          <p:cNvSpPr/>
          <p:nvPr/>
        </p:nvSpPr>
        <p:spPr>
          <a:xfrm>
            <a:off x="-33475" y="768100"/>
            <a:ext cx="9210650" cy="4406200"/>
          </a:xfrm>
          <a:custGeom>
            <a:rect b="b" l="l" r="r" t="t"/>
            <a:pathLst>
              <a:path extrusionOk="0" h="176248" w="368426">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333"/>
            </a:srgbClr>
          </a:solidFill>
          <a:ln>
            <a:noFill/>
          </a:ln>
        </p:spPr>
      </p:sp>
      <p:sp>
        <p:nvSpPr>
          <p:cNvPr id="335" name="Google Shape;335;p73"/>
          <p:cNvSpPr/>
          <p:nvPr/>
        </p:nvSpPr>
        <p:spPr>
          <a:xfrm rot="8100000">
            <a:off x="1847981" y="44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73"/>
          <p:cNvSpPr/>
          <p:nvPr/>
        </p:nvSpPr>
        <p:spPr>
          <a:xfrm rot="8100000">
            <a:off x="6038981" y="72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73"/>
          <p:cNvSpPr/>
          <p:nvPr/>
        </p:nvSpPr>
        <p:spPr>
          <a:xfrm rot="8100000">
            <a:off x="7181981" y="76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8" name="Google Shape;338;p73"/>
          <p:cNvGrpSpPr/>
          <p:nvPr/>
        </p:nvGrpSpPr>
        <p:grpSpPr>
          <a:xfrm>
            <a:off x="-9525" y="652475"/>
            <a:ext cx="9167825" cy="595300"/>
            <a:chOff x="-9525" y="4462475"/>
            <a:chExt cx="9167825" cy="595300"/>
          </a:xfrm>
        </p:grpSpPr>
        <p:sp>
          <p:nvSpPr>
            <p:cNvPr id="339" name="Google Shape;339;p7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340" name="Google Shape;340;p7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341" name="Google Shape;341;p7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342" name="Google Shape;342;p73"/>
          <p:cNvGrpSpPr/>
          <p:nvPr/>
        </p:nvGrpSpPr>
        <p:grpSpPr>
          <a:xfrm>
            <a:off x="-42837" y="633488"/>
            <a:ext cx="9229575" cy="642787"/>
            <a:chOff x="-42837" y="4443488"/>
            <a:chExt cx="9229575" cy="642787"/>
          </a:xfrm>
        </p:grpSpPr>
        <p:sp>
          <p:nvSpPr>
            <p:cNvPr id="343" name="Google Shape;343;p73"/>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73"/>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73"/>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73"/>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73"/>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73"/>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73"/>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73"/>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73"/>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73"/>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73"/>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73"/>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73"/>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73"/>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73"/>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73"/>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73"/>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73"/>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73"/>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73"/>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73"/>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73"/>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73"/>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73"/>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73"/>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8" name="Google Shape;368;p73"/>
          <p:cNvSpPr/>
          <p:nvPr/>
        </p:nvSpPr>
        <p:spPr>
          <a:xfrm>
            <a:off x="2990700" y="77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73"/>
          <p:cNvSpPr/>
          <p:nvPr/>
        </p:nvSpPr>
        <p:spPr>
          <a:xfrm>
            <a:off x="1085700" y="106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73"/>
          <p:cNvSpPr/>
          <p:nvPr/>
        </p:nvSpPr>
        <p:spPr>
          <a:xfrm>
            <a:off x="4895700" y="70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73"/>
          <p:cNvSpPr/>
          <p:nvPr/>
        </p:nvSpPr>
        <p:spPr>
          <a:xfrm rot="8100000">
            <a:off x="8699949" y="51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73"/>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grpSp>
        <p:nvGrpSpPr>
          <p:cNvPr id="6" name="Google Shape;6;p65"/>
          <p:cNvGrpSpPr/>
          <p:nvPr/>
        </p:nvGrpSpPr>
        <p:grpSpPr>
          <a:xfrm>
            <a:off x="381000" y="7"/>
            <a:ext cx="8382000" cy="5162348"/>
            <a:chOff x="381000" y="-18750"/>
            <a:chExt cx="8382000" cy="5181000"/>
          </a:xfrm>
        </p:grpSpPr>
        <p:cxnSp>
          <p:nvCxnSpPr>
            <p:cNvPr id="7" name="Google Shape;7;p65"/>
            <p:cNvCxnSpPr/>
            <p:nvPr/>
          </p:nvCxnSpPr>
          <p:spPr>
            <a:xfrm>
              <a:off x="762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8" name="Google Shape;8;p65"/>
            <p:cNvCxnSpPr/>
            <p:nvPr/>
          </p:nvCxnSpPr>
          <p:spPr>
            <a:xfrm>
              <a:off x="1524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9" name="Google Shape;9;p65"/>
            <p:cNvCxnSpPr/>
            <p:nvPr/>
          </p:nvCxnSpPr>
          <p:spPr>
            <a:xfrm>
              <a:off x="2286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0" name="Google Shape;10;p65"/>
            <p:cNvCxnSpPr/>
            <p:nvPr/>
          </p:nvCxnSpPr>
          <p:spPr>
            <a:xfrm>
              <a:off x="3048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1" name="Google Shape;11;p65"/>
            <p:cNvCxnSpPr/>
            <p:nvPr/>
          </p:nvCxnSpPr>
          <p:spPr>
            <a:xfrm>
              <a:off x="3810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2" name="Google Shape;12;p65"/>
            <p:cNvCxnSpPr/>
            <p:nvPr/>
          </p:nvCxnSpPr>
          <p:spPr>
            <a:xfrm>
              <a:off x="4572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3" name="Google Shape;13;p65"/>
            <p:cNvCxnSpPr/>
            <p:nvPr/>
          </p:nvCxnSpPr>
          <p:spPr>
            <a:xfrm>
              <a:off x="5334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4" name="Google Shape;14;p65"/>
            <p:cNvCxnSpPr/>
            <p:nvPr/>
          </p:nvCxnSpPr>
          <p:spPr>
            <a:xfrm>
              <a:off x="6096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5" name="Google Shape;15;p65"/>
            <p:cNvCxnSpPr/>
            <p:nvPr/>
          </p:nvCxnSpPr>
          <p:spPr>
            <a:xfrm>
              <a:off x="6858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6" name="Google Shape;16;p65"/>
            <p:cNvCxnSpPr/>
            <p:nvPr/>
          </p:nvCxnSpPr>
          <p:spPr>
            <a:xfrm>
              <a:off x="7620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7" name="Google Shape;17;p65"/>
            <p:cNvCxnSpPr/>
            <p:nvPr/>
          </p:nvCxnSpPr>
          <p:spPr>
            <a:xfrm>
              <a:off x="8382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8" name="Google Shape;18;p65"/>
            <p:cNvCxnSpPr/>
            <p:nvPr/>
          </p:nvCxnSpPr>
          <p:spPr>
            <a:xfrm>
              <a:off x="381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19" name="Google Shape;19;p65"/>
            <p:cNvCxnSpPr/>
            <p:nvPr/>
          </p:nvCxnSpPr>
          <p:spPr>
            <a:xfrm>
              <a:off x="1143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0" name="Google Shape;20;p65"/>
            <p:cNvCxnSpPr/>
            <p:nvPr/>
          </p:nvCxnSpPr>
          <p:spPr>
            <a:xfrm>
              <a:off x="1905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1" name="Google Shape;21;p65"/>
            <p:cNvCxnSpPr/>
            <p:nvPr/>
          </p:nvCxnSpPr>
          <p:spPr>
            <a:xfrm>
              <a:off x="2667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2" name="Google Shape;22;p65"/>
            <p:cNvCxnSpPr/>
            <p:nvPr/>
          </p:nvCxnSpPr>
          <p:spPr>
            <a:xfrm>
              <a:off x="3429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3" name="Google Shape;23;p65"/>
            <p:cNvCxnSpPr/>
            <p:nvPr/>
          </p:nvCxnSpPr>
          <p:spPr>
            <a:xfrm>
              <a:off x="4191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4" name="Google Shape;24;p65"/>
            <p:cNvCxnSpPr/>
            <p:nvPr/>
          </p:nvCxnSpPr>
          <p:spPr>
            <a:xfrm>
              <a:off x="4953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5" name="Google Shape;25;p65"/>
            <p:cNvCxnSpPr/>
            <p:nvPr/>
          </p:nvCxnSpPr>
          <p:spPr>
            <a:xfrm>
              <a:off x="5715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6" name="Google Shape;26;p65"/>
            <p:cNvCxnSpPr/>
            <p:nvPr/>
          </p:nvCxnSpPr>
          <p:spPr>
            <a:xfrm>
              <a:off x="6477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7" name="Google Shape;27;p65"/>
            <p:cNvCxnSpPr/>
            <p:nvPr/>
          </p:nvCxnSpPr>
          <p:spPr>
            <a:xfrm>
              <a:off x="7239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8" name="Google Shape;28;p65"/>
            <p:cNvCxnSpPr/>
            <p:nvPr/>
          </p:nvCxnSpPr>
          <p:spPr>
            <a:xfrm>
              <a:off x="8001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9" name="Google Shape;29;p65"/>
            <p:cNvCxnSpPr/>
            <p:nvPr/>
          </p:nvCxnSpPr>
          <p:spPr>
            <a:xfrm>
              <a:off x="8763000" y="-18750"/>
              <a:ext cx="0" cy="5181000"/>
            </a:xfrm>
            <a:prstGeom prst="straightConnector1">
              <a:avLst/>
            </a:prstGeom>
            <a:noFill/>
            <a:ln cap="flat" cmpd="sng" w="9525">
              <a:solidFill>
                <a:srgbClr val="F3F3F3"/>
              </a:solidFill>
              <a:prstDash val="dash"/>
              <a:round/>
              <a:headEnd len="sm" w="sm" type="none"/>
              <a:tailEnd len="sm" w="sm" type="none"/>
            </a:ln>
          </p:spPr>
        </p:cxnSp>
      </p:grpSp>
      <p:sp>
        <p:nvSpPr>
          <p:cNvPr id="30" name="Google Shape;30;p65"/>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1pPr>
            <a:lvl2pPr lvl="1"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2pPr>
            <a:lvl3pPr lvl="2"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3pPr>
            <a:lvl4pPr lvl="3"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4pPr>
            <a:lvl5pPr lvl="4"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5pPr>
            <a:lvl6pPr lvl="5"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6pPr>
            <a:lvl7pPr lvl="6"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7pPr>
            <a:lvl8pPr lvl="7"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8pPr>
            <a:lvl9pPr lvl="8"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9pPr>
          </a:lstStyle>
          <a:p/>
        </p:txBody>
      </p:sp>
      <p:sp>
        <p:nvSpPr>
          <p:cNvPr id="31" name="Google Shape;31;p65"/>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00000"/>
              </a:lnSpc>
              <a:spcBef>
                <a:spcPts val="600"/>
              </a:spcBef>
              <a:spcAft>
                <a:spcPts val="0"/>
              </a:spcAft>
              <a:buClr>
                <a:schemeClr val="dk1"/>
              </a:buClr>
              <a:buSzPts val="2000"/>
              <a:buFont typeface="Source Sans Pro"/>
              <a:buChar char="◉"/>
              <a:defRPr b="0" i="0" sz="2000" u="none" cap="none" strike="noStrike">
                <a:solidFill>
                  <a:schemeClr val="dk1"/>
                </a:solidFill>
                <a:latin typeface="Source Sans Pro"/>
                <a:ea typeface="Source Sans Pro"/>
                <a:cs typeface="Source Sans Pro"/>
                <a:sym typeface="Source Sans Pro"/>
              </a:defRPr>
            </a:lvl1pPr>
            <a:lvl2pPr indent="-342900" lvl="1" marL="9144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2pPr>
            <a:lvl3pPr indent="-342900" lvl="2" marL="13716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3pPr>
            <a:lvl4pPr indent="-342900" lvl="3" marL="1828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4pPr>
            <a:lvl5pPr indent="-342900" lvl="4" marL="22860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5pPr>
            <a:lvl6pPr indent="-342900" lvl="5" marL="27432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6pPr>
            <a:lvl7pPr indent="-342900" lvl="6" marL="32004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7pPr>
            <a:lvl8pPr indent="-342900" lvl="7" marL="36576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8pPr>
            <a:lvl9pPr indent="-342900" lvl="8" marL="4114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9pPr>
          </a:lstStyle>
          <a:p/>
        </p:txBody>
      </p:sp>
      <p:sp>
        <p:nvSpPr>
          <p:cNvPr id="32" name="Google Shape;32;p65"/>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hyperlink" Target="https://drive.google.com/file/d/1ioU5r9KEYSfwgfUi22SclVkx4l1a_8ou/vie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2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30.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18.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28.png"/><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 Id="rId3"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 Id="rId3" Type="http://schemas.openxmlformats.org/officeDocument/2006/relationships/image" Target="../media/image3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 Id="rId3" Type="http://schemas.openxmlformats.org/officeDocument/2006/relationships/image" Target="../media/image2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 Id="rId3" Type="http://schemas.openxmlformats.org/officeDocument/2006/relationships/image" Target="../media/image33.png"/><Relationship Id="rId4" Type="http://schemas.openxmlformats.org/officeDocument/2006/relationships/image" Target="../media/image3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 Id="rId3" Type="http://schemas.openxmlformats.org/officeDocument/2006/relationships/image" Target="../media/image3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 Id="rId3" Type="http://schemas.openxmlformats.org/officeDocument/2006/relationships/image" Target="../media/image3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 Id="rId3" Type="http://schemas.openxmlformats.org/officeDocument/2006/relationships/image" Target="../media/image3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1"/>
          <p:cNvSpPr txBox="1"/>
          <p:nvPr>
            <p:ph type="ctrTitle"/>
          </p:nvPr>
        </p:nvSpPr>
        <p:spPr>
          <a:xfrm>
            <a:off x="782782" y="3903752"/>
            <a:ext cx="7911020" cy="1159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800"/>
              <a:buNone/>
            </a:pPr>
            <a:br>
              <a:rPr lang="en-US"/>
            </a:br>
            <a:r>
              <a:rPr lang="en-US"/>
              <a:t>CAPSTONE PROJECT</a:t>
            </a:r>
            <a:br>
              <a:rPr lang="en-US"/>
            </a:br>
            <a:r>
              <a:rPr lang="en-US"/>
              <a:t>EDA ON NYC AIRBNB BOOKING</a:t>
            </a:r>
            <a:br>
              <a:rPr lang="en-US"/>
            </a:br>
            <a:br>
              <a:rPr lang="en-US"/>
            </a:br>
            <a:r>
              <a:rPr lang="en-US"/>
              <a:t> </a:t>
            </a:r>
            <a:endParaRPr/>
          </a:p>
        </p:txBody>
      </p:sp>
      <p:pic>
        <p:nvPicPr>
          <p:cNvPr id="378" name="Google Shape;378;p1"/>
          <p:cNvPicPr preferRelativeResize="0"/>
          <p:nvPr/>
        </p:nvPicPr>
        <p:blipFill rotWithShape="1">
          <a:blip r:embed="rId3">
            <a:alphaModFix/>
          </a:blip>
          <a:srcRect b="0" l="0" r="0" t="0"/>
          <a:stretch/>
        </p:blipFill>
        <p:spPr>
          <a:xfrm>
            <a:off x="1828799" y="138028"/>
            <a:ext cx="5254551" cy="164204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7"/>
                                        </p:tgtEl>
                                        <p:attrNameLst>
                                          <p:attrName>style.visibility</p:attrName>
                                        </p:attrNameLst>
                                      </p:cBhvr>
                                      <p:to>
                                        <p:strVal val="visible"/>
                                      </p:to>
                                    </p:set>
                                    <p:anim calcmode="lin" valueType="num">
                                      <p:cBhvr additive="base">
                                        <p:cTn dur="500"/>
                                        <p:tgtEl>
                                          <p:spTgt spid="37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10"/>
          <p:cNvSpPr txBox="1"/>
          <p:nvPr>
            <p:ph idx="4294967295" type="ctrTitle"/>
          </p:nvPr>
        </p:nvSpPr>
        <p:spPr>
          <a:xfrm>
            <a:off x="930226" y="839921"/>
            <a:ext cx="3614682" cy="819701"/>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Oswald"/>
              <a:buNone/>
            </a:pPr>
            <a:r>
              <a:rPr b="1" i="0" lang="en-US" sz="2000" u="none" cap="none" strike="noStrike">
                <a:solidFill>
                  <a:schemeClr val="accent1"/>
                </a:solidFill>
                <a:latin typeface="Oswald"/>
                <a:ea typeface="Oswald"/>
                <a:cs typeface="Oswald"/>
                <a:sym typeface="Oswald"/>
              </a:rPr>
              <a:t>Understanding of Data</a:t>
            </a:r>
            <a:endParaRPr b="1" i="0" sz="2000" u="none" cap="none" strike="noStrike">
              <a:solidFill>
                <a:schemeClr val="accent1"/>
              </a:solidFill>
              <a:latin typeface="Oswald"/>
              <a:ea typeface="Oswald"/>
              <a:cs typeface="Oswald"/>
              <a:sym typeface="Oswald"/>
            </a:endParaRPr>
          </a:p>
        </p:txBody>
      </p:sp>
      <p:sp>
        <p:nvSpPr>
          <p:cNvPr id="485" name="Google Shape;485;p10"/>
          <p:cNvSpPr txBox="1"/>
          <p:nvPr>
            <p:ph idx="4294967295" type="subTitle"/>
          </p:nvPr>
        </p:nvSpPr>
        <p:spPr>
          <a:xfrm>
            <a:off x="786061" y="1570332"/>
            <a:ext cx="3871401" cy="1793116"/>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600"/>
              </a:spcBef>
              <a:spcAft>
                <a:spcPts val="0"/>
              </a:spcAft>
              <a:buClr>
                <a:schemeClr val="dk1"/>
              </a:buClr>
              <a:buSzPts val="2000"/>
              <a:buFont typeface="Source Sans Pro"/>
              <a:buNone/>
            </a:pPr>
            <a:r>
              <a:rPr b="0" i="0" lang="en-US" sz="1400" u="none" cap="none" strike="noStrike">
                <a:solidFill>
                  <a:schemeClr val="dk1"/>
                </a:solidFill>
                <a:latin typeface="Roboto"/>
                <a:ea typeface="Roboto"/>
                <a:cs typeface="Roboto"/>
                <a:sym typeface="Roboto"/>
              </a:rPr>
              <a:t>These datasets of Airbnb has a 48895 unique listing in New York city in total. The New York city Airbnb dataset contains a very well curated list of room postings from the New York city. These datasets has different data type i.e. int64, float64, object. Also our datasets has so many null values.</a:t>
            </a:r>
            <a:endParaRPr/>
          </a:p>
          <a:p>
            <a:pPr indent="0" lvl="0" marL="0" marR="0" rtl="0" algn="just">
              <a:lnSpc>
                <a:spcPct val="100000"/>
              </a:lnSpc>
              <a:spcBef>
                <a:spcPts val="600"/>
              </a:spcBef>
              <a:spcAft>
                <a:spcPts val="0"/>
              </a:spcAft>
              <a:buClr>
                <a:schemeClr val="dk1"/>
              </a:buClr>
              <a:buSzPts val="2000"/>
              <a:buFont typeface="Source Sans Pro"/>
              <a:buNone/>
            </a:pPr>
            <a:r>
              <a:rPr b="0" i="0" lang="en-US" sz="1400" u="none" cap="none" strike="noStrike">
                <a:solidFill>
                  <a:schemeClr val="dk1"/>
                </a:solidFill>
                <a:latin typeface="Roboto"/>
                <a:ea typeface="Roboto"/>
                <a:cs typeface="Roboto"/>
                <a:sym typeface="Roboto"/>
              </a:rPr>
              <a:t>Although it would be nice to have few more features about the rooms, users, comments, etc.</a:t>
            </a:r>
            <a:endParaRPr/>
          </a:p>
        </p:txBody>
      </p:sp>
      <p:grpSp>
        <p:nvGrpSpPr>
          <p:cNvPr id="486" name="Google Shape;486;p10"/>
          <p:cNvGrpSpPr/>
          <p:nvPr/>
        </p:nvGrpSpPr>
        <p:grpSpPr>
          <a:xfrm>
            <a:off x="2275874" y="62408"/>
            <a:ext cx="891774" cy="831815"/>
            <a:chOff x="6654650" y="3665275"/>
            <a:chExt cx="409100" cy="409125"/>
          </a:xfrm>
        </p:grpSpPr>
        <p:sp>
          <p:nvSpPr>
            <p:cNvPr id="487" name="Google Shape;487;p10"/>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0"/>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9" name="Google Shape;489;p10"/>
          <p:cNvGrpSpPr/>
          <p:nvPr/>
        </p:nvGrpSpPr>
        <p:grpSpPr>
          <a:xfrm rot="1201916">
            <a:off x="1686901" y="480339"/>
            <a:ext cx="489377" cy="430393"/>
            <a:chOff x="570875" y="4322250"/>
            <a:chExt cx="443300" cy="443325"/>
          </a:xfrm>
        </p:grpSpPr>
        <p:sp>
          <p:nvSpPr>
            <p:cNvPr id="490" name="Google Shape;490;p10"/>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0"/>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0"/>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0"/>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4" name="Google Shape;494;p10"/>
          <p:cNvSpPr/>
          <p:nvPr/>
        </p:nvSpPr>
        <p:spPr>
          <a:xfrm>
            <a:off x="1914509" y="6776"/>
            <a:ext cx="316510" cy="302214"/>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0"/>
          <p:cNvSpPr/>
          <p:nvPr/>
        </p:nvSpPr>
        <p:spPr>
          <a:xfrm rot="1793658">
            <a:off x="2872801" y="862216"/>
            <a:ext cx="225078" cy="21493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0"/>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497" name="Google Shape;497;p10"/>
          <p:cNvPicPr preferRelativeResize="0"/>
          <p:nvPr/>
        </p:nvPicPr>
        <p:blipFill rotWithShape="1">
          <a:blip r:embed="rId3">
            <a:alphaModFix/>
          </a:blip>
          <a:srcRect b="0" l="0" r="0" t="0"/>
          <a:stretch/>
        </p:blipFill>
        <p:spPr>
          <a:xfrm>
            <a:off x="4801627" y="894222"/>
            <a:ext cx="3705680" cy="2978045"/>
          </a:xfrm>
          <a:prstGeom prst="rect">
            <a:avLst/>
          </a:prstGeom>
          <a:noFill/>
          <a:ln>
            <a:noFill/>
          </a:ln>
        </p:spPr>
      </p:pic>
      <p:sp>
        <p:nvSpPr>
          <p:cNvPr id="498" name="Google Shape;498;p10"/>
          <p:cNvSpPr txBox="1"/>
          <p:nvPr/>
        </p:nvSpPr>
        <p:spPr>
          <a:xfrm>
            <a:off x="772416" y="3944035"/>
            <a:ext cx="7658128"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chemeClr val="dk1"/>
                </a:solidFill>
                <a:latin typeface="Roboto"/>
                <a:ea typeface="Roboto"/>
                <a:cs typeface="Roboto"/>
                <a:sym typeface="Roboto"/>
              </a:rPr>
              <a:t>Airbnb Dataset Link -  </a:t>
            </a:r>
            <a:r>
              <a:rPr b="0" i="0" lang="en-US" sz="1200" u="sng" cap="none" strike="noStrike">
                <a:solidFill>
                  <a:schemeClr val="dk1"/>
                </a:solidFill>
                <a:latin typeface="Roboto"/>
                <a:ea typeface="Roboto"/>
                <a:cs typeface="Roboto"/>
                <a:sym typeface="Roboto"/>
                <a:hlinkClick r:id="rId4">
                  <a:extLst>
                    <a:ext uri="{A12FA001-AC4F-418D-AE19-62706E023703}">
                      <ahyp:hlinkClr val="tx"/>
                    </a:ext>
                  </a:extLst>
                </a:hlinkClick>
              </a:rPr>
              <a:t>https://drive.google.com/file/d/1ioU5r9KEYSfwgfUi22SclVkx4l1a_8ou/view</a:t>
            </a:r>
            <a:endParaRPr b="0" i="0" sz="12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000"/>
                                        <p:tgtEl>
                                          <p:spTgt spid="4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0" st="0"/>
                                            </p:txEl>
                                          </p:spTgt>
                                        </p:tgtEl>
                                        <p:attrNameLst>
                                          <p:attrName>style.visibility</p:attrName>
                                        </p:attrNameLst>
                                      </p:cBhvr>
                                      <p:to>
                                        <p:strVal val="visible"/>
                                      </p:to>
                                    </p:set>
                                    <p:animEffect filter="fade" transition="in">
                                      <p:cBhvr>
                                        <p:cTn dur="1000"/>
                                        <p:tgtEl>
                                          <p:spTgt spid="4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 st="1"/>
                                            </p:txEl>
                                          </p:spTgt>
                                        </p:tgtEl>
                                        <p:attrNameLst>
                                          <p:attrName>style.visibility</p:attrName>
                                        </p:attrNameLst>
                                      </p:cBhvr>
                                      <p:to>
                                        <p:strVal val="visible"/>
                                      </p:to>
                                    </p:set>
                                    <p:animEffect filter="fade" transition="in">
                                      <p:cBhvr>
                                        <p:cTn dur="1000"/>
                                        <p:tgtEl>
                                          <p:spTgt spid="48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11"/>
          <p:cNvSpPr txBox="1"/>
          <p:nvPr>
            <p:ph idx="1" type="body"/>
          </p:nvPr>
        </p:nvSpPr>
        <p:spPr>
          <a:xfrm>
            <a:off x="1131537" y="1491990"/>
            <a:ext cx="3339900" cy="266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US">
                <a:latin typeface="Roboto"/>
                <a:ea typeface="Roboto"/>
                <a:cs typeface="Roboto"/>
                <a:sym typeface="Roboto"/>
              </a:rPr>
              <a:t>Numerical Variable</a:t>
            </a:r>
            <a:endParaRPr/>
          </a:p>
          <a:p>
            <a:pPr indent="0" lvl="0" marL="0" rtl="0" algn="l">
              <a:lnSpc>
                <a:spcPct val="100000"/>
              </a:lnSpc>
              <a:spcBef>
                <a:spcPts val="600"/>
              </a:spcBef>
              <a:spcAft>
                <a:spcPts val="0"/>
              </a:spcAft>
              <a:buSzPts val="1800"/>
              <a:buNone/>
            </a:pPr>
            <a:r>
              <a:t/>
            </a:r>
            <a:endParaRPr b="1"/>
          </a:p>
        </p:txBody>
      </p:sp>
      <p:sp>
        <p:nvSpPr>
          <p:cNvPr id="504" name="Google Shape;504;p11"/>
          <p:cNvSpPr txBox="1"/>
          <p:nvPr>
            <p:ph type="title"/>
          </p:nvPr>
        </p:nvSpPr>
        <p:spPr>
          <a:xfrm>
            <a:off x="1099756" y="798001"/>
            <a:ext cx="6996600" cy="7158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2000"/>
              <a:buNone/>
            </a:pPr>
            <a:r>
              <a:rPr b="0" lang="en-US" sz="1400">
                <a:solidFill>
                  <a:schemeClr val="dk1"/>
                </a:solidFill>
                <a:latin typeface="Roboto"/>
                <a:ea typeface="Roboto"/>
                <a:cs typeface="Roboto"/>
                <a:sym typeface="Roboto"/>
              </a:rPr>
              <a:t>Our data has 48895 rows and 16 columns in which some of the variables are numerical and some of the variables are categorical which are as follows :-</a:t>
            </a:r>
            <a:endParaRPr sz="1400">
              <a:solidFill>
                <a:schemeClr val="dk1"/>
              </a:solidFill>
              <a:latin typeface="Roboto"/>
              <a:ea typeface="Roboto"/>
              <a:cs typeface="Roboto"/>
              <a:sym typeface="Roboto"/>
            </a:endParaRPr>
          </a:p>
        </p:txBody>
      </p:sp>
      <p:sp>
        <p:nvSpPr>
          <p:cNvPr id="505" name="Google Shape;505;p11"/>
          <p:cNvSpPr txBox="1"/>
          <p:nvPr>
            <p:ph idx="2" type="body"/>
          </p:nvPr>
        </p:nvSpPr>
        <p:spPr>
          <a:xfrm>
            <a:off x="4598056" y="1503184"/>
            <a:ext cx="3339900" cy="556177"/>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US">
                <a:latin typeface="Roboto"/>
                <a:ea typeface="Roboto"/>
                <a:cs typeface="Roboto"/>
                <a:sym typeface="Roboto"/>
              </a:rPr>
              <a:t>Categorical Variable</a:t>
            </a:r>
            <a:endParaRPr b="1">
              <a:latin typeface="Roboto"/>
              <a:ea typeface="Roboto"/>
              <a:cs typeface="Roboto"/>
              <a:sym typeface="Roboto"/>
            </a:endParaRPr>
          </a:p>
        </p:txBody>
      </p:sp>
      <p:sp>
        <p:nvSpPr>
          <p:cNvPr id="506" name="Google Shape;506;p1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507" name="Google Shape;507;p11"/>
          <p:cNvSpPr/>
          <p:nvPr/>
        </p:nvSpPr>
        <p:spPr>
          <a:xfrm>
            <a:off x="4672563" y="2059361"/>
            <a:ext cx="2087110" cy="1397718"/>
          </a:xfrm>
          <a:prstGeom prst="rect">
            <a:avLst/>
          </a:prstGeom>
          <a:noFill/>
          <a:ln>
            <a:noFill/>
          </a:ln>
        </p:spPr>
        <p:txBody>
          <a:bodyPr anchorCtr="0" anchor="ctr" bIns="158700" lIns="0" spcFirstLastPara="1" rIns="0" wrap="square" tIns="158700">
            <a:spAutoFit/>
          </a:bodyPr>
          <a:lstStyle/>
          <a:p>
            <a:pPr indent="-285750" lvl="0" marL="285750" marR="0" rtl="0" algn="just">
              <a:lnSpc>
                <a:spcPct val="100000"/>
              </a:lnSpc>
              <a:spcBef>
                <a:spcPts val="0"/>
              </a:spcBef>
              <a:spcAft>
                <a:spcPts val="0"/>
              </a:spcAft>
              <a:buClr>
                <a:schemeClr val="dk1"/>
              </a:buClr>
              <a:buSzPts val="1400"/>
              <a:buFont typeface="Noto Sans Symbols"/>
              <a:buChar char="❖"/>
            </a:pPr>
            <a:r>
              <a:rPr b="0" i="0" lang="en-US" sz="1400" u="none" cap="none" strike="noStrike">
                <a:solidFill>
                  <a:schemeClr val="dk1"/>
                </a:solidFill>
                <a:latin typeface="Roboto"/>
                <a:ea typeface="Roboto"/>
                <a:cs typeface="Roboto"/>
                <a:sym typeface="Roboto"/>
              </a:rPr>
              <a:t>name</a:t>
            </a:r>
            <a:endParaRPr/>
          </a:p>
          <a:p>
            <a:pPr indent="-285750" lvl="0" marL="285750" marR="0" rtl="0" algn="just">
              <a:lnSpc>
                <a:spcPct val="100000"/>
              </a:lnSpc>
              <a:spcBef>
                <a:spcPts val="0"/>
              </a:spcBef>
              <a:spcAft>
                <a:spcPts val="0"/>
              </a:spcAft>
              <a:buClr>
                <a:schemeClr val="dk1"/>
              </a:buClr>
              <a:buSzPts val="1400"/>
              <a:buFont typeface="Noto Sans Symbols"/>
              <a:buChar char="❖"/>
            </a:pPr>
            <a:r>
              <a:rPr b="0" i="0" lang="en-US" sz="1400" u="none" cap="none" strike="noStrike">
                <a:solidFill>
                  <a:schemeClr val="dk1"/>
                </a:solidFill>
                <a:latin typeface="Roboto"/>
                <a:ea typeface="Roboto"/>
                <a:cs typeface="Roboto"/>
                <a:sym typeface="Roboto"/>
              </a:rPr>
              <a:t>host_name</a:t>
            </a:r>
            <a:endParaRPr/>
          </a:p>
          <a:p>
            <a:pPr indent="-285750" lvl="0" marL="285750" marR="0" rtl="0" algn="just">
              <a:lnSpc>
                <a:spcPct val="100000"/>
              </a:lnSpc>
              <a:spcBef>
                <a:spcPts val="0"/>
              </a:spcBef>
              <a:spcAft>
                <a:spcPts val="0"/>
              </a:spcAft>
              <a:buClr>
                <a:schemeClr val="dk1"/>
              </a:buClr>
              <a:buSzPts val="1400"/>
              <a:buFont typeface="Noto Sans Symbols"/>
              <a:buChar char="❖"/>
            </a:pPr>
            <a:r>
              <a:rPr b="0" i="0" lang="en-US" sz="1400" u="none" cap="none" strike="noStrike">
                <a:solidFill>
                  <a:schemeClr val="dk1"/>
                </a:solidFill>
                <a:latin typeface="Roboto"/>
                <a:ea typeface="Roboto"/>
                <a:cs typeface="Roboto"/>
                <a:sym typeface="Roboto"/>
              </a:rPr>
              <a:t>neighbourhood_group</a:t>
            </a:r>
            <a:endParaRPr b="0" i="0" sz="1400" u="none" cap="none" strike="noStrike">
              <a:solidFill>
                <a:schemeClr val="dk1"/>
              </a:solidFill>
              <a:latin typeface="Roboto"/>
              <a:ea typeface="Roboto"/>
              <a:cs typeface="Roboto"/>
              <a:sym typeface="Roboto"/>
            </a:endParaRPr>
          </a:p>
          <a:p>
            <a:pPr indent="-285750" lvl="0" marL="285750" marR="0" rtl="0" algn="just">
              <a:lnSpc>
                <a:spcPct val="100000"/>
              </a:lnSpc>
              <a:spcBef>
                <a:spcPts val="0"/>
              </a:spcBef>
              <a:spcAft>
                <a:spcPts val="0"/>
              </a:spcAft>
              <a:buClr>
                <a:schemeClr val="dk1"/>
              </a:buClr>
              <a:buSzPts val="1400"/>
              <a:buFont typeface="Noto Sans Symbols"/>
              <a:buChar char="❖"/>
            </a:pPr>
            <a:r>
              <a:rPr b="0" i="0" lang="en-US" sz="1400" u="none" cap="none" strike="noStrike">
                <a:solidFill>
                  <a:schemeClr val="dk1"/>
                </a:solidFill>
                <a:latin typeface="Roboto"/>
                <a:ea typeface="Roboto"/>
                <a:cs typeface="Roboto"/>
                <a:sym typeface="Roboto"/>
              </a:rPr>
              <a:t>neighbourhood</a:t>
            </a:r>
            <a:endParaRPr/>
          </a:p>
          <a:p>
            <a:pPr indent="-285750" lvl="0" marL="285750" marR="0" rtl="0" algn="just">
              <a:lnSpc>
                <a:spcPct val="100000"/>
              </a:lnSpc>
              <a:spcBef>
                <a:spcPts val="0"/>
              </a:spcBef>
              <a:spcAft>
                <a:spcPts val="0"/>
              </a:spcAft>
              <a:buClr>
                <a:schemeClr val="dk1"/>
              </a:buClr>
              <a:buSzPts val="1400"/>
              <a:buFont typeface="Noto Sans Symbols"/>
              <a:buChar char="❖"/>
            </a:pPr>
            <a:r>
              <a:rPr b="0" i="0" lang="en-US" sz="1400" u="none" cap="none" strike="noStrike">
                <a:solidFill>
                  <a:schemeClr val="dk1"/>
                </a:solidFill>
                <a:latin typeface="Roboto"/>
                <a:ea typeface="Roboto"/>
                <a:cs typeface="Roboto"/>
                <a:sym typeface="Roboto"/>
              </a:rPr>
              <a:t>room_type</a:t>
            </a:r>
            <a:endParaRPr b="0" i="0" sz="1400" u="none" cap="none" strike="noStrike">
              <a:solidFill>
                <a:schemeClr val="dk1"/>
              </a:solidFill>
              <a:latin typeface="Roboto"/>
              <a:ea typeface="Roboto"/>
              <a:cs typeface="Roboto"/>
              <a:sym typeface="Roboto"/>
            </a:endParaRPr>
          </a:p>
        </p:txBody>
      </p:sp>
      <p:sp>
        <p:nvSpPr>
          <p:cNvPr id="508" name="Google Shape;508;p11"/>
          <p:cNvSpPr/>
          <p:nvPr/>
        </p:nvSpPr>
        <p:spPr>
          <a:xfrm>
            <a:off x="152400" y="151501"/>
            <a:ext cx="405560" cy="458999"/>
          </a:xfrm>
          <a:prstGeom prst="rect">
            <a:avLst/>
          </a:prstGeom>
          <a:noFill/>
          <a:ln>
            <a:noFill/>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rgbClr val="D4D4D4"/>
              </a:buClr>
              <a:buSzPts val="900"/>
              <a:buFont typeface="Arial"/>
              <a:buNone/>
            </a:pPr>
            <a:r>
              <a:rPr b="0" i="0" lang="en-US" sz="900" u="none" cap="none" strike="noStrike">
                <a:solidFill>
                  <a:srgbClr val="D4D4D4"/>
                </a:solidFill>
                <a:latin typeface="Arimo"/>
                <a:ea typeface="Arimo"/>
                <a:cs typeface="Arimo"/>
                <a:sym typeface="Arimo"/>
              </a:rPr>
              <a:t>            </a:t>
            </a:r>
            <a:r>
              <a:rPr b="0" i="0" lang="en-US" sz="6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509" name="Google Shape;509;p11"/>
          <p:cNvSpPr/>
          <p:nvPr/>
        </p:nvSpPr>
        <p:spPr>
          <a:xfrm>
            <a:off x="1208074" y="1926765"/>
            <a:ext cx="2876245" cy="3505987"/>
          </a:xfrm>
          <a:prstGeom prst="rect">
            <a:avLst/>
          </a:prstGeom>
          <a:noFill/>
          <a:ln>
            <a:noFill/>
          </a:ln>
        </p:spPr>
        <p:txBody>
          <a:bodyPr anchorCtr="0" anchor="ctr" bIns="158700" lIns="0" spcFirstLastPara="1" rIns="0" wrap="square" tIns="158700">
            <a:spAutoFit/>
          </a:bodyPr>
          <a:lstStyle/>
          <a:p>
            <a:pPr indent="-285750" lvl="0" marL="285750" marR="0" rtl="0" algn="just">
              <a:lnSpc>
                <a:spcPct val="100000"/>
              </a:lnSpc>
              <a:spcBef>
                <a:spcPts val="0"/>
              </a:spcBef>
              <a:spcAft>
                <a:spcPts val="0"/>
              </a:spcAft>
              <a:buClr>
                <a:schemeClr val="dk1"/>
              </a:buClr>
              <a:buSzPts val="1400"/>
              <a:buFont typeface="Noto Sans Symbols"/>
              <a:buChar char="❖"/>
            </a:pPr>
            <a:r>
              <a:rPr b="0" i="0" lang="en-US" sz="1400" u="none" cap="none" strike="noStrike">
                <a:solidFill>
                  <a:schemeClr val="dk1"/>
                </a:solidFill>
                <a:latin typeface="Roboto"/>
                <a:ea typeface="Roboto"/>
                <a:cs typeface="Roboto"/>
                <a:sym typeface="Roboto"/>
              </a:rPr>
              <a:t>host_id</a:t>
            </a:r>
            <a:endParaRPr/>
          </a:p>
          <a:p>
            <a:pPr indent="-285750" lvl="0" marL="285750" marR="0" rtl="0" algn="just">
              <a:lnSpc>
                <a:spcPct val="100000"/>
              </a:lnSpc>
              <a:spcBef>
                <a:spcPts val="0"/>
              </a:spcBef>
              <a:spcAft>
                <a:spcPts val="0"/>
              </a:spcAft>
              <a:buClr>
                <a:schemeClr val="dk1"/>
              </a:buClr>
              <a:buSzPts val="1400"/>
              <a:buFont typeface="Noto Sans Symbols"/>
              <a:buChar char="❖"/>
            </a:pPr>
            <a:r>
              <a:rPr b="0" i="0" lang="en-US" sz="1400" u="none" cap="none" strike="noStrike">
                <a:solidFill>
                  <a:schemeClr val="dk1"/>
                </a:solidFill>
                <a:latin typeface="Roboto"/>
                <a:ea typeface="Roboto"/>
                <a:cs typeface="Roboto"/>
                <a:sym typeface="Roboto"/>
              </a:rPr>
              <a:t>Latitude</a:t>
            </a:r>
            <a:endParaRPr/>
          </a:p>
          <a:p>
            <a:pPr indent="-285750" lvl="0" marL="285750" marR="0" rtl="0" algn="just">
              <a:lnSpc>
                <a:spcPct val="100000"/>
              </a:lnSpc>
              <a:spcBef>
                <a:spcPts val="0"/>
              </a:spcBef>
              <a:spcAft>
                <a:spcPts val="0"/>
              </a:spcAft>
              <a:buClr>
                <a:schemeClr val="dk1"/>
              </a:buClr>
              <a:buSzPts val="1400"/>
              <a:buFont typeface="Noto Sans Symbols"/>
              <a:buChar char="❖"/>
            </a:pPr>
            <a:r>
              <a:rPr b="0" i="0" lang="en-US" sz="1400" u="none" cap="none" strike="noStrike">
                <a:solidFill>
                  <a:schemeClr val="dk1"/>
                </a:solidFill>
                <a:latin typeface="Roboto"/>
                <a:ea typeface="Roboto"/>
                <a:cs typeface="Roboto"/>
                <a:sym typeface="Roboto"/>
              </a:rPr>
              <a:t>Longitude</a:t>
            </a:r>
            <a:endParaRPr/>
          </a:p>
          <a:p>
            <a:pPr indent="-285750" lvl="0" marL="285750" marR="0" rtl="0" algn="just">
              <a:lnSpc>
                <a:spcPct val="100000"/>
              </a:lnSpc>
              <a:spcBef>
                <a:spcPts val="0"/>
              </a:spcBef>
              <a:spcAft>
                <a:spcPts val="0"/>
              </a:spcAft>
              <a:buClr>
                <a:schemeClr val="dk1"/>
              </a:buClr>
              <a:buSzPts val="1400"/>
              <a:buFont typeface="Noto Sans Symbols"/>
              <a:buChar char="❖"/>
            </a:pPr>
            <a:r>
              <a:rPr b="0" i="0" lang="en-US" sz="1400" u="none" cap="none" strike="noStrike">
                <a:solidFill>
                  <a:schemeClr val="dk1"/>
                </a:solidFill>
                <a:latin typeface="Roboto"/>
                <a:ea typeface="Roboto"/>
                <a:cs typeface="Roboto"/>
                <a:sym typeface="Roboto"/>
              </a:rPr>
              <a:t>price </a:t>
            </a:r>
            <a:endParaRPr/>
          </a:p>
          <a:p>
            <a:pPr indent="-285750" lvl="0" marL="285750" marR="0" rtl="0" algn="just">
              <a:lnSpc>
                <a:spcPct val="100000"/>
              </a:lnSpc>
              <a:spcBef>
                <a:spcPts val="0"/>
              </a:spcBef>
              <a:spcAft>
                <a:spcPts val="0"/>
              </a:spcAft>
              <a:buClr>
                <a:schemeClr val="dk1"/>
              </a:buClr>
              <a:buSzPts val="1400"/>
              <a:buFont typeface="Noto Sans Symbols"/>
              <a:buChar char="❖"/>
            </a:pPr>
            <a:r>
              <a:rPr b="0" i="0" lang="en-US" sz="1400" u="none" cap="none" strike="noStrike">
                <a:solidFill>
                  <a:schemeClr val="dk1"/>
                </a:solidFill>
                <a:latin typeface="Roboto"/>
                <a:ea typeface="Roboto"/>
                <a:cs typeface="Roboto"/>
                <a:sym typeface="Roboto"/>
              </a:rPr>
              <a:t>minimum_nights </a:t>
            </a:r>
            <a:endParaRPr/>
          </a:p>
          <a:p>
            <a:pPr indent="-285750" lvl="0" marL="285750" marR="0" rtl="0" algn="just">
              <a:lnSpc>
                <a:spcPct val="100000"/>
              </a:lnSpc>
              <a:spcBef>
                <a:spcPts val="0"/>
              </a:spcBef>
              <a:spcAft>
                <a:spcPts val="0"/>
              </a:spcAft>
              <a:buClr>
                <a:schemeClr val="dk1"/>
              </a:buClr>
              <a:buSzPts val="1400"/>
              <a:buFont typeface="Noto Sans Symbols"/>
              <a:buChar char="❖"/>
            </a:pPr>
            <a:r>
              <a:rPr b="0" i="0" lang="en-US" sz="1400" u="none" cap="none" strike="noStrike">
                <a:solidFill>
                  <a:schemeClr val="dk1"/>
                </a:solidFill>
                <a:latin typeface="Roboto"/>
                <a:ea typeface="Roboto"/>
                <a:cs typeface="Roboto"/>
                <a:sym typeface="Roboto"/>
              </a:rPr>
              <a:t>number_of_reviews   </a:t>
            </a:r>
            <a:endParaRPr/>
          </a:p>
          <a:p>
            <a:pPr indent="-285750" lvl="0" marL="285750" marR="0" rtl="0" algn="just">
              <a:lnSpc>
                <a:spcPct val="100000"/>
              </a:lnSpc>
              <a:spcBef>
                <a:spcPts val="0"/>
              </a:spcBef>
              <a:spcAft>
                <a:spcPts val="0"/>
              </a:spcAft>
              <a:buClr>
                <a:schemeClr val="dk1"/>
              </a:buClr>
              <a:buSzPts val="1400"/>
              <a:buFont typeface="Noto Sans Symbols"/>
              <a:buChar char="❖"/>
            </a:pPr>
            <a:r>
              <a:rPr b="0" i="0" lang="en-US" sz="1400" u="none" cap="none" strike="noStrike">
                <a:solidFill>
                  <a:schemeClr val="dk1"/>
                </a:solidFill>
                <a:latin typeface="Roboto"/>
                <a:ea typeface="Roboto"/>
                <a:cs typeface="Roboto"/>
                <a:sym typeface="Roboto"/>
              </a:rPr>
              <a:t>reviews_per_month   </a:t>
            </a:r>
            <a:endParaRPr/>
          </a:p>
          <a:p>
            <a:pPr indent="-285750" lvl="0" marL="285750" marR="0" rtl="0" algn="just">
              <a:lnSpc>
                <a:spcPct val="100000"/>
              </a:lnSpc>
              <a:spcBef>
                <a:spcPts val="0"/>
              </a:spcBef>
              <a:spcAft>
                <a:spcPts val="0"/>
              </a:spcAft>
              <a:buClr>
                <a:schemeClr val="dk1"/>
              </a:buClr>
              <a:buSzPts val="1400"/>
              <a:buFont typeface="Noto Sans Symbols"/>
              <a:buChar char="❖"/>
            </a:pPr>
            <a:r>
              <a:rPr b="0" i="0" lang="en-US" sz="1400" u="none" cap="none" strike="noStrike">
                <a:solidFill>
                  <a:schemeClr val="dk1"/>
                </a:solidFill>
                <a:latin typeface="Roboto"/>
                <a:ea typeface="Roboto"/>
                <a:cs typeface="Roboto"/>
                <a:sym typeface="Roboto"/>
              </a:rPr>
              <a:t>calculated_host_listings_count</a:t>
            </a:r>
            <a:endParaRPr b="0" i="0" sz="1400" u="none" cap="none" strike="noStrike">
              <a:solidFill>
                <a:schemeClr val="dk1"/>
              </a:solidFill>
              <a:latin typeface="Roboto"/>
              <a:ea typeface="Roboto"/>
              <a:cs typeface="Roboto"/>
              <a:sym typeface="Roboto"/>
            </a:endParaRPr>
          </a:p>
          <a:p>
            <a:pPr indent="-285750" lvl="0" marL="285750" marR="0" rtl="0" algn="just">
              <a:lnSpc>
                <a:spcPct val="100000"/>
              </a:lnSpc>
              <a:spcBef>
                <a:spcPts val="0"/>
              </a:spcBef>
              <a:spcAft>
                <a:spcPts val="0"/>
              </a:spcAft>
              <a:buClr>
                <a:schemeClr val="dk1"/>
              </a:buClr>
              <a:buSzPts val="1400"/>
              <a:buFont typeface="Noto Sans Symbols"/>
              <a:buChar char="❖"/>
            </a:pPr>
            <a:r>
              <a:rPr b="0" i="0" lang="en-US" sz="1400" u="none" cap="none" strike="noStrike">
                <a:solidFill>
                  <a:schemeClr val="dk1"/>
                </a:solidFill>
                <a:latin typeface="Roboto"/>
                <a:ea typeface="Roboto"/>
                <a:cs typeface="Roboto"/>
                <a:sym typeface="Roboto"/>
              </a:rPr>
              <a:t>availability_365   </a:t>
            </a:r>
            <a:br>
              <a:rPr b="0" i="0" lang="en-US" sz="1400" u="none" cap="none" strike="noStrike">
                <a:solidFill>
                  <a:schemeClr val="dk1"/>
                </a:solidFill>
                <a:latin typeface="Arimo"/>
                <a:ea typeface="Arimo"/>
                <a:cs typeface="Arimo"/>
                <a:sym typeface="Arimo"/>
              </a:rPr>
            </a:br>
            <a:br>
              <a:rPr b="0" i="0" lang="en-US" sz="900" u="none" cap="none" strike="noStrike">
                <a:solidFill>
                  <a:schemeClr val="dk1"/>
                </a:solidFill>
                <a:latin typeface="Arimo"/>
                <a:ea typeface="Arimo"/>
                <a:cs typeface="Arimo"/>
                <a:sym typeface="Arimo"/>
              </a:rPr>
            </a:br>
            <a:r>
              <a:rPr b="0" i="0" lang="en-US" sz="900" u="none" cap="none" strike="noStrike">
                <a:solidFill>
                  <a:schemeClr val="dk1"/>
                </a:solidFill>
                <a:latin typeface="Arimo"/>
                <a:ea typeface="Arimo"/>
                <a:cs typeface="Arimo"/>
                <a:sym typeface="Arimo"/>
              </a:rPr>
              <a:t>             </a:t>
            </a:r>
            <a:br>
              <a:rPr b="0" i="0" lang="en-US" sz="900" u="none" cap="none" strike="noStrike">
                <a:solidFill>
                  <a:schemeClr val="dk1"/>
                </a:solidFill>
                <a:latin typeface="Arimo"/>
                <a:ea typeface="Arimo"/>
                <a:cs typeface="Arimo"/>
                <a:sym typeface="Arimo"/>
              </a:rPr>
            </a:br>
            <a:r>
              <a:rPr b="0" i="0" lang="en-US" sz="900" u="none" cap="none" strike="noStrike">
                <a:solidFill>
                  <a:schemeClr val="dk1"/>
                </a:solidFill>
                <a:latin typeface="Arimo"/>
                <a:ea typeface="Arimo"/>
                <a:cs typeface="Arimo"/>
                <a:sym typeface="Arimo"/>
              </a:rPr>
              <a:t>            </a:t>
            </a:r>
            <a:br>
              <a:rPr b="0" i="0" lang="en-US" sz="900" u="none" cap="none" strike="noStrike">
                <a:solidFill>
                  <a:schemeClr val="dk1"/>
                </a:solidFill>
                <a:latin typeface="Arimo"/>
                <a:ea typeface="Arimo"/>
                <a:cs typeface="Arimo"/>
                <a:sym typeface="Arimo"/>
              </a:rPr>
            </a:br>
            <a:br>
              <a:rPr b="0" i="0" lang="en-US" sz="900" u="none" cap="none" strike="noStrike">
                <a:solidFill>
                  <a:schemeClr val="dk1"/>
                </a:solidFill>
                <a:latin typeface="Arimo"/>
                <a:ea typeface="Arimo"/>
                <a:cs typeface="Arimo"/>
                <a:sym typeface="Arimo"/>
              </a:rPr>
            </a:br>
            <a:r>
              <a:rPr b="0" i="0" lang="en-US" sz="900" u="none" cap="none" strike="noStrike">
                <a:solidFill>
                  <a:schemeClr val="dk1"/>
                </a:solidFill>
                <a:latin typeface="Arimo"/>
                <a:ea typeface="Arimo"/>
                <a:cs typeface="Arimo"/>
                <a:sym typeface="Arimo"/>
              </a:rPr>
              <a:t>   </a:t>
            </a:r>
            <a:br>
              <a:rPr b="0" i="0" lang="en-US" sz="900" u="none" cap="none" strike="noStrike">
                <a:solidFill>
                  <a:schemeClr val="dk1"/>
                </a:solidFill>
                <a:latin typeface="Arimo"/>
                <a:ea typeface="Arimo"/>
                <a:cs typeface="Arimo"/>
                <a:sym typeface="Arimo"/>
              </a:rPr>
            </a:br>
            <a:r>
              <a:rPr b="0" i="0" lang="en-US" sz="900" u="none" cap="none" strike="noStrike">
                <a:solidFill>
                  <a:schemeClr val="dk1"/>
                </a:solidFill>
                <a:latin typeface="Arimo"/>
                <a:ea typeface="Arimo"/>
                <a:cs typeface="Arimo"/>
                <a:sym typeface="Arimo"/>
              </a:rPr>
              <a:t>  </a:t>
            </a:r>
            <a:br>
              <a:rPr b="0" i="0" lang="en-US" sz="900" u="none" cap="none" strike="noStrike">
                <a:solidFill>
                  <a:schemeClr val="dk1"/>
                </a:solidFill>
                <a:latin typeface="Arimo"/>
                <a:ea typeface="Arimo"/>
                <a:cs typeface="Arimo"/>
                <a:sym typeface="Arimo"/>
              </a:rPr>
            </a:br>
            <a:r>
              <a:rPr b="0" i="0" lang="en-US" sz="900" u="none" cap="none" strike="noStrike">
                <a:solidFill>
                  <a:schemeClr val="dk1"/>
                </a:solidFill>
                <a:latin typeface="Arimo"/>
                <a:ea typeface="Arimo"/>
                <a:cs typeface="Arimo"/>
                <a:sym typeface="Arimo"/>
              </a:rPr>
              <a:t>                 </a:t>
            </a:r>
            <a:br>
              <a:rPr b="0" i="0" lang="en-US" sz="900" u="none" cap="none" strike="noStrike">
                <a:solidFill>
                  <a:schemeClr val="dk1"/>
                </a:solidFill>
                <a:latin typeface="Arimo"/>
                <a:ea typeface="Arimo"/>
                <a:cs typeface="Arimo"/>
                <a:sym typeface="Arimo"/>
              </a:rPr>
            </a:br>
            <a:endParaRPr b="0" i="0" sz="1800" u="none" cap="none" strike="noStrike">
              <a:solidFill>
                <a:schemeClr val="dk1"/>
              </a:solidFill>
              <a:latin typeface="Arial"/>
              <a:ea typeface="Arial"/>
              <a:cs typeface="Arial"/>
              <a:sym typeface="Arial"/>
            </a:endParaRPr>
          </a:p>
        </p:txBody>
      </p:sp>
      <p:sp>
        <p:nvSpPr>
          <p:cNvPr id="510" name="Google Shape;510;p11"/>
          <p:cNvSpPr txBox="1"/>
          <p:nvPr/>
        </p:nvSpPr>
        <p:spPr>
          <a:xfrm>
            <a:off x="3230880" y="490224"/>
            <a:ext cx="365082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1"/>
                </a:solidFill>
                <a:latin typeface="Oswald"/>
                <a:ea typeface="Oswald"/>
                <a:cs typeface="Oswald"/>
                <a:sym typeface="Oswald"/>
              </a:rPr>
              <a:t>Understanding of Variables</a:t>
            </a:r>
            <a:endParaRPr b="1" i="0" sz="2000" u="none" cap="none" strike="noStrike">
              <a:solidFill>
                <a:schemeClr val="accent1"/>
              </a:solidFill>
              <a:latin typeface="Oswald"/>
              <a:ea typeface="Oswald"/>
              <a:cs typeface="Oswald"/>
              <a:sym typeface="Oswa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xEl>
                                              <p:pRg end="0" st="0"/>
                                            </p:txEl>
                                          </p:spTgt>
                                        </p:tgtEl>
                                        <p:attrNameLst>
                                          <p:attrName>style.visibility</p:attrName>
                                        </p:attrNameLst>
                                      </p:cBhvr>
                                      <p:to>
                                        <p:strVal val="visible"/>
                                      </p:to>
                                    </p:set>
                                    <p:animEffect filter="fade" transition="in">
                                      <p:cBhvr>
                                        <p:cTn dur="1000"/>
                                        <p:tgtEl>
                                          <p:spTgt spid="5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xEl>
                                              <p:pRg end="1" st="1"/>
                                            </p:txEl>
                                          </p:spTgt>
                                        </p:tgtEl>
                                        <p:attrNameLst>
                                          <p:attrName>style.visibility</p:attrName>
                                        </p:attrNameLst>
                                      </p:cBhvr>
                                      <p:to>
                                        <p:strVal val="visible"/>
                                      </p:to>
                                    </p:set>
                                    <p:animEffect filter="fade" transition="in">
                                      <p:cBhvr>
                                        <p:cTn dur="1000"/>
                                        <p:tgtEl>
                                          <p:spTgt spid="5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xEl>
                                              <p:pRg end="0" st="0"/>
                                            </p:txEl>
                                          </p:spTgt>
                                        </p:tgtEl>
                                        <p:attrNameLst>
                                          <p:attrName>style.visibility</p:attrName>
                                        </p:attrNameLst>
                                      </p:cBhvr>
                                      <p:to>
                                        <p:strVal val="visible"/>
                                      </p:to>
                                    </p:set>
                                    <p:animEffect filter="fade" transition="in">
                                      <p:cBhvr>
                                        <p:cTn dur="1000"/>
                                        <p:tgtEl>
                                          <p:spTgt spid="5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12"/>
          <p:cNvSpPr txBox="1"/>
          <p:nvPr>
            <p:ph type="title"/>
          </p:nvPr>
        </p:nvSpPr>
        <p:spPr>
          <a:xfrm>
            <a:off x="973100" y="200631"/>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t>Understanding of Variables (Cont.)</a:t>
            </a:r>
            <a:endParaRPr/>
          </a:p>
        </p:txBody>
      </p:sp>
      <p:sp>
        <p:nvSpPr>
          <p:cNvPr id="516" name="Google Shape;516;p12"/>
          <p:cNvSpPr txBox="1"/>
          <p:nvPr>
            <p:ph idx="1" type="body"/>
          </p:nvPr>
        </p:nvSpPr>
        <p:spPr>
          <a:xfrm>
            <a:off x="758613" y="988907"/>
            <a:ext cx="3779520" cy="3454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chemeClr val="accent1"/>
              </a:buClr>
              <a:buSzPts val="1800"/>
              <a:buFont typeface="Noto Sans Symbols"/>
              <a:buChar char="❖"/>
            </a:pPr>
            <a:r>
              <a:rPr b="1" i="0" lang="en-US" sz="1400">
                <a:solidFill>
                  <a:schemeClr val="dk1"/>
                </a:solidFill>
                <a:latin typeface="Roboto"/>
                <a:ea typeface="Roboto"/>
                <a:cs typeface="Roboto"/>
                <a:sym typeface="Roboto"/>
              </a:rPr>
              <a:t>id</a:t>
            </a:r>
            <a:r>
              <a:rPr b="0" i="0" lang="en-US" sz="1400">
                <a:solidFill>
                  <a:schemeClr val="dk1"/>
                </a:solidFill>
                <a:latin typeface="Roboto"/>
                <a:ea typeface="Roboto"/>
                <a:cs typeface="Roboto"/>
                <a:sym typeface="Roboto"/>
              </a:rPr>
              <a:t> - unique listing id</a:t>
            </a:r>
            <a:endParaRPr/>
          </a:p>
          <a:p>
            <a:pPr indent="-342900" lvl="0" marL="457200" rtl="0" algn="l">
              <a:lnSpc>
                <a:spcPct val="100000"/>
              </a:lnSpc>
              <a:spcBef>
                <a:spcPts val="600"/>
              </a:spcBef>
              <a:spcAft>
                <a:spcPts val="0"/>
              </a:spcAft>
              <a:buClr>
                <a:schemeClr val="accent1"/>
              </a:buClr>
              <a:buSzPts val="1800"/>
              <a:buFont typeface="Noto Sans Symbols"/>
              <a:buChar char="❖"/>
            </a:pPr>
            <a:r>
              <a:rPr b="1" i="0" lang="en-US" sz="1400">
                <a:solidFill>
                  <a:schemeClr val="dk1"/>
                </a:solidFill>
                <a:latin typeface="Roboto"/>
                <a:ea typeface="Roboto"/>
                <a:cs typeface="Roboto"/>
                <a:sym typeface="Roboto"/>
              </a:rPr>
              <a:t>Name</a:t>
            </a:r>
            <a:r>
              <a:rPr b="0" i="0" lang="en-US" sz="1400">
                <a:solidFill>
                  <a:schemeClr val="dk1"/>
                </a:solidFill>
                <a:latin typeface="Roboto"/>
                <a:ea typeface="Roboto"/>
                <a:cs typeface="Roboto"/>
                <a:sym typeface="Roboto"/>
              </a:rPr>
              <a:t> - Represents Accommodations</a:t>
            </a:r>
            <a:endParaRPr/>
          </a:p>
          <a:p>
            <a:pPr indent="-342900" lvl="0" marL="457200" rtl="0" algn="l">
              <a:lnSpc>
                <a:spcPct val="100000"/>
              </a:lnSpc>
              <a:spcBef>
                <a:spcPts val="600"/>
              </a:spcBef>
              <a:spcAft>
                <a:spcPts val="0"/>
              </a:spcAft>
              <a:buClr>
                <a:schemeClr val="accent1"/>
              </a:buClr>
              <a:buSzPts val="1800"/>
              <a:buFont typeface="Noto Sans Symbols"/>
              <a:buChar char="❖"/>
            </a:pPr>
            <a:r>
              <a:rPr b="1" i="0" lang="en-US" sz="1400">
                <a:solidFill>
                  <a:schemeClr val="dk1"/>
                </a:solidFill>
                <a:latin typeface="Roboto"/>
                <a:ea typeface="Roboto"/>
                <a:cs typeface="Roboto"/>
                <a:sym typeface="Roboto"/>
              </a:rPr>
              <a:t>Host</a:t>
            </a:r>
            <a:r>
              <a:rPr b="0" i="0" lang="en-US" sz="1400">
                <a:solidFill>
                  <a:schemeClr val="dk1"/>
                </a:solidFill>
                <a:latin typeface="Roboto"/>
                <a:ea typeface="Roboto"/>
                <a:cs typeface="Roboto"/>
                <a:sym typeface="Roboto"/>
              </a:rPr>
              <a:t> </a:t>
            </a:r>
            <a:r>
              <a:rPr b="1" i="0" lang="en-US" sz="1400">
                <a:solidFill>
                  <a:schemeClr val="dk1"/>
                </a:solidFill>
                <a:latin typeface="Roboto"/>
                <a:ea typeface="Roboto"/>
                <a:cs typeface="Roboto"/>
                <a:sym typeface="Roboto"/>
              </a:rPr>
              <a:t>id</a:t>
            </a:r>
            <a:r>
              <a:rPr b="0" i="0" lang="en-US" sz="1400">
                <a:solidFill>
                  <a:schemeClr val="dk1"/>
                </a:solidFill>
                <a:latin typeface="Roboto"/>
                <a:ea typeface="Roboto"/>
                <a:cs typeface="Roboto"/>
                <a:sym typeface="Roboto"/>
              </a:rPr>
              <a:t> - Unique id for hosts</a:t>
            </a:r>
            <a:endParaRPr/>
          </a:p>
          <a:p>
            <a:pPr indent="-342900" lvl="0" marL="457200" rtl="0" algn="l">
              <a:lnSpc>
                <a:spcPct val="100000"/>
              </a:lnSpc>
              <a:spcBef>
                <a:spcPts val="600"/>
              </a:spcBef>
              <a:spcAft>
                <a:spcPts val="0"/>
              </a:spcAft>
              <a:buClr>
                <a:schemeClr val="accent1"/>
              </a:buClr>
              <a:buSzPts val="1800"/>
              <a:buFont typeface="Noto Sans Symbols"/>
              <a:buChar char="❖"/>
            </a:pPr>
            <a:r>
              <a:rPr b="1" i="0" lang="en-US" sz="1400">
                <a:solidFill>
                  <a:schemeClr val="dk1"/>
                </a:solidFill>
                <a:latin typeface="Roboto"/>
                <a:ea typeface="Roboto"/>
                <a:cs typeface="Roboto"/>
                <a:sym typeface="Roboto"/>
              </a:rPr>
              <a:t>Host</a:t>
            </a:r>
            <a:r>
              <a:rPr b="0" i="0" lang="en-US" sz="1400">
                <a:solidFill>
                  <a:schemeClr val="dk1"/>
                </a:solidFill>
                <a:latin typeface="Roboto"/>
                <a:ea typeface="Roboto"/>
                <a:cs typeface="Roboto"/>
                <a:sym typeface="Roboto"/>
              </a:rPr>
              <a:t> </a:t>
            </a:r>
            <a:r>
              <a:rPr b="1" i="0" lang="en-US" sz="1400">
                <a:solidFill>
                  <a:schemeClr val="dk1"/>
                </a:solidFill>
                <a:latin typeface="Roboto"/>
                <a:ea typeface="Roboto"/>
                <a:cs typeface="Roboto"/>
                <a:sym typeface="Roboto"/>
              </a:rPr>
              <a:t>Name</a:t>
            </a:r>
            <a:r>
              <a:rPr b="0" i="0" lang="en-US" sz="1400">
                <a:solidFill>
                  <a:schemeClr val="dk1"/>
                </a:solidFill>
                <a:latin typeface="Roboto"/>
                <a:ea typeface="Roboto"/>
                <a:cs typeface="Roboto"/>
                <a:sym typeface="Roboto"/>
              </a:rPr>
              <a:t> - Registered name for hosts</a:t>
            </a:r>
            <a:endParaRPr/>
          </a:p>
          <a:p>
            <a:pPr indent="-342900" lvl="0" marL="457200" rtl="0" algn="l">
              <a:lnSpc>
                <a:spcPct val="100000"/>
              </a:lnSpc>
              <a:spcBef>
                <a:spcPts val="600"/>
              </a:spcBef>
              <a:spcAft>
                <a:spcPts val="0"/>
              </a:spcAft>
              <a:buClr>
                <a:schemeClr val="accent1"/>
              </a:buClr>
              <a:buSzPts val="1800"/>
              <a:buFont typeface="Noto Sans Symbols"/>
              <a:buChar char="❖"/>
            </a:pPr>
            <a:r>
              <a:rPr b="1" i="0" lang="en-US" sz="1400">
                <a:solidFill>
                  <a:schemeClr val="dk1"/>
                </a:solidFill>
                <a:latin typeface="Roboto"/>
                <a:ea typeface="Roboto"/>
                <a:cs typeface="Roboto"/>
                <a:sym typeface="Roboto"/>
              </a:rPr>
              <a:t>Neighbourhood Group </a:t>
            </a:r>
            <a:r>
              <a:rPr b="0" i="0" lang="en-US" sz="1400">
                <a:solidFill>
                  <a:schemeClr val="dk1"/>
                </a:solidFill>
                <a:latin typeface="Roboto"/>
                <a:ea typeface="Roboto"/>
                <a:cs typeface="Roboto"/>
                <a:sym typeface="Roboto"/>
              </a:rPr>
              <a:t>- Group of area/Locations</a:t>
            </a:r>
            <a:endParaRPr/>
          </a:p>
          <a:p>
            <a:pPr indent="-342900" lvl="0" marL="457200" rtl="0" algn="l">
              <a:lnSpc>
                <a:spcPct val="100000"/>
              </a:lnSpc>
              <a:spcBef>
                <a:spcPts val="600"/>
              </a:spcBef>
              <a:spcAft>
                <a:spcPts val="0"/>
              </a:spcAft>
              <a:buClr>
                <a:schemeClr val="accent1"/>
              </a:buClr>
              <a:buSzPts val="1800"/>
              <a:buFont typeface="Noto Sans Symbols"/>
              <a:buChar char="❖"/>
            </a:pPr>
            <a:r>
              <a:rPr b="1" i="0" lang="en-US" sz="1400">
                <a:solidFill>
                  <a:schemeClr val="dk1"/>
                </a:solidFill>
                <a:latin typeface="Roboto"/>
                <a:ea typeface="Roboto"/>
                <a:cs typeface="Roboto"/>
                <a:sym typeface="Roboto"/>
              </a:rPr>
              <a:t>Neighbourhood</a:t>
            </a:r>
            <a:r>
              <a:rPr b="0" i="0" lang="en-US" sz="1400">
                <a:solidFill>
                  <a:schemeClr val="dk1"/>
                </a:solidFill>
                <a:latin typeface="Roboto"/>
                <a:ea typeface="Roboto"/>
                <a:cs typeface="Roboto"/>
                <a:sym typeface="Roboto"/>
              </a:rPr>
              <a:t> - Area under neighbourhood group</a:t>
            </a:r>
            <a:endParaRPr/>
          </a:p>
          <a:p>
            <a:pPr indent="-342900" lvl="0" marL="457200" rtl="0" algn="l">
              <a:lnSpc>
                <a:spcPct val="100000"/>
              </a:lnSpc>
              <a:spcBef>
                <a:spcPts val="600"/>
              </a:spcBef>
              <a:spcAft>
                <a:spcPts val="0"/>
              </a:spcAft>
              <a:buClr>
                <a:schemeClr val="accent1"/>
              </a:buClr>
              <a:buSzPts val="1800"/>
              <a:buFont typeface="Noto Sans Symbols"/>
              <a:buChar char="❖"/>
            </a:pPr>
            <a:r>
              <a:rPr b="1" i="0" lang="en-US" sz="1400">
                <a:solidFill>
                  <a:schemeClr val="dk1"/>
                </a:solidFill>
                <a:latin typeface="Roboto"/>
                <a:ea typeface="Roboto"/>
                <a:cs typeface="Roboto"/>
                <a:sym typeface="Roboto"/>
              </a:rPr>
              <a:t>Latitude </a:t>
            </a:r>
            <a:r>
              <a:rPr b="0" i="0" lang="en-US" sz="1400">
                <a:solidFill>
                  <a:schemeClr val="dk1"/>
                </a:solidFill>
                <a:latin typeface="Roboto"/>
                <a:ea typeface="Roboto"/>
                <a:cs typeface="Roboto"/>
                <a:sym typeface="Roboto"/>
              </a:rPr>
              <a:t>- location of listing</a:t>
            </a:r>
            <a:endParaRPr/>
          </a:p>
          <a:p>
            <a:pPr indent="-342900" lvl="0" marL="457200" rtl="0" algn="l">
              <a:lnSpc>
                <a:spcPct val="100000"/>
              </a:lnSpc>
              <a:spcBef>
                <a:spcPts val="600"/>
              </a:spcBef>
              <a:spcAft>
                <a:spcPts val="0"/>
              </a:spcAft>
              <a:buClr>
                <a:schemeClr val="accent1"/>
              </a:buClr>
              <a:buSzPts val="1800"/>
              <a:buFont typeface="Noto Sans Symbols"/>
              <a:buChar char="❖"/>
            </a:pPr>
            <a:r>
              <a:rPr b="1" i="0" lang="en-US" sz="1400">
                <a:solidFill>
                  <a:schemeClr val="dk1"/>
                </a:solidFill>
                <a:latin typeface="Roboto"/>
                <a:ea typeface="Roboto"/>
                <a:cs typeface="Roboto"/>
                <a:sym typeface="Roboto"/>
              </a:rPr>
              <a:t>Longitude </a:t>
            </a:r>
            <a:r>
              <a:rPr b="0" i="0" lang="en-US" sz="1400">
                <a:solidFill>
                  <a:schemeClr val="dk1"/>
                </a:solidFill>
                <a:latin typeface="Roboto"/>
                <a:ea typeface="Roboto"/>
                <a:cs typeface="Roboto"/>
                <a:sym typeface="Roboto"/>
              </a:rPr>
              <a:t>- location of listing</a:t>
            </a:r>
            <a:endParaRPr/>
          </a:p>
          <a:p>
            <a:pPr indent="-342900" lvl="0" marL="457200" rtl="0" algn="l">
              <a:lnSpc>
                <a:spcPct val="100000"/>
              </a:lnSpc>
              <a:spcBef>
                <a:spcPts val="600"/>
              </a:spcBef>
              <a:spcAft>
                <a:spcPts val="0"/>
              </a:spcAft>
              <a:buClr>
                <a:schemeClr val="accent1"/>
              </a:buClr>
              <a:buSzPts val="1800"/>
              <a:buFont typeface="Noto Sans Symbols"/>
              <a:buChar char="❖"/>
            </a:pPr>
            <a:r>
              <a:rPr b="1" lang="en-US" sz="1400">
                <a:solidFill>
                  <a:schemeClr val="dk1"/>
                </a:solidFill>
                <a:latin typeface="Roboto"/>
                <a:ea typeface="Roboto"/>
                <a:cs typeface="Roboto"/>
                <a:sym typeface="Roboto"/>
              </a:rPr>
              <a:t>Room Type </a:t>
            </a:r>
            <a:r>
              <a:rPr lang="en-US" sz="1400">
                <a:solidFill>
                  <a:schemeClr val="dk1"/>
                </a:solidFill>
                <a:latin typeface="Roboto"/>
                <a:ea typeface="Roboto"/>
                <a:cs typeface="Roboto"/>
                <a:sym typeface="Roboto"/>
              </a:rPr>
              <a:t>- unique types of each room</a:t>
            </a:r>
            <a:endParaRPr/>
          </a:p>
          <a:p>
            <a:pPr indent="-228600" lvl="0" marL="457200" rtl="0" algn="l">
              <a:lnSpc>
                <a:spcPct val="100000"/>
              </a:lnSpc>
              <a:spcBef>
                <a:spcPts val="600"/>
              </a:spcBef>
              <a:spcAft>
                <a:spcPts val="0"/>
              </a:spcAft>
              <a:buClr>
                <a:schemeClr val="accent1"/>
              </a:buClr>
              <a:buSzPts val="1800"/>
              <a:buFont typeface="Noto Sans Symbols"/>
              <a:buNone/>
            </a:pPr>
            <a:r>
              <a:t/>
            </a:r>
            <a:endParaRPr b="0" i="0" sz="1400">
              <a:solidFill>
                <a:schemeClr val="dk1"/>
              </a:solidFill>
              <a:latin typeface="Roboto"/>
              <a:ea typeface="Roboto"/>
              <a:cs typeface="Roboto"/>
              <a:sym typeface="Roboto"/>
            </a:endParaRPr>
          </a:p>
          <a:p>
            <a:pPr indent="0" lvl="0" marL="114300" rtl="0" algn="l">
              <a:lnSpc>
                <a:spcPct val="100000"/>
              </a:lnSpc>
              <a:spcBef>
                <a:spcPts val="600"/>
              </a:spcBef>
              <a:spcAft>
                <a:spcPts val="0"/>
              </a:spcAft>
              <a:buClr>
                <a:schemeClr val="accent1"/>
              </a:buClr>
              <a:buSzPts val="1800"/>
              <a:buNone/>
            </a:pPr>
            <a:r>
              <a:t/>
            </a:r>
            <a:endParaRPr sz="900">
              <a:solidFill>
                <a:schemeClr val="dk1"/>
              </a:solidFill>
            </a:endParaRPr>
          </a:p>
        </p:txBody>
      </p:sp>
      <p:sp>
        <p:nvSpPr>
          <p:cNvPr id="517" name="Google Shape;517;p12"/>
          <p:cNvSpPr txBox="1"/>
          <p:nvPr>
            <p:ph idx="2" type="body"/>
          </p:nvPr>
        </p:nvSpPr>
        <p:spPr>
          <a:xfrm>
            <a:off x="4672562" y="982133"/>
            <a:ext cx="3739917" cy="3461174"/>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chemeClr val="accent1"/>
              </a:buClr>
              <a:buSzPts val="1800"/>
              <a:buFont typeface="Noto Sans Symbols"/>
              <a:buChar char="❖"/>
            </a:pPr>
            <a:r>
              <a:rPr b="1" lang="en-US" sz="1400">
                <a:solidFill>
                  <a:schemeClr val="dk1"/>
                </a:solidFill>
                <a:latin typeface="Roboto"/>
                <a:ea typeface="Roboto"/>
                <a:cs typeface="Roboto"/>
                <a:sym typeface="Roboto"/>
              </a:rPr>
              <a:t>Price</a:t>
            </a:r>
            <a:r>
              <a:rPr lang="en-US" sz="1400">
                <a:solidFill>
                  <a:schemeClr val="dk1"/>
                </a:solidFill>
                <a:latin typeface="Roboto"/>
                <a:ea typeface="Roboto"/>
                <a:cs typeface="Roboto"/>
                <a:sym typeface="Roboto"/>
              </a:rPr>
              <a:t> - price of properties in dollar</a:t>
            </a:r>
            <a:endParaRPr/>
          </a:p>
          <a:p>
            <a:pPr indent="-342900" lvl="0" marL="457200" rtl="0" algn="l">
              <a:lnSpc>
                <a:spcPct val="100000"/>
              </a:lnSpc>
              <a:spcBef>
                <a:spcPts val="600"/>
              </a:spcBef>
              <a:spcAft>
                <a:spcPts val="0"/>
              </a:spcAft>
              <a:buClr>
                <a:schemeClr val="accent1"/>
              </a:buClr>
              <a:buSzPts val="1800"/>
              <a:buFont typeface="Noto Sans Symbols"/>
              <a:buChar char="❖"/>
            </a:pPr>
            <a:r>
              <a:rPr b="1" lang="en-US" sz="1400">
                <a:solidFill>
                  <a:schemeClr val="dk1"/>
                </a:solidFill>
                <a:latin typeface="Roboto"/>
                <a:ea typeface="Roboto"/>
                <a:cs typeface="Roboto"/>
                <a:sym typeface="Roboto"/>
              </a:rPr>
              <a:t>Minimum Nights </a:t>
            </a:r>
            <a:r>
              <a:rPr lang="en-US" sz="1400">
                <a:solidFill>
                  <a:schemeClr val="dk1"/>
                </a:solidFill>
                <a:latin typeface="Roboto"/>
                <a:ea typeface="Roboto"/>
                <a:cs typeface="Roboto"/>
                <a:sym typeface="Roboto"/>
              </a:rPr>
              <a:t>- minimum nights stay required for single visit</a:t>
            </a:r>
            <a:endParaRPr/>
          </a:p>
          <a:p>
            <a:pPr indent="-342900" lvl="0" marL="457200" rtl="0" algn="l">
              <a:lnSpc>
                <a:spcPct val="100000"/>
              </a:lnSpc>
              <a:spcBef>
                <a:spcPts val="600"/>
              </a:spcBef>
              <a:spcAft>
                <a:spcPts val="0"/>
              </a:spcAft>
              <a:buClr>
                <a:schemeClr val="accent1"/>
              </a:buClr>
              <a:buSzPts val="1800"/>
              <a:buFont typeface="Noto Sans Symbols"/>
              <a:buChar char="❖"/>
            </a:pPr>
            <a:r>
              <a:rPr b="1" lang="en-US" sz="1400">
                <a:solidFill>
                  <a:schemeClr val="dk1"/>
                </a:solidFill>
                <a:latin typeface="Roboto"/>
                <a:ea typeface="Roboto"/>
                <a:cs typeface="Roboto"/>
                <a:sym typeface="Roboto"/>
              </a:rPr>
              <a:t>Number Of Reviews </a:t>
            </a:r>
            <a:r>
              <a:rPr lang="en-US" sz="1400">
                <a:solidFill>
                  <a:schemeClr val="dk1"/>
                </a:solidFill>
                <a:latin typeface="Roboto"/>
                <a:ea typeface="Roboto"/>
                <a:cs typeface="Roboto"/>
                <a:sym typeface="Roboto"/>
              </a:rPr>
              <a:t>- total rating</a:t>
            </a:r>
            <a:endParaRPr/>
          </a:p>
          <a:p>
            <a:pPr indent="-342900" lvl="0" marL="457200" rtl="0" algn="l">
              <a:lnSpc>
                <a:spcPct val="100000"/>
              </a:lnSpc>
              <a:spcBef>
                <a:spcPts val="600"/>
              </a:spcBef>
              <a:spcAft>
                <a:spcPts val="0"/>
              </a:spcAft>
              <a:buClr>
                <a:schemeClr val="accent1"/>
              </a:buClr>
              <a:buSzPts val="1800"/>
              <a:buFont typeface="Noto Sans Symbols"/>
              <a:buChar char="❖"/>
            </a:pPr>
            <a:r>
              <a:rPr b="1" lang="en-US" sz="1400">
                <a:solidFill>
                  <a:schemeClr val="dk1"/>
                </a:solidFill>
                <a:latin typeface="Roboto"/>
                <a:ea typeface="Roboto"/>
                <a:cs typeface="Roboto"/>
                <a:sym typeface="Roboto"/>
              </a:rPr>
              <a:t>Last review </a:t>
            </a:r>
            <a:r>
              <a:rPr lang="en-US" sz="1400">
                <a:solidFill>
                  <a:schemeClr val="dk1"/>
                </a:solidFill>
                <a:latin typeface="Roboto"/>
                <a:ea typeface="Roboto"/>
                <a:cs typeface="Roboto"/>
                <a:sym typeface="Roboto"/>
              </a:rPr>
              <a:t>- latest review given</a:t>
            </a:r>
            <a:endParaRPr/>
          </a:p>
          <a:p>
            <a:pPr indent="-342900" lvl="0" marL="457200" rtl="0" algn="l">
              <a:lnSpc>
                <a:spcPct val="100000"/>
              </a:lnSpc>
              <a:spcBef>
                <a:spcPts val="600"/>
              </a:spcBef>
              <a:spcAft>
                <a:spcPts val="0"/>
              </a:spcAft>
              <a:buClr>
                <a:schemeClr val="accent1"/>
              </a:buClr>
              <a:buSzPts val="1800"/>
              <a:buFont typeface="Noto Sans Symbols"/>
              <a:buChar char="❖"/>
            </a:pPr>
            <a:r>
              <a:rPr b="1" lang="en-US" sz="1400">
                <a:solidFill>
                  <a:schemeClr val="dk1"/>
                </a:solidFill>
                <a:latin typeface="Roboto"/>
                <a:ea typeface="Roboto"/>
                <a:cs typeface="Roboto"/>
                <a:sym typeface="Roboto"/>
              </a:rPr>
              <a:t>Reviews Per Months </a:t>
            </a:r>
            <a:r>
              <a:rPr lang="en-US" sz="1400">
                <a:solidFill>
                  <a:schemeClr val="dk1"/>
                </a:solidFill>
                <a:latin typeface="Roboto"/>
                <a:ea typeface="Roboto"/>
                <a:cs typeface="Roboto"/>
                <a:sym typeface="Roboto"/>
              </a:rPr>
              <a:t>- ratings received per month</a:t>
            </a:r>
            <a:endParaRPr/>
          </a:p>
          <a:p>
            <a:pPr indent="-342900" lvl="0" marL="457200" rtl="0" algn="l">
              <a:lnSpc>
                <a:spcPct val="100000"/>
              </a:lnSpc>
              <a:spcBef>
                <a:spcPts val="600"/>
              </a:spcBef>
              <a:spcAft>
                <a:spcPts val="0"/>
              </a:spcAft>
              <a:buClr>
                <a:schemeClr val="accent1"/>
              </a:buClr>
              <a:buSzPts val="1800"/>
              <a:buFont typeface="Noto Sans Symbols"/>
              <a:buChar char="❖"/>
            </a:pPr>
            <a:r>
              <a:rPr b="1" lang="en-US" sz="1400">
                <a:solidFill>
                  <a:schemeClr val="dk1"/>
                </a:solidFill>
                <a:latin typeface="Roboto"/>
                <a:ea typeface="Roboto"/>
                <a:cs typeface="Roboto"/>
                <a:sym typeface="Roboto"/>
              </a:rPr>
              <a:t>Calculated Host Listings Count </a:t>
            </a:r>
            <a:r>
              <a:rPr lang="en-US" sz="1400">
                <a:solidFill>
                  <a:schemeClr val="dk1"/>
                </a:solidFill>
                <a:latin typeface="Roboto"/>
                <a:ea typeface="Roboto"/>
                <a:cs typeface="Roboto"/>
                <a:sym typeface="Roboto"/>
              </a:rPr>
              <a:t>- total number of properties registered under hosts</a:t>
            </a:r>
            <a:endParaRPr/>
          </a:p>
          <a:p>
            <a:pPr indent="-342900" lvl="0" marL="457200" rtl="0" algn="l">
              <a:lnSpc>
                <a:spcPct val="100000"/>
              </a:lnSpc>
              <a:spcBef>
                <a:spcPts val="600"/>
              </a:spcBef>
              <a:spcAft>
                <a:spcPts val="0"/>
              </a:spcAft>
              <a:buClr>
                <a:schemeClr val="accent1"/>
              </a:buClr>
              <a:buSzPts val="1800"/>
              <a:buFont typeface="Noto Sans Symbols"/>
              <a:buChar char="❖"/>
            </a:pPr>
            <a:r>
              <a:rPr b="1" lang="en-US" sz="1400">
                <a:solidFill>
                  <a:schemeClr val="dk1"/>
                </a:solidFill>
                <a:latin typeface="Roboto"/>
                <a:ea typeface="Roboto"/>
                <a:cs typeface="Roboto"/>
                <a:sym typeface="Roboto"/>
              </a:rPr>
              <a:t>Avaliability_365</a:t>
            </a:r>
            <a:r>
              <a:rPr lang="en-US" sz="1400">
                <a:solidFill>
                  <a:schemeClr val="dk1"/>
                </a:solidFill>
                <a:latin typeface="Roboto"/>
                <a:ea typeface="Roboto"/>
                <a:cs typeface="Roboto"/>
                <a:sym typeface="Roboto"/>
              </a:rPr>
              <a:t> - number of days for which host is available in a year for bookings</a:t>
            </a:r>
            <a:endParaRPr/>
          </a:p>
          <a:p>
            <a:pPr indent="-228600" lvl="0" marL="457200" rtl="0" algn="l">
              <a:lnSpc>
                <a:spcPct val="100000"/>
              </a:lnSpc>
              <a:spcBef>
                <a:spcPts val="600"/>
              </a:spcBef>
              <a:spcAft>
                <a:spcPts val="0"/>
              </a:spcAft>
              <a:buSzPts val="1800"/>
              <a:buNone/>
            </a:pPr>
            <a:r>
              <a:t/>
            </a:r>
            <a:endParaRPr/>
          </a:p>
        </p:txBody>
      </p:sp>
      <p:sp>
        <p:nvSpPr>
          <p:cNvPr id="518" name="Google Shape;518;p12"/>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xEl>
                                              <p:pRg end="0" st="0"/>
                                            </p:txEl>
                                          </p:spTgt>
                                        </p:tgtEl>
                                        <p:attrNameLst>
                                          <p:attrName>style.visibility</p:attrName>
                                        </p:attrNameLst>
                                      </p:cBhvr>
                                      <p:to>
                                        <p:strVal val="visible"/>
                                      </p:to>
                                    </p:set>
                                    <p:animEffect filter="fade" transition="in">
                                      <p:cBhvr>
                                        <p:cTn dur="1000"/>
                                        <p:tgtEl>
                                          <p:spTgt spid="5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xEl>
                                              <p:pRg end="1" st="1"/>
                                            </p:txEl>
                                          </p:spTgt>
                                        </p:tgtEl>
                                        <p:attrNameLst>
                                          <p:attrName>style.visibility</p:attrName>
                                        </p:attrNameLst>
                                      </p:cBhvr>
                                      <p:to>
                                        <p:strVal val="visible"/>
                                      </p:to>
                                    </p:set>
                                    <p:animEffect filter="fade" transition="in">
                                      <p:cBhvr>
                                        <p:cTn dur="1000"/>
                                        <p:tgtEl>
                                          <p:spTgt spid="5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xEl>
                                              <p:pRg end="2" st="2"/>
                                            </p:txEl>
                                          </p:spTgt>
                                        </p:tgtEl>
                                        <p:attrNameLst>
                                          <p:attrName>style.visibility</p:attrName>
                                        </p:attrNameLst>
                                      </p:cBhvr>
                                      <p:to>
                                        <p:strVal val="visible"/>
                                      </p:to>
                                    </p:set>
                                    <p:animEffect filter="fade" transition="in">
                                      <p:cBhvr>
                                        <p:cTn dur="1000"/>
                                        <p:tgtEl>
                                          <p:spTgt spid="5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xEl>
                                              <p:pRg end="3" st="3"/>
                                            </p:txEl>
                                          </p:spTgt>
                                        </p:tgtEl>
                                        <p:attrNameLst>
                                          <p:attrName>style.visibility</p:attrName>
                                        </p:attrNameLst>
                                      </p:cBhvr>
                                      <p:to>
                                        <p:strVal val="visible"/>
                                      </p:to>
                                    </p:set>
                                    <p:animEffect filter="fade" transition="in">
                                      <p:cBhvr>
                                        <p:cTn dur="1000"/>
                                        <p:tgtEl>
                                          <p:spTgt spid="5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xEl>
                                              <p:pRg end="4" st="4"/>
                                            </p:txEl>
                                          </p:spTgt>
                                        </p:tgtEl>
                                        <p:attrNameLst>
                                          <p:attrName>style.visibility</p:attrName>
                                        </p:attrNameLst>
                                      </p:cBhvr>
                                      <p:to>
                                        <p:strVal val="visible"/>
                                      </p:to>
                                    </p:set>
                                    <p:animEffect filter="fade" transition="in">
                                      <p:cBhvr>
                                        <p:cTn dur="1000"/>
                                        <p:tgtEl>
                                          <p:spTgt spid="5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xEl>
                                              <p:pRg end="5" st="5"/>
                                            </p:txEl>
                                          </p:spTgt>
                                        </p:tgtEl>
                                        <p:attrNameLst>
                                          <p:attrName>style.visibility</p:attrName>
                                        </p:attrNameLst>
                                      </p:cBhvr>
                                      <p:to>
                                        <p:strVal val="visible"/>
                                      </p:to>
                                    </p:set>
                                    <p:animEffect filter="fade" transition="in">
                                      <p:cBhvr>
                                        <p:cTn dur="1000"/>
                                        <p:tgtEl>
                                          <p:spTgt spid="5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xEl>
                                              <p:pRg end="6" st="6"/>
                                            </p:txEl>
                                          </p:spTgt>
                                        </p:tgtEl>
                                        <p:attrNameLst>
                                          <p:attrName>style.visibility</p:attrName>
                                        </p:attrNameLst>
                                      </p:cBhvr>
                                      <p:to>
                                        <p:strVal val="visible"/>
                                      </p:to>
                                    </p:set>
                                    <p:animEffect filter="fade" transition="in">
                                      <p:cBhvr>
                                        <p:cTn dur="1000"/>
                                        <p:tgtEl>
                                          <p:spTgt spid="5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xEl>
                                              <p:pRg end="7" st="7"/>
                                            </p:txEl>
                                          </p:spTgt>
                                        </p:tgtEl>
                                        <p:attrNameLst>
                                          <p:attrName>style.visibility</p:attrName>
                                        </p:attrNameLst>
                                      </p:cBhvr>
                                      <p:to>
                                        <p:strVal val="visible"/>
                                      </p:to>
                                    </p:set>
                                    <p:animEffect filter="fade" transition="in">
                                      <p:cBhvr>
                                        <p:cTn dur="1000"/>
                                        <p:tgtEl>
                                          <p:spTgt spid="5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xEl>
                                              <p:pRg end="8" st="8"/>
                                            </p:txEl>
                                          </p:spTgt>
                                        </p:tgtEl>
                                        <p:attrNameLst>
                                          <p:attrName>style.visibility</p:attrName>
                                        </p:attrNameLst>
                                      </p:cBhvr>
                                      <p:to>
                                        <p:strVal val="visible"/>
                                      </p:to>
                                    </p:set>
                                    <p:animEffect filter="fade" transition="in">
                                      <p:cBhvr>
                                        <p:cTn dur="1000"/>
                                        <p:tgtEl>
                                          <p:spTgt spid="51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xEl>
                                              <p:pRg end="9" st="9"/>
                                            </p:txEl>
                                          </p:spTgt>
                                        </p:tgtEl>
                                        <p:attrNameLst>
                                          <p:attrName>style.visibility</p:attrName>
                                        </p:attrNameLst>
                                      </p:cBhvr>
                                      <p:to>
                                        <p:strVal val="visible"/>
                                      </p:to>
                                    </p:set>
                                    <p:animEffect filter="fade" transition="in">
                                      <p:cBhvr>
                                        <p:cTn dur="1000"/>
                                        <p:tgtEl>
                                          <p:spTgt spid="51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xEl>
                                              <p:pRg end="10" st="10"/>
                                            </p:txEl>
                                          </p:spTgt>
                                        </p:tgtEl>
                                        <p:attrNameLst>
                                          <p:attrName>style.visibility</p:attrName>
                                        </p:attrNameLst>
                                      </p:cBhvr>
                                      <p:to>
                                        <p:strVal val="visible"/>
                                      </p:to>
                                    </p:set>
                                    <p:animEffect filter="fade" transition="in">
                                      <p:cBhvr>
                                        <p:cTn dur="1000"/>
                                        <p:tgtEl>
                                          <p:spTgt spid="51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0" st="0"/>
                                            </p:txEl>
                                          </p:spTgt>
                                        </p:tgtEl>
                                        <p:attrNameLst>
                                          <p:attrName>style.visibility</p:attrName>
                                        </p:attrNameLst>
                                      </p:cBhvr>
                                      <p:to>
                                        <p:strVal val="visible"/>
                                      </p:to>
                                    </p:set>
                                    <p:animEffect filter="fade" transition="in">
                                      <p:cBhvr>
                                        <p:cTn dur="1000"/>
                                        <p:tgtEl>
                                          <p:spTgt spid="5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1" st="1"/>
                                            </p:txEl>
                                          </p:spTgt>
                                        </p:tgtEl>
                                        <p:attrNameLst>
                                          <p:attrName>style.visibility</p:attrName>
                                        </p:attrNameLst>
                                      </p:cBhvr>
                                      <p:to>
                                        <p:strVal val="visible"/>
                                      </p:to>
                                    </p:set>
                                    <p:animEffect filter="fade" transition="in">
                                      <p:cBhvr>
                                        <p:cTn dur="1000"/>
                                        <p:tgtEl>
                                          <p:spTgt spid="5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2" st="2"/>
                                            </p:txEl>
                                          </p:spTgt>
                                        </p:tgtEl>
                                        <p:attrNameLst>
                                          <p:attrName>style.visibility</p:attrName>
                                        </p:attrNameLst>
                                      </p:cBhvr>
                                      <p:to>
                                        <p:strVal val="visible"/>
                                      </p:to>
                                    </p:set>
                                    <p:animEffect filter="fade" transition="in">
                                      <p:cBhvr>
                                        <p:cTn dur="1000"/>
                                        <p:tgtEl>
                                          <p:spTgt spid="5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3" st="3"/>
                                            </p:txEl>
                                          </p:spTgt>
                                        </p:tgtEl>
                                        <p:attrNameLst>
                                          <p:attrName>style.visibility</p:attrName>
                                        </p:attrNameLst>
                                      </p:cBhvr>
                                      <p:to>
                                        <p:strVal val="visible"/>
                                      </p:to>
                                    </p:set>
                                    <p:animEffect filter="fade" transition="in">
                                      <p:cBhvr>
                                        <p:cTn dur="1000"/>
                                        <p:tgtEl>
                                          <p:spTgt spid="5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4" st="4"/>
                                            </p:txEl>
                                          </p:spTgt>
                                        </p:tgtEl>
                                        <p:attrNameLst>
                                          <p:attrName>style.visibility</p:attrName>
                                        </p:attrNameLst>
                                      </p:cBhvr>
                                      <p:to>
                                        <p:strVal val="visible"/>
                                      </p:to>
                                    </p:set>
                                    <p:animEffect filter="fade" transition="in">
                                      <p:cBhvr>
                                        <p:cTn dur="1000"/>
                                        <p:tgtEl>
                                          <p:spTgt spid="5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5" st="5"/>
                                            </p:txEl>
                                          </p:spTgt>
                                        </p:tgtEl>
                                        <p:attrNameLst>
                                          <p:attrName>style.visibility</p:attrName>
                                        </p:attrNameLst>
                                      </p:cBhvr>
                                      <p:to>
                                        <p:strVal val="visible"/>
                                      </p:to>
                                    </p:set>
                                    <p:animEffect filter="fade" transition="in">
                                      <p:cBhvr>
                                        <p:cTn dur="1000"/>
                                        <p:tgtEl>
                                          <p:spTgt spid="5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6" st="6"/>
                                            </p:txEl>
                                          </p:spTgt>
                                        </p:tgtEl>
                                        <p:attrNameLst>
                                          <p:attrName>style.visibility</p:attrName>
                                        </p:attrNameLst>
                                      </p:cBhvr>
                                      <p:to>
                                        <p:strVal val="visible"/>
                                      </p:to>
                                    </p:set>
                                    <p:animEffect filter="fade" transition="in">
                                      <p:cBhvr>
                                        <p:cTn dur="1000"/>
                                        <p:tgtEl>
                                          <p:spTgt spid="5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7" st="7"/>
                                            </p:txEl>
                                          </p:spTgt>
                                        </p:tgtEl>
                                        <p:attrNameLst>
                                          <p:attrName>style.visibility</p:attrName>
                                        </p:attrNameLst>
                                      </p:cBhvr>
                                      <p:to>
                                        <p:strVal val="visible"/>
                                      </p:to>
                                    </p:set>
                                    <p:animEffect filter="fade" transition="in">
                                      <p:cBhvr>
                                        <p:cTn dur="1000"/>
                                        <p:tgtEl>
                                          <p:spTgt spid="51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13"/>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t>Python Libraries Used in Project</a:t>
            </a:r>
            <a:endParaRPr/>
          </a:p>
        </p:txBody>
      </p:sp>
      <p:sp>
        <p:nvSpPr>
          <p:cNvPr id="524" name="Google Shape;524;p13"/>
          <p:cNvSpPr txBox="1"/>
          <p:nvPr>
            <p:ph idx="1" type="body"/>
          </p:nvPr>
        </p:nvSpPr>
        <p:spPr>
          <a:xfrm>
            <a:off x="467212" y="1645919"/>
            <a:ext cx="7605238" cy="2208107"/>
          </a:xfrm>
          <a:prstGeom prst="rect">
            <a:avLst/>
          </a:prstGeom>
          <a:noFill/>
          <a:ln>
            <a:noFill/>
          </a:ln>
        </p:spPr>
        <p:txBody>
          <a:bodyPr anchorCtr="0" anchor="t" bIns="91425" lIns="91425" spcFirstLastPara="1" rIns="91425" wrap="square" tIns="91425">
            <a:noAutofit/>
          </a:bodyPr>
          <a:lstStyle/>
          <a:p>
            <a:pPr indent="-355600" lvl="0" marL="457200" rtl="0" algn="just">
              <a:lnSpc>
                <a:spcPct val="100000"/>
              </a:lnSpc>
              <a:spcBef>
                <a:spcPts val="600"/>
              </a:spcBef>
              <a:spcAft>
                <a:spcPts val="0"/>
              </a:spcAft>
              <a:buClr>
                <a:schemeClr val="accent1"/>
              </a:buClr>
              <a:buSzPts val="2000"/>
              <a:buFont typeface="Noto Sans Symbols"/>
              <a:buChar char="❖"/>
            </a:pPr>
            <a:r>
              <a:rPr b="1" lang="en-US" sz="1600">
                <a:solidFill>
                  <a:schemeClr val="dk1"/>
                </a:solidFill>
                <a:latin typeface="Roboto"/>
                <a:ea typeface="Roboto"/>
                <a:cs typeface="Roboto"/>
                <a:sym typeface="Roboto"/>
              </a:rPr>
              <a:t>Numpy</a:t>
            </a:r>
            <a:r>
              <a:rPr b="0" lang="en-US" sz="1600">
                <a:solidFill>
                  <a:schemeClr val="dk1"/>
                </a:solidFill>
                <a:latin typeface="Roboto"/>
                <a:ea typeface="Roboto"/>
                <a:cs typeface="Roboto"/>
                <a:sym typeface="Roboto"/>
              </a:rPr>
              <a:t> – </a:t>
            </a:r>
            <a:r>
              <a:rPr b="0" lang="en-US" sz="1400">
                <a:solidFill>
                  <a:schemeClr val="dk1"/>
                </a:solidFill>
                <a:latin typeface="Roboto"/>
                <a:ea typeface="Roboto"/>
                <a:cs typeface="Roboto"/>
                <a:sym typeface="Roboto"/>
              </a:rPr>
              <a:t>Python library used for scientific computing </a:t>
            </a:r>
            <a:endParaRPr/>
          </a:p>
          <a:p>
            <a:pPr indent="-355600" lvl="0" marL="457200" rtl="0" algn="just">
              <a:lnSpc>
                <a:spcPct val="100000"/>
              </a:lnSpc>
              <a:spcBef>
                <a:spcPts val="600"/>
              </a:spcBef>
              <a:spcAft>
                <a:spcPts val="0"/>
              </a:spcAft>
              <a:buClr>
                <a:schemeClr val="accent1"/>
              </a:buClr>
              <a:buSzPts val="2000"/>
              <a:buFont typeface="Noto Sans Symbols"/>
              <a:buChar char="❖"/>
            </a:pPr>
            <a:r>
              <a:rPr b="1" lang="en-US" sz="1600">
                <a:solidFill>
                  <a:schemeClr val="dk1"/>
                </a:solidFill>
                <a:latin typeface="Roboto"/>
                <a:ea typeface="Roboto"/>
                <a:cs typeface="Roboto"/>
                <a:sym typeface="Roboto"/>
              </a:rPr>
              <a:t>Pandas</a:t>
            </a:r>
            <a:r>
              <a:rPr b="0" lang="en-US" sz="1600">
                <a:solidFill>
                  <a:schemeClr val="dk1"/>
                </a:solidFill>
                <a:latin typeface="Roboto"/>
                <a:ea typeface="Roboto"/>
                <a:cs typeface="Roboto"/>
                <a:sym typeface="Roboto"/>
              </a:rPr>
              <a:t> – </a:t>
            </a:r>
            <a:r>
              <a:rPr b="0" lang="en-US" sz="1400">
                <a:solidFill>
                  <a:schemeClr val="dk1"/>
                </a:solidFill>
                <a:latin typeface="Roboto"/>
                <a:ea typeface="Roboto"/>
                <a:cs typeface="Roboto"/>
                <a:sym typeface="Roboto"/>
              </a:rPr>
              <a:t>Python library used for data manipulation </a:t>
            </a:r>
            <a:endParaRPr/>
          </a:p>
          <a:p>
            <a:pPr indent="-355600" lvl="0" marL="457200" rtl="0" algn="just">
              <a:lnSpc>
                <a:spcPct val="100000"/>
              </a:lnSpc>
              <a:spcBef>
                <a:spcPts val="600"/>
              </a:spcBef>
              <a:spcAft>
                <a:spcPts val="0"/>
              </a:spcAft>
              <a:buClr>
                <a:schemeClr val="accent1"/>
              </a:buClr>
              <a:buSzPts val="2000"/>
              <a:buFont typeface="Noto Sans Symbols"/>
              <a:buChar char="❖"/>
            </a:pPr>
            <a:r>
              <a:rPr b="1" lang="en-US" sz="1600">
                <a:solidFill>
                  <a:schemeClr val="dk1"/>
                </a:solidFill>
                <a:latin typeface="Roboto"/>
                <a:ea typeface="Roboto"/>
                <a:cs typeface="Roboto"/>
                <a:sym typeface="Roboto"/>
              </a:rPr>
              <a:t>Matplotlib.pyplot</a:t>
            </a:r>
            <a:r>
              <a:rPr b="0" lang="en-US" sz="1600">
                <a:solidFill>
                  <a:schemeClr val="dk1"/>
                </a:solidFill>
                <a:latin typeface="Roboto"/>
                <a:ea typeface="Roboto"/>
                <a:cs typeface="Roboto"/>
                <a:sym typeface="Roboto"/>
              </a:rPr>
              <a:t> – </a:t>
            </a:r>
            <a:r>
              <a:rPr b="0" lang="en-US" sz="1400">
                <a:solidFill>
                  <a:schemeClr val="dk1"/>
                </a:solidFill>
                <a:latin typeface="Roboto"/>
                <a:ea typeface="Roboto"/>
                <a:cs typeface="Roboto"/>
                <a:sym typeface="Roboto"/>
              </a:rPr>
              <a:t>Python library used for </a:t>
            </a:r>
            <a:r>
              <a:rPr lang="en-US" sz="1400">
                <a:latin typeface="Roboto"/>
                <a:ea typeface="Roboto"/>
                <a:cs typeface="Roboto"/>
                <a:sym typeface="Roboto"/>
              </a:rPr>
              <a:t>data visualization and graphical plotting</a:t>
            </a:r>
            <a:r>
              <a:rPr lang="en-US" sz="1600"/>
              <a:t> </a:t>
            </a:r>
            <a:endParaRPr b="0" sz="1600">
              <a:solidFill>
                <a:schemeClr val="dk1"/>
              </a:solidFill>
              <a:latin typeface="Roboto"/>
              <a:ea typeface="Roboto"/>
              <a:cs typeface="Roboto"/>
              <a:sym typeface="Roboto"/>
            </a:endParaRPr>
          </a:p>
          <a:p>
            <a:pPr indent="-355600" lvl="0" marL="457200" rtl="0" algn="just">
              <a:lnSpc>
                <a:spcPct val="100000"/>
              </a:lnSpc>
              <a:spcBef>
                <a:spcPts val="600"/>
              </a:spcBef>
              <a:spcAft>
                <a:spcPts val="0"/>
              </a:spcAft>
              <a:buClr>
                <a:schemeClr val="accent1"/>
              </a:buClr>
              <a:buSzPts val="2000"/>
              <a:buFont typeface="Noto Sans Symbols"/>
              <a:buChar char="❖"/>
            </a:pPr>
            <a:r>
              <a:rPr b="1" lang="en-US" sz="1600">
                <a:solidFill>
                  <a:schemeClr val="dk1"/>
                </a:solidFill>
                <a:latin typeface="Roboto"/>
                <a:ea typeface="Roboto"/>
                <a:cs typeface="Roboto"/>
                <a:sym typeface="Roboto"/>
              </a:rPr>
              <a:t>Seaborn</a:t>
            </a:r>
            <a:r>
              <a:rPr b="0" lang="en-US" sz="1600">
                <a:solidFill>
                  <a:schemeClr val="dk1"/>
                </a:solidFill>
                <a:latin typeface="Roboto"/>
                <a:ea typeface="Roboto"/>
                <a:cs typeface="Roboto"/>
                <a:sym typeface="Roboto"/>
              </a:rPr>
              <a:t> – </a:t>
            </a:r>
            <a:r>
              <a:rPr b="0" lang="en-US" sz="1400">
                <a:solidFill>
                  <a:schemeClr val="dk1"/>
                </a:solidFill>
                <a:latin typeface="Roboto"/>
                <a:ea typeface="Roboto"/>
                <a:cs typeface="Roboto"/>
                <a:sym typeface="Roboto"/>
              </a:rPr>
              <a:t>Python library used for statistical graphics plotting (visualization)</a:t>
            </a:r>
            <a:endParaRPr b="0" sz="1600">
              <a:solidFill>
                <a:schemeClr val="dk1"/>
              </a:solidFill>
              <a:latin typeface="Roboto"/>
              <a:ea typeface="Roboto"/>
              <a:cs typeface="Roboto"/>
              <a:sym typeface="Roboto"/>
            </a:endParaRPr>
          </a:p>
          <a:p>
            <a:pPr indent="-355600" lvl="0" marL="457200" rtl="0" algn="just">
              <a:lnSpc>
                <a:spcPct val="100000"/>
              </a:lnSpc>
              <a:spcBef>
                <a:spcPts val="600"/>
              </a:spcBef>
              <a:spcAft>
                <a:spcPts val="0"/>
              </a:spcAft>
              <a:buClr>
                <a:schemeClr val="accent1"/>
              </a:buClr>
              <a:buSzPts val="2000"/>
              <a:buFont typeface="Noto Sans Symbols"/>
              <a:buChar char="❖"/>
            </a:pPr>
            <a:r>
              <a:rPr b="1" lang="en-US" sz="1600">
                <a:solidFill>
                  <a:schemeClr val="dk1"/>
                </a:solidFill>
                <a:latin typeface="Roboto"/>
                <a:ea typeface="Roboto"/>
                <a:cs typeface="Roboto"/>
                <a:sym typeface="Roboto"/>
              </a:rPr>
              <a:t>Folium</a:t>
            </a:r>
            <a:r>
              <a:rPr lang="en-US">
                <a:latin typeface="Roboto"/>
                <a:ea typeface="Roboto"/>
                <a:cs typeface="Roboto"/>
                <a:sym typeface="Roboto"/>
              </a:rPr>
              <a:t> – </a:t>
            </a:r>
            <a:r>
              <a:rPr lang="en-US" sz="1400">
                <a:latin typeface="Roboto"/>
                <a:ea typeface="Roboto"/>
                <a:cs typeface="Roboto"/>
                <a:sym typeface="Roboto"/>
              </a:rPr>
              <a:t>Python library used for interactive maps of different types and locations </a:t>
            </a:r>
            <a:endParaRPr b="0" sz="1400">
              <a:solidFill>
                <a:schemeClr val="dk1"/>
              </a:solidFill>
              <a:latin typeface="Roboto"/>
              <a:ea typeface="Roboto"/>
              <a:cs typeface="Roboto"/>
              <a:sym typeface="Roboto"/>
            </a:endParaRPr>
          </a:p>
        </p:txBody>
      </p:sp>
      <p:sp>
        <p:nvSpPr>
          <p:cNvPr id="525" name="Google Shape;525;p13"/>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0" st="0"/>
                                            </p:txEl>
                                          </p:spTgt>
                                        </p:tgtEl>
                                        <p:attrNameLst>
                                          <p:attrName>style.visibility</p:attrName>
                                        </p:attrNameLst>
                                      </p:cBhvr>
                                      <p:to>
                                        <p:strVal val="visible"/>
                                      </p:to>
                                    </p:set>
                                    <p:animEffect filter="fade" transition="in">
                                      <p:cBhvr>
                                        <p:cTn dur="1000"/>
                                        <p:tgtEl>
                                          <p:spTgt spid="5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1" st="1"/>
                                            </p:txEl>
                                          </p:spTgt>
                                        </p:tgtEl>
                                        <p:attrNameLst>
                                          <p:attrName>style.visibility</p:attrName>
                                        </p:attrNameLst>
                                      </p:cBhvr>
                                      <p:to>
                                        <p:strVal val="visible"/>
                                      </p:to>
                                    </p:set>
                                    <p:animEffect filter="fade" transition="in">
                                      <p:cBhvr>
                                        <p:cTn dur="1000"/>
                                        <p:tgtEl>
                                          <p:spTgt spid="5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2" st="2"/>
                                            </p:txEl>
                                          </p:spTgt>
                                        </p:tgtEl>
                                        <p:attrNameLst>
                                          <p:attrName>style.visibility</p:attrName>
                                        </p:attrNameLst>
                                      </p:cBhvr>
                                      <p:to>
                                        <p:strVal val="visible"/>
                                      </p:to>
                                    </p:set>
                                    <p:animEffect filter="fade" transition="in">
                                      <p:cBhvr>
                                        <p:cTn dur="1000"/>
                                        <p:tgtEl>
                                          <p:spTgt spid="5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3" st="3"/>
                                            </p:txEl>
                                          </p:spTgt>
                                        </p:tgtEl>
                                        <p:attrNameLst>
                                          <p:attrName>style.visibility</p:attrName>
                                        </p:attrNameLst>
                                      </p:cBhvr>
                                      <p:to>
                                        <p:strVal val="visible"/>
                                      </p:to>
                                    </p:set>
                                    <p:animEffect filter="fade" transition="in">
                                      <p:cBhvr>
                                        <p:cTn dur="1000"/>
                                        <p:tgtEl>
                                          <p:spTgt spid="5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4" st="4"/>
                                            </p:txEl>
                                          </p:spTgt>
                                        </p:tgtEl>
                                        <p:attrNameLst>
                                          <p:attrName>style.visibility</p:attrName>
                                        </p:attrNameLst>
                                      </p:cBhvr>
                                      <p:to>
                                        <p:strVal val="visible"/>
                                      </p:to>
                                    </p:set>
                                    <p:animEffect filter="fade" transition="in">
                                      <p:cBhvr>
                                        <p:cTn dur="1000"/>
                                        <p:tgtEl>
                                          <p:spTgt spid="52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14"/>
          <p:cNvSpPr txBox="1"/>
          <p:nvPr>
            <p:ph type="ctrTitle"/>
          </p:nvPr>
        </p:nvSpPr>
        <p:spPr>
          <a:xfrm>
            <a:off x="277707" y="3339700"/>
            <a:ext cx="7435897" cy="1159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600"/>
              <a:buNone/>
            </a:pPr>
            <a:r>
              <a:rPr lang="en-US"/>
              <a:t>Data Wrangling (EDA) &amp; Data Visualization with Business Insights</a:t>
            </a:r>
            <a:endParaRPr/>
          </a:p>
        </p:txBody>
      </p:sp>
      <p:sp>
        <p:nvSpPr>
          <p:cNvPr id="531" name="Google Shape;531;p14"/>
          <p:cNvSpPr txBox="1"/>
          <p:nvPr/>
        </p:nvSpPr>
        <p:spPr>
          <a:xfrm>
            <a:off x="7384492" y="3639250"/>
            <a:ext cx="1760400" cy="1204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1" i="0" lang="en-US" sz="12000" u="none" cap="none" strike="noStrike">
                <a:solidFill>
                  <a:schemeClr val="accent2"/>
                </a:solidFill>
                <a:latin typeface="Oswald"/>
                <a:ea typeface="Oswald"/>
                <a:cs typeface="Oswald"/>
                <a:sym typeface="Oswald"/>
              </a:rPr>
              <a:t>3</a:t>
            </a:r>
            <a:endParaRPr b="0" i="0" sz="12000" u="none" cap="none" strike="noStrike">
              <a:solidFill>
                <a:schemeClr val="accent2"/>
              </a:solidFill>
              <a:latin typeface="Arial"/>
              <a:ea typeface="Arial"/>
              <a:cs typeface="Arial"/>
              <a:sym typeface="Arial"/>
            </a:endParaRPr>
          </a:p>
        </p:txBody>
      </p:sp>
      <p:sp>
        <p:nvSpPr>
          <p:cNvPr id="532" name="Google Shape;532;p14"/>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1000"/>
                                        <p:tgtEl>
                                          <p:spTgt spid="530"/>
                                        </p:tgtEl>
                                      </p:cBhvr>
                                    </p:animEffect>
                                  </p:childTnLst>
                                </p:cTn>
                              </p:par>
                              <p:par>
                                <p:cTn fill="hold" nodeType="withEffect" presetClass="entr" presetID="10" presetSubtype="0">
                                  <p:stCondLst>
                                    <p:cond delay="0"/>
                                  </p:stCondLst>
                                  <p:childTnLst>
                                    <p:set>
                                      <p:cBhvr>
                                        <p:cTn dur="1" fill="hold">
                                          <p:stCondLst>
                                            <p:cond delay="0"/>
                                          </p:stCondLst>
                                        </p:cTn>
                                        <p:tgtEl>
                                          <p:spTgt spid="531"/>
                                        </p:tgtEl>
                                        <p:attrNameLst>
                                          <p:attrName>style.visibility</p:attrName>
                                        </p:attrNameLst>
                                      </p:cBhvr>
                                      <p:to>
                                        <p:strVal val="visible"/>
                                      </p:to>
                                    </p:set>
                                    <p:animEffect filter="fade" transition="in">
                                      <p:cBhvr>
                                        <p:cTn dur="1000"/>
                                        <p:tgtEl>
                                          <p:spTgt spid="5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15"/>
          <p:cNvSpPr txBox="1"/>
          <p:nvPr>
            <p:ph type="title"/>
          </p:nvPr>
        </p:nvSpPr>
        <p:spPr>
          <a:xfrm>
            <a:off x="1046607" y="751841"/>
            <a:ext cx="6996600" cy="45719"/>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br>
              <a:rPr lang="en-US"/>
            </a:br>
            <a:br>
              <a:rPr lang="en-US"/>
            </a:br>
            <a:br>
              <a:rPr lang="en-US"/>
            </a:br>
            <a:br>
              <a:rPr lang="en-US"/>
            </a:br>
            <a:r>
              <a:rPr lang="en-US"/>
              <a:t>EDA &amp; Visualizations</a:t>
            </a:r>
            <a:br>
              <a:rPr lang="en-US"/>
            </a:br>
            <a:endParaRPr/>
          </a:p>
        </p:txBody>
      </p:sp>
      <p:sp>
        <p:nvSpPr>
          <p:cNvPr id="538" name="Google Shape;538;p15"/>
          <p:cNvSpPr txBox="1"/>
          <p:nvPr>
            <p:ph idx="3" type="body"/>
          </p:nvPr>
        </p:nvSpPr>
        <p:spPr>
          <a:xfrm>
            <a:off x="386080" y="3566078"/>
            <a:ext cx="8317653" cy="782401"/>
          </a:xfrm>
          <a:prstGeom prst="rect">
            <a:avLst/>
          </a:prstGeom>
          <a:noFill/>
          <a:ln>
            <a:noFill/>
          </a:ln>
        </p:spPr>
        <p:txBody>
          <a:bodyPr anchorCtr="0" anchor="t" bIns="91425" lIns="91425" spcFirstLastPara="1" rIns="91425" wrap="square" tIns="91425">
            <a:noAutofit/>
          </a:bodyPr>
          <a:lstStyle/>
          <a:p>
            <a:pPr indent="0" lvl="0" marL="127000" rtl="0" algn="just">
              <a:lnSpc>
                <a:spcPct val="100000"/>
              </a:lnSpc>
              <a:spcBef>
                <a:spcPts val="600"/>
              </a:spcBef>
              <a:spcAft>
                <a:spcPts val="0"/>
              </a:spcAft>
              <a:buSzPts val="1600"/>
              <a:buNone/>
            </a:pPr>
            <a:r>
              <a:rPr lang="en-US" sz="1400">
                <a:latin typeface="Roboto"/>
                <a:ea typeface="Roboto"/>
                <a:cs typeface="Roboto"/>
                <a:sym typeface="Roboto"/>
              </a:rPr>
              <a:t>As we can see in above graphs that most Favourable Rooms by Customers is either Entire Home /Apartment or Private Room which is high in price also. Shared room is least favourite. Also </a:t>
            </a:r>
            <a:r>
              <a:rPr lang="en-US" sz="1400"/>
              <a:t>Average Room Price of Entire Home/Apartment is highest followed by Private room then Shared Room.</a:t>
            </a:r>
            <a:endParaRPr sz="1400"/>
          </a:p>
          <a:p>
            <a:pPr indent="0" lvl="0" marL="127000" rtl="0" algn="l">
              <a:lnSpc>
                <a:spcPct val="100000"/>
              </a:lnSpc>
              <a:spcBef>
                <a:spcPts val="600"/>
              </a:spcBef>
              <a:spcAft>
                <a:spcPts val="0"/>
              </a:spcAft>
              <a:buSzPts val="1600"/>
              <a:buNone/>
            </a:pPr>
            <a:r>
              <a:t/>
            </a:r>
            <a:endParaRPr sz="1400">
              <a:latin typeface="Roboto"/>
              <a:ea typeface="Roboto"/>
              <a:cs typeface="Roboto"/>
              <a:sym typeface="Roboto"/>
            </a:endParaRPr>
          </a:p>
        </p:txBody>
      </p:sp>
      <p:sp>
        <p:nvSpPr>
          <p:cNvPr id="539" name="Google Shape;539;p15"/>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540" name="Google Shape;540;p15"/>
          <p:cNvPicPr preferRelativeResize="0"/>
          <p:nvPr/>
        </p:nvPicPr>
        <p:blipFill rotWithShape="1">
          <a:blip r:embed="rId3">
            <a:alphaModFix/>
          </a:blip>
          <a:srcRect b="0" l="0" r="0" t="0"/>
          <a:stretch/>
        </p:blipFill>
        <p:spPr>
          <a:xfrm>
            <a:off x="541867" y="1010498"/>
            <a:ext cx="3217333" cy="2633700"/>
          </a:xfrm>
          <a:prstGeom prst="rect">
            <a:avLst/>
          </a:prstGeom>
          <a:noFill/>
          <a:ln>
            <a:noFill/>
          </a:ln>
        </p:spPr>
      </p:pic>
      <p:sp>
        <p:nvSpPr>
          <p:cNvPr id="541" name="Google Shape;541;p15"/>
          <p:cNvSpPr txBox="1"/>
          <p:nvPr/>
        </p:nvSpPr>
        <p:spPr>
          <a:xfrm>
            <a:off x="541867" y="629920"/>
            <a:ext cx="68072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Roboto"/>
                <a:ea typeface="Roboto"/>
                <a:cs typeface="Roboto"/>
                <a:sym typeface="Roboto"/>
              </a:rPr>
              <a:t>Que1. Which room type and locality are mostly in demand in NYC ?</a:t>
            </a:r>
            <a:endParaRPr b="1" i="0" sz="1600" u="none" cap="none" strike="noStrike">
              <a:solidFill>
                <a:srgbClr val="000000"/>
              </a:solidFill>
              <a:latin typeface="Roboto"/>
              <a:ea typeface="Roboto"/>
              <a:cs typeface="Roboto"/>
              <a:sym typeface="Roboto"/>
            </a:endParaRPr>
          </a:p>
        </p:txBody>
      </p:sp>
      <p:pic>
        <p:nvPicPr>
          <p:cNvPr id="542" name="Google Shape;542;p15"/>
          <p:cNvPicPr preferRelativeResize="0"/>
          <p:nvPr/>
        </p:nvPicPr>
        <p:blipFill rotWithShape="1">
          <a:blip r:embed="rId4">
            <a:alphaModFix/>
          </a:blip>
          <a:srcRect b="0" l="0" r="0" t="0"/>
          <a:stretch/>
        </p:blipFill>
        <p:spPr>
          <a:xfrm>
            <a:off x="4013200" y="1010498"/>
            <a:ext cx="4704080" cy="2633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1000"/>
                                        <p:tgtEl>
                                          <p:spTgt spid="5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000"/>
                                        <p:tgtEl>
                                          <p:spTgt spid="5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xEl>
                                              <p:pRg end="0" st="0"/>
                                            </p:txEl>
                                          </p:spTgt>
                                        </p:tgtEl>
                                        <p:attrNameLst>
                                          <p:attrName>style.visibility</p:attrName>
                                        </p:attrNameLst>
                                      </p:cBhvr>
                                      <p:to>
                                        <p:strVal val="visible"/>
                                      </p:to>
                                    </p:set>
                                    <p:animEffect filter="fade" transition="in">
                                      <p:cBhvr>
                                        <p:cTn dur="1000"/>
                                        <p:tgtEl>
                                          <p:spTgt spid="5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xEl>
                                              <p:pRg end="1" st="1"/>
                                            </p:txEl>
                                          </p:spTgt>
                                        </p:tgtEl>
                                        <p:attrNameLst>
                                          <p:attrName>style.visibility</p:attrName>
                                        </p:attrNameLst>
                                      </p:cBhvr>
                                      <p:to>
                                        <p:strVal val="visible"/>
                                      </p:to>
                                    </p:set>
                                    <p:animEffect filter="fade" transition="in">
                                      <p:cBhvr>
                                        <p:cTn dur="1000"/>
                                        <p:tgtEl>
                                          <p:spTgt spid="53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16"/>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548" name="Google Shape;548;p16"/>
          <p:cNvSpPr txBox="1"/>
          <p:nvPr/>
        </p:nvSpPr>
        <p:spPr>
          <a:xfrm>
            <a:off x="3061546" y="196426"/>
            <a:ext cx="321733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1"/>
                </a:solidFill>
                <a:latin typeface="Oswald"/>
                <a:ea typeface="Oswald"/>
                <a:cs typeface="Oswald"/>
                <a:sym typeface="Oswald"/>
              </a:rPr>
              <a:t>EDA &amp; Visualizations (Cont.)</a:t>
            </a:r>
            <a:endParaRPr/>
          </a:p>
        </p:txBody>
      </p:sp>
      <p:pic>
        <p:nvPicPr>
          <p:cNvPr id="549" name="Google Shape;549;p16"/>
          <p:cNvPicPr preferRelativeResize="0"/>
          <p:nvPr/>
        </p:nvPicPr>
        <p:blipFill rotWithShape="1">
          <a:blip r:embed="rId3">
            <a:alphaModFix/>
          </a:blip>
          <a:srcRect b="0" l="0" r="0" t="0"/>
          <a:stretch/>
        </p:blipFill>
        <p:spPr>
          <a:xfrm>
            <a:off x="194038" y="681852"/>
            <a:ext cx="4096867" cy="2650628"/>
          </a:xfrm>
          <a:prstGeom prst="rect">
            <a:avLst/>
          </a:prstGeom>
          <a:noFill/>
          <a:ln>
            <a:noFill/>
          </a:ln>
        </p:spPr>
      </p:pic>
      <p:pic>
        <p:nvPicPr>
          <p:cNvPr id="550" name="Google Shape;550;p16"/>
          <p:cNvPicPr preferRelativeResize="0"/>
          <p:nvPr/>
        </p:nvPicPr>
        <p:blipFill rotWithShape="1">
          <a:blip r:embed="rId4">
            <a:alphaModFix/>
          </a:blip>
          <a:srcRect b="0" l="0" r="0" t="0"/>
          <a:stretch/>
        </p:blipFill>
        <p:spPr>
          <a:xfrm>
            <a:off x="4500879" y="681853"/>
            <a:ext cx="4277361" cy="2650628"/>
          </a:xfrm>
          <a:prstGeom prst="rect">
            <a:avLst/>
          </a:prstGeom>
          <a:noFill/>
          <a:ln>
            <a:noFill/>
          </a:ln>
        </p:spPr>
      </p:pic>
      <p:sp>
        <p:nvSpPr>
          <p:cNvPr id="551" name="Google Shape;551;p16"/>
          <p:cNvSpPr txBox="1"/>
          <p:nvPr/>
        </p:nvSpPr>
        <p:spPr>
          <a:xfrm>
            <a:off x="194038" y="3332480"/>
            <a:ext cx="8584202"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44% of Customers Preferred Manhattan Neighborhood Group followed by Brooklyn which is 41%, While Staten Island is Least Preferred Location with 1%.</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Also Manhattan being the most costliest place to live in followed by Brooklyn. Queens, Staten Island are on the same page with price on listings.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000"/>
                                        <p:tgtEl>
                                          <p:spTgt spid="5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17"/>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557" name="Google Shape;557;p17"/>
          <p:cNvSpPr txBox="1"/>
          <p:nvPr/>
        </p:nvSpPr>
        <p:spPr>
          <a:xfrm>
            <a:off x="3061546" y="196426"/>
            <a:ext cx="321733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1"/>
                </a:solidFill>
                <a:latin typeface="Oswald"/>
                <a:ea typeface="Oswald"/>
                <a:cs typeface="Oswald"/>
                <a:sym typeface="Oswald"/>
              </a:rPr>
              <a:t>EDA &amp; Visualizations (Cont.)</a:t>
            </a:r>
            <a:endParaRPr/>
          </a:p>
        </p:txBody>
      </p:sp>
      <p:sp>
        <p:nvSpPr>
          <p:cNvPr id="558" name="Google Shape;558;p17"/>
          <p:cNvSpPr txBox="1"/>
          <p:nvPr/>
        </p:nvSpPr>
        <p:spPr>
          <a:xfrm>
            <a:off x="1047478" y="3867573"/>
            <a:ext cx="858420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This graph shows the relationship between neighborhood group and all room types.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559" name="Google Shape;559;p17"/>
          <p:cNvPicPr preferRelativeResize="0"/>
          <p:nvPr/>
        </p:nvPicPr>
        <p:blipFill rotWithShape="1">
          <a:blip r:embed="rId3">
            <a:alphaModFix/>
          </a:blip>
          <a:srcRect b="0" l="0" r="0" t="0"/>
          <a:stretch/>
        </p:blipFill>
        <p:spPr>
          <a:xfrm>
            <a:off x="433492" y="861050"/>
            <a:ext cx="8344748" cy="28854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000"/>
                                        <p:tgtEl>
                                          <p:spTgt spid="5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000"/>
                                        <p:tgtEl>
                                          <p:spTgt spid="5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18"/>
          <p:cNvSpPr txBox="1"/>
          <p:nvPr>
            <p:ph idx="4294967295" type="ctrTitle"/>
          </p:nvPr>
        </p:nvSpPr>
        <p:spPr>
          <a:xfrm>
            <a:off x="685800" y="2726342"/>
            <a:ext cx="7772400" cy="115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Oswald"/>
              <a:buNone/>
            </a:pPr>
            <a:r>
              <a:rPr b="1" i="0" lang="en-US" sz="10000" u="none" cap="none" strike="noStrike">
                <a:solidFill>
                  <a:srgbClr val="FFFFFF"/>
                </a:solidFill>
                <a:latin typeface="Oswald"/>
                <a:ea typeface="Oswald"/>
                <a:cs typeface="Oswald"/>
                <a:sym typeface="Oswald"/>
              </a:rPr>
              <a:t>Insights</a:t>
            </a:r>
            <a:endParaRPr b="1" i="0" sz="10000" u="none" cap="none" strike="noStrike">
              <a:solidFill>
                <a:srgbClr val="FFFFFF"/>
              </a:solidFill>
              <a:latin typeface="Oswald"/>
              <a:ea typeface="Oswald"/>
              <a:cs typeface="Oswald"/>
              <a:sym typeface="Oswald"/>
            </a:endParaRPr>
          </a:p>
        </p:txBody>
      </p:sp>
      <p:sp>
        <p:nvSpPr>
          <p:cNvPr id="565" name="Google Shape;565;p18"/>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10"/>
                                        <p:tgtEl>
                                          <p:spTgt spid="5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19"/>
          <p:cNvSpPr txBox="1"/>
          <p:nvPr>
            <p:ph idx="4294967295" type="ctrTitle"/>
          </p:nvPr>
        </p:nvSpPr>
        <p:spPr>
          <a:xfrm>
            <a:off x="685800" y="325842"/>
            <a:ext cx="7772400" cy="89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Oswald"/>
              <a:buNone/>
            </a:pPr>
            <a:r>
              <a:rPr b="1" i="0" lang="en-US" sz="4800" u="none" cap="none" strike="noStrike">
                <a:solidFill>
                  <a:schemeClr val="accent1"/>
                </a:solidFill>
                <a:latin typeface="Roboto"/>
                <a:ea typeface="Roboto"/>
                <a:cs typeface="Roboto"/>
                <a:sym typeface="Roboto"/>
              </a:rPr>
              <a:t>More than 50%</a:t>
            </a:r>
            <a:endParaRPr b="1" i="0" sz="4800" u="none" cap="none" strike="noStrike">
              <a:solidFill>
                <a:schemeClr val="accent2"/>
              </a:solidFill>
              <a:latin typeface="Roboto"/>
              <a:ea typeface="Roboto"/>
              <a:cs typeface="Roboto"/>
              <a:sym typeface="Roboto"/>
            </a:endParaRPr>
          </a:p>
        </p:txBody>
      </p:sp>
      <p:sp>
        <p:nvSpPr>
          <p:cNvPr id="571" name="Google Shape;571;p19"/>
          <p:cNvSpPr txBox="1"/>
          <p:nvPr>
            <p:ph idx="4294967295" type="subTitle"/>
          </p:nvPr>
        </p:nvSpPr>
        <p:spPr>
          <a:xfrm>
            <a:off x="685800" y="936752"/>
            <a:ext cx="7772400" cy="46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2000"/>
              <a:buFont typeface="Source Sans Pro"/>
              <a:buNone/>
            </a:pPr>
            <a:r>
              <a:rPr b="0" i="0" lang="en-US" sz="2600" u="none" cap="none" strike="noStrike">
                <a:solidFill>
                  <a:schemeClr val="dk1"/>
                </a:solidFill>
                <a:latin typeface="Roboto"/>
                <a:ea typeface="Roboto"/>
                <a:cs typeface="Roboto"/>
                <a:sym typeface="Roboto"/>
              </a:rPr>
              <a:t>Prefers Entire Home or Apartment to Stay </a:t>
            </a:r>
            <a:endParaRPr b="0" i="0" sz="2600" u="none" cap="none" strike="noStrike">
              <a:solidFill>
                <a:schemeClr val="dk1"/>
              </a:solidFill>
              <a:latin typeface="Roboto"/>
              <a:ea typeface="Roboto"/>
              <a:cs typeface="Roboto"/>
              <a:sym typeface="Roboto"/>
            </a:endParaRPr>
          </a:p>
        </p:txBody>
      </p:sp>
      <p:sp>
        <p:nvSpPr>
          <p:cNvPr id="572" name="Google Shape;572;p19"/>
          <p:cNvSpPr txBox="1"/>
          <p:nvPr>
            <p:ph idx="4294967295" type="ctrTitle"/>
          </p:nvPr>
        </p:nvSpPr>
        <p:spPr>
          <a:xfrm>
            <a:off x="685800" y="2954742"/>
            <a:ext cx="7772400" cy="89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Oswald"/>
              <a:buNone/>
            </a:pPr>
            <a:r>
              <a:rPr b="1" i="0" lang="en-US" sz="4800" u="none" cap="none" strike="noStrike">
                <a:solidFill>
                  <a:schemeClr val="accent1"/>
                </a:solidFill>
                <a:latin typeface="Roboto"/>
                <a:ea typeface="Roboto"/>
                <a:cs typeface="Roboto"/>
                <a:sym typeface="Roboto"/>
              </a:rPr>
              <a:t>Only 2.37%</a:t>
            </a:r>
            <a:endParaRPr b="1" i="0" sz="4800" u="none" cap="none" strike="noStrike">
              <a:solidFill>
                <a:schemeClr val="accent2"/>
              </a:solidFill>
              <a:latin typeface="Roboto"/>
              <a:ea typeface="Roboto"/>
              <a:cs typeface="Roboto"/>
              <a:sym typeface="Roboto"/>
            </a:endParaRPr>
          </a:p>
        </p:txBody>
      </p:sp>
      <p:sp>
        <p:nvSpPr>
          <p:cNvPr id="573" name="Google Shape;573;p19"/>
          <p:cNvSpPr txBox="1"/>
          <p:nvPr>
            <p:ph idx="4294967295" type="subTitle"/>
          </p:nvPr>
        </p:nvSpPr>
        <p:spPr>
          <a:xfrm>
            <a:off x="685800" y="3565652"/>
            <a:ext cx="7772400" cy="46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2000"/>
              <a:buFont typeface="Source Sans Pro"/>
              <a:buNone/>
            </a:pPr>
            <a:r>
              <a:rPr b="0" i="0" lang="en-US" sz="2600" u="none" cap="none" strike="noStrike">
                <a:solidFill>
                  <a:schemeClr val="dk1"/>
                </a:solidFill>
                <a:latin typeface="Roboto"/>
                <a:ea typeface="Roboto"/>
                <a:cs typeface="Roboto"/>
                <a:sym typeface="Roboto"/>
              </a:rPr>
              <a:t>Prefers Shared room</a:t>
            </a:r>
            <a:endParaRPr b="0" i="0" sz="2600" u="none" cap="none" strike="noStrike">
              <a:solidFill>
                <a:schemeClr val="dk1"/>
              </a:solidFill>
              <a:latin typeface="Roboto"/>
              <a:ea typeface="Roboto"/>
              <a:cs typeface="Roboto"/>
              <a:sym typeface="Roboto"/>
            </a:endParaRPr>
          </a:p>
        </p:txBody>
      </p:sp>
      <p:sp>
        <p:nvSpPr>
          <p:cNvPr id="574" name="Google Shape;574;p19"/>
          <p:cNvSpPr txBox="1"/>
          <p:nvPr>
            <p:ph idx="4294967295" type="ctrTitle"/>
          </p:nvPr>
        </p:nvSpPr>
        <p:spPr>
          <a:xfrm>
            <a:off x="685800" y="1640293"/>
            <a:ext cx="7772400" cy="89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Oswald"/>
              <a:buNone/>
            </a:pPr>
            <a:r>
              <a:rPr b="1" i="0" lang="en-US" sz="4800" u="none" cap="none" strike="noStrike">
                <a:solidFill>
                  <a:schemeClr val="accent1"/>
                </a:solidFill>
                <a:latin typeface="Roboto"/>
                <a:ea typeface="Roboto"/>
                <a:cs typeface="Roboto"/>
                <a:sym typeface="Roboto"/>
              </a:rPr>
              <a:t>45.7 % customers</a:t>
            </a:r>
            <a:endParaRPr b="1" i="0" sz="4800" u="none" cap="none" strike="noStrike">
              <a:solidFill>
                <a:schemeClr val="accent1"/>
              </a:solidFill>
              <a:latin typeface="Roboto"/>
              <a:ea typeface="Roboto"/>
              <a:cs typeface="Roboto"/>
              <a:sym typeface="Roboto"/>
            </a:endParaRPr>
          </a:p>
        </p:txBody>
      </p:sp>
      <p:sp>
        <p:nvSpPr>
          <p:cNvPr id="575" name="Google Shape;575;p19"/>
          <p:cNvSpPr txBox="1"/>
          <p:nvPr>
            <p:ph idx="4294967295" type="subTitle"/>
          </p:nvPr>
        </p:nvSpPr>
        <p:spPr>
          <a:xfrm>
            <a:off x="685800" y="2251202"/>
            <a:ext cx="7772400" cy="46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2000"/>
              <a:buFont typeface="Source Sans Pro"/>
              <a:buNone/>
            </a:pPr>
            <a:r>
              <a:rPr b="0" i="0" lang="en-US" sz="2600" u="none" cap="none" strike="noStrike">
                <a:solidFill>
                  <a:schemeClr val="dk1"/>
                </a:solidFill>
                <a:latin typeface="Roboto"/>
                <a:ea typeface="Roboto"/>
                <a:cs typeface="Roboto"/>
                <a:sym typeface="Roboto"/>
              </a:rPr>
              <a:t>Prefers Private room</a:t>
            </a:r>
            <a:endParaRPr/>
          </a:p>
        </p:txBody>
      </p:sp>
      <p:sp>
        <p:nvSpPr>
          <p:cNvPr id="576" name="Google Shape;576;p19"/>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latin typeface="Roboto"/>
                <a:ea typeface="Roboto"/>
                <a:cs typeface="Roboto"/>
                <a:sym typeface="Roboto"/>
              </a:rPr>
              <a:t>‹#›</a:t>
            </a:fld>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0"/>
                                        </p:tgtEl>
                                        <p:attrNameLst>
                                          <p:attrName>style.visibility</p:attrName>
                                        </p:attrNameLst>
                                      </p:cBhvr>
                                      <p:to>
                                        <p:strVal val="visible"/>
                                      </p:to>
                                    </p:set>
                                    <p:anim calcmode="lin" valueType="num">
                                      <p:cBhvr additive="base">
                                        <p:cTn dur="500"/>
                                        <p:tgtEl>
                                          <p:spTgt spid="57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0" st="0"/>
                                            </p:txEl>
                                          </p:spTgt>
                                        </p:tgtEl>
                                        <p:attrNameLst>
                                          <p:attrName>style.visibility</p:attrName>
                                        </p:attrNameLst>
                                      </p:cBhvr>
                                      <p:to>
                                        <p:strVal val="visible"/>
                                      </p:to>
                                    </p:set>
                                    <p:animEffect filter="fade" transition="in">
                                      <p:cBhvr>
                                        <p:cTn dur="1000"/>
                                        <p:tgtEl>
                                          <p:spTgt spid="5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4"/>
                                        </p:tgtEl>
                                        <p:attrNameLst>
                                          <p:attrName>style.visibility</p:attrName>
                                        </p:attrNameLst>
                                      </p:cBhvr>
                                      <p:to>
                                        <p:strVal val="visible"/>
                                      </p:to>
                                    </p:set>
                                    <p:anim calcmode="lin" valueType="num">
                                      <p:cBhvr additive="base">
                                        <p:cTn dur="500"/>
                                        <p:tgtEl>
                                          <p:spTgt spid="57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0" st="0"/>
                                            </p:txEl>
                                          </p:spTgt>
                                        </p:tgtEl>
                                        <p:attrNameLst>
                                          <p:attrName>style.visibility</p:attrName>
                                        </p:attrNameLst>
                                      </p:cBhvr>
                                      <p:to>
                                        <p:strVal val="visible"/>
                                      </p:to>
                                    </p:set>
                                    <p:animEffect filter="fade" transition="in">
                                      <p:cBhvr>
                                        <p:cTn dur="1000"/>
                                        <p:tgtEl>
                                          <p:spTgt spid="5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2"/>
                                        </p:tgtEl>
                                        <p:attrNameLst>
                                          <p:attrName>style.visibility</p:attrName>
                                        </p:attrNameLst>
                                      </p:cBhvr>
                                      <p:to>
                                        <p:strVal val="visible"/>
                                      </p:to>
                                    </p:set>
                                    <p:anim calcmode="lin" valueType="num">
                                      <p:cBhvr additive="base">
                                        <p:cTn dur="500"/>
                                        <p:tgtEl>
                                          <p:spTgt spid="57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3">
                                            <p:txEl>
                                              <p:pRg end="0" st="0"/>
                                            </p:txEl>
                                          </p:spTgt>
                                        </p:tgtEl>
                                        <p:attrNameLst>
                                          <p:attrName>style.visibility</p:attrName>
                                        </p:attrNameLst>
                                      </p:cBhvr>
                                      <p:to>
                                        <p:strVal val="visible"/>
                                      </p:to>
                                    </p:set>
                                    <p:animEffect filter="fade" transition="in">
                                      <p:cBhvr>
                                        <p:cTn dur="1000"/>
                                        <p:tgtEl>
                                          <p:spTgt spid="57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
          <p:cNvSpPr txBox="1"/>
          <p:nvPr>
            <p:ph type="title"/>
          </p:nvPr>
        </p:nvSpPr>
        <p:spPr>
          <a:xfrm>
            <a:off x="994354" y="46700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t>TEAM PRESENTATION</a:t>
            </a:r>
            <a:endParaRPr/>
          </a:p>
        </p:txBody>
      </p:sp>
      <p:sp>
        <p:nvSpPr>
          <p:cNvPr id="384" name="Google Shape;384;p2"/>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pSp>
        <p:nvGrpSpPr>
          <p:cNvPr id="385" name="Google Shape;385;p2"/>
          <p:cNvGrpSpPr/>
          <p:nvPr/>
        </p:nvGrpSpPr>
        <p:grpSpPr>
          <a:xfrm>
            <a:off x="855300" y="1607575"/>
            <a:ext cx="1494225" cy="2353125"/>
            <a:chOff x="855300" y="1607575"/>
            <a:chExt cx="1494225" cy="2353125"/>
          </a:xfrm>
        </p:grpSpPr>
        <p:pic>
          <p:nvPicPr>
            <p:cNvPr id="386" name="Google Shape;386;p2"/>
            <p:cNvPicPr preferRelativeResize="0"/>
            <p:nvPr/>
          </p:nvPicPr>
          <p:blipFill rotWithShape="1">
            <a:blip r:embed="rId3">
              <a:alphaModFix/>
            </a:blip>
            <a:srcRect b="10812" l="0" r="0" t="10813"/>
            <a:stretch/>
          </p:blipFill>
          <p:spPr>
            <a:xfrm>
              <a:off x="855300" y="1607575"/>
              <a:ext cx="1489200" cy="1489200"/>
            </a:xfrm>
            <a:prstGeom prst="ellipse">
              <a:avLst/>
            </a:prstGeom>
            <a:noFill/>
            <a:ln>
              <a:noFill/>
            </a:ln>
          </p:spPr>
        </p:pic>
        <p:sp>
          <p:nvSpPr>
            <p:cNvPr id="387" name="Google Shape;387;p2"/>
            <p:cNvSpPr txBox="1"/>
            <p:nvPr/>
          </p:nvSpPr>
          <p:spPr>
            <a:xfrm>
              <a:off x="860325" y="3226600"/>
              <a:ext cx="1489200" cy="734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Source Sans Pro"/>
                  <a:ea typeface="Source Sans Pro"/>
                  <a:cs typeface="Source Sans Pro"/>
                  <a:sym typeface="Source Sans Pro"/>
                </a:rPr>
                <a:t>Vinayak Marathe</a:t>
              </a:r>
              <a:br>
                <a:rPr b="0" i="0" lang="en-US" sz="1400" u="none" cap="none" strike="noStrike">
                  <a:solidFill>
                    <a:srgbClr val="000000"/>
                  </a:solidFill>
                  <a:latin typeface="Source Sans Pro"/>
                  <a:ea typeface="Source Sans Pro"/>
                  <a:cs typeface="Source Sans Pro"/>
                  <a:sym typeface="Source Sans Pro"/>
                </a:rPr>
              </a:br>
              <a:endParaRPr b="0" i="0" sz="800" u="none" cap="none" strike="noStrike">
                <a:solidFill>
                  <a:schemeClr val="dk2"/>
                </a:solidFill>
                <a:latin typeface="Source Sans Pro"/>
                <a:ea typeface="Source Sans Pro"/>
                <a:cs typeface="Source Sans Pro"/>
                <a:sym typeface="Source Sans Pro"/>
              </a:endParaRPr>
            </a:p>
          </p:txBody>
        </p:sp>
      </p:grpSp>
      <p:grpSp>
        <p:nvGrpSpPr>
          <p:cNvPr id="388" name="Google Shape;388;p2"/>
          <p:cNvGrpSpPr/>
          <p:nvPr/>
        </p:nvGrpSpPr>
        <p:grpSpPr>
          <a:xfrm>
            <a:off x="2835025" y="1607575"/>
            <a:ext cx="1494225" cy="2353125"/>
            <a:chOff x="2835025" y="1607575"/>
            <a:chExt cx="1494225" cy="2353125"/>
          </a:xfrm>
        </p:grpSpPr>
        <p:pic>
          <p:nvPicPr>
            <p:cNvPr descr="Woman" id="389" name="Google Shape;389;p2"/>
            <p:cNvPicPr preferRelativeResize="0"/>
            <p:nvPr/>
          </p:nvPicPr>
          <p:blipFill rotWithShape="1">
            <a:blip r:embed="rId4">
              <a:alphaModFix/>
            </a:blip>
            <a:srcRect b="0" l="0" r="0" t="0"/>
            <a:stretch/>
          </p:blipFill>
          <p:spPr>
            <a:xfrm>
              <a:off x="2835025" y="1607575"/>
              <a:ext cx="1489200" cy="1489200"/>
            </a:xfrm>
            <a:prstGeom prst="ellipse">
              <a:avLst/>
            </a:prstGeom>
            <a:solidFill>
              <a:srgbClr val="A8ABB5"/>
            </a:solidFill>
            <a:ln>
              <a:noFill/>
            </a:ln>
          </p:spPr>
        </p:pic>
        <p:sp>
          <p:nvSpPr>
            <p:cNvPr id="390" name="Google Shape;390;p2"/>
            <p:cNvSpPr txBox="1"/>
            <p:nvPr/>
          </p:nvSpPr>
          <p:spPr>
            <a:xfrm>
              <a:off x="2840050" y="3226600"/>
              <a:ext cx="1489200" cy="734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Source Sans Pro"/>
                  <a:ea typeface="Source Sans Pro"/>
                  <a:cs typeface="Source Sans Pro"/>
                  <a:sym typeface="Source Sans Pro"/>
                </a:rPr>
                <a:t>Riya Patel</a:t>
              </a:r>
              <a:br>
                <a:rPr b="0" i="0" lang="en-US" sz="1400" u="none" cap="none" strike="noStrike">
                  <a:solidFill>
                    <a:srgbClr val="000000"/>
                  </a:solidFill>
                  <a:latin typeface="Source Sans Pro"/>
                  <a:ea typeface="Source Sans Pro"/>
                  <a:cs typeface="Source Sans Pro"/>
                  <a:sym typeface="Source Sans Pro"/>
                </a:rPr>
              </a:br>
              <a:endParaRPr b="0" i="0" sz="1400" u="none" cap="none" strike="noStrike">
                <a:solidFill>
                  <a:srgbClr val="000000"/>
                </a:solidFill>
                <a:latin typeface="Source Sans Pro"/>
                <a:ea typeface="Source Sans Pro"/>
                <a:cs typeface="Source Sans Pro"/>
                <a:sym typeface="Source Sans Pro"/>
              </a:endParaRPr>
            </a:p>
          </p:txBody>
        </p:sp>
      </p:grpSp>
      <p:grpSp>
        <p:nvGrpSpPr>
          <p:cNvPr id="391" name="Google Shape;391;p2"/>
          <p:cNvGrpSpPr/>
          <p:nvPr/>
        </p:nvGrpSpPr>
        <p:grpSpPr>
          <a:xfrm>
            <a:off x="4814750" y="1607575"/>
            <a:ext cx="1494225" cy="2353125"/>
            <a:chOff x="4814750" y="1607575"/>
            <a:chExt cx="1494225" cy="2353125"/>
          </a:xfrm>
        </p:grpSpPr>
        <p:pic>
          <p:nvPicPr>
            <p:cNvPr descr="Man" id="392" name="Google Shape;392;p2"/>
            <p:cNvPicPr preferRelativeResize="0"/>
            <p:nvPr/>
          </p:nvPicPr>
          <p:blipFill rotWithShape="1">
            <a:blip r:embed="rId5">
              <a:alphaModFix/>
            </a:blip>
            <a:srcRect b="0" l="0" r="0" t="0"/>
            <a:stretch/>
          </p:blipFill>
          <p:spPr>
            <a:xfrm>
              <a:off x="4814750" y="1607575"/>
              <a:ext cx="1489200" cy="1489200"/>
            </a:xfrm>
            <a:prstGeom prst="ellipse">
              <a:avLst/>
            </a:prstGeom>
            <a:noFill/>
            <a:ln>
              <a:noFill/>
            </a:ln>
          </p:spPr>
        </p:pic>
        <p:sp>
          <p:nvSpPr>
            <p:cNvPr id="393" name="Google Shape;393;p2"/>
            <p:cNvSpPr txBox="1"/>
            <p:nvPr/>
          </p:nvSpPr>
          <p:spPr>
            <a:xfrm>
              <a:off x="4819775" y="3226600"/>
              <a:ext cx="1489200" cy="734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i="0" lang="en-US" sz="1200" u="none" cap="none" strike="noStrike">
                  <a:solidFill>
                    <a:schemeClr val="dk1"/>
                  </a:solidFill>
                  <a:latin typeface="Source Sans Pro"/>
                  <a:ea typeface="Source Sans Pro"/>
                  <a:cs typeface="Source Sans Pro"/>
                  <a:sym typeface="Source Sans Pro"/>
                </a:rPr>
                <a:t>Shrivatsa Sagar Namdeo</a:t>
              </a:r>
              <a:br>
                <a:rPr b="0" i="0" lang="en-US" sz="1400" u="none" cap="none" strike="noStrike">
                  <a:solidFill>
                    <a:srgbClr val="000000"/>
                  </a:solidFill>
                  <a:latin typeface="Source Sans Pro"/>
                  <a:ea typeface="Source Sans Pro"/>
                  <a:cs typeface="Source Sans Pro"/>
                  <a:sym typeface="Source Sans Pro"/>
                </a:rPr>
              </a:br>
              <a:endParaRPr b="0" i="0" sz="1400" u="none" cap="none" strike="noStrike">
                <a:solidFill>
                  <a:srgbClr val="000000"/>
                </a:solidFill>
                <a:latin typeface="Source Sans Pro"/>
                <a:ea typeface="Source Sans Pro"/>
                <a:cs typeface="Source Sans Pro"/>
                <a:sym typeface="Source Sans Pro"/>
              </a:endParaRPr>
            </a:p>
          </p:txBody>
        </p:sp>
      </p:grpSp>
      <p:grpSp>
        <p:nvGrpSpPr>
          <p:cNvPr id="394" name="Google Shape;394;p2"/>
          <p:cNvGrpSpPr/>
          <p:nvPr/>
        </p:nvGrpSpPr>
        <p:grpSpPr>
          <a:xfrm>
            <a:off x="6794475" y="1607575"/>
            <a:ext cx="1494225" cy="2353125"/>
            <a:chOff x="6794475" y="1607575"/>
            <a:chExt cx="1494225" cy="2353125"/>
          </a:xfrm>
        </p:grpSpPr>
        <p:pic>
          <p:nvPicPr>
            <p:cNvPr descr="Woman" id="395" name="Google Shape;395;p2"/>
            <p:cNvPicPr preferRelativeResize="0"/>
            <p:nvPr/>
          </p:nvPicPr>
          <p:blipFill rotWithShape="1">
            <a:blip r:embed="rId4">
              <a:alphaModFix/>
            </a:blip>
            <a:srcRect b="0" l="0" r="0" t="0"/>
            <a:stretch/>
          </p:blipFill>
          <p:spPr>
            <a:xfrm>
              <a:off x="6794475" y="1607575"/>
              <a:ext cx="1489200" cy="1489200"/>
            </a:xfrm>
            <a:prstGeom prst="ellipse">
              <a:avLst/>
            </a:prstGeom>
            <a:noFill/>
            <a:ln>
              <a:noFill/>
            </a:ln>
          </p:spPr>
        </p:pic>
        <p:sp>
          <p:nvSpPr>
            <p:cNvPr id="396" name="Google Shape;396;p2"/>
            <p:cNvSpPr txBox="1"/>
            <p:nvPr/>
          </p:nvSpPr>
          <p:spPr>
            <a:xfrm>
              <a:off x="6799500" y="3226600"/>
              <a:ext cx="1489200" cy="734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Source Sans Pro"/>
                  <a:ea typeface="Source Sans Pro"/>
                  <a:cs typeface="Source Sans Pro"/>
                  <a:sym typeface="Source Sans Pro"/>
                </a:rPr>
                <a:t>Muskan Kasare</a:t>
              </a:r>
              <a:br>
                <a:rPr b="0" i="0" lang="en-US" sz="1400" u="none" cap="none" strike="noStrike">
                  <a:solidFill>
                    <a:srgbClr val="000000"/>
                  </a:solidFill>
                  <a:latin typeface="Source Sans Pro"/>
                  <a:ea typeface="Source Sans Pro"/>
                  <a:cs typeface="Source Sans Pro"/>
                  <a:sym typeface="Source Sans Pro"/>
                </a:rPr>
              </a:br>
              <a:endParaRPr b="0" i="0" sz="800" u="none" cap="none" strike="noStrike">
                <a:solidFill>
                  <a:schemeClr val="dk2"/>
                </a:solidFill>
                <a:latin typeface="Source Sans Pro"/>
                <a:ea typeface="Source Sans Pro"/>
                <a:cs typeface="Source Sans Pro"/>
                <a:sym typeface="Source Sans Pro"/>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20"/>
          <p:cNvSpPr txBox="1"/>
          <p:nvPr>
            <p:ph type="title"/>
          </p:nvPr>
        </p:nvSpPr>
        <p:spPr>
          <a:xfrm>
            <a:off x="992420" y="-12280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t>EDA &amp; Visualization (Cont.)</a:t>
            </a:r>
            <a:endParaRPr/>
          </a:p>
        </p:txBody>
      </p:sp>
      <p:sp>
        <p:nvSpPr>
          <p:cNvPr id="582" name="Google Shape;582;p20"/>
          <p:cNvSpPr txBox="1"/>
          <p:nvPr>
            <p:ph idx="3" type="body"/>
          </p:nvPr>
        </p:nvSpPr>
        <p:spPr>
          <a:xfrm>
            <a:off x="5432212" y="2164435"/>
            <a:ext cx="3608886" cy="1127764"/>
          </a:xfrm>
          <a:prstGeom prst="rect">
            <a:avLst/>
          </a:prstGeom>
          <a:noFill/>
          <a:ln>
            <a:noFill/>
          </a:ln>
        </p:spPr>
        <p:txBody>
          <a:bodyPr anchorCtr="0" anchor="t" bIns="91425" lIns="91425" spcFirstLastPara="1" rIns="91425" wrap="square" tIns="91425">
            <a:noAutofit/>
          </a:bodyPr>
          <a:lstStyle/>
          <a:p>
            <a:pPr indent="0" lvl="0" marL="127000" rtl="0" algn="just">
              <a:lnSpc>
                <a:spcPct val="100000"/>
              </a:lnSpc>
              <a:spcBef>
                <a:spcPts val="600"/>
              </a:spcBef>
              <a:spcAft>
                <a:spcPts val="0"/>
              </a:spcAft>
              <a:buSzPts val="1600"/>
              <a:buNone/>
            </a:pPr>
            <a:r>
              <a:rPr lang="en-US" sz="1400">
                <a:latin typeface="Roboto"/>
                <a:ea typeface="Roboto"/>
                <a:cs typeface="Roboto"/>
                <a:sym typeface="Roboto"/>
              </a:rPr>
              <a:t>Host with Most listings in Airbnb NYC is 219517861(Host Id).</a:t>
            </a:r>
            <a:endParaRPr sz="1400">
              <a:latin typeface="Roboto"/>
              <a:ea typeface="Roboto"/>
              <a:cs typeface="Roboto"/>
              <a:sym typeface="Roboto"/>
            </a:endParaRPr>
          </a:p>
        </p:txBody>
      </p:sp>
      <p:sp>
        <p:nvSpPr>
          <p:cNvPr id="583" name="Google Shape;583;p20"/>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584" name="Google Shape;584;p20"/>
          <p:cNvSpPr/>
          <p:nvPr/>
        </p:nvSpPr>
        <p:spPr>
          <a:xfrm>
            <a:off x="587889" y="681187"/>
            <a:ext cx="8061658" cy="33855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600" u="none" cap="none" strike="noStrike">
                <a:solidFill>
                  <a:schemeClr val="dk1"/>
                </a:solidFill>
                <a:latin typeface="Roboto"/>
                <a:ea typeface="Roboto"/>
                <a:cs typeface="Roboto"/>
                <a:sym typeface="Roboto"/>
              </a:rPr>
              <a:t>Que2. Top 10 Host with most properties/listing on Airbnb website.</a:t>
            </a:r>
            <a:endParaRPr/>
          </a:p>
        </p:txBody>
      </p:sp>
      <p:pic>
        <p:nvPicPr>
          <p:cNvPr id="585" name="Google Shape;585;p20"/>
          <p:cNvPicPr preferRelativeResize="0"/>
          <p:nvPr/>
        </p:nvPicPr>
        <p:blipFill rotWithShape="1">
          <a:blip r:embed="rId3">
            <a:alphaModFix/>
          </a:blip>
          <a:srcRect b="0" l="0" r="0" t="0"/>
          <a:stretch/>
        </p:blipFill>
        <p:spPr>
          <a:xfrm>
            <a:off x="141547" y="1019741"/>
            <a:ext cx="5290665" cy="386160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xEl>
                                              <p:pRg end="0" st="0"/>
                                            </p:txEl>
                                          </p:spTgt>
                                        </p:tgtEl>
                                        <p:attrNameLst>
                                          <p:attrName>style.visibility</p:attrName>
                                        </p:attrNameLst>
                                      </p:cBhvr>
                                      <p:to>
                                        <p:strVal val="visible"/>
                                      </p:to>
                                    </p:set>
                                    <p:animEffect filter="fade" transition="in">
                                      <p:cBhvr>
                                        <p:cTn dur="1000"/>
                                        <p:tgtEl>
                                          <p:spTgt spid="58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21"/>
          <p:cNvSpPr txBox="1"/>
          <p:nvPr>
            <p:ph type="title"/>
          </p:nvPr>
        </p:nvSpPr>
        <p:spPr>
          <a:xfrm>
            <a:off x="992420" y="-12280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t>EDA &amp; Visualization (Cont.)</a:t>
            </a:r>
            <a:endParaRPr/>
          </a:p>
        </p:txBody>
      </p:sp>
      <p:sp>
        <p:nvSpPr>
          <p:cNvPr id="591" name="Google Shape;591;p21"/>
          <p:cNvSpPr txBox="1"/>
          <p:nvPr>
            <p:ph idx="3" type="body"/>
          </p:nvPr>
        </p:nvSpPr>
        <p:spPr>
          <a:xfrm>
            <a:off x="758612" y="573301"/>
            <a:ext cx="7853725" cy="517806"/>
          </a:xfrm>
          <a:prstGeom prst="rect">
            <a:avLst/>
          </a:prstGeom>
          <a:noFill/>
          <a:ln>
            <a:noFill/>
          </a:ln>
        </p:spPr>
        <p:txBody>
          <a:bodyPr anchorCtr="0" anchor="t" bIns="91425" lIns="91425" spcFirstLastPara="1" rIns="91425" wrap="square" tIns="91425">
            <a:noAutofit/>
          </a:bodyPr>
          <a:lstStyle/>
          <a:p>
            <a:pPr indent="0" lvl="0" marL="127000" rtl="0" algn="just">
              <a:lnSpc>
                <a:spcPct val="100000"/>
              </a:lnSpc>
              <a:spcBef>
                <a:spcPts val="600"/>
              </a:spcBef>
              <a:spcAft>
                <a:spcPts val="0"/>
              </a:spcAft>
              <a:buSzPts val="1600"/>
              <a:buNone/>
            </a:pPr>
            <a:r>
              <a:rPr lang="en-US" sz="1400">
                <a:latin typeface="Roboto"/>
                <a:ea typeface="Roboto"/>
                <a:cs typeface="Roboto"/>
                <a:sym typeface="Roboto"/>
              </a:rPr>
              <a:t>Details of the Top Most Host with Maximum number of listings in Airbnb NYC are :-</a:t>
            </a:r>
            <a:endParaRPr/>
          </a:p>
        </p:txBody>
      </p:sp>
      <p:sp>
        <p:nvSpPr>
          <p:cNvPr id="592" name="Google Shape;592;p2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593" name="Google Shape;593;p21"/>
          <p:cNvPicPr preferRelativeResize="0"/>
          <p:nvPr/>
        </p:nvPicPr>
        <p:blipFill rotWithShape="1">
          <a:blip r:embed="rId3">
            <a:alphaModFix/>
          </a:blip>
          <a:srcRect b="0" l="0" r="0" t="0"/>
          <a:stretch/>
        </p:blipFill>
        <p:spPr>
          <a:xfrm>
            <a:off x="992420" y="1233462"/>
            <a:ext cx="7054300" cy="1652243"/>
          </a:xfrm>
          <a:prstGeom prst="rect">
            <a:avLst/>
          </a:prstGeom>
          <a:noFill/>
          <a:ln>
            <a:noFill/>
          </a:ln>
        </p:spPr>
      </p:pic>
      <p:pic>
        <p:nvPicPr>
          <p:cNvPr id="594" name="Google Shape;594;p21"/>
          <p:cNvPicPr preferRelativeResize="0"/>
          <p:nvPr/>
        </p:nvPicPr>
        <p:blipFill rotWithShape="1">
          <a:blip r:embed="rId4">
            <a:alphaModFix/>
          </a:blip>
          <a:srcRect b="0" l="0" r="0" t="0"/>
          <a:stretch/>
        </p:blipFill>
        <p:spPr>
          <a:xfrm>
            <a:off x="2983609" y="3028060"/>
            <a:ext cx="2794044" cy="11514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xEl>
                                              <p:pRg end="0" st="0"/>
                                            </p:txEl>
                                          </p:spTgt>
                                        </p:tgtEl>
                                        <p:attrNameLst>
                                          <p:attrName>style.visibility</p:attrName>
                                        </p:attrNameLst>
                                      </p:cBhvr>
                                      <p:to>
                                        <p:strVal val="visible"/>
                                      </p:to>
                                    </p:set>
                                    <p:animEffect filter="fade" transition="in">
                                      <p:cBhvr>
                                        <p:cTn dur="1000"/>
                                        <p:tgtEl>
                                          <p:spTgt spid="5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3"/>
                                        </p:tgtEl>
                                        <p:attrNameLst>
                                          <p:attrName>style.visibility</p:attrName>
                                        </p:attrNameLst>
                                      </p:cBhvr>
                                      <p:to>
                                        <p:strVal val="visible"/>
                                      </p:to>
                                    </p:set>
                                    <p:animEffect filter="fade" transition="in">
                                      <p:cBhvr>
                                        <p:cTn dur="1000"/>
                                        <p:tgtEl>
                                          <p:spTgt spid="593"/>
                                        </p:tgtEl>
                                      </p:cBhvr>
                                    </p:animEffect>
                                  </p:childTnLst>
                                </p:cTn>
                              </p:par>
                              <p:par>
                                <p:cTn fill="hold" nodeType="with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1000"/>
                                        <p:tgtEl>
                                          <p:spTgt spid="5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22"/>
          <p:cNvSpPr txBox="1"/>
          <p:nvPr>
            <p:ph idx="4294967295" type="ctrTitle"/>
          </p:nvPr>
        </p:nvSpPr>
        <p:spPr>
          <a:xfrm>
            <a:off x="685800" y="2726342"/>
            <a:ext cx="7772400" cy="115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Oswald"/>
              <a:buNone/>
            </a:pPr>
            <a:r>
              <a:rPr b="1" i="0" lang="en-US" sz="10000" u="none" cap="none" strike="noStrike">
                <a:solidFill>
                  <a:srgbClr val="FFFFFF"/>
                </a:solidFill>
                <a:latin typeface="Oswald"/>
                <a:ea typeface="Oswald"/>
                <a:cs typeface="Oswald"/>
                <a:sym typeface="Oswald"/>
              </a:rPr>
              <a:t>Insights</a:t>
            </a:r>
            <a:endParaRPr b="1" i="0" sz="10000" u="none" cap="none" strike="noStrike">
              <a:solidFill>
                <a:srgbClr val="FFFFFF"/>
              </a:solidFill>
              <a:latin typeface="Oswald"/>
              <a:ea typeface="Oswald"/>
              <a:cs typeface="Oswald"/>
              <a:sym typeface="Oswald"/>
            </a:endParaRPr>
          </a:p>
        </p:txBody>
      </p:sp>
      <p:sp>
        <p:nvSpPr>
          <p:cNvPr id="600" name="Google Shape;600;p22"/>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10"/>
                                        <p:tgtEl>
                                          <p:spTgt spid="5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23"/>
          <p:cNvSpPr txBox="1"/>
          <p:nvPr>
            <p:ph idx="4294967295" type="ctrTitle"/>
          </p:nvPr>
        </p:nvSpPr>
        <p:spPr>
          <a:xfrm>
            <a:off x="685800" y="325842"/>
            <a:ext cx="7772400" cy="89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Oswald"/>
              <a:buNone/>
            </a:pPr>
            <a:br>
              <a:rPr b="1" i="0" lang="en-US" sz="4800" u="none" cap="none" strike="noStrike">
                <a:solidFill>
                  <a:schemeClr val="accent1"/>
                </a:solidFill>
                <a:latin typeface="Oswald"/>
                <a:ea typeface="Oswald"/>
                <a:cs typeface="Oswald"/>
                <a:sym typeface="Oswald"/>
              </a:rPr>
            </a:br>
            <a:r>
              <a:rPr b="1" i="0" lang="en-US" sz="4800" u="none" cap="none" strike="noStrike">
                <a:solidFill>
                  <a:schemeClr val="accent1"/>
                </a:solidFill>
                <a:latin typeface="Oswald"/>
                <a:ea typeface="Oswald"/>
                <a:cs typeface="Oswald"/>
                <a:sym typeface="Oswald"/>
              </a:rPr>
              <a:t>Top Most Hosts</a:t>
            </a:r>
            <a:endParaRPr b="1" i="0" sz="4800" u="none" cap="none" strike="noStrike">
              <a:solidFill>
                <a:schemeClr val="accent2"/>
              </a:solidFill>
              <a:latin typeface="Oswald"/>
              <a:ea typeface="Oswald"/>
              <a:cs typeface="Oswald"/>
              <a:sym typeface="Oswald"/>
            </a:endParaRPr>
          </a:p>
        </p:txBody>
      </p:sp>
      <p:sp>
        <p:nvSpPr>
          <p:cNvPr id="606" name="Google Shape;606;p23"/>
          <p:cNvSpPr txBox="1"/>
          <p:nvPr>
            <p:ph idx="4294967295" type="subTitle"/>
          </p:nvPr>
        </p:nvSpPr>
        <p:spPr>
          <a:xfrm>
            <a:off x="685800" y="1220742"/>
            <a:ext cx="7772400" cy="967045"/>
          </a:xfrm>
          <a:prstGeom prst="rect">
            <a:avLst/>
          </a:prstGeom>
          <a:noFill/>
          <a:ln>
            <a:noFill/>
          </a:ln>
        </p:spPr>
        <p:txBody>
          <a:bodyPr anchorCtr="0" anchor="t" bIns="91425" lIns="91425" spcFirstLastPara="1" rIns="91425" wrap="square" tIns="91425">
            <a:noAutofit/>
          </a:bodyPr>
          <a:lstStyle/>
          <a:p>
            <a:pPr indent="-285750" lvl="0" marL="285750" marR="0" rtl="0" algn="just">
              <a:lnSpc>
                <a:spcPct val="100000"/>
              </a:lnSpc>
              <a:spcBef>
                <a:spcPts val="600"/>
              </a:spcBef>
              <a:spcAft>
                <a:spcPts val="0"/>
              </a:spcAft>
              <a:buClr>
                <a:schemeClr val="dk1"/>
              </a:buClr>
              <a:buSzPts val="2700"/>
              <a:buFont typeface="Arial"/>
              <a:buChar char="•"/>
            </a:pPr>
            <a:r>
              <a:rPr b="0" i="0" lang="en-US" sz="1800" u="none" cap="none" strike="noStrike">
                <a:solidFill>
                  <a:schemeClr val="dk1"/>
                </a:solidFill>
                <a:latin typeface="Roboto"/>
                <a:ea typeface="Roboto"/>
                <a:cs typeface="Roboto"/>
                <a:sym typeface="Roboto"/>
              </a:rPr>
              <a:t>Host Id 219517861 named Sonder(NYC) leads the highest number of listing in New York city, has more than 300 listing in Airbnb.</a:t>
            </a:r>
            <a:endParaRPr/>
          </a:p>
          <a:p>
            <a:pPr indent="0" lvl="0" marL="0" marR="0" rtl="0" algn="just">
              <a:lnSpc>
                <a:spcPct val="100000"/>
              </a:lnSpc>
              <a:spcBef>
                <a:spcPts val="600"/>
              </a:spcBef>
              <a:spcAft>
                <a:spcPts val="0"/>
              </a:spcAft>
              <a:buClr>
                <a:schemeClr val="dk1"/>
              </a:buClr>
              <a:buSzPts val="2700"/>
              <a:buFont typeface="Source Sans Pro"/>
              <a:buNone/>
            </a:pPr>
            <a:r>
              <a:t/>
            </a:r>
            <a:endParaRPr b="0" i="0" sz="1800" u="none" cap="none" strike="noStrike">
              <a:solidFill>
                <a:schemeClr val="dk1"/>
              </a:solidFill>
              <a:latin typeface="Roboto"/>
              <a:ea typeface="Roboto"/>
              <a:cs typeface="Roboto"/>
              <a:sym typeface="Roboto"/>
            </a:endParaRPr>
          </a:p>
          <a:p>
            <a:pPr indent="-285750" lvl="0" marL="285750" marR="0" rtl="0" algn="just">
              <a:lnSpc>
                <a:spcPct val="100000"/>
              </a:lnSpc>
              <a:spcBef>
                <a:spcPts val="600"/>
              </a:spcBef>
              <a:spcAft>
                <a:spcPts val="0"/>
              </a:spcAft>
              <a:buClr>
                <a:schemeClr val="dk1"/>
              </a:buClr>
              <a:buSzPts val="2700"/>
              <a:buFont typeface="Arial"/>
              <a:buChar char="•"/>
            </a:pPr>
            <a:r>
              <a:rPr b="0" i="0" lang="en-US" sz="1800" u="none" cap="none" strike="noStrike">
                <a:solidFill>
                  <a:schemeClr val="dk1"/>
                </a:solidFill>
                <a:latin typeface="Roboto"/>
                <a:ea typeface="Roboto"/>
                <a:cs typeface="Roboto"/>
                <a:sym typeface="Roboto"/>
              </a:rPr>
              <a:t>Host Id 107434423 named Blueground from manhattan neighbourhood group is the second highest number of listing in NYC, which has more than 200 listing.</a:t>
            </a:r>
            <a:endParaRPr/>
          </a:p>
        </p:txBody>
      </p:sp>
      <p:sp>
        <p:nvSpPr>
          <p:cNvPr id="607" name="Google Shape;607;p23"/>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05"/>
                                        </p:tgtEl>
                                        <p:attrNameLst>
                                          <p:attrName>style.visibility</p:attrName>
                                        </p:attrNameLst>
                                      </p:cBhvr>
                                      <p:to>
                                        <p:strVal val="visible"/>
                                      </p:to>
                                    </p:set>
                                    <p:anim calcmode="lin" valueType="num">
                                      <p:cBhvr additive="base">
                                        <p:cTn dur="500"/>
                                        <p:tgtEl>
                                          <p:spTgt spid="6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6">
                                            <p:txEl>
                                              <p:pRg end="0" st="0"/>
                                            </p:txEl>
                                          </p:spTgt>
                                        </p:tgtEl>
                                        <p:attrNameLst>
                                          <p:attrName>style.visibility</p:attrName>
                                        </p:attrNameLst>
                                      </p:cBhvr>
                                      <p:to>
                                        <p:strVal val="visible"/>
                                      </p:to>
                                    </p:set>
                                    <p:animEffect filter="fade" transition="in">
                                      <p:cBhvr>
                                        <p:cTn dur="1000"/>
                                        <p:tgtEl>
                                          <p:spTgt spid="6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6">
                                            <p:txEl>
                                              <p:pRg end="1" st="1"/>
                                            </p:txEl>
                                          </p:spTgt>
                                        </p:tgtEl>
                                        <p:attrNameLst>
                                          <p:attrName>style.visibility</p:attrName>
                                        </p:attrNameLst>
                                      </p:cBhvr>
                                      <p:to>
                                        <p:strVal val="visible"/>
                                      </p:to>
                                    </p:set>
                                    <p:animEffect filter="fade" transition="in">
                                      <p:cBhvr>
                                        <p:cTn dur="1000"/>
                                        <p:tgtEl>
                                          <p:spTgt spid="6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6">
                                            <p:txEl>
                                              <p:pRg end="2" st="2"/>
                                            </p:txEl>
                                          </p:spTgt>
                                        </p:tgtEl>
                                        <p:attrNameLst>
                                          <p:attrName>style.visibility</p:attrName>
                                        </p:attrNameLst>
                                      </p:cBhvr>
                                      <p:to>
                                        <p:strVal val="visible"/>
                                      </p:to>
                                    </p:set>
                                    <p:animEffect filter="fade" transition="in">
                                      <p:cBhvr>
                                        <p:cTn dur="1000"/>
                                        <p:tgtEl>
                                          <p:spTgt spid="60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24"/>
          <p:cNvSpPr txBox="1"/>
          <p:nvPr>
            <p:ph type="title"/>
          </p:nvPr>
        </p:nvSpPr>
        <p:spPr>
          <a:xfrm>
            <a:off x="992420" y="-12280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t>EDA &amp; Visualization (Cont.)</a:t>
            </a:r>
            <a:endParaRPr/>
          </a:p>
        </p:txBody>
      </p:sp>
      <p:sp>
        <p:nvSpPr>
          <p:cNvPr id="613" name="Google Shape;613;p24"/>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614" name="Google Shape;614;p24"/>
          <p:cNvSpPr/>
          <p:nvPr/>
        </p:nvSpPr>
        <p:spPr>
          <a:xfrm>
            <a:off x="587889" y="681187"/>
            <a:ext cx="806165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dk1"/>
                </a:solidFill>
                <a:latin typeface="Roboto"/>
                <a:ea typeface="Roboto"/>
                <a:cs typeface="Roboto"/>
                <a:sym typeface="Roboto"/>
              </a:rPr>
              <a:t>Que3. </a:t>
            </a:r>
            <a:r>
              <a:rPr b="1" i="0" lang="en-US" sz="1600" u="none" cap="none" strike="noStrike">
                <a:solidFill>
                  <a:srgbClr val="000000"/>
                </a:solidFill>
                <a:latin typeface="Arial"/>
                <a:ea typeface="Arial"/>
                <a:cs typeface="Arial"/>
                <a:sym typeface="Arial"/>
              </a:rPr>
              <a:t>Top 10 most reviewed properties/listings on Airbnb.</a:t>
            </a:r>
            <a:endParaRPr b="0" i="0" sz="1600" u="none" cap="none" strike="noStrike">
              <a:solidFill>
                <a:srgbClr val="000000"/>
              </a:solidFill>
              <a:latin typeface="Arial"/>
              <a:ea typeface="Arial"/>
              <a:cs typeface="Arial"/>
              <a:sym typeface="Arial"/>
            </a:endParaRPr>
          </a:p>
        </p:txBody>
      </p:sp>
      <p:pic>
        <p:nvPicPr>
          <p:cNvPr id="615" name="Google Shape;615;p24"/>
          <p:cNvPicPr preferRelativeResize="0"/>
          <p:nvPr/>
        </p:nvPicPr>
        <p:blipFill rotWithShape="1">
          <a:blip r:embed="rId3">
            <a:alphaModFix/>
          </a:blip>
          <a:srcRect b="0" l="0" r="0" t="0"/>
          <a:stretch/>
        </p:blipFill>
        <p:spPr>
          <a:xfrm>
            <a:off x="4863253" y="1107928"/>
            <a:ext cx="3999972" cy="2644499"/>
          </a:xfrm>
          <a:prstGeom prst="rect">
            <a:avLst/>
          </a:prstGeom>
          <a:noFill/>
          <a:ln>
            <a:noFill/>
          </a:ln>
        </p:spPr>
      </p:pic>
      <p:sp>
        <p:nvSpPr>
          <p:cNvPr id="616" name="Google Shape;616;p24"/>
          <p:cNvSpPr txBox="1"/>
          <p:nvPr/>
        </p:nvSpPr>
        <p:spPr>
          <a:xfrm>
            <a:off x="206586" y="3840613"/>
            <a:ext cx="8720667" cy="73866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000000"/>
                </a:solidFill>
                <a:latin typeface="Roboto"/>
                <a:ea typeface="Roboto"/>
                <a:cs typeface="Roboto"/>
                <a:sym typeface="Roboto"/>
              </a:rPr>
              <a:t>Property with highest number of reviews is Enjoy great views of the City in our Deluxe Room! with 58 reviews/month followed by Great Room in the heart of Times Square! with 27 reviews/month that is from Manhattan. </a:t>
            </a:r>
            <a:endParaRPr/>
          </a:p>
        </p:txBody>
      </p:sp>
      <p:pic>
        <p:nvPicPr>
          <p:cNvPr id="617" name="Google Shape;617;p24"/>
          <p:cNvPicPr preferRelativeResize="0"/>
          <p:nvPr/>
        </p:nvPicPr>
        <p:blipFill rotWithShape="1">
          <a:blip r:embed="rId4">
            <a:alphaModFix/>
          </a:blip>
          <a:srcRect b="0" l="0" r="0" t="0"/>
          <a:stretch/>
        </p:blipFill>
        <p:spPr>
          <a:xfrm>
            <a:off x="206586" y="1019740"/>
            <a:ext cx="4575387" cy="27326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7"/>
                                        </p:tgtEl>
                                        <p:attrNameLst>
                                          <p:attrName>style.visibility</p:attrName>
                                        </p:attrNameLst>
                                      </p:cBhvr>
                                      <p:to>
                                        <p:strVal val="visible"/>
                                      </p:to>
                                    </p:set>
                                    <p:animEffect filter="fade" transition="in">
                                      <p:cBhvr>
                                        <p:cTn dur="1000"/>
                                        <p:tgtEl>
                                          <p:spTgt spid="6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1000"/>
                                        <p:tgtEl>
                                          <p:spTgt spid="6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6"/>
                                        </p:tgtEl>
                                        <p:attrNameLst>
                                          <p:attrName>style.visibility</p:attrName>
                                        </p:attrNameLst>
                                      </p:cBhvr>
                                      <p:to>
                                        <p:strVal val="visible"/>
                                      </p:to>
                                    </p:set>
                                    <p:animEffect filter="fade" transition="in">
                                      <p:cBhvr>
                                        <p:cTn dur="1000"/>
                                        <p:tgtEl>
                                          <p:spTgt spid="6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25"/>
          <p:cNvSpPr txBox="1"/>
          <p:nvPr>
            <p:ph idx="4294967295" type="ctrTitle"/>
          </p:nvPr>
        </p:nvSpPr>
        <p:spPr>
          <a:xfrm>
            <a:off x="685800" y="2726342"/>
            <a:ext cx="7772400" cy="115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Oswald"/>
              <a:buNone/>
            </a:pPr>
            <a:r>
              <a:rPr b="1" i="0" lang="en-US" sz="10000" u="none" cap="none" strike="noStrike">
                <a:solidFill>
                  <a:srgbClr val="FFFFFF"/>
                </a:solidFill>
                <a:latin typeface="Oswald"/>
                <a:ea typeface="Oswald"/>
                <a:cs typeface="Oswald"/>
                <a:sym typeface="Oswald"/>
              </a:rPr>
              <a:t>Insights</a:t>
            </a:r>
            <a:endParaRPr b="1" i="0" sz="10000" u="none" cap="none" strike="noStrike">
              <a:solidFill>
                <a:srgbClr val="FFFFFF"/>
              </a:solidFill>
              <a:latin typeface="Oswald"/>
              <a:ea typeface="Oswald"/>
              <a:cs typeface="Oswald"/>
              <a:sym typeface="Oswald"/>
            </a:endParaRPr>
          </a:p>
        </p:txBody>
      </p:sp>
      <p:sp>
        <p:nvSpPr>
          <p:cNvPr id="623" name="Google Shape;623;p25"/>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gtEl>
                                        <p:attrNameLst>
                                          <p:attrName>style.visibility</p:attrName>
                                        </p:attrNameLst>
                                      </p:cBhvr>
                                      <p:to>
                                        <p:strVal val="visible"/>
                                      </p:to>
                                    </p:set>
                                    <p:animEffect filter="fade" transition="in">
                                      <p:cBhvr>
                                        <p:cTn dur="10"/>
                                        <p:tgtEl>
                                          <p:spTgt spid="6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26"/>
          <p:cNvSpPr txBox="1"/>
          <p:nvPr>
            <p:ph type="title"/>
          </p:nvPr>
        </p:nvSpPr>
        <p:spPr>
          <a:xfrm>
            <a:off x="1038178" y="490652"/>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sz="4800">
                <a:solidFill>
                  <a:srgbClr val="00CEF6"/>
                </a:solidFill>
              </a:rPr>
              <a:t>Top Most Reviewed Listing</a:t>
            </a:r>
            <a:endParaRPr/>
          </a:p>
        </p:txBody>
      </p:sp>
      <p:sp>
        <p:nvSpPr>
          <p:cNvPr id="629" name="Google Shape;629;p26"/>
          <p:cNvSpPr txBox="1"/>
          <p:nvPr>
            <p:ph idx="1" type="body"/>
          </p:nvPr>
        </p:nvSpPr>
        <p:spPr>
          <a:xfrm>
            <a:off x="733859" y="1206452"/>
            <a:ext cx="7746354" cy="1922100"/>
          </a:xfrm>
          <a:prstGeom prst="rect">
            <a:avLst/>
          </a:prstGeom>
          <a:noFill/>
          <a:ln>
            <a:noFill/>
          </a:ln>
        </p:spPr>
        <p:txBody>
          <a:bodyPr anchorCtr="0" anchor="t" bIns="91425" lIns="91425" spcFirstLastPara="1" rIns="91425" wrap="square" tIns="91425">
            <a:noAutofit/>
          </a:bodyPr>
          <a:lstStyle/>
          <a:p>
            <a:pPr indent="-355600" lvl="0" marL="457200" rtl="0" algn="just">
              <a:lnSpc>
                <a:spcPct val="100000"/>
              </a:lnSpc>
              <a:spcBef>
                <a:spcPts val="600"/>
              </a:spcBef>
              <a:spcAft>
                <a:spcPts val="0"/>
              </a:spcAft>
              <a:buClr>
                <a:schemeClr val="dk1"/>
              </a:buClr>
              <a:buSzPts val="2700"/>
              <a:buFont typeface="Arial"/>
              <a:buChar char="•"/>
            </a:pPr>
            <a:r>
              <a:rPr lang="en-US" sz="1800">
                <a:latin typeface="Roboto"/>
                <a:ea typeface="Roboto"/>
                <a:cs typeface="Roboto"/>
                <a:sym typeface="Roboto"/>
              </a:rPr>
              <a:t>Property with highest number of reviews is Enjoy great views of the City in our Deluxe Room! with 58 reviews/month that is from Manhattan</a:t>
            </a:r>
            <a:r>
              <a:rPr lang="en-US" sz="1800">
                <a:solidFill>
                  <a:srgbClr val="161616"/>
                </a:solidFill>
                <a:latin typeface="Roboto"/>
                <a:ea typeface="Roboto"/>
                <a:cs typeface="Roboto"/>
                <a:sym typeface="Roboto"/>
              </a:rPr>
              <a:t>.</a:t>
            </a:r>
            <a:endParaRPr/>
          </a:p>
          <a:p>
            <a:pPr indent="-355600" lvl="0" marL="457200" rtl="0" algn="just">
              <a:lnSpc>
                <a:spcPct val="100000"/>
              </a:lnSpc>
              <a:spcBef>
                <a:spcPts val="600"/>
              </a:spcBef>
              <a:spcAft>
                <a:spcPts val="0"/>
              </a:spcAft>
              <a:buClr>
                <a:schemeClr val="dk1"/>
              </a:buClr>
              <a:buSzPts val="2700"/>
              <a:buFont typeface="Arial"/>
              <a:buChar char="•"/>
            </a:pPr>
            <a:r>
              <a:rPr lang="en-US" sz="1800">
                <a:latin typeface="Roboto"/>
                <a:ea typeface="Roboto"/>
                <a:cs typeface="Roboto"/>
                <a:sym typeface="Roboto"/>
              </a:rPr>
              <a:t>Top 2 are from Manhattan so we can decide the best suited place for a comfortable stay but the prices are high to afford.</a:t>
            </a:r>
            <a:endParaRPr/>
          </a:p>
          <a:p>
            <a:pPr indent="-355600" lvl="0" marL="457200" rtl="0" algn="just">
              <a:lnSpc>
                <a:spcPct val="100000"/>
              </a:lnSpc>
              <a:spcBef>
                <a:spcPts val="600"/>
              </a:spcBef>
              <a:spcAft>
                <a:spcPts val="0"/>
              </a:spcAft>
              <a:buSzPts val="2880"/>
              <a:buFont typeface="Arial"/>
              <a:buChar char="•"/>
            </a:pPr>
            <a:r>
              <a:rPr lang="en-US" sz="1800">
                <a:latin typeface="Roboto"/>
                <a:ea typeface="Roboto"/>
                <a:cs typeface="Roboto"/>
                <a:sym typeface="Roboto"/>
              </a:rPr>
              <a:t>Manhattan &amp; Queens got the most no of reviews for Entire home/apt room type.</a:t>
            </a:r>
            <a:endParaRPr/>
          </a:p>
          <a:p>
            <a:pPr indent="-355600" lvl="0" marL="457200" rtl="0" algn="just">
              <a:lnSpc>
                <a:spcPct val="100000"/>
              </a:lnSpc>
              <a:spcBef>
                <a:spcPts val="600"/>
              </a:spcBef>
              <a:spcAft>
                <a:spcPts val="0"/>
              </a:spcAft>
              <a:buSzPts val="2880"/>
              <a:buFont typeface="Arial"/>
              <a:buChar char="•"/>
            </a:pPr>
            <a:r>
              <a:rPr lang="en-US" sz="1800">
                <a:latin typeface="Roboto"/>
                <a:ea typeface="Roboto"/>
                <a:cs typeface="Roboto"/>
                <a:sym typeface="Roboto"/>
              </a:rPr>
              <a:t>There were less reviews received from </a:t>
            </a:r>
            <a:r>
              <a:rPr b="1" lang="en-US" sz="1800">
                <a:latin typeface="Roboto"/>
                <a:ea typeface="Roboto"/>
                <a:cs typeface="Roboto"/>
                <a:sym typeface="Roboto"/>
              </a:rPr>
              <a:t>shared rooms</a:t>
            </a:r>
            <a:r>
              <a:rPr lang="en-US" sz="1800">
                <a:latin typeface="Roboto"/>
                <a:ea typeface="Roboto"/>
                <a:cs typeface="Roboto"/>
                <a:sym typeface="Roboto"/>
              </a:rPr>
              <a:t> as compared to other room types and it was from </a:t>
            </a:r>
            <a:r>
              <a:rPr b="1" lang="en-US" sz="1800">
                <a:latin typeface="Roboto"/>
                <a:ea typeface="Roboto"/>
                <a:cs typeface="Roboto"/>
                <a:sym typeface="Roboto"/>
              </a:rPr>
              <a:t>Staten Island</a:t>
            </a:r>
            <a:r>
              <a:rPr lang="en-US" sz="1800">
                <a:latin typeface="Roboto"/>
                <a:ea typeface="Roboto"/>
                <a:cs typeface="Roboto"/>
                <a:sym typeface="Roboto"/>
              </a:rPr>
              <a:t> followed by </a:t>
            </a:r>
            <a:r>
              <a:rPr b="1" lang="en-US" sz="1800">
                <a:latin typeface="Roboto"/>
                <a:ea typeface="Roboto"/>
                <a:cs typeface="Roboto"/>
                <a:sym typeface="Roboto"/>
              </a:rPr>
              <a:t>Bronx</a:t>
            </a:r>
            <a:r>
              <a:rPr lang="en-US" sz="1800">
                <a:latin typeface="Roboto"/>
                <a:ea typeface="Roboto"/>
                <a:cs typeface="Roboto"/>
                <a:sym typeface="Roboto"/>
              </a:rPr>
              <a:t>.</a:t>
            </a:r>
            <a:endParaRPr/>
          </a:p>
          <a:p>
            <a:pPr indent="-222250" lvl="0" marL="457200" rtl="0" algn="just">
              <a:lnSpc>
                <a:spcPct val="100000"/>
              </a:lnSpc>
              <a:spcBef>
                <a:spcPts val="600"/>
              </a:spcBef>
              <a:spcAft>
                <a:spcPts val="0"/>
              </a:spcAft>
              <a:buClr>
                <a:schemeClr val="dk1"/>
              </a:buClr>
              <a:buSzPts val="2100"/>
              <a:buFont typeface="Arial"/>
              <a:buNone/>
            </a:pPr>
            <a:r>
              <a:t/>
            </a:r>
            <a:endParaRPr sz="1400">
              <a:latin typeface="Roboto"/>
              <a:ea typeface="Roboto"/>
              <a:cs typeface="Roboto"/>
              <a:sym typeface="Roboto"/>
            </a:endParaRPr>
          </a:p>
          <a:p>
            <a:pPr indent="-222250" lvl="0" marL="457200" rtl="0" algn="just">
              <a:lnSpc>
                <a:spcPct val="100000"/>
              </a:lnSpc>
              <a:spcBef>
                <a:spcPts val="600"/>
              </a:spcBef>
              <a:spcAft>
                <a:spcPts val="0"/>
              </a:spcAft>
              <a:buClr>
                <a:schemeClr val="dk1"/>
              </a:buClr>
              <a:buSzPts val="2100"/>
              <a:buFont typeface="Arial"/>
              <a:buNone/>
            </a:pPr>
            <a:r>
              <a:t/>
            </a:r>
            <a:endParaRPr sz="1400">
              <a:solidFill>
                <a:srgbClr val="161616"/>
              </a:solidFill>
              <a:latin typeface="Roboto"/>
              <a:ea typeface="Roboto"/>
              <a:cs typeface="Roboto"/>
              <a:sym typeface="Roboto"/>
            </a:endParaRPr>
          </a:p>
        </p:txBody>
      </p:sp>
      <p:sp>
        <p:nvSpPr>
          <p:cNvPr id="630" name="Google Shape;630;p26"/>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9">
                                            <p:txEl>
                                              <p:pRg end="0" st="0"/>
                                            </p:txEl>
                                          </p:spTgt>
                                        </p:tgtEl>
                                        <p:attrNameLst>
                                          <p:attrName>style.visibility</p:attrName>
                                        </p:attrNameLst>
                                      </p:cBhvr>
                                      <p:to>
                                        <p:strVal val="visible"/>
                                      </p:to>
                                    </p:set>
                                    <p:animEffect filter="fade" transition="in">
                                      <p:cBhvr>
                                        <p:cTn dur="1000"/>
                                        <p:tgtEl>
                                          <p:spTgt spid="6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9">
                                            <p:txEl>
                                              <p:pRg end="1" st="1"/>
                                            </p:txEl>
                                          </p:spTgt>
                                        </p:tgtEl>
                                        <p:attrNameLst>
                                          <p:attrName>style.visibility</p:attrName>
                                        </p:attrNameLst>
                                      </p:cBhvr>
                                      <p:to>
                                        <p:strVal val="visible"/>
                                      </p:to>
                                    </p:set>
                                    <p:animEffect filter="fade" transition="in">
                                      <p:cBhvr>
                                        <p:cTn dur="1000"/>
                                        <p:tgtEl>
                                          <p:spTgt spid="6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9">
                                            <p:txEl>
                                              <p:pRg end="2" st="2"/>
                                            </p:txEl>
                                          </p:spTgt>
                                        </p:tgtEl>
                                        <p:attrNameLst>
                                          <p:attrName>style.visibility</p:attrName>
                                        </p:attrNameLst>
                                      </p:cBhvr>
                                      <p:to>
                                        <p:strVal val="visible"/>
                                      </p:to>
                                    </p:set>
                                    <p:animEffect filter="fade" transition="in">
                                      <p:cBhvr>
                                        <p:cTn dur="1000"/>
                                        <p:tgtEl>
                                          <p:spTgt spid="6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9">
                                            <p:txEl>
                                              <p:pRg end="3" st="3"/>
                                            </p:txEl>
                                          </p:spTgt>
                                        </p:tgtEl>
                                        <p:attrNameLst>
                                          <p:attrName>style.visibility</p:attrName>
                                        </p:attrNameLst>
                                      </p:cBhvr>
                                      <p:to>
                                        <p:strVal val="visible"/>
                                      </p:to>
                                    </p:set>
                                    <p:animEffect filter="fade" transition="in">
                                      <p:cBhvr>
                                        <p:cTn dur="1000"/>
                                        <p:tgtEl>
                                          <p:spTgt spid="6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9">
                                            <p:txEl>
                                              <p:pRg end="4" st="4"/>
                                            </p:txEl>
                                          </p:spTgt>
                                        </p:tgtEl>
                                        <p:attrNameLst>
                                          <p:attrName>style.visibility</p:attrName>
                                        </p:attrNameLst>
                                      </p:cBhvr>
                                      <p:to>
                                        <p:strVal val="visible"/>
                                      </p:to>
                                    </p:set>
                                    <p:animEffect filter="fade" transition="in">
                                      <p:cBhvr>
                                        <p:cTn dur="1000"/>
                                        <p:tgtEl>
                                          <p:spTgt spid="6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9">
                                            <p:txEl>
                                              <p:pRg end="5" st="5"/>
                                            </p:txEl>
                                          </p:spTgt>
                                        </p:tgtEl>
                                        <p:attrNameLst>
                                          <p:attrName>style.visibility</p:attrName>
                                        </p:attrNameLst>
                                      </p:cBhvr>
                                      <p:to>
                                        <p:strVal val="visible"/>
                                      </p:to>
                                    </p:set>
                                    <p:animEffect filter="fade" transition="in">
                                      <p:cBhvr>
                                        <p:cTn dur="1000"/>
                                        <p:tgtEl>
                                          <p:spTgt spid="62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27"/>
          <p:cNvSpPr txBox="1"/>
          <p:nvPr>
            <p:ph type="title"/>
          </p:nvPr>
        </p:nvSpPr>
        <p:spPr>
          <a:xfrm>
            <a:off x="992420" y="-12280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t>EDA &amp; Visualization (Cont.)</a:t>
            </a:r>
            <a:endParaRPr/>
          </a:p>
        </p:txBody>
      </p:sp>
      <p:sp>
        <p:nvSpPr>
          <p:cNvPr id="636" name="Google Shape;636;p27"/>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637" name="Google Shape;637;p27"/>
          <p:cNvSpPr/>
          <p:nvPr/>
        </p:nvSpPr>
        <p:spPr>
          <a:xfrm>
            <a:off x="587889" y="681187"/>
            <a:ext cx="806165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Que4. Most Expensive Property/listings on Airbnb.</a:t>
            </a:r>
            <a:endParaRPr b="0" i="0" sz="1600" u="none" cap="none" strike="noStrike">
              <a:solidFill>
                <a:srgbClr val="000000"/>
              </a:solidFill>
              <a:latin typeface="Arial"/>
              <a:ea typeface="Arial"/>
              <a:cs typeface="Arial"/>
              <a:sym typeface="Arial"/>
            </a:endParaRPr>
          </a:p>
        </p:txBody>
      </p:sp>
      <p:pic>
        <p:nvPicPr>
          <p:cNvPr id="638" name="Google Shape;638;p27"/>
          <p:cNvPicPr preferRelativeResize="0"/>
          <p:nvPr/>
        </p:nvPicPr>
        <p:blipFill rotWithShape="1">
          <a:blip r:embed="rId3">
            <a:alphaModFix/>
          </a:blip>
          <a:srcRect b="0" l="0" r="0" t="0"/>
          <a:stretch/>
        </p:blipFill>
        <p:spPr>
          <a:xfrm>
            <a:off x="587889" y="1107927"/>
            <a:ext cx="7968886" cy="307121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28"/>
          <p:cNvSpPr txBox="1"/>
          <p:nvPr>
            <p:ph idx="4294967295" type="ctrTitle"/>
          </p:nvPr>
        </p:nvSpPr>
        <p:spPr>
          <a:xfrm>
            <a:off x="685800" y="2726342"/>
            <a:ext cx="7772400" cy="115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Oswald"/>
              <a:buNone/>
            </a:pPr>
            <a:r>
              <a:rPr b="1" i="0" lang="en-US" sz="10000" u="none" cap="none" strike="noStrike">
                <a:solidFill>
                  <a:srgbClr val="FFFFFF"/>
                </a:solidFill>
                <a:latin typeface="Oswald"/>
                <a:ea typeface="Oswald"/>
                <a:cs typeface="Oswald"/>
                <a:sym typeface="Oswald"/>
              </a:rPr>
              <a:t>Insights</a:t>
            </a:r>
            <a:endParaRPr b="1" i="0" sz="10000" u="none" cap="none" strike="noStrike">
              <a:solidFill>
                <a:srgbClr val="FFFFFF"/>
              </a:solidFill>
              <a:latin typeface="Oswald"/>
              <a:ea typeface="Oswald"/>
              <a:cs typeface="Oswald"/>
              <a:sym typeface="Oswald"/>
            </a:endParaRPr>
          </a:p>
        </p:txBody>
      </p:sp>
      <p:sp>
        <p:nvSpPr>
          <p:cNvPr id="644" name="Google Shape;644;p28"/>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0"/>
                                        <p:tgtEl>
                                          <p:spTgt spid="6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29"/>
          <p:cNvSpPr txBox="1"/>
          <p:nvPr>
            <p:ph type="title"/>
          </p:nvPr>
        </p:nvSpPr>
        <p:spPr>
          <a:xfrm>
            <a:off x="1038178" y="267132"/>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sz="4800">
                <a:solidFill>
                  <a:srgbClr val="00CEF6"/>
                </a:solidFill>
              </a:rPr>
              <a:t>Expensive</a:t>
            </a:r>
            <a:endParaRPr sz="4800"/>
          </a:p>
        </p:txBody>
      </p:sp>
      <p:sp>
        <p:nvSpPr>
          <p:cNvPr id="650" name="Google Shape;650;p29"/>
          <p:cNvSpPr txBox="1"/>
          <p:nvPr>
            <p:ph idx="1" type="body"/>
          </p:nvPr>
        </p:nvSpPr>
        <p:spPr>
          <a:xfrm>
            <a:off x="733859" y="907628"/>
            <a:ext cx="7605238" cy="1517225"/>
          </a:xfrm>
          <a:prstGeom prst="rect">
            <a:avLst/>
          </a:prstGeom>
          <a:noFill/>
          <a:ln>
            <a:noFill/>
          </a:ln>
        </p:spPr>
        <p:txBody>
          <a:bodyPr anchorCtr="0" anchor="t" bIns="91425" lIns="91425" spcFirstLastPara="1" rIns="91425" wrap="square" tIns="91425">
            <a:noAutofit/>
          </a:bodyPr>
          <a:lstStyle/>
          <a:p>
            <a:pPr indent="0" lvl="0" marL="101600" rtl="0" algn="just">
              <a:lnSpc>
                <a:spcPct val="100000"/>
              </a:lnSpc>
              <a:spcBef>
                <a:spcPts val="600"/>
              </a:spcBef>
              <a:spcAft>
                <a:spcPts val="0"/>
              </a:spcAft>
              <a:buClr>
                <a:schemeClr val="dk1"/>
              </a:buClr>
              <a:buSzPts val="2400"/>
              <a:buNone/>
            </a:pPr>
            <a:r>
              <a:rPr lang="en-US" sz="1600">
                <a:latin typeface="Roboto"/>
                <a:ea typeface="Roboto"/>
                <a:cs typeface="Roboto"/>
                <a:sym typeface="Roboto"/>
              </a:rPr>
              <a:t>Most costly listing is from Luxury 1 bedroom apt. -stunning Manhattan views, 1-BR Lincoln Centre and Furnished room in Astoria apartment which is from Manhattan, Brooklyn and Queens hosted by Erin, Jelena and Kathrine respectively.</a:t>
            </a:r>
            <a:endParaRPr/>
          </a:p>
          <a:p>
            <a:pPr indent="-203200" lvl="0" marL="457200" rtl="0" algn="just">
              <a:lnSpc>
                <a:spcPct val="100000"/>
              </a:lnSpc>
              <a:spcBef>
                <a:spcPts val="600"/>
              </a:spcBef>
              <a:spcAft>
                <a:spcPts val="0"/>
              </a:spcAft>
              <a:buClr>
                <a:schemeClr val="dk1"/>
              </a:buClr>
              <a:buSzPts val="2400"/>
              <a:buFont typeface="Arial"/>
              <a:buNone/>
            </a:pPr>
            <a:r>
              <a:t/>
            </a:r>
            <a:endParaRPr sz="1600">
              <a:solidFill>
                <a:srgbClr val="161616"/>
              </a:solidFill>
              <a:latin typeface="Roboto"/>
              <a:ea typeface="Roboto"/>
              <a:cs typeface="Roboto"/>
              <a:sym typeface="Roboto"/>
            </a:endParaRPr>
          </a:p>
        </p:txBody>
      </p:sp>
      <p:sp>
        <p:nvSpPr>
          <p:cNvPr id="651" name="Google Shape;651;p29"/>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652" name="Google Shape;652;p29"/>
          <p:cNvSpPr/>
          <p:nvPr/>
        </p:nvSpPr>
        <p:spPr>
          <a:xfrm>
            <a:off x="733859" y="3458204"/>
            <a:ext cx="7605237"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800" u="none" cap="none" strike="noStrike">
                <a:solidFill>
                  <a:schemeClr val="dk1"/>
                </a:solidFill>
                <a:latin typeface="Roboto"/>
                <a:ea typeface="Roboto"/>
                <a:cs typeface="Roboto"/>
                <a:sym typeface="Roboto"/>
              </a:rPr>
              <a:t>Average neighborhood group Price of Manhattan is about 200 </a:t>
            </a:r>
            <a:endParaRPr/>
          </a:p>
        </p:txBody>
      </p:sp>
      <p:sp>
        <p:nvSpPr>
          <p:cNvPr id="653" name="Google Shape;653;p29"/>
          <p:cNvSpPr/>
          <p:nvPr/>
        </p:nvSpPr>
        <p:spPr>
          <a:xfrm>
            <a:off x="3814204" y="2627207"/>
            <a:ext cx="1176925"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4800" u="none" cap="none" strike="noStrike">
                <a:solidFill>
                  <a:srgbClr val="00CEF6"/>
                </a:solidFill>
                <a:latin typeface="Oswald"/>
                <a:ea typeface="Oswald"/>
                <a:cs typeface="Oswald"/>
                <a:sym typeface="Oswald"/>
              </a:rPr>
              <a:t>200</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9"/>
                                        </p:tgtEl>
                                        <p:attrNameLst>
                                          <p:attrName>style.visibility</p:attrName>
                                        </p:attrNameLst>
                                      </p:cBhvr>
                                      <p:to>
                                        <p:strVal val="visible"/>
                                      </p:to>
                                    </p:set>
                                    <p:anim calcmode="lin" valueType="num">
                                      <p:cBhvr additive="base">
                                        <p:cTn dur="500"/>
                                        <p:tgtEl>
                                          <p:spTgt spid="64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0">
                                            <p:txEl>
                                              <p:pRg end="0" st="0"/>
                                            </p:txEl>
                                          </p:spTgt>
                                        </p:tgtEl>
                                        <p:attrNameLst>
                                          <p:attrName>style.visibility</p:attrName>
                                        </p:attrNameLst>
                                      </p:cBhvr>
                                      <p:to>
                                        <p:strVal val="visible"/>
                                      </p:to>
                                    </p:set>
                                    <p:animEffect filter="fade" transition="in">
                                      <p:cBhvr>
                                        <p:cTn dur="1000"/>
                                        <p:tgtEl>
                                          <p:spTgt spid="6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0">
                                            <p:txEl>
                                              <p:pRg end="1" st="1"/>
                                            </p:txEl>
                                          </p:spTgt>
                                        </p:tgtEl>
                                        <p:attrNameLst>
                                          <p:attrName>style.visibility</p:attrName>
                                        </p:attrNameLst>
                                      </p:cBhvr>
                                      <p:to>
                                        <p:strVal val="visible"/>
                                      </p:to>
                                    </p:set>
                                    <p:animEffect filter="fade" transition="in">
                                      <p:cBhvr>
                                        <p:cTn dur="1000"/>
                                        <p:tgtEl>
                                          <p:spTgt spid="6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3"/>
                                        </p:tgtEl>
                                        <p:attrNameLst>
                                          <p:attrName>style.visibility</p:attrName>
                                        </p:attrNameLst>
                                      </p:cBhvr>
                                      <p:to>
                                        <p:strVal val="visible"/>
                                      </p:to>
                                    </p:set>
                                    <p:anim calcmode="lin" valueType="num">
                                      <p:cBhvr additive="base">
                                        <p:cTn dur="500"/>
                                        <p:tgtEl>
                                          <p:spTgt spid="65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1000"/>
                                        <p:tgtEl>
                                          <p:spTgt spid="6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
          <p:cNvSpPr txBox="1"/>
          <p:nvPr>
            <p:ph idx="4294967295" type="subTitle"/>
          </p:nvPr>
        </p:nvSpPr>
        <p:spPr>
          <a:xfrm>
            <a:off x="1234510" y="629920"/>
            <a:ext cx="6593700" cy="3478327"/>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2000"/>
              <a:buFont typeface="Source Sans Pro"/>
              <a:buNone/>
            </a:pPr>
            <a:r>
              <a:rPr b="1" i="0" lang="en-US" sz="2000" u="none" cap="none" strike="noStrike">
                <a:solidFill>
                  <a:schemeClr val="accent1"/>
                </a:solidFill>
                <a:latin typeface="Oswald"/>
                <a:ea typeface="Oswald"/>
                <a:cs typeface="Oswald"/>
                <a:sym typeface="Oswald"/>
              </a:rPr>
              <a:t>Introduction</a:t>
            </a:r>
            <a:endParaRPr/>
          </a:p>
          <a:p>
            <a:pPr indent="0" lvl="0" marL="0" marR="0" rtl="0" algn="ctr">
              <a:lnSpc>
                <a:spcPct val="100000"/>
              </a:lnSpc>
              <a:spcBef>
                <a:spcPts val="600"/>
              </a:spcBef>
              <a:spcAft>
                <a:spcPts val="0"/>
              </a:spcAft>
              <a:buClr>
                <a:schemeClr val="dk1"/>
              </a:buClr>
              <a:buSzPts val="2000"/>
              <a:buFont typeface="Source Sans Pro"/>
              <a:buNone/>
            </a:pPr>
            <a:r>
              <a:t/>
            </a:r>
            <a:endParaRPr b="1" i="0" sz="2000" u="none" cap="none" strike="noStrike">
              <a:solidFill>
                <a:schemeClr val="accent1"/>
              </a:solidFill>
              <a:latin typeface="Oswald"/>
              <a:ea typeface="Oswald"/>
              <a:cs typeface="Oswald"/>
              <a:sym typeface="Oswald"/>
            </a:endParaRPr>
          </a:p>
          <a:p>
            <a:pPr indent="-400050" lvl="0" marL="400050" marR="0" rtl="0" algn="just">
              <a:lnSpc>
                <a:spcPct val="100000"/>
              </a:lnSpc>
              <a:spcBef>
                <a:spcPts val="600"/>
              </a:spcBef>
              <a:spcAft>
                <a:spcPts val="0"/>
              </a:spcAft>
              <a:buClr>
                <a:schemeClr val="dk1"/>
              </a:buClr>
              <a:buSzPts val="1800"/>
              <a:buFont typeface="Arial"/>
              <a:buAutoNum type="romanUcPeriod"/>
            </a:pPr>
            <a:r>
              <a:rPr b="1" i="0" lang="en-US" sz="1800" u="none" cap="none" strike="noStrike">
                <a:solidFill>
                  <a:schemeClr val="dk1"/>
                </a:solidFill>
                <a:latin typeface="Roboto"/>
                <a:ea typeface="Roboto"/>
                <a:cs typeface="Roboto"/>
                <a:sym typeface="Roboto"/>
              </a:rPr>
              <a:t>Problem Statement and Business Case</a:t>
            </a:r>
            <a:endParaRPr/>
          </a:p>
          <a:p>
            <a:pPr indent="-400050" lvl="0" marL="400050" marR="0" rtl="0" algn="just">
              <a:lnSpc>
                <a:spcPct val="100000"/>
              </a:lnSpc>
              <a:spcBef>
                <a:spcPts val="600"/>
              </a:spcBef>
              <a:spcAft>
                <a:spcPts val="0"/>
              </a:spcAft>
              <a:buClr>
                <a:schemeClr val="dk1"/>
              </a:buClr>
              <a:buSzPts val="1800"/>
              <a:buFont typeface="Arial"/>
              <a:buAutoNum type="romanUcPeriod"/>
            </a:pPr>
            <a:r>
              <a:rPr b="1" i="0" lang="en-US" sz="1800" u="none" cap="none" strike="noStrike">
                <a:solidFill>
                  <a:schemeClr val="dk1"/>
                </a:solidFill>
                <a:latin typeface="Roboto"/>
                <a:ea typeface="Roboto"/>
                <a:cs typeface="Roboto"/>
                <a:sym typeface="Roboto"/>
              </a:rPr>
              <a:t>Data Explanation and Preparation (Understanding of data)</a:t>
            </a:r>
            <a:endParaRPr/>
          </a:p>
          <a:p>
            <a:pPr indent="-400050" lvl="0" marL="400050" marR="0" rtl="0" algn="just">
              <a:lnSpc>
                <a:spcPct val="100000"/>
              </a:lnSpc>
              <a:spcBef>
                <a:spcPts val="600"/>
              </a:spcBef>
              <a:spcAft>
                <a:spcPts val="0"/>
              </a:spcAft>
              <a:buClr>
                <a:schemeClr val="dk1"/>
              </a:buClr>
              <a:buSzPts val="1800"/>
              <a:buFont typeface="Arial"/>
              <a:buAutoNum type="romanUcPeriod"/>
            </a:pPr>
            <a:r>
              <a:rPr b="1" i="0" lang="en-US" sz="1800" u="none" cap="none" strike="noStrike">
                <a:solidFill>
                  <a:schemeClr val="dk1"/>
                </a:solidFill>
                <a:latin typeface="Roboto"/>
                <a:ea typeface="Roboto"/>
                <a:cs typeface="Roboto"/>
                <a:sym typeface="Roboto"/>
              </a:rPr>
              <a:t>Data Wrangling (EDA) &amp; Data Visualization with Business Insights</a:t>
            </a:r>
            <a:endParaRPr/>
          </a:p>
          <a:p>
            <a:pPr indent="-400050" lvl="0" marL="400050" marR="0" rtl="0" algn="just">
              <a:lnSpc>
                <a:spcPct val="100000"/>
              </a:lnSpc>
              <a:spcBef>
                <a:spcPts val="600"/>
              </a:spcBef>
              <a:spcAft>
                <a:spcPts val="0"/>
              </a:spcAft>
              <a:buClr>
                <a:schemeClr val="dk1"/>
              </a:buClr>
              <a:buSzPts val="1800"/>
              <a:buFont typeface="Arial"/>
              <a:buAutoNum type="romanUcPeriod"/>
            </a:pPr>
            <a:r>
              <a:rPr b="1" i="0" lang="en-US" sz="1800" u="none" cap="none" strike="noStrike">
                <a:solidFill>
                  <a:schemeClr val="dk1"/>
                </a:solidFill>
                <a:latin typeface="Roboto"/>
                <a:ea typeface="Roboto"/>
                <a:cs typeface="Roboto"/>
                <a:sym typeface="Roboto"/>
              </a:rPr>
              <a:t>Competitive Advantages and Future Work</a:t>
            </a:r>
            <a:endParaRPr/>
          </a:p>
          <a:p>
            <a:pPr indent="-400050" lvl="0" marL="400050" marR="0" rtl="0" algn="just">
              <a:lnSpc>
                <a:spcPct val="100000"/>
              </a:lnSpc>
              <a:spcBef>
                <a:spcPts val="600"/>
              </a:spcBef>
              <a:spcAft>
                <a:spcPts val="0"/>
              </a:spcAft>
              <a:buClr>
                <a:schemeClr val="dk1"/>
              </a:buClr>
              <a:buSzPts val="1800"/>
              <a:buFont typeface="Arial"/>
              <a:buAutoNum type="romanUcPeriod"/>
            </a:pPr>
            <a:r>
              <a:rPr b="1" i="0" lang="en-US" sz="1800" u="none" cap="none" strike="noStrike">
                <a:solidFill>
                  <a:schemeClr val="dk1"/>
                </a:solidFill>
                <a:latin typeface="Roboto"/>
                <a:ea typeface="Roboto"/>
                <a:cs typeface="Roboto"/>
                <a:sym typeface="Roboto"/>
              </a:rPr>
              <a:t>Conclusion</a:t>
            </a:r>
            <a:endParaRPr/>
          </a:p>
          <a:p>
            <a:pPr indent="-387350" lvl="0" marL="514350" marR="0" rtl="0" algn="ctr">
              <a:lnSpc>
                <a:spcPct val="100000"/>
              </a:lnSpc>
              <a:spcBef>
                <a:spcPts val="600"/>
              </a:spcBef>
              <a:spcAft>
                <a:spcPts val="0"/>
              </a:spcAft>
              <a:buClr>
                <a:schemeClr val="dk1"/>
              </a:buClr>
              <a:buSzPts val="2000"/>
              <a:buFont typeface="Arial"/>
              <a:buNone/>
            </a:pPr>
            <a:r>
              <a:t/>
            </a:r>
            <a:endParaRPr b="1" i="0" sz="2000" u="none" cap="none" strike="noStrike">
              <a:solidFill>
                <a:schemeClr val="accent1"/>
              </a:solidFill>
              <a:latin typeface="Oswald"/>
              <a:ea typeface="Oswald"/>
              <a:cs typeface="Oswald"/>
              <a:sym typeface="Oswald"/>
            </a:endParaRPr>
          </a:p>
        </p:txBody>
      </p:sp>
      <p:sp>
        <p:nvSpPr>
          <p:cNvPr id="402" name="Google Shape;402;p3"/>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xEl>
                                              <p:pRg end="0" st="0"/>
                                            </p:txEl>
                                          </p:spTgt>
                                        </p:tgtEl>
                                        <p:attrNameLst>
                                          <p:attrName>style.visibility</p:attrName>
                                        </p:attrNameLst>
                                      </p:cBhvr>
                                      <p:to>
                                        <p:strVal val="visible"/>
                                      </p:to>
                                    </p:set>
                                    <p:animEffect filter="fade" transition="in">
                                      <p:cBhvr>
                                        <p:cTn dur="1000"/>
                                        <p:tgtEl>
                                          <p:spTgt spid="4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xEl>
                                              <p:pRg end="1" st="1"/>
                                            </p:txEl>
                                          </p:spTgt>
                                        </p:tgtEl>
                                        <p:attrNameLst>
                                          <p:attrName>style.visibility</p:attrName>
                                        </p:attrNameLst>
                                      </p:cBhvr>
                                      <p:to>
                                        <p:strVal val="visible"/>
                                      </p:to>
                                    </p:set>
                                    <p:animEffect filter="fade" transition="in">
                                      <p:cBhvr>
                                        <p:cTn dur="1000"/>
                                        <p:tgtEl>
                                          <p:spTgt spid="4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xEl>
                                              <p:pRg end="2" st="2"/>
                                            </p:txEl>
                                          </p:spTgt>
                                        </p:tgtEl>
                                        <p:attrNameLst>
                                          <p:attrName>style.visibility</p:attrName>
                                        </p:attrNameLst>
                                      </p:cBhvr>
                                      <p:to>
                                        <p:strVal val="visible"/>
                                      </p:to>
                                    </p:set>
                                    <p:animEffect filter="fade" transition="in">
                                      <p:cBhvr>
                                        <p:cTn dur="1000"/>
                                        <p:tgtEl>
                                          <p:spTgt spid="4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xEl>
                                              <p:pRg end="3" st="3"/>
                                            </p:txEl>
                                          </p:spTgt>
                                        </p:tgtEl>
                                        <p:attrNameLst>
                                          <p:attrName>style.visibility</p:attrName>
                                        </p:attrNameLst>
                                      </p:cBhvr>
                                      <p:to>
                                        <p:strVal val="visible"/>
                                      </p:to>
                                    </p:set>
                                    <p:animEffect filter="fade" transition="in">
                                      <p:cBhvr>
                                        <p:cTn dur="1000"/>
                                        <p:tgtEl>
                                          <p:spTgt spid="4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xEl>
                                              <p:pRg end="4" st="4"/>
                                            </p:txEl>
                                          </p:spTgt>
                                        </p:tgtEl>
                                        <p:attrNameLst>
                                          <p:attrName>style.visibility</p:attrName>
                                        </p:attrNameLst>
                                      </p:cBhvr>
                                      <p:to>
                                        <p:strVal val="visible"/>
                                      </p:to>
                                    </p:set>
                                    <p:animEffect filter="fade" transition="in">
                                      <p:cBhvr>
                                        <p:cTn dur="1000"/>
                                        <p:tgtEl>
                                          <p:spTgt spid="4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xEl>
                                              <p:pRg end="5" st="5"/>
                                            </p:txEl>
                                          </p:spTgt>
                                        </p:tgtEl>
                                        <p:attrNameLst>
                                          <p:attrName>style.visibility</p:attrName>
                                        </p:attrNameLst>
                                      </p:cBhvr>
                                      <p:to>
                                        <p:strVal val="visible"/>
                                      </p:to>
                                    </p:set>
                                    <p:animEffect filter="fade" transition="in">
                                      <p:cBhvr>
                                        <p:cTn dur="1000"/>
                                        <p:tgtEl>
                                          <p:spTgt spid="4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xEl>
                                              <p:pRg end="6" st="6"/>
                                            </p:txEl>
                                          </p:spTgt>
                                        </p:tgtEl>
                                        <p:attrNameLst>
                                          <p:attrName>style.visibility</p:attrName>
                                        </p:attrNameLst>
                                      </p:cBhvr>
                                      <p:to>
                                        <p:strVal val="visible"/>
                                      </p:to>
                                    </p:set>
                                    <p:animEffect filter="fade" transition="in">
                                      <p:cBhvr>
                                        <p:cTn dur="1000"/>
                                        <p:tgtEl>
                                          <p:spTgt spid="40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xEl>
                                              <p:pRg end="7" st="7"/>
                                            </p:txEl>
                                          </p:spTgt>
                                        </p:tgtEl>
                                        <p:attrNameLst>
                                          <p:attrName>style.visibility</p:attrName>
                                        </p:attrNameLst>
                                      </p:cBhvr>
                                      <p:to>
                                        <p:strVal val="visible"/>
                                      </p:to>
                                    </p:set>
                                    <p:animEffect filter="fade" transition="in">
                                      <p:cBhvr>
                                        <p:cTn dur="1000"/>
                                        <p:tgtEl>
                                          <p:spTgt spid="40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0"/>
          <p:cNvSpPr txBox="1"/>
          <p:nvPr>
            <p:ph type="title"/>
          </p:nvPr>
        </p:nvSpPr>
        <p:spPr>
          <a:xfrm>
            <a:off x="992420" y="-12280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t>EDA &amp; Visualization (Cont.)</a:t>
            </a:r>
            <a:endParaRPr/>
          </a:p>
        </p:txBody>
      </p:sp>
      <p:sp>
        <p:nvSpPr>
          <p:cNvPr id="659" name="Google Shape;659;p30"/>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660" name="Google Shape;660;p30"/>
          <p:cNvSpPr/>
          <p:nvPr/>
        </p:nvSpPr>
        <p:spPr>
          <a:xfrm>
            <a:off x="587889" y="681187"/>
            <a:ext cx="806165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dk1"/>
                </a:solidFill>
                <a:latin typeface="Roboto"/>
                <a:ea typeface="Roboto"/>
                <a:cs typeface="Roboto"/>
                <a:sym typeface="Roboto"/>
              </a:rPr>
              <a:t>Que5. </a:t>
            </a:r>
            <a:r>
              <a:rPr b="1" i="0" lang="en-US" sz="1600" u="none" cap="none" strike="noStrike">
                <a:solidFill>
                  <a:srgbClr val="000000"/>
                </a:solidFill>
                <a:latin typeface="Arial"/>
                <a:ea typeface="Arial"/>
                <a:cs typeface="Arial"/>
                <a:sym typeface="Arial"/>
              </a:rPr>
              <a:t>Which Property type and room type is cheapest (five least) and more available on Airbnb ?</a:t>
            </a:r>
            <a:endParaRPr b="0" i="0" sz="1600" u="none" cap="none" strike="noStrike">
              <a:solidFill>
                <a:srgbClr val="000000"/>
              </a:solidFill>
              <a:latin typeface="Arial"/>
              <a:ea typeface="Arial"/>
              <a:cs typeface="Arial"/>
              <a:sym typeface="Arial"/>
            </a:endParaRPr>
          </a:p>
        </p:txBody>
      </p:sp>
      <p:pic>
        <p:nvPicPr>
          <p:cNvPr id="661" name="Google Shape;661;p30"/>
          <p:cNvPicPr preferRelativeResize="0"/>
          <p:nvPr/>
        </p:nvPicPr>
        <p:blipFill rotWithShape="1">
          <a:blip r:embed="rId3">
            <a:alphaModFix/>
          </a:blip>
          <a:srcRect b="0" l="0" r="0" t="0"/>
          <a:stretch/>
        </p:blipFill>
        <p:spPr>
          <a:xfrm>
            <a:off x="121225" y="1265962"/>
            <a:ext cx="4497493" cy="2940278"/>
          </a:xfrm>
          <a:prstGeom prst="rect">
            <a:avLst/>
          </a:prstGeom>
          <a:noFill/>
          <a:ln>
            <a:noFill/>
          </a:ln>
        </p:spPr>
      </p:pic>
      <p:pic>
        <p:nvPicPr>
          <p:cNvPr id="662" name="Google Shape;662;p30"/>
          <p:cNvPicPr preferRelativeResize="0"/>
          <p:nvPr/>
        </p:nvPicPr>
        <p:blipFill rotWithShape="1">
          <a:blip r:embed="rId4">
            <a:alphaModFix/>
          </a:blip>
          <a:srcRect b="0" l="0" r="0" t="0"/>
          <a:stretch/>
        </p:blipFill>
        <p:spPr>
          <a:xfrm>
            <a:off x="4916930" y="1265962"/>
            <a:ext cx="3820670" cy="294027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1000"/>
                                        <p:tgtEl>
                                          <p:spTgt spid="6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1000"/>
                                        <p:tgtEl>
                                          <p:spTgt spid="6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31"/>
          <p:cNvSpPr txBox="1"/>
          <p:nvPr>
            <p:ph idx="4294967295" type="ctrTitle"/>
          </p:nvPr>
        </p:nvSpPr>
        <p:spPr>
          <a:xfrm>
            <a:off x="685800" y="2726342"/>
            <a:ext cx="7772400" cy="115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Oswald"/>
              <a:buNone/>
            </a:pPr>
            <a:r>
              <a:rPr b="1" i="0" lang="en-US" sz="10000" u="none" cap="none" strike="noStrike">
                <a:solidFill>
                  <a:srgbClr val="FFFFFF"/>
                </a:solidFill>
                <a:latin typeface="Oswald"/>
                <a:ea typeface="Oswald"/>
                <a:cs typeface="Oswald"/>
                <a:sym typeface="Oswald"/>
              </a:rPr>
              <a:t>Insights</a:t>
            </a:r>
            <a:endParaRPr b="1" i="0" sz="10000" u="none" cap="none" strike="noStrike">
              <a:solidFill>
                <a:srgbClr val="FFFFFF"/>
              </a:solidFill>
              <a:latin typeface="Oswald"/>
              <a:ea typeface="Oswald"/>
              <a:cs typeface="Oswald"/>
              <a:sym typeface="Oswald"/>
            </a:endParaRPr>
          </a:p>
        </p:txBody>
      </p:sp>
      <p:sp>
        <p:nvSpPr>
          <p:cNvPr id="668" name="Google Shape;668;p3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10"/>
                                        <p:tgtEl>
                                          <p:spTgt spid="6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32"/>
          <p:cNvSpPr txBox="1"/>
          <p:nvPr>
            <p:ph type="title"/>
          </p:nvPr>
        </p:nvSpPr>
        <p:spPr>
          <a:xfrm>
            <a:off x="1038178" y="490652"/>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sz="4800">
                <a:solidFill>
                  <a:srgbClr val="00CEF6"/>
                </a:solidFill>
              </a:rPr>
              <a:t>Cheapest Property</a:t>
            </a:r>
            <a:endParaRPr sz="4800"/>
          </a:p>
        </p:txBody>
      </p:sp>
      <p:sp>
        <p:nvSpPr>
          <p:cNvPr id="674" name="Google Shape;674;p32"/>
          <p:cNvSpPr txBox="1"/>
          <p:nvPr>
            <p:ph idx="1" type="body"/>
          </p:nvPr>
        </p:nvSpPr>
        <p:spPr>
          <a:xfrm>
            <a:off x="733859" y="1206452"/>
            <a:ext cx="7605238" cy="2925281"/>
          </a:xfrm>
          <a:prstGeom prst="rect">
            <a:avLst/>
          </a:prstGeom>
          <a:noFill/>
          <a:ln>
            <a:noFill/>
          </a:ln>
        </p:spPr>
        <p:txBody>
          <a:bodyPr anchorCtr="0" anchor="t" bIns="91425" lIns="91425" spcFirstLastPara="1" rIns="91425" wrap="square" tIns="91425">
            <a:noAutofit/>
          </a:bodyPr>
          <a:lstStyle/>
          <a:p>
            <a:pPr indent="0" lvl="0" marL="101600" rtl="0" algn="just">
              <a:lnSpc>
                <a:spcPct val="100000"/>
              </a:lnSpc>
              <a:spcBef>
                <a:spcPts val="600"/>
              </a:spcBef>
              <a:spcAft>
                <a:spcPts val="0"/>
              </a:spcAft>
              <a:buClr>
                <a:schemeClr val="dk1"/>
              </a:buClr>
              <a:buSzPts val="2400"/>
              <a:buNone/>
            </a:pPr>
            <a:r>
              <a:rPr lang="en-US" sz="1600">
                <a:latin typeface="Roboto"/>
                <a:ea typeface="Roboto"/>
                <a:cs typeface="Roboto"/>
                <a:sym typeface="Roboto"/>
              </a:rPr>
              <a:t>Most cheapest listing is from IT'S SIMPLY CONVENIENT! and Happy Home 3 which is from Queens and Staten Island hosted by Maria and Raquel respectively. As it is cheap property so it will be more available for the customers.</a:t>
            </a:r>
            <a:endParaRPr/>
          </a:p>
          <a:p>
            <a:pPr indent="0" lvl="0" marL="101600" rtl="0" algn="just">
              <a:lnSpc>
                <a:spcPct val="100000"/>
              </a:lnSpc>
              <a:spcBef>
                <a:spcPts val="600"/>
              </a:spcBef>
              <a:spcAft>
                <a:spcPts val="0"/>
              </a:spcAft>
              <a:buClr>
                <a:srgbClr val="161616"/>
              </a:buClr>
              <a:buSzPts val="2400"/>
              <a:buNone/>
            </a:pPr>
            <a:r>
              <a:rPr lang="en-US" sz="1600">
                <a:solidFill>
                  <a:srgbClr val="161616"/>
                </a:solidFill>
                <a:latin typeface="Roboto"/>
                <a:ea typeface="Roboto"/>
                <a:cs typeface="Roboto"/>
                <a:sym typeface="Roboto"/>
              </a:rPr>
              <a:t>			</a:t>
            </a:r>
            <a:r>
              <a:rPr b="1" lang="en-US" sz="4800">
                <a:solidFill>
                  <a:srgbClr val="00CEF6"/>
                </a:solidFill>
                <a:latin typeface="Oswald"/>
                <a:ea typeface="Oswald"/>
                <a:cs typeface="Oswald"/>
                <a:sym typeface="Oswald"/>
              </a:rPr>
              <a:t>Free Stay</a:t>
            </a:r>
            <a:endParaRPr/>
          </a:p>
          <a:p>
            <a:pPr indent="0" lvl="0" marL="101600" rtl="0" algn="just">
              <a:lnSpc>
                <a:spcPct val="100000"/>
              </a:lnSpc>
              <a:spcBef>
                <a:spcPts val="600"/>
              </a:spcBef>
              <a:spcAft>
                <a:spcPts val="0"/>
              </a:spcAft>
              <a:buClr>
                <a:schemeClr val="dk1"/>
              </a:buClr>
              <a:buSzPts val="2400"/>
              <a:buNone/>
            </a:pPr>
            <a:r>
              <a:rPr lang="en-US" sz="1600">
                <a:latin typeface="Roboto"/>
                <a:ea typeface="Roboto"/>
                <a:cs typeface="Roboto"/>
                <a:sym typeface="Roboto"/>
              </a:rPr>
              <a:t>Some of the properties having a price of zero which is either a free stay for specific time or the willingness of not to share the price with the Airbnb.</a:t>
            </a:r>
            <a:endParaRPr sz="1600">
              <a:solidFill>
                <a:srgbClr val="161616"/>
              </a:solidFill>
              <a:latin typeface="Roboto"/>
              <a:ea typeface="Roboto"/>
              <a:cs typeface="Roboto"/>
              <a:sym typeface="Roboto"/>
            </a:endParaRPr>
          </a:p>
        </p:txBody>
      </p:sp>
      <p:sp>
        <p:nvSpPr>
          <p:cNvPr id="675" name="Google Shape;675;p32"/>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xEl>
                                              <p:pRg end="0" st="0"/>
                                            </p:txEl>
                                          </p:spTgt>
                                        </p:tgtEl>
                                        <p:attrNameLst>
                                          <p:attrName>style.visibility</p:attrName>
                                        </p:attrNameLst>
                                      </p:cBhvr>
                                      <p:to>
                                        <p:strVal val="visible"/>
                                      </p:to>
                                    </p:set>
                                    <p:animEffect filter="fade" transition="in">
                                      <p:cBhvr>
                                        <p:cTn dur="1000"/>
                                        <p:tgtEl>
                                          <p:spTgt spid="6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xEl>
                                              <p:pRg end="1" st="1"/>
                                            </p:txEl>
                                          </p:spTgt>
                                        </p:tgtEl>
                                        <p:attrNameLst>
                                          <p:attrName>style.visibility</p:attrName>
                                        </p:attrNameLst>
                                      </p:cBhvr>
                                      <p:to>
                                        <p:strVal val="visible"/>
                                      </p:to>
                                    </p:set>
                                    <p:animEffect filter="fade" transition="in">
                                      <p:cBhvr>
                                        <p:cTn dur="1000"/>
                                        <p:tgtEl>
                                          <p:spTgt spid="6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xEl>
                                              <p:pRg end="2" st="2"/>
                                            </p:txEl>
                                          </p:spTgt>
                                        </p:tgtEl>
                                        <p:attrNameLst>
                                          <p:attrName>style.visibility</p:attrName>
                                        </p:attrNameLst>
                                      </p:cBhvr>
                                      <p:to>
                                        <p:strVal val="visible"/>
                                      </p:to>
                                    </p:set>
                                    <p:animEffect filter="fade" transition="in">
                                      <p:cBhvr>
                                        <p:cTn dur="1000"/>
                                        <p:tgtEl>
                                          <p:spTgt spid="67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33"/>
          <p:cNvSpPr txBox="1"/>
          <p:nvPr>
            <p:ph idx="4294967295" type="ctrTitle"/>
          </p:nvPr>
        </p:nvSpPr>
        <p:spPr>
          <a:xfrm>
            <a:off x="685800" y="325842"/>
            <a:ext cx="7772400" cy="89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Oswald"/>
              <a:buNone/>
            </a:pPr>
            <a:r>
              <a:rPr b="1" i="0" lang="en-US" sz="4800" u="none" cap="none" strike="noStrike">
                <a:solidFill>
                  <a:schemeClr val="accent1"/>
                </a:solidFill>
                <a:latin typeface="Oswald"/>
                <a:ea typeface="Oswald"/>
                <a:cs typeface="Oswald"/>
                <a:sym typeface="Oswald"/>
              </a:rPr>
              <a:t>150   /Day</a:t>
            </a:r>
            <a:endParaRPr b="1" i="0" sz="4800" u="none" cap="none" strike="noStrike">
              <a:solidFill>
                <a:schemeClr val="accent2"/>
              </a:solidFill>
              <a:latin typeface="Oswald"/>
              <a:ea typeface="Oswald"/>
              <a:cs typeface="Oswald"/>
              <a:sym typeface="Oswald"/>
            </a:endParaRPr>
          </a:p>
        </p:txBody>
      </p:sp>
      <p:sp>
        <p:nvSpPr>
          <p:cNvPr id="681" name="Google Shape;681;p33"/>
          <p:cNvSpPr txBox="1"/>
          <p:nvPr>
            <p:ph idx="4294967295" type="subTitle"/>
          </p:nvPr>
        </p:nvSpPr>
        <p:spPr>
          <a:xfrm>
            <a:off x="685800" y="936752"/>
            <a:ext cx="7772400" cy="46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2000"/>
              <a:buFont typeface="Source Sans Pro"/>
              <a:buNone/>
            </a:pPr>
            <a:r>
              <a:rPr b="0" i="0" lang="en-US" sz="2600" u="none" cap="none" strike="noStrike">
                <a:solidFill>
                  <a:schemeClr val="dk1"/>
                </a:solidFill>
                <a:latin typeface="Source Sans Pro"/>
                <a:ea typeface="Source Sans Pro"/>
                <a:cs typeface="Source Sans Pro"/>
                <a:sym typeface="Source Sans Pro"/>
              </a:rPr>
              <a:t>Highest Average listing Price of Manhattan</a:t>
            </a:r>
            <a:endParaRPr b="0" i="0" sz="2600" u="none" cap="none" strike="noStrike">
              <a:solidFill>
                <a:schemeClr val="dk1"/>
              </a:solidFill>
              <a:latin typeface="Source Sans Pro"/>
              <a:ea typeface="Source Sans Pro"/>
              <a:cs typeface="Source Sans Pro"/>
              <a:sym typeface="Source Sans Pro"/>
            </a:endParaRPr>
          </a:p>
        </p:txBody>
      </p:sp>
      <p:sp>
        <p:nvSpPr>
          <p:cNvPr id="682" name="Google Shape;682;p33"/>
          <p:cNvSpPr txBox="1"/>
          <p:nvPr>
            <p:ph idx="4294967295" type="ctrTitle"/>
          </p:nvPr>
        </p:nvSpPr>
        <p:spPr>
          <a:xfrm>
            <a:off x="685800" y="2954742"/>
            <a:ext cx="7772400" cy="89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Oswald"/>
              <a:buNone/>
            </a:pPr>
            <a:r>
              <a:rPr b="1" i="0" lang="en-US" sz="4800" u="none" cap="none" strike="noStrike">
                <a:solidFill>
                  <a:schemeClr val="accent1"/>
                </a:solidFill>
                <a:latin typeface="Oswald"/>
                <a:ea typeface="Oswald"/>
                <a:cs typeface="Oswald"/>
                <a:sym typeface="Oswald"/>
              </a:rPr>
              <a:t>Cheapest</a:t>
            </a:r>
            <a:endParaRPr b="1" i="0" sz="4800" u="none" cap="none" strike="noStrike">
              <a:solidFill>
                <a:schemeClr val="accent2"/>
              </a:solidFill>
              <a:latin typeface="Oswald"/>
              <a:ea typeface="Oswald"/>
              <a:cs typeface="Oswald"/>
              <a:sym typeface="Oswald"/>
            </a:endParaRPr>
          </a:p>
        </p:txBody>
      </p:sp>
      <p:sp>
        <p:nvSpPr>
          <p:cNvPr id="683" name="Google Shape;683;p33"/>
          <p:cNvSpPr txBox="1"/>
          <p:nvPr>
            <p:ph idx="4294967295" type="subTitle"/>
          </p:nvPr>
        </p:nvSpPr>
        <p:spPr>
          <a:xfrm>
            <a:off x="479726" y="3618042"/>
            <a:ext cx="8184547" cy="46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2000"/>
              <a:buFont typeface="Source Sans Pro"/>
              <a:buNone/>
            </a:pPr>
            <a:r>
              <a:rPr b="0" i="0" lang="en-US" sz="2000" u="none" cap="none" strike="noStrike">
                <a:solidFill>
                  <a:schemeClr val="dk1"/>
                </a:solidFill>
                <a:latin typeface="Source Sans Pro"/>
                <a:ea typeface="Source Sans Pro"/>
                <a:cs typeface="Source Sans Pro"/>
                <a:sym typeface="Source Sans Pro"/>
              </a:rPr>
              <a:t>Bronx comes out to be the cheapest neighbourhood group in New </a:t>
            </a:r>
            <a:r>
              <a:rPr b="0" i="0" lang="en-US" sz="1600" u="none" cap="none" strike="noStrike">
                <a:solidFill>
                  <a:schemeClr val="dk1"/>
                </a:solidFill>
                <a:latin typeface="Source Sans Pro"/>
                <a:ea typeface="Source Sans Pro"/>
                <a:cs typeface="Source Sans Pro"/>
                <a:sym typeface="Source Sans Pro"/>
              </a:rPr>
              <a:t>York</a:t>
            </a:r>
            <a:r>
              <a:rPr b="0" i="0" lang="en-US" sz="2000" u="none" cap="none" strike="noStrike">
                <a:solidFill>
                  <a:schemeClr val="dk1"/>
                </a:solidFill>
                <a:latin typeface="Source Sans Pro"/>
                <a:ea typeface="Source Sans Pro"/>
                <a:cs typeface="Source Sans Pro"/>
                <a:sym typeface="Source Sans Pro"/>
              </a:rPr>
              <a:t> city.</a:t>
            </a:r>
            <a:endParaRPr b="0" i="0" sz="2600" u="none" cap="none" strike="noStrike">
              <a:solidFill>
                <a:schemeClr val="dk1"/>
              </a:solidFill>
              <a:latin typeface="Source Sans Pro"/>
              <a:ea typeface="Source Sans Pro"/>
              <a:cs typeface="Source Sans Pro"/>
              <a:sym typeface="Source Sans Pro"/>
            </a:endParaRPr>
          </a:p>
        </p:txBody>
      </p:sp>
      <p:sp>
        <p:nvSpPr>
          <p:cNvPr id="684" name="Google Shape;684;p33"/>
          <p:cNvSpPr txBox="1"/>
          <p:nvPr>
            <p:ph idx="4294967295" type="ctrTitle"/>
          </p:nvPr>
        </p:nvSpPr>
        <p:spPr>
          <a:xfrm>
            <a:off x="685800" y="1640293"/>
            <a:ext cx="7772400" cy="89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Oswald"/>
              <a:buNone/>
            </a:pPr>
            <a:r>
              <a:rPr b="1" i="0" lang="en-US" sz="4800" u="none" cap="none" strike="noStrike">
                <a:solidFill>
                  <a:schemeClr val="accent1"/>
                </a:solidFill>
                <a:latin typeface="Oswald"/>
                <a:ea typeface="Oswald"/>
                <a:cs typeface="Oswald"/>
                <a:sym typeface="Oswald"/>
              </a:rPr>
              <a:t>Same </a:t>
            </a:r>
            <a:endParaRPr b="1" i="0" sz="4800" u="none" cap="none" strike="noStrike">
              <a:solidFill>
                <a:schemeClr val="accent2"/>
              </a:solidFill>
              <a:latin typeface="Oswald"/>
              <a:ea typeface="Oswald"/>
              <a:cs typeface="Oswald"/>
              <a:sym typeface="Oswald"/>
            </a:endParaRPr>
          </a:p>
        </p:txBody>
      </p:sp>
      <p:sp>
        <p:nvSpPr>
          <p:cNvPr id="685" name="Google Shape;685;p33"/>
          <p:cNvSpPr txBox="1"/>
          <p:nvPr>
            <p:ph idx="4294967295" type="subTitle"/>
          </p:nvPr>
        </p:nvSpPr>
        <p:spPr>
          <a:xfrm>
            <a:off x="685800" y="2251202"/>
            <a:ext cx="7772400" cy="46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2000"/>
              <a:buFont typeface="Source Sans Pro"/>
              <a:buNone/>
            </a:pPr>
            <a:r>
              <a:rPr b="0" i="0" lang="en-US" sz="2000" u="none" cap="none" strike="noStrike">
                <a:solidFill>
                  <a:schemeClr val="dk1"/>
                </a:solidFill>
                <a:latin typeface="Source Sans Pro"/>
                <a:ea typeface="Source Sans Pro"/>
                <a:cs typeface="Source Sans Pro"/>
                <a:sym typeface="Source Sans Pro"/>
              </a:rPr>
              <a:t>Queens and Staten Island have same average price/day</a:t>
            </a:r>
            <a:endParaRPr b="0" i="0" sz="2600" u="none" cap="none" strike="noStrike">
              <a:solidFill>
                <a:schemeClr val="dk1"/>
              </a:solidFill>
              <a:latin typeface="Source Sans Pro"/>
              <a:ea typeface="Source Sans Pro"/>
              <a:cs typeface="Source Sans Pro"/>
              <a:sym typeface="Source Sans Pro"/>
            </a:endParaRPr>
          </a:p>
        </p:txBody>
      </p:sp>
      <p:sp>
        <p:nvSpPr>
          <p:cNvPr id="686" name="Google Shape;686;p33"/>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descr="Dollar" id="687" name="Google Shape;687;p33"/>
          <p:cNvPicPr preferRelativeResize="0"/>
          <p:nvPr/>
        </p:nvPicPr>
        <p:blipFill rotWithShape="1">
          <a:blip r:embed="rId3">
            <a:alphaModFix/>
          </a:blip>
          <a:srcRect b="0" l="0" r="0" t="0"/>
          <a:stretch/>
        </p:blipFill>
        <p:spPr>
          <a:xfrm>
            <a:off x="4098114" y="379389"/>
            <a:ext cx="710829" cy="71082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80"/>
                                        </p:tgtEl>
                                        <p:attrNameLst>
                                          <p:attrName>style.visibility</p:attrName>
                                        </p:attrNameLst>
                                      </p:cBhvr>
                                      <p:to>
                                        <p:strVal val="visible"/>
                                      </p:to>
                                    </p:set>
                                    <p:anim calcmode="lin" valueType="num">
                                      <p:cBhvr additive="base">
                                        <p:cTn dur="500"/>
                                        <p:tgtEl>
                                          <p:spTgt spid="68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87"/>
                                        </p:tgtEl>
                                        <p:attrNameLst>
                                          <p:attrName>style.visibility</p:attrName>
                                        </p:attrNameLst>
                                      </p:cBhvr>
                                      <p:to>
                                        <p:strVal val="visible"/>
                                      </p:to>
                                    </p:set>
                                    <p:anim calcmode="lin" valueType="num">
                                      <p:cBhvr additive="base">
                                        <p:cTn dur="500"/>
                                        <p:tgtEl>
                                          <p:spTgt spid="68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1">
                                            <p:txEl>
                                              <p:pRg end="0" st="0"/>
                                            </p:txEl>
                                          </p:spTgt>
                                        </p:tgtEl>
                                        <p:attrNameLst>
                                          <p:attrName>style.visibility</p:attrName>
                                        </p:attrNameLst>
                                      </p:cBhvr>
                                      <p:to>
                                        <p:strVal val="visible"/>
                                      </p:to>
                                    </p:set>
                                    <p:animEffect filter="fade" transition="in">
                                      <p:cBhvr>
                                        <p:cTn dur="1000"/>
                                        <p:tgtEl>
                                          <p:spTgt spid="6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84"/>
                                        </p:tgtEl>
                                        <p:attrNameLst>
                                          <p:attrName>style.visibility</p:attrName>
                                        </p:attrNameLst>
                                      </p:cBhvr>
                                      <p:to>
                                        <p:strVal val="visible"/>
                                      </p:to>
                                    </p:set>
                                    <p:anim calcmode="lin" valueType="num">
                                      <p:cBhvr additive="base">
                                        <p:cTn dur="500"/>
                                        <p:tgtEl>
                                          <p:spTgt spid="68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5">
                                            <p:txEl>
                                              <p:pRg end="0" st="0"/>
                                            </p:txEl>
                                          </p:spTgt>
                                        </p:tgtEl>
                                        <p:attrNameLst>
                                          <p:attrName>style.visibility</p:attrName>
                                        </p:attrNameLst>
                                      </p:cBhvr>
                                      <p:to>
                                        <p:strVal val="visible"/>
                                      </p:to>
                                    </p:set>
                                    <p:animEffect filter="fade" transition="in">
                                      <p:cBhvr>
                                        <p:cTn dur="1000"/>
                                        <p:tgtEl>
                                          <p:spTgt spid="6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82"/>
                                        </p:tgtEl>
                                        <p:attrNameLst>
                                          <p:attrName>style.visibility</p:attrName>
                                        </p:attrNameLst>
                                      </p:cBhvr>
                                      <p:to>
                                        <p:strVal val="visible"/>
                                      </p:to>
                                    </p:set>
                                    <p:anim calcmode="lin" valueType="num">
                                      <p:cBhvr additive="base">
                                        <p:cTn dur="500"/>
                                        <p:tgtEl>
                                          <p:spTgt spid="68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3">
                                            <p:txEl>
                                              <p:pRg end="0" st="0"/>
                                            </p:txEl>
                                          </p:spTgt>
                                        </p:tgtEl>
                                        <p:attrNameLst>
                                          <p:attrName>style.visibility</p:attrName>
                                        </p:attrNameLst>
                                      </p:cBhvr>
                                      <p:to>
                                        <p:strVal val="visible"/>
                                      </p:to>
                                    </p:set>
                                    <p:animEffect filter="fade" transition="in">
                                      <p:cBhvr>
                                        <p:cTn dur="1000"/>
                                        <p:tgtEl>
                                          <p:spTgt spid="68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34"/>
          <p:cNvSpPr txBox="1"/>
          <p:nvPr>
            <p:ph type="title"/>
          </p:nvPr>
        </p:nvSpPr>
        <p:spPr>
          <a:xfrm>
            <a:off x="992420" y="-12280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t>EDA &amp; Visualization (Cont.)</a:t>
            </a:r>
            <a:endParaRPr/>
          </a:p>
        </p:txBody>
      </p:sp>
      <p:sp>
        <p:nvSpPr>
          <p:cNvPr id="693" name="Google Shape;693;p34"/>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694" name="Google Shape;694;p34"/>
          <p:cNvSpPr/>
          <p:nvPr/>
        </p:nvSpPr>
        <p:spPr>
          <a:xfrm>
            <a:off x="587889" y="681187"/>
            <a:ext cx="8061658" cy="5847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Que6. What is the average price/day of Airbnb listings with respect to neighborhood group and neighborhood in NYC ? (Top neighborhoods in NYC)</a:t>
            </a:r>
            <a:endParaRPr b="0" i="0" sz="1600" u="none" cap="none" strike="noStrike">
              <a:solidFill>
                <a:srgbClr val="000000"/>
              </a:solidFill>
              <a:latin typeface="Arial"/>
              <a:ea typeface="Arial"/>
              <a:cs typeface="Arial"/>
              <a:sym typeface="Arial"/>
            </a:endParaRPr>
          </a:p>
        </p:txBody>
      </p:sp>
      <p:pic>
        <p:nvPicPr>
          <p:cNvPr id="695" name="Google Shape;695;p34"/>
          <p:cNvPicPr preferRelativeResize="0"/>
          <p:nvPr/>
        </p:nvPicPr>
        <p:blipFill rotWithShape="1">
          <a:blip r:embed="rId3">
            <a:alphaModFix/>
          </a:blip>
          <a:srcRect b="0" l="0" r="0" t="0"/>
          <a:stretch/>
        </p:blipFill>
        <p:spPr>
          <a:xfrm>
            <a:off x="291255" y="1265962"/>
            <a:ext cx="4199466" cy="3109611"/>
          </a:xfrm>
          <a:prstGeom prst="rect">
            <a:avLst/>
          </a:prstGeom>
          <a:noFill/>
          <a:ln>
            <a:noFill/>
          </a:ln>
        </p:spPr>
      </p:pic>
      <p:pic>
        <p:nvPicPr>
          <p:cNvPr id="696" name="Google Shape;696;p34"/>
          <p:cNvPicPr preferRelativeResize="0"/>
          <p:nvPr/>
        </p:nvPicPr>
        <p:blipFill rotWithShape="1">
          <a:blip r:embed="rId4">
            <a:alphaModFix/>
          </a:blip>
          <a:srcRect b="0" l="0" r="0" t="0"/>
          <a:stretch/>
        </p:blipFill>
        <p:spPr>
          <a:xfrm>
            <a:off x="4673600" y="1265962"/>
            <a:ext cx="4272582" cy="310961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5"/>
                                        </p:tgtEl>
                                        <p:attrNameLst>
                                          <p:attrName>style.visibility</p:attrName>
                                        </p:attrNameLst>
                                      </p:cBhvr>
                                      <p:to>
                                        <p:strVal val="visible"/>
                                      </p:to>
                                    </p:set>
                                    <p:animEffect filter="fade" transition="in">
                                      <p:cBhvr>
                                        <p:cTn dur="1000"/>
                                        <p:tgtEl>
                                          <p:spTgt spid="6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6"/>
                                        </p:tgtEl>
                                        <p:attrNameLst>
                                          <p:attrName>style.visibility</p:attrName>
                                        </p:attrNameLst>
                                      </p:cBhvr>
                                      <p:to>
                                        <p:strVal val="visible"/>
                                      </p:to>
                                    </p:set>
                                    <p:animEffect filter="fade" transition="in">
                                      <p:cBhvr>
                                        <p:cTn dur="1000"/>
                                        <p:tgtEl>
                                          <p:spTgt spid="6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35"/>
          <p:cNvSpPr txBox="1"/>
          <p:nvPr>
            <p:ph type="title"/>
          </p:nvPr>
        </p:nvSpPr>
        <p:spPr>
          <a:xfrm>
            <a:off x="992420" y="-12280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t>EDA &amp; Visualization (Cont.)</a:t>
            </a:r>
            <a:endParaRPr/>
          </a:p>
        </p:txBody>
      </p:sp>
      <p:sp>
        <p:nvSpPr>
          <p:cNvPr id="702" name="Google Shape;702;p35"/>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703" name="Google Shape;703;p35"/>
          <p:cNvSpPr/>
          <p:nvPr/>
        </p:nvSpPr>
        <p:spPr>
          <a:xfrm>
            <a:off x="5088858" y="1416711"/>
            <a:ext cx="3845169" cy="738664"/>
          </a:xfrm>
          <a:prstGeom prst="rect">
            <a:avLst/>
          </a:prstGeom>
          <a:noFill/>
          <a:ln>
            <a:noFill/>
          </a:ln>
        </p:spPr>
        <p:txBody>
          <a:bodyPr anchorCtr="0" anchor="t" bIns="45700" lIns="91425" spcFirstLastPara="1" rIns="91425" wrap="square" tIns="45700">
            <a:spAutoFit/>
          </a:bodyPr>
          <a:lstStyle/>
          <a:p>
            <a:pPr indent="0" lvl="0" marL="127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1270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Roboto"/>
                <a:ea typeface="Roboto"/>
                <a:cs typeface="Roboto"/>
                <a:sym typeface="Roboto"/>
              </a:rPr>
              <a:t>Most Expensive Neighbourhood  </a:t>
            </a:r>
            <a:r>
              <a:rPr b="0" i="0" lang="en-US" sz="1400" u="none" cap="none" strike="noStrike">
                <a:solidFill>
                  <a:srgbClr val="000000"/>
                </a:solidFill>
                <a:latin typeface="Roboto"/>
                <a:ea typeface="Roboto"/>
                <a:cs typeface="Roboto"/>
                <a:sym typeface="Roboto"/>
              </a:rPr>
              <a:t>- </a:t>
            </a:r>
            <a:endParaRPr/>
          </a:p>
          <a:p>
            <a:pPr indent="0" lvl="0" marL="1270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Fort Wadsworth, Woodrow and Tribeca.</a:t>
            </a:r>
            <a:endParaRPr b="0" i="0" sz="1400" u="none" cap="none" strike="noStrike">
              <a:solidFill>
                <a:srgbClr val="000000"/>
              </a:solidFill>
              <a:latin typeface="Roboto"/>
              <a:ea typeface="Roboto"/>
              <a:cs typeface="Roboto"/>
              <a:sym typeface="Roboto"/>
            </a:endParaRPr>
          </a:p>
        </p:txBody>
      </p:sp>
      <p:pic>
        <p:nvPicPr>
          <p:cNvPr id="704" name="Google Shape;704;p35"/>
          <p:cNvPicPr preferRelativeResize="0"/>
          <p:nvPr/>
        </p:nvPicPr>
        <p:blipFill rotWithShape="1">
          <a:blip r:embed="rId3">
            <a:alphaModFix/>
          </a:blip>
          <a:srcRect b="0" l="0" r="0" t="-1276"/>
          <a:stretch/>
        </p:blipFill>
        <p:spPr>
          <a:xfrm>
            <a:off x="308924" y="698475"/>
            <a:ext cx="4971326" cy="3834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3"/>
                                        </p:tgtEl>
                                        <p:attrNameLst>
                                          <p:attrName>style.visibility</p:attrName>
                                        </p:attrNameLst>
                                      </p:cBhvr>
                                      <p:to>
                                        <p:strVal val="visible"/>
                                      </p:to>
                                    </p:set>
                                    <p:animEffect filter="fade" transition="in">
                                      <p:cBhvr>
                                        <p:cTn dur="1000"/>
                                        <p:tgtEl>
                                          <p:spTgt spid="7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36"/>
          <p:cNvSpPr txBox="1"/>
          <p:nvPr>
            <p:ph idx="4294967295" type="ctrTitle"/>
          </p:nvPr>
        </p:nvSpPr>
        <p:spPr>
          <a:xfrm>
            <a:off x="685800" y="2726342"/>
            <a:ext cx="7772400" cy="115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Oswald"/>
              <a:buNone/>
            </a:pPr>
            <a:r>
              <a:rPr b="1" i="0" lang="en-US" sz="10000" u="none" cap="none" strike="noStrike">
                <a:solidFill>
                  <a:srgbClr val="FFFFFF"/>
                </a:solidFill>
                <a:latin typeface="Oswald"/>
                <a:ea typeface="Oswald"/>
                <a:cs typeface="Oswald"/>
                <a:sym typeface="Oswald"/>
              </a:rPr>
              <a:t>Insights</a:t>
            </a:r>
            <a:endParaRPr b="1" i="0" sz="10000" u="none" cap="none" strike="noStrike">
              <a:solidFill>
                <a:srgbClr val="FFFFFF"/>
              </a:solidFill>
              <a:latin typeface="Oswald"/>
              <a:ea typeface="Oswald"/>
              <a:cs typeface="Oswald"/>
              <a:sym typeface="Oswald"/>
            </a:endParaRPr>
          </a:p>
        </p:txBody>
      </p:sp>
      <p:sp>
        <p:nvSpPr>
          <p:cNvPr id="710" name="Google Shape;710;p36"/>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9"/>
                                        </p:tgtEl>
                                        <p:attrNameLst>
                                          <p:attrName>style.visibility</p:attrName>
                                        </p:attrNameLst>
                                      </p:cBhvr>
                                      <p:to>
                                        <p:strVal val="visible"/>
                                      </p:to>
                                    </p:set>
                                    <p:animEffect filter="fade" transition="in">
                                      <p:cBhvr>
                                        <p:cTn dur="10"/>
                                        <p:tgtEl>
                                          <p:spTgt spid="7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37"/>
          <p:cNvSpPr txBox="1"/>
          <p:nvPr>
            <p:ph type="title"/>
          </p:nvPr>
        </p:nvSpPr>
        <p:spPr>
          <a:xfrm>
            <a:off x="1038178" y="490652"/>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sz="4800">
                <a:solidFill>
                  <a:srgbClr val="00CEF6"/>
                </a:solidFill>
              </a:rPr>
              <a:t>Top Neighborhood</a:t>
            </a:r>
            <a:endParaRPr sz="4800"/>
          </a:p>
        </p:txBody>
      </p:sp>
      <p:sp>
        <p:nvSpPr>
          <p:cNvPr id="716" name="Google Shape;716;p37"/>
          <p:cNvSpPr txBox="1"/>
          <p:nvPr>
            <p:ph idx="1" type="body"/>
          </p:nvPr>
        </p:nvSpPr>
        <p:spPr>
          <a:xfrm>
            <a:off x="733859" y="1206452"/>
            <a:ext cx="7605238" cy="2999788"/>
          </a:xfrm>
          <a:prstGeom prst="rect">
            <a:avLst/>
          </a:prstGeom>
          <a:noFill/>
          <a:ln>
            <a:noFill/>
          </a:ln>
        </p:spPr>
        <p:txBody>
          <a:bodyPr anchorCtr="0" anchor="t" bIns="91425" lIns="91425" spcFirstLastPara="1" rIns="91425" wrap="square" tIns="91425">
            <a:noAutofit/>
          </a:bodyPr>
          <a:lstStyle/>
          <a:p>
            <a:pPr indent="-222250" lvl="0" marL="457200" rtl="0" algn="just">
              <a:lnSpc>
                <a:spcPct val="100000"/>
              </a:lnSpc>
              <a:spcBef>
                <a:spcPts val="600"/>
              </a:spcBef>
              <a:spcAft>
                <a:spcPts val="0"/>
              </a:spcAft>
              <a:buClr>
                <a:schemeClr val="dk1"/>
              </a:buClr>
              <a:buSzPts val="2100"/>
              <a:buFont typeface="Arial"/>
              <a:buNone/>
            </a:pPr>
            <a:r>
              <a:t/>
            </a:r>
            <a:endParaRPr sz="1400">
              <a:latin typeface="Roboto"/>
              <a:ea typeface="Roboto"/>
              <a:cs typeface="Roboto"/>
              <a:sym typeface="Roboto"/>
            </a:endParaRPr>
          </a:p>
          <a:p>
            <a:pPr indent="-304800" lvl="0" marL="457200" rtl="0" algn="just">
              <a:lnSpc>
                <a:spcPct val="100000"/>
              </a:lnSpc>
              <a:spcBef>
                <a:spcPts val="600"/>
              </a:spcBef>
              <a:spcAft>
                <a:spcPts val="0"/>
              </a:spcAft>
              <a:buClr>
                <a:schemeClr val="dk1"/>
              </a:buClr>
              <a:buSzPts val="2100"/>
              <a:buFont typeface="Arial"/>
              <a:buChar char="•"/>
            </a:pPr>
            <a:r>
              <a:rPr lang="en-US" sz="1400">
                <a:latin typeface="Roboto"/>
                <a:ea typeface="Roboto"/>
                <a:cs typeface="Roboto"/>
                <a:sym typeface="Roboto"/>
              </a:rPr>
              <a:t>Top Most Expensive Neighbourhood is Fort Wadsworth followed by Woodrow and Tribeca with the mean price of 800$ and 700$.</a:t>
            </a:r>
            <a:endParaRPr/>
          </a:p>
          <a:p>
            <a:pPr indent="-304800" lvl="0" marL="457200" rtl="0" algn="just">
              <a:lnSpc>
                <a:spcPct val="100000"/>
              </a:lnSpc>
              <a:spcBef>
                <a:spcPts val="600"/>
              </a:spcBef>
              <a:spcAft>
                <a:spcPts val="0"/>
              </a:spcAft>
              <a:buClr>
                <a:schemeClr val="dk1"/>
              </a:buClr>
              <a:buSzPts val="2100"/>
              <a:buFont typeface="Arial"/>
              <a:buChar char="•"/>
            </a:pPr>
            <a:r>
              <a:rPr lang="en-US" sz="1400">
                <a:latin typeface="Roboto"/>
                <a:ea typeface="Roboto"/>
                <a:cs typeface="Roboto"/>
                <a:sym typeface="Roboto"/>
              </a:rPr>
              <a:t>Manhattan has the highest(the costliest) average of price ranging to </a:t>
            </a:r>
            <a:r>
              <a:rPr lang="en-US" sz="1400">
                <a:latin typeface="Roboto"/>
                <a:ea typeface="Roboto"/>
                <a:cs typeface="Roboto"/>
                <a:sym typeface="Roboto"/>
              </a:rPr>
              <a:t>150 dollars</a:t>
            </a:r>
            <a:r>
              <a:rPr lang="en-US" sz="1400">
                <a:latin typeface="Roboto"/>
                <a:ea typeface="Roboto"/>
                <a:cs typeface="Roboto"/>
                <a:sym typeface="Roboto"/>
              </a:rPr>
              <a:t>/day followed by Brooklyn</a:t>
            </a:r>
            <a:endParaRPr/>
          </a:p>
          <a:p>
            <a:pPr indent="-304800" lvl="0" marL="457200" rtl="0" algn="just">
              <a:lnSpc>
                <a:spcPct val="100000"/>
              </a:lnSpc>
              <a:spcBef>
                <a:spcPts val="600"/>
              </a:spcBef>
              <a:spcAft>
                <a:spcPts val="0"/>
              </a:spcAft>
              <a:buClr>
                <a:schemeClr val="dk1"/>
              </a:buClr>
              <a:buSzPts val="2100"/>
              <a:buFont typeface="Arial"/>
              <a:buChar char="•"/>
            </a:pPr>
            <a:r>
              <a:rPr lang="en-US" sz="1400">
                <a:latin typeface="Roboto"/>
                <a:ea typeface="Roboto"/>
                <a:cs typeface="Roboto"/>
                <a:sym typeface="Roboto"/>
              </a:rPr>
              <a:t>Queens and Staten Island have same average price/day</a:t>
            </a:r>
            <a:endParaRPr/>
          </a:p>
          <a:p>
            <a:pPr indent="-304800" lvl="0" marL="457200" rtl="0" algn="just">
              <a:lnSpc>
                <a:spcPct val="100000"/>
              </a:lnSpc>
              <a:spcBef>
                <a:spcPts val="600"/>
              </a:spcBef>
              <a:spcAft>
                <a:spcPts val="0"/>
              </a:spcAft>
              <a:buClr>
                <a:schemeClr val="dk1"/>
              </a:buClr>
              <a:buSzPts val="2100"/>
              <a:buFont typeface="Arial"/>
              <a:buChar char="•"/>
            </a:pPr>
            <a:r>
              <a:rPr lang="en-US" sz="1400">
                <a:latin typeface="Roboto"/>
                <a:ea typeface="Roboto"/>
                <a:cs typeface="Roboto"/>
                <a:sym typeface="Roboto"/>
              </a:rPr>
              <a:t>Bronx comes out to be the cheapest neighborhood group in New York city</a:t>
            </a:r>
            <a:endParaRPr/>
          </a:p>
          <a:p>
            <a:pPr indent="-304800" lvl="0" marL="457200" rtl="0" algn="just">
              <a:lnSpc>
                <a:spcPct val="100000"/>
              </a:lnSpc>
              <a:spcBef>
                <a:spcPts val="600"/>
              </a:spcBef>
              <a:spcAft>
                <a:spcPts val="0"/>
              </a:spcAft>
              <a:buClr>
                <a:schemeClr val="dk1"/>
              </a:buClr>
              <a:buSzPts val="2100"/>
              <a:buFont typeface="Arial"/>
              <a:buChar char="•"/>
            </a:pPr>
            <a:r>
              <a:rPr lang="en-US" sz="1400">
                <a:solidFill>
                  <a:schemeClr val="dk1"/>
                </a:solidFill>
                <a:latin typeface="Roboto"/>
                <a:ea typeface="Roboto"/>
                <a:cs typeface="Roboto"/>
                <a:sym typeface="Roboto"/>
              </a:rPr>
              <a:t>Bronx has least average price which can have mostly shared room as shared room is less preferred by customers.</a:t>
            </a:r>
            <a:endParaRPr/>
          </a:p>
        </p:txBody>
      </p:sp>
      <p:sp>
        <p:nvSpPr>
          <p:cNvPr id="717" name="Google Shape;717;p37"/>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38"/>
          <p:cNvSpPr txBox="1"/>
          <p:nvPr>
            <p:ph type="title"/>
          </p:nvPr>
        </p:nvSpPr>
        <p:spPr>
          <a:xfrm>
            <a:off x="992420" y="-12280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t>EDA &amp; Visualization (Cont.)</a:t>
            </a:r>
            <a:endParaRPr/>
          </a:p>
        </p:txBody>
      </p:sp>
      <p:sp>
        <p:nvSpPr>
          <p:cNvPr id="723" name="Google Shape;723;p38"/>
          <p:cNvSpPr txBox="1"/>
          <p:nvPr>
            <p:ph idx="3" type="body"/>
          </p:nvPr>
        </p:nvSpPr>
        <p:spPr>
          <a:xfrm>
            <a:off x="4980490" y="2007868"/>
            <a:ext cx="4091439" cy="1127764"/>
          </a:xfrm>
          <a:prstGeom prst="rect">
            <a:avLst/>
          </a:prstGeom>
          <a:noFill/>
          <a:ln>
            <a:noFill/>
          </a:ln>
        </p:spPr>
        <p:txBody>
          <a:bodyPr anchorCtr="0" anchor="t" bIns="91425" lIns="91425" spcFirstLastPara="1" rIns="91425" wrap="square" tIns="91425">
            <a:noAutofit/>
          </a:bodyPr>
          <a:lstStyle/>
          <a:p>
            <a:pPr indent="0" lvl="0" marL="127000" rtl="0" algn="just">
              <a:lnSpc>
                <a:spcPct val="100000"/>
              </a:lnSpc>
              <a:spcBef>
                <a:spcPts val="600"/>
              </a:spcBef>
              <a:spcAft>
                <a:spcPts val="0"/>
              </a:spcAft>
              <a:buSzPts val="1600"/>
              <a:buNone/>
            </a:pPr>
            <a:r>
              <a:rPr lang="en-US" sz="1400">
                <a:latin typeface="Roboto"/>
                <a:ea typeface="Roboto"/>
                <a:cs typeface="Roboto"/>
                <a:sym typeface="Roboto"/>
              </a:rPr>
              <a:t>These are top 5 Hottest Areas where Williamsburg is the hottest area of transaction followed by Bedford-Stuyvesant</a:t>
            </a:r>
            <a:endParaRPr/>
          </a:p>
          <a:p>
            <a:pPr indent="0" lvl="0" marL="127000" rtl="0" algn="just">
              <a:lnSpc>
                <a:spcPct val="100000"/>
              </a:lnSpc>
              <a:spcBef>
                <a:spcPts val="600"/>
              </a:spcBef>
              <a:spcAft>
                <a:spcPts val="0"/>
              </a:spcAft>
              <a:buSzPts val="1600"/>
              <a:buNone/>
            </a:pPr>
            <a:r>
              <a:t/>
            </a:r>
            <a:endParaRPr sz="1400">
              <a:latin typeface="Roboto"/>
              <a:ea typeface="Roboto"/>
              <a:cs typeface="Roboto"/>
              <a:sym typeface="Roboto"/>
            </a:endParaRPr>
          </a:p>
        </p:txBody>
      </p:sp>
      <p:sp>
        <p:nvSpPr>
          <p:cNvPr id="724" name="Google Shape;724;p38"/>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725" name="Google Shape;725;p38"/>
          <p:cNvPicPr preferRelativeResize="0"/>
          <p:nvPr/>
        </p:nvPicPr>
        <p:blipFill rotWithShape="1">
          <a:blip r:embed="rId3">
            <a:alphaModFix/>
          </a:blip>
          <a:srcRect b="0" l="0" r="0" t="0"/>
          <a:stretch/>
        </p:blipFill>
        <p:spPr>
          <a:xfrm>
            <a:off x="535093" y="1379643"/>
            <a:ext cx="4445397" cy="2894330"/>
          </a:xfrm>
          <a:prstGeom prst="rect">
            <a:avLst/>
          </a:prstGeom>
          <a:noFill/>
          <a:ln>
            <a:noFill/>
          </a:ln>
        </p:spPr>
      </p:pic>
      <p:sp>
        <p:nvSpPr>
          <p:cNvPr id="726" name="Google Shape;726;p38"/>
          <p:cNvSpPr/>
          <p:nvPr/>
        </p:nvSpPr>
        <p:spPr>
          <a:xfrm>
            <a:off x="587889" y="681187"/>
            <a:ext cx="806165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dk1"/>
                </a:solidFill>
                <a:latin typeface="Roboto"/>
                <a:ea typeface="Roboto"/>
                <a:cs typeface="Roboto"/>
                <a:sym typeface="Roboto"/>
              </a:rPr>
              <a:t>Que7.  Any Particular Neighborhood/Location with Maximum no. of Bookings and revenue from room type ?</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5"/>
                                        </p:tgtEl>
                                        <p:attrNameLst>
                                          <p:attrName>style.visibility</p:attrName>
                                        </p:attrNameLst>
                                      </p:cBhvr>
                                      <p:to>
                                        <p:strVal val="visible"/>
                                      </p:to>
                                    </p:set>
                                    <p:animEffect filter="fade" transition="in">
                                      <p:cBhvr>
                                        <p:cTn dur="1000"/>
                                        <p:tgtEl>
                                          <p:spTgt spid="7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3">
                                            <p:txEl>
                                              <p:pRg end="0" st="0"/>
                                            </p:txEl>
                                          </p:spTgt>
                                        </p:tgtEl>
                                        <p:attrNameLst>
                                          <p:attrName>style.visibility</p:attrName>
                                        </p:attrNameLst>
                                      </p:cBhvr>
                                      <p:to>
                                        <p:strVal val="visible"/>
                                      </p:to>
                                    </p:set>
                                    <p:animEffect filter="fade" transition="in">
                                      <p:cBhvr>
                                        <p:cTn dur="1000"/>
                                        <p:tgtEl>
                                          <p:spTgt spid="7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3">
                                            <p:txEl>
                                              <p:pRg end="1" st="1"/>
                                            </p:txEl>
                                          </p:spTgt>
                                        </p:tgtEl>
                                        <p:attrNameLst>
                                          <p:attrName>style.visibility</p:attrName>
                                        </p:attrNameLst>
                                      </p:cBhvr>
                                      <p:to>
                                        <p:strVal val="visible"/>
                                      </p:to>
                                    </p:set>
                                    <p:animEffect filter="fade" transition="in">
                                      <p:cBhvr>
                                        <p:cTn dur="1000"/>
                                        <p:tgtEl>
                                          <p:spTgt spid="72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39"/>
          <p:cNvSpPr txBox="1"/>
          <p:nvPr>
            <p:ph type="title"/>
          </p:nvPr>
        </p:nvSpPr>
        <p:spPr>
          <a:xfrm>
            <a:off x="1053380" y="94827"/>
            <a:ext cx="6996600" cy="45076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t>EDA &amp; Visualization (Cont.)</a:t>
            </a:r>
            <a:endParaRPr/>
          </a:p>
        </p:txBody>
      </p:sp>
      <p:sp>
        <p:nvSpPr>
          <p:cNvPr id="732" name="Google Shape;732;p39"/>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733" name="Google Shape;733;p39"/>
          <p:cNvPicPr preferRelativeResize="0"/>
          <p:nvPr/>
        </p:nvPicPr>
        <p:blipFill rotWithShape="1">
          <a:blip r:embed="rId3">
            <a:alphaModFix/>
          </a:blip>
          <a:srcRect b="0" l="0" r="0" t="0"/>
          <a:stretch/>
        </p:blipFill>
        <p:spPr>
          <a:xfrm>
            <a:off x="1916853" y="731520"/>
            <a:ext cx="6639922" cy="3488267"/>
          </a:xfrm>
          <a:prstGeom prst="rect">
            <a:avLst/>
          </a:prstGeom>
          <a:noFill/>
          <a:ln>
            <a:noFill/>
          </a:ln>
        </p:spPr>
      </p:pic>
      <p:sp>
        <p:nvSpPr>
          <p:cNvPr id="734" name="Google Shape;734;p39"/>
          <p:cNvSpPr txBox="1"/>
          <p:nvPr/>
        </p:nvSpPr>
        <p:spPr>
          <a:xfrm>
            <a:off x="501226" y="2167876"/>
            <a:ext cx="184234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WordCloud -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4"/>
                                        </p:tgtEl>
                                        <p:attrNameLst>
                                          <p:attrName>style.visibility</p:attrName>
                                        </p:attrNameLst>
                                      </p:cBhvr>
                                      <p:to>
                                        <p:strVal val="visible"/>
                                      </p:to>
                                    </p:set>
                                    <p:animEffect filter="fade" transition="in">
                                      <p:cBhvr>
                                        <p:cTn dur="1000"/>
                                        <p:tgtEl>
                                          <p:spTgt spid="7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3"/>
                                        </p:tgtEl>
                                        <p:attrNameLst>
                                          <p:attrName>style.visibility</p:attrName>
                                        </p:attrNameLst>
                                      </p:cBhvr>
                                      <p:to>
                                        <p:strVal val="visible"/>
                                      </p:to>
                                    </p:set>
                                    <p:animEffect filter="fade" transition="in">
                                      <p:cBhvr>
                                        <p:cTn dur="1000"/>
                                        <p:tgtEl>
                                          <p:spTgt spid="7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
          <p:cNvSpPr txBox="1"/>
          <p:nvPr>
            <p:ph type="title"/>
          </p:nvPr>
        </p:nvSpPr>
        <p:spPr>
          <a:xfrm>
            <a:off x="1073700" y="82636"/>
            <a:ext cx="6996600" cy="714651"/>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latin typeface="Oswald"/>
                <a:ea typeface="Oswald"/>
                <a:cs typeface="Oswald"/>
                <a:sym typeface="Oswald"/>
              </a:rPr>
              <a:t>Introduction (Cont.)</a:t>
            </a:r>
            <a:endParaRPr/>
          </a:p>
        </p:txBody>
      </p:sp>
      <p:sp>
        <p:nvSpPr>
          <p:cNvPr id="408" name="Google Shape;408;p4"/>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409" name="Google Shape;409;p4"/>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0" name="Google Shape;410;p4"/>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411" name="Google Shape;411;p4"/>
          <p:cNvGrpSpPr/>
          <p:nvPr/>
        </p:nvGrpSpPr>
        <p:grpSpPr>
          <a:xfrm>
            <a:off x="1379850" y="1156100"/>
            <a:ext cx="1286400" cy="1020701"/>
            <a:chOff x="1379850" y="1156100"/>
            <a:chExt cx="1286400" cy="1020701"/>
          </a:xfrm>
        </p:grpSpPr>
        <p:grpSp>
          <p:nvGrpSpPr>
            <p:cNvPr id="412" name="Google Shape;412;p4"/>
            <p:cNvGrpSpPr/>
            <p:nvPr/>
          </p:nvGrpSpPr>
          <p:grpSpPr>
            <a:xfrm>
              <a:off x="1786339" y="1703401"/>
              <a:ext cx="473400" cy="473400"/>
              <a:chOff x="1786339" y="1703401"/>
              <a:chExt cx="473400" cy="473400"/>
            </a:xfrm>
          </p:grpSpPr>
          <p:sp>
            <p:nvSpPr>
              <p:cNvPr id="413" name="Google Shape;413;p4"/>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
            <p:nvSpPr>
              <p:cNvPr id="414" name="Google Shape;414;p4"/>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chemeClr val="dk2"/>
                    </a:solidFill>
                    <a:latin typeface="Source Sans Pro"/>
                    <a:ea typeface="Source Sans Pro"/>
                    <a:cs typeface="Source Sans Pro"/>
                    <a:sym typeface="Source Sans Pro"/>
                  </a:rPr>
                  <a:t>1</a:t>
                </a:r>
                <a:endParaRPr b="0" i="0" sz="600" u="none" cap="none" strike="noStrike">
                  <a:solidFill>
                    <a:schemeClr val="dk2"/>
                  </a:solidFill>
                  <a:latin typeface="Source Sans Pro"/>
                  <a:ea typeface="Source Sans Pro"/>
                  <a:cs typeface="Source Sans Pro"/>
                  <a:sym typeface="Source Sans Pro"/>
                </a:endParaRPr>
              </a:p>
            </p:txBody>
          </p:sp>
        </p:grpSp>
        <p:sp>
          <p:nvSpPr>
            <p:cNvPr id="415" name="Google Shape;415;p4"/>
            <p:cNvSpPr txBox="1"/>
            <p:nvPr/>
          </p:nvSpPr>
          <p:spPr>
            <a:xfrm>
              <a:off x="1379850"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Source Sans Pro"/>
                  <a:ea typeface="Source Sans Pro"/>
                  <a:cs typeface="Source Sans Pro"/>
                  <a:sym typeface="Source Sans Pro"/>
                </a:rPr>
                <a:t>What is Airbnb?</a:t>
              </a:r>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Source Sans Pro"/>
                  <a:ea typeface="Source Sans Pro"/>
                  <a:cs typeface="Source Sans Pro"/>
                  <a:sym typeface="Source Sans Pro"/>
                </a:rPr>
                <a:t>Problem Statement</a:t>
              </a:r>
              <a:endParaRPr b="0" i="0" sz="900" u="none" cap="none" strike="noStrike">
                <a:solidFill>
                  <a:schemeClr val="dk2"/>
                </a:solidFill>
                <a:latin typeface="Source Sans Pro"/>
                <a:ea typeface="Source Sans Pro"/>
                <a:cs typeface="Source Sans Pro"/>
                <a:sym typeface="Source Sans Pro"/>
              </a:endParaRPr>
            </a:p>
          </p:txBody>
        </p:sp>
      </p:grpSp>
      <p:grpSp>
        <p:nvGrpSpPr>
          <p:cNvPr id="416" name="Google Shape;416;p4"/>
          <p:cNvGrpSpPr/>
          <p:nvPr/>
        </p:nvGrpSpPr>
        <p:grpSpPr>
          <a:xfrm>
            <a:off x="3377205" y="1156100"/>
            <a:ext cx="1286400" cy="1020701"/>
            <a:chOff x="3377205" y="1156100"/>
            <a:chExt cx="1286400" cy="1020701"/>
          </a:xfrm>
        </p:grpSpPr>
        <p:grpSp>
          <p:nvGrpSpPr>
            <p:cNvPr id="417" name="Google Shape;417;p4"/>
            <p:cNvGrpSpPr/>
            <p:nvPr/>
          </p:nvGrpSpPr>
          <p:grpSpPr>
            <a:xfrm>
              <a:off x="3814414" y="1703401"/>
              <a:ext cx="473400" cy="473400"/>
              <a:chOff x="3814414" y="1703401"/>
              <a:chExt cx="473400" cy="473400"/>
            </a:xfrm>
          </p:grpSpPr>
          <p:sp>
            <p:nvSpPr>
              <p:cNvPr id="418" name="Google Shape;418;p4"/>
              <p:cNvSpPr/>
              <p:nvPr/>
            </p:nvSpPr>
            <p:spPr>
              <a:xfrm rot="8100000">
                <a:off x="3883742"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
            <p:nvSpPr>
              <p:cNvPr id="419" name="Google Shape;419;p4"/>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chemeClr val="dk2"/>
                    </a:solidFill>
                    <a:latin typeface="Source Sans Pro"/>
                    <a:ea typeface="Source Sans Pro"/>
                    <a:cs typeface="Source Sans Pro"/>
                    <a:sym typeface="Source Sans Pro"/>
                  </a:rPr>
                  <a:t>3</a:t>
                </a:r>
                <a:endParaRPr b="0" i="0" sz="600" u="none" cap="none" strike="noStrike">
                  <a:solidFill>
                    <a:schemeClr val="dk2"/>
                  </a:solidFill>
                  <a:latin typeface="Source Sans Pro"/>
                  <a:ea typeface="Source Sans Pro"/>
                  <a:cs typeface="Source Sans Pro"/>
                  <a:sym typeface="Source Sans Pro"/>
                </a:endParaRPr>
              </a:p>
            </p:txBody>
          </p:sp>
        </p:grpSp>
        <p:sp>
          <p:nvSpPr>
            <p:cNvPr id="420" name="Google Shape;420;p4"/>
            <p:cNvSpPr txBox="1"/>
            <p:nvPr/>
          </p:nvSpPr>
          <p:spPr>
            <a:xfrm>
              <a:off x="3377205"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Source Sans Pro"/>
                  <a:ea typeface="Source Sans Pro"/>
                  <a:cs typeface="Source Sans Pro"/>
                  <a:sym typeface="Source Sans Pro"/>
                </a:rPr>
                <a:t>Data Wrangling</a:t>
              </a:r>
              <a:endParaRPr b="0" i="0" sz="900" u="none" cap="none" strike="noStrike">
                <a:solidFill>
                  <a:schemeClr val="dk2"/>
                </a:solidFill>
                <a:latin typeface="Source Sans Pro"/>
                <a:ea typeface="Source Sans Pro"/>
                <a:cs typeface="Source Sans Pro"/>
                <a:sym typeface="Source Sans Pro"/>
              </a:endParaRPr>
            </a:p>
          </p:txBody>
        </p:sp>
      </p:grpSp>
      <p:grpSp>
        <p:nvGrpSpPr>
          <p:cNvPr id="421" name="Google Shape;421;p4"/>
          <p:cNvGrpSpPr/>
          <p:nvPr/>
        </p:nvGrpSpPr>
        <p:grpSpPr>
          <a:xfrm>
            <a:off x="5436010" y="1156100"/>
            <a:ext cx="1286400" cy="1020701"/>
            <a:chOff x="5436010" y="1156100"/>
            <a:chExt cx="1286400" cy="1020701"/>
          </a:xfrm>
        </p:grpSpPr>
        <p:grpSp>
          <p:nvGrpSpPr>
            <p:cNvPr id="422" name="Google Shape;422;p4"/>
            <p:cNvGrpSpPr/>
            <p:nvPr/>
          </p:nvGrpSpPr>
          <p:grpSpPr>
            <a:xfrm>
              <a:off x="5842489" y="1703401"/>
              <a:ext cx="473400" cy="473400"/>
              <a:chOff x="5842489" y="1703401"/>
              <a:chExt cx="473400" cy="473400"/>
            </a:xfrm>
          </p:grpSpPr>
          <p:sp>
            <p:nvSpPr>
              <p:cNvPr id="423" name="Google Shape;423;p4"/>
              <p:cNvSpPr/>
              <p:nvPr/>
            </p:nvSpPr>
            <p:spPr>
              <a:xfrm rot="8100000">
                <a:off x="5911817"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
            <p:nvSpPr>
              <p:cNvPr id="424" name="Google Shape;424;p4"/>
              <p:cNvSpPr/>
              <p:nvPr/>
            </p:nvSpPr>
            <p:spPr>
              <a:xfrm>
                <a:off x="601213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chemeClr val="dk2"/>
                    </a:solidFill>
                    <a:latin typeface="Source Sans Pro"/>
                    <a:ea typeface="Source Sans Pro"/>
                    <a:cs typeface="Source Sans Pro"/>
                    <a:sym typeface="Source Sans Pro"/>
                  </a:rPr>
                  <a:t>5</a:t>
                </a:r>
                <a:endParaRPr b="0" i="0" sz="600" u="none" cap="none" strike="noStrike">
                  <a:solidFill>
                    <a:schemeClr val="dk2"/>
                  </a:solidFill>
                  <a:latin typeface="Source Sans Pro"/>
                  <a:ea typeface="Source Sans Pro"/>
                  <a:cs typeface="Source Sans Pro"/>
                  <a:sym typeface="Source Sans Pro"/>
                </a:endParaRPr>
              </a:p>
            </p:txBody>
          </p:sp>
        </p:grpSp>
        <p:sp>
          <p:nvSpPr>
            <p:cNvPr id="425" name="Google Shape;425;p4"/>
            <p:cNvSpPr txBox="1"/>
            <p:nvPr/>
          </p:nvSpPr>
          <p:spPr>
            <a:xfrm>
              <a:off x="5436010"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Source Sans Pro"/>
                  <a:ea typeface="Source Sans Pro"/>
                  <a:cs typeface="Source Sans Pro"/>
                  <a:sym typeface="Source Sans Pro"/>
                </a:rPr>
                <a:t>Competitive Advantages &amp; Future Work</a:t>
              </a:r>
              <a:endParaRPr b="0" i="0" sz="900" u="none" cap="none" strike="noStrike">
                <a:solidFill>
                  <a:schemeClr val="dk2"/>
                </a:solidFill>
                <a:latin typeface="Source Sans Pro"/>
                <a:ea typeface="Source Sans Pro"/>
                <a:cs typeface="Source Sans Pro"/>
                <a:sym typeface="Source Sans Pro"/>
              </a:endParaRPr>
            </a:p>
          </p:txBody>
        </p:sp>
      </p:grpSp>
      <p:grpSp>
        <p:nvGrpSpPr>
          <p:cNvPr id="426" name="Google Shape;426;p4"/>
          <p:cNvGrpSpPr/>
          <p:nvPr/>
        </p:nvGrpSpPr>
        <p:grpSpPr>
          <a:xfrm>
            <a:off x="2418175" y="3576300"/>
            <a:ext cx="1286400" cy="1020700"/>
            <a:chOff x="2418175" y="3576300"/>
            <a:chExt cx="1286400" cy="1020700"/>
          </a:xfrm>
        </p:grpSpPr>
        <p:grpSp>
          <p:nvGrpSpPr>
            <p:cNvPr id="427" name="Google Shape;427;p4"/>
            <p:cNvGrpSpPr/>
            <p:nvPr/>
          </p:nvGrpSpPr>
          <p:grpSpPr>
            <a:xfrm>
              <a:off x="2824664" y="3576300"/>
              <a:ext cx="473400" cy="473400"/>
              <a:chOff x="2824664" y="3576300"/>
              <a:chExt cx="473400" cy="473400"/>
            </a:xfrm>
          </p:grpSpPr>
          <p:sp>
            <p:nvSpPr>
              <p:cNvPr id="428" name="Google Shape;428;p4"/>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
            <p:nvSpPr>
              <p:cNvPr id="429" name="Google Shape;429;p4"/>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chemeClr val="dk2"/>
                    </a:solidFill>
                    <a:latin typeface="Source Sans Pro"/>
                    <a:ea typeface="Source Sans Pro"/>
                    <a:cs typeface="Source Sans Pro"/>
                    <a:sym typeface="Source Sans Pro"/>
                  </a:rPr>
                  <a:t>2</a:t>
                </a:r>
                <a:endParaRPr b="0" i="0" sz="600" u="none" cap="none" strike="noStrike">
                  <a:solidFill>
                    <a:schemeClr val="dk2"/>
                  </a:solidFill>
                  <a:latin typeface="Source Sans Pro"/>
                  <a:ea typeface="Source Sans Pro"/>
                  <a:cs typeface="Source Sans Pro"/>
                  <a:sym typeface="Source Sans Pro"/>
                </a:endParaRPr>
              </a:p>
            </p:txBody>
          </p:sp>
        </p:grpSp>
        <p:sp>
          <p:nvSpPr>
            <p:cNvPr id="430" name="Google Shape;430;p4"/>
            <p:cNvSpPr txBox="1"/>
            <p:nvPr/>
          </p:nvSpPr>
          <p:spPr>
            <a:xfrm>
              <a:off x="241817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Source Sans Pro"/>
                  <a:ea typeface="Source Sans Pro"/>
                  <a:cs typeface="Source Sans Pro"/>
                  <a:sym typeface="Source Sans Pro"/>
                </a:rPr>
                <a:t>Data Explanation &amp; Preparation</a:t>
              </a:r>
              <a:endParaRPr b="0" i="0" sz="900" u="none" cap="none" strike="noStrike">
                <a:solidFill>
                  <a:schemeClr val="dk2"/>
                </a:solidFill>
                <a:latin typeface="Source Sans Pro"/>
                <a:ea typeface="Source Sans Pro"/>
                <a:cs typeface="Source Sans Pro"/>
                <a:sym typeface="Source Sans Pro"/>
              </a:endParaRPr>
            </a:p>
          </p:txBody>
        </p:sp>
      </p:grpSp>
      <p:grpSp>
        <p:nvGrpSpPr>
          <p:cNvPr id="431" name="Google Shape;431;p4"/>
          <p:cNvGrpSpPr/>
          <p:nvPr/>
        </p:nvGrpSpPr>
        <p:grpSpPr>
          <a:xfrm>
            <a:off x="4446255" y="3576300"/>
            <a:ext cx="1286400" cy="1020700"/>
            <a:chOff x="4446255" y="3576300"/>
            <a:chExt cx="1286400" cy="1020700"/>
          </a:xfrm>
        </p:grpSpPr>
        <p:grpSp>
          <p:nvGrpSpPr>
            <p:cNvPr id="432" name="Google Shape;432;p4"/>
            <p:cNvGrpSpPr/>
            <p:nvPr/>
          </p:nvGrpSpPr>
          <p:grpSpPr>
            <a:xfrm>
              <a:off x="4852739" y="3576300"/>
              <a:ext cx="473400" cy="473400"/>
              <a:chOff x="4852739" y="3576300"/>
              <a:chExt cx="473400" cy="473400"/>
            </a:xfrm>
          </p:grpSpPr>
          <p:sp>
            <p:nvSpPr>
              <p:cNvPr id="433" name="Google Shape;433;p4"/>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
            <p:nvSpPr>
              <p:cNvPr id="434" name="Google Shape;434;p4"/>
              <p:cNvSpPr/>
              <p:nvPr/>
            </p:nvSpPr>
            <p:spPr>
              <a:xfrm flipH="1">
                <a:off x="5022389"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chemeClr val="dk2"/>
                    </a:solidFill>
                    <a:latin typeface="Source Sans Pro"/>
                    <a:ea typeface="Source Sans Pro"/>
                    <a:cs typeface="Source Sans Pro"/>
                    <a:sym typeface="Source Sans Pro"/>
                  </a:rPr>
                  <a:t>4</a:t>
                </a:r>
                <a:endParaRPr b="0" i="0" sz="600" u="none" cap="none" strike="noStrike">
                  <a:solidFill>
                    <a:schemeClr val="dk2"/>
                  </a:solidFill>
                  <a:latin typeface="Source Sans Pro"/>
                  <a:ea typeface="Source Sans Pro"/>
                  <a:cs typeface="Source Sans Pro"/>
                  <a:sym typeface="Source Sans Pro"/>
                </a:endParaRPr>
              </a:p>
            </p:txBody>
          </p:sp>
        </p:grpSp>
        <p:sp>
          <p:nvSpPr>
            <p:cNvPr id="435" name="Google Shape;435;p4"/>
            <p:cNvSpPr txBox="1"/>
            <p:nvPr/>
          </p:nvSpPr>
          <p:spPr>
            <a:xfrm>
              <a:off x="444625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Source Sans Pro"/>
                  <a:ea typeface="Source Sans Pro"/>
                  <a:cs typeface="Source Sans Pro"/>
                  <a:sym typeface="Source Sans Pro"/>
                </a:rPr>
                <a:t>Data Visulization</a:t>
              </a:r>
              <a:endParaRPr b="0" i="0" sz="900" u="none" cap="none" strike="noStrike">
                <a:solidFill>
                  <a:schemeClr val="dk2"/>
                </a:solidFill>
                <a:latin typeface="Source Sans Pro"/>
                <a:ea typeface="Source Sans Pro"/>
                <a:cs typeface="Source Sans Pro"/>
                <a:sym typeface="Source Sans Pro"/>
              </a:endParaRPr>
            </a:p>
          </p:txBody>
        </p:sp>
      </p:grpSp>
      <p:grpSp>
        <p:nvGrpSpPr>
          <p:cNvPr id="436" name="Google Shape;436;p4"/>
          <p:cNvGrpSpPr/>
          <p:nvPr/>
        </p:nvGrpSpPr>
        <p:grpSpPr>
          <a:xfrm>
            <a:off x="6521056" y="3576300"/>
            <a:ext cx="1286400" cy="1020700"/>
            <a:chOff x="6474335" y="3576300"/>
            <a:chExt cx="1286400" cy="1020700"/>
          </a:xfrm>
        </p:grpSpPr>
        <p:grpSp>
          <p:nvGrpSpPr>
            <p:cNvPr id="437" name="Google Shape;437;p4"/>
            <p:cNvGrpSpPr/>
            <p:nvPr/>
          </p:nvGrpSpPr>
          <p:grpSpPr>
            <a:xfrm>
              <a:off x="6880814" y="3576300"/>
              <a:ext cx="473400" cy="473400"/>
              <a:chOff x="6880814" y="3576300"/>
              <a:chExt cx="473400" cy="473400"/>
            </a:xfrm>
          </p:grpSpPr>
          <p:sp>
            <p:nvSpPr>
              <p:cNvPr id="438" name="Google Shape;438;p4"/>
              <p:cNvSpPr/>
              <p:nvPr/>
            </p:nvSpPr>
            <p:spPr>
              <a:xfrm rot="-2700000">
                <a:off x="6950142" y="3645628"/>
                <a:ext cx="334744" cy="334744"/>
              </a:xfrm>
              <a:prstGeom prst="teardrop">
                <a:avLst>
                  <a:gd fmla="val 10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
            <p:nvSpPr>
              <p:cNvPr id="439" name="Google Shape;439;p4"/>
              <p:cNvSpPr/>
              <p:nvPr/>
            </p:nvSpPr>
            <p:spPr>
              <a:xfrm flipH="1">
                <a:off x="705046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chemeClr val="dk2"/>
                    </a:solidFill>
                    <a:latin typeface="Source Sans Pro"/>
                    <a:ea typeface="Source Sans Pro"/>
                    <a:cs typeface="Source Sans Pro"/>
                    <a:sym typeface="Source Sans Pro"/>
                  </a:rPr>
                  <a:t>6</a:t>
                </a:r>
                <a:endParaRPr b="0" i="0" sz="600" u="none" cap="none" strike="noStrike">
                  <a:solidFill>
                    <a:schemeClr val="dk2"/>
                  </a:solidFill>
                  <a:latin typeface="Source Sans Pro"/>
                  <a:ea typeface="Source Sans Pro"/>
                  <a:cs typeface="Source Sans Pro"/>
                  <a:sym typeface="Source Sans Pro"/>
                </a:endParaRPr>
              </a:p>
            </p:txBody>
          </p:sp>
        </p:grpSp>
        <p:sp>
          <p:nvSpPr>
            <p:cNvPr id="440" name="Google Shape;440;p4"/>
            <p:cNvSpPr txBox="1"/>
            <p:nvPr/>
          </p:nvSpPr>
          <p:spPr>
            <a:xfrm>
              <a:off x="647433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Source Sans Pro"/>
                  <a:ea typeface="Source Sans Pro"/>
                  <a:cs typeface="Source Sans Pro"/>
                  <a:sym typeface="Source Sans Pro"/>
                </a:rPr>
                <a:t>Conclusion</a:t>
              </a:r>
              <a:endParaRPr b="0" i="0" sz="900" u="none" cap="none" strike="noStrike">
                <a:solidFill>
                  <a:schemeClr val="dk2"/>
                </a:solidFill>
                <a:latin typeface="Source Sans Pro"/>
                <a:ea typeface="Source Sans Pro"/>
                <a:cs typeface="Source Sans Pro"/>
                <a:sym typeface="Source Sans Pro"/>
              </a:endParaRPr>
            </a:p>
          </p:txBody>
        </p:sp>
      </p:grpSp>
      <p:sp>
        <p:nvSpPr>
          <p:cNvPr id="441" name="Google Shape;441;p4"/>
          <p:cNvSpPr txBox="1"/>
          <p:nvPr/>
        </p:nvSpPr>
        <p:spPr>
          <a:xfrm>
            <a:off x="4020405" y="1021872"/>
            <a:ext cx="1305733" cy="33855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600" u="none" cap="none" strike="noStrike">
                <a:solidFill>
                  <a:srgbClr val="000000"/>
                </a:solidFill>
                <a:latin typeface="Roboto"/>
                <a:ea typeface="Roboto"/>
                <a:cs typeface="Roboto"/>
                <a:sym typeface="Roboto"/>
              </a:rPr>
              <a:t>ROADMAP</a:t>
            </a:r>
            <a:endParaRPr b="0" i="0" sz="16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40"/>
          <p:cNvSpPr txBox="1"/>
          <p:nvPr>
            <p:ph idx="4294967295" type="ctrTitle"/>
          </p:nvPr>
        </p:nvSpPr>
        <p:spPr>
          <a:xfrm>
            <a:off x="685800" y="2726342"/>
            <a:ext cx="7772400" cy="115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Oswald"/>
              <a:buNone/>
            </a:pPr>
            <a:r>
              <a:rPr b="1" i="0" lang="en-US" sz="10000" u="none" cap="none" strike="noStrike">
                <a:solidFill>
                  <a:srgbClr val="FFFFFF"/>
                </a:solidFill>
                <a:latin typeface="Oswald"/>
                <a:ea typeface="Oswald"/>
                <a:cs typeface="Oswald"/>
                <a:sym typeface="Oswald"/>
              </a:rPr>
              <a:t>Insights</a:t>
            </a:r>
            <a:endParaRPr b="1" i="0" sz="10000" u="none" cap="none" strike="noStrike">
              <a:solidFill>
                <a:srgbClr val="FFFFFF"/>
              </a:solidFill>
              <a:latin typeface="Oswald"/>
              <a:ea typeface="Oswald"/>
              <a:cs typeface="Oswald"/>
              <a:sym typeface="Oswald"/>
            </a:endParaRPr>
          </a:p>
        </p:txBody>
      </p:sp>
      <p:sp>
        <p:nvSpPr>
          <p:cNvPr id="740" name="Google Shape;740;p40"/>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9"/>
                                        </p:tgtEl>
                                        <p:attrNameLst>
                                          <p:attrName>style.visibility</p:attrName>
                                        </p:attrNameLst>
                                      </p:cBhvr>
                                      <p:to>
                                        <p:strVal val="visible"/>
                                      </p:to>
                                    </p:set>
                                    <p:animEffect filter="fade" transition="in">
                                      <p:cBhvr>
                                        <p:cTn dur="500"/>
                                        <p:tgtEl>
                                          <p:spTgt spid="7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41"/>
          <p:cNvSpPr txBox="1"/>
          <p:nvPr>
            <p:ph type="title"/>
          </p:nvPr>
        </p:nvSpPr>
        <p:spPr>
          <a:xfrm>
            <a:off x="1007110" y="376738"/>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sz="4800"/>
              <a:t>Hottest Area of NYC</a:t>
            </a:r>
            <a:endParaRPr sz="4800"/>
          </a:p>
        </p:txBody>
      </p:sp>
      <p:sp>
        <p:nvSpPr>
          <p:cNvPr id="746" name="Google Shape;746;p41"/>
          <p:cNvSpPr txBox="1"/>
          <p:nvPr>
            <p:ph idx="1" type="body"/>
          </p:nvPr>
        </p:nvSpPr>
        <p:spPr>
          <a:xfrm>
            <a:off x="879423" y="1282191"/>
            <a:ext cx="6996600" cy="2171612"/>
          </a:xfrm>
          <a:prstGeom prst="rect">
            <a:avLst/>
          </a:prstGeom>
          <a:noFill/>
          <a:ln>
            <a:noFill/>
          </a:ln>
        </p:spPr>
        <p:txBody>
          <a:bodyPr anchorCtr="0" anchor="t" bIns="91425" lIns="91425" spcFirstLastPara="1" rIns="91425" wrap="square" tIns="91425">
            <a:noAutofit/>
          </a:bodyPr>
          <a:lstStyle/>
          <a:p>
            <a:pPr indent="-355600" lvl="0" marL="457200" rtl="0" algn="just">
              <a:lnSpc>
                <a:spcPct val="100000"/>
              </a:lnSpc>
              <a:spcBef>
                <a:spcPts val="600"/>
              </a:spcBef>
              <a:spcAft>
                <a:spcPts val="0"/>
              </a:spcAft>
              <a:buSzPts val="2000"/>
              <a:buFont typeface="Arial"/>
              <a:buChar char="•"/>
            </a:pPr>
            <a:r>
              <a:rPr lang="en-US" sz="1800">
                <a:latin typeface="Roboto"/>
                <a:ea typeface="Roboto"/>
                <a:cs typeface="Roboto"/>
                <a:sym typeface="Roboto"/>
              </a:rPr>
              <a:t>27% of the total area is covered by Williamsburg Location, having more demand and maximum no. of bookings which further has a expensive room type with the maximum price followed by Bedford-Stuyvesant covering the area of 25% respectively.</a:t>
            </a:r>
            <a:endParaRPr/>
          </a:p>
          <a:p>
            <a:pPr indent="-355600" lvl="0" marL="457200" rtl="0" algn="just">
              <a:lnSpc>
                <a:spcPct val="100000"/>
              </a:lnSpc>
              <a:spcBef>
                <a:spcPts val="600"/>
              </a:spcBef>
              <a:spcAft>
                <a:spcPts val="0"/>
              </a:spcAft>
              <a:buSzPts val="2000"/>
              <a:buFont typeface="Arial"/>
              <a:buChar char="•"/>
            </a:pPr>
            <a:r>
              <a:rPr lang="en-US" sz="1800">
                <a:latin typeface="Roboto"/>
                <a:ea typeface="Roboto"/>
                <a:cs typeface="Roboto"/>
                <a:sym typeface="Roboto"/>
              </a:rPr>
              <a:t>Harlem, Bushwick and Upper West Side approximately has same coverage of area that is 18%, 17% and 13% respectively.</a:t>
            </a:r>
            <a:endParaRPr sz="1800">
              <a:latin typeface="Roboto"/>
              <a:ea typeface="Roboto"/>
              <a:cs typeface="Roboto"/>
              <a:sym typeface="Roboto"/>
            </a:endParaRPr>
          </a:p>
        </p:txBody>
      </p:sp>
      <p:sp>
        <p:nvSpPr>
          <p:cNvPr id="747" name="Google Shape;747;p4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6">
                                            <p:txEl>
                                              <p:pRg end="0" st="0"/>
                                            </p:txEl>
                                          </p:spTgt>
                                        </p:tgtEl>
                                        <p:attrNameLst>
                                          <p:attrName>style.visibility</p:attrName>
                                        </p:attrNameLst>
                                      </p:cBhvr>
                                      <p:to>
                                        <p:strVal val="visible"/>
                                      </p:to>
                                    </p:set>
                                    <p:animEffect filter="fade" transition="in">
                                      <p:cBhvr>
                                        <p:cTn dur="1000"/>
                                        <p:tgtEl>
                                          <p:spTgt spid="7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6">
                                            <p:txEl>
                                              <p:pRg end="1" st="1"/>
                                            </p:txEl>
                                          </p:spTgt>
                                        </p:tgtEl>
                                        <p:attrNameLst>
                                          <p:attrName>style.visibility</p:attrName>
                                        </p:attrNameLst>
                                      </p:cBhvr>
                                      <p:to>
                                        <p:strVal val="visible"/>
                                      </p:to>
                                    </p:set>
                                    <p:animEffect filter="fade" transition="in">
                                      <p:cBhvr>
                                        <p:cTn dur="1000"/>
                                        <p:tgtEl>
                                          <p:spTgt spid="74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42"/>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753" name="Google Shape;753;p42"/>
          <p:cNvSpPr/>
          <p:nvPr/>
        </p:nvSpPr>
        <p:spPr>
          <a:xfrm>
            <a:off x="721360" y="465581"/>
            <a:ext cx="7691120" cy="2031325"/>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2700"/>
              <a:buFont typeface="Arial"/>
              <a:buChar char="•"/>
            </a:pPr>
            <a:r>
              <a:rPr b="0" i="0" lang="en-US" sz="1800" u="none" cap="none" strike="noStrike">
                <a:solidFill>
                  <a:schemeClr val="dk1"/>
                </a:solidFill>
                <a:latin typeface="Roboto"/>
                <a:ea typeface="Roboto"/>
                <a:cs typeface="Roboto"/>
                <a:sym typeface="Roboto"/>
              </a:rPr>
              <a:t>From the above visualization, we can definitely come up with some conclusion that most of the time customers are going to prefer this keywords. So that we can easily examine that what exactly the behavior and views of our customers.</a:t>
            </a:r>
            <a:br>
              <a:rPr b="0" i="0" lang="en-US" sz="1800" u="none" cap="none" strike="noStrike">
                <a:solidFill>
                  <a:schemeClr val="dk1"/>
                </a:solidFill>
                <a:latin typeface="Roboto"/>
                <a:ea typeface="Roboto"/>
                <a:cs typeface="Roboto"/>
                <a:sym typeface="Roboto"/>
              </a:rPr>
            </a:br>
            <a:r>
              <a:rPr b="0" i="0" lang="en-US" sz="1800" u="none" cap="none" strike="noStrike">
                <a:solidFill>
                  <a:schemeClr val="dk1"/>
                </a:solidFill>
                <a:latin typeface="Roboto"/>
                <a:ea typeface="Roboto"/>
                <a:cs typeface="Roboto"/>
                <a:sym typeface="Roboto"/>
              </a:rPr>
              <a:t>These also tells us that which of the neighborhood are mostly demanded by customer i.e. this areas comes under the top travel destinations.</a:t>
            </a:r>
            <a:endParaRPr b="0" i="0" sz="1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3"/>
                                        </p:tgtEl>
                                        <p:attrNameLst>
                                          <p:attrName>style.visibility</p:attrName>
                                        </p:attrNameLst>
                                      </p:cBhvr>
                                      <p:to>
                                        <p:strVal val="visible"/>
                                      </p:to>
                                    </p:set>
                                    <p:animEffect filter="fade" transition="in">
                                      <p:cBhvr>
                                        <p:cTn dur="1000"/>
                                        <p:tgtEl>
                                          <p:spTgt spid="7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43"/>
          <p:cNvSpPr txBox="1"/>
          <p:nvPr>
            <p:ph type="title"/>
          </p:nvPr>
        </p:nvSpPr>
        <p:spPr>
          <a:xfrm>
            <a:off x="992420" y="-12280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t>EDA &amp; Visualization (Cont.)</a:t>
            </a:r>
            <a:endParaRPr/>
          </a:p>
        </p:txBody>
      </p:sp>
      <p:sp>
        <p:nvSpPr>
          <p:cNvPr id="759" name="Google Shape;759;p43"/>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760" name="Google Shape;760;p43"/>
          <p:cNvSpPr/>
          <p:nvPr/>
        </p:nvSpPr>
        <p:spPr>
          <a:xfrm>
            <a:off x="587889" y="681187"/>
            <a:ext cx="806165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dk1"/>
                </a:solidFill>
                <a:latin typeface="Roboto"/>
                <a:ea typeface="Roboto"/>
                <a:cs typeface="Roboto"/>
                <a:sym typeface="Roboto"/>
              </a:rPr>
              <a:t>Que8.  Distributions of Price and Minimum Number of Nights.</a:t>
            </a:r>
            <a:endParaRPr b="0" i="0" sz="1600" u="none" cap="none" strike="noStrike">
              <a:solidFill>
                <a:schemeClr val="dk1"/>
              </a:solidFill>
              <a:latin typeface="Roboto"/>
              <a:ea typeface="Roboto"/>
              <a:cs typeface="Roboto"/>
              <a:sym typeface="Roboto"/>
            </a:endParaRPr>
          </a:p>
        </p:txBody>
      </p:sp>
      <p:pic>
        <p:nvPicPr>
          <p:cNvPr id="761" name="Google Shape;761;p43"/>
          <p:cNvPicPr preferRelativeResize="0"/>
          <p:nvPr/>
        </p:nvPicPr>
        <p:blipFill rotWithShape="1">
          <a:blip r:embed="rId3">
            <a:alphaModFix/>
          </a:blip>
          <a:srcRect b="0" l="0" r="0" t="0"/>
          <a:stretch/>
        </p:blipFill>
        <p:spPr>
          <a:xfrm>
            <a:off x="223520" y="1107928"/>
            <a:ext cx="4572000" cy="3436979"/>
          </a:xfrm>
          <a:prstGeom prst="rect">
            <a:avLst/>
          </a:prstGeom>
          <a:noFill/>
          <a:ln>
            <a:noFill/>
          </a:ln>
        </p:spPr>
      </p:pic>
      <p:pic>
        <p:nvPicPr>
          <p:cNvPr id="762" name="Google Shape;762;p43"/>
          <p:cNvPicPr preferRelativeResize="0"/>
          <p:nvPr/>
        </p:nvPicPr>
        <p:blipFill rotWithShape="1">
          <a:blip r:embed="rId4">
            <a:alphaModFix/>
          </a:blip>
          <a:srcRect b="0" l="0" r="0" t="0"/>
          <a:stretch/>
        </p:blipFill>
        <p:spPr>
          <a:xfrm>
            <a:off x="4876800" y="1019742"/>
            <a:ext cx="4050453" cy="337971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1"/>
                                        </p:tgtEl>
                                        <p:attrNameLst>
                                          <p:attrName>style.visibility</p:attrName>
                                        </p:attrNameLst>
                                      </p:cBhvr>
                                      <p:to>
                                        <p:strVal val="visible"/>
                                      </p:to>
                                    </p:set>
                                    <p:animEffect filter="fade" transition="in">
                                      <p:cBhvr>
                                        <p:cTn dur="1000"/>
                                        <p:tgtEl>
                                          <p:spTgt spid="7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2"/>
                                        </p:tgtEl>
                                        <p:attrNameLst>
                                          <p:attrName>style.visibility</p:attrName>
                                        </p:attrNameLst>
                                      </p:cBhvr>
                                      <p:to>
                                        <p:strVal val="visible"/>
                                      </p:to>
                                    </p:set>
                                    <p:animEffect filter="fade" transition="in">
                                      <p:cBhvr>
                                        <p:cTn dur="1000"/>
                                        <p:tgtEl>
                                          <p:spTgt spid="7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44"/>
          <p:cNvSpPr txBox="1"/>
          <p:nvPr>
            <p:ph idx="4294967295" type="ctrTitle"/>
          </p:nvPr>
        </p:nvSpPr>
        <p:spPr>
          <a:xfrm>
            <a:off x="685800" y="2726342"/>
            <a:ext cx="7772400" cy="115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Oswald"/>
              <a:buNone/>
            </a:pPr>
            <a:r>
              <a:rPr b="1" i="0" lang="en-US" sz="10000" u="none" cap="none" strike="noStrike">
                <a:solidFill>
                  <a:srgbClr val="FFFFFF"/>
                </a:solidFill>
                <a:latin typeface="Oswald"/>
                <a:ea typeface="Oswald"/>
                <a:cs typeface="Oswald"/>
                <a:sym typeface="Oswald"/>
              </a:rPr>
              <a:t>Insights</a:t>
            </a:r>
            <a:endParaRPr b="1" i="0" sz="10000" u="none" cap="none" strike="noStrike">
              <a:solidFill>
                <a:srgbClr val="FFFFFF"/>
              </a:solidFill>
              <a:latin typeface="Oswald"/>
              <a:ea typeface="Oswald"/>
              <a:cs typeface="Oswald"/>
              <a:sym typeface="Oswald"/>
            </a:endParaRPr>
          </a:p>
        </p:txBody>
      </p:sp>
      <p:sp>
        <p:nvSpPr>
          <p:cNvPr id="768" name="Google Shape;768;p44"/>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7"/>
                                        </p:tgtEl>
                                        <p:attrNameLst>
                                          <p:attrName>style.visibility</p:attrName>
                                        </p:attrNameLst>
                                      </p:cBhvr>
                                      <p:to>
                                        <p:strVal val="visible"/>
                                      </p:to>
                                    </p:set>
                                    <p:animEffect filter="fade" transition="in">
                                      <p:cBhvr>
                                        <p:cTn dur="500"/>
                                        <p:tgtEl>
                                          <p:spTgt spid="7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45"/>
          <p:cNvSpPr txBox="1"/>
          <p:nvPr>
            <p:ph type="title"/>
          </p:nvPr>
        </p:nvSpPr>
        <p:spPr>
          <a:xfrm>
            <a:off x="652295" y="143907"/>
            <a:ext cx="7904480" cy="1063412"/>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2000"/>
              <a:buNone/>
            </a:pPr>
            <a:r>
              <a:rPr lang="en-US" sz="4000">
                <a:latin typeface="Roboto"/>
                <a:ea typeface="Roboto"/>
                <a:cs typeface="Roboto"/>
                <a:sym typeface="Roboto"/>
              </a:rPr>
              <a:t>Minimum Nights with Cost ?</a:t>
            </a:r>
            <a:endParaRPr/>
          </a:p>
        </p:txBody>
      </p:sp>
      <p:sp>
        <p:nvSpPr>
          <p:cNvPr id="774" name="Google Shape;774;p45"/>
          <p:cNvSpPr txBox="1"/>
          <p:nvPr>
            <p:ph idx="3" type="body"/>
          </p:nvPr>
        </p:nvSpPr>
        <p:spPr>
          <a:xfrm>
            <a:off x="352213" y="1158238"/>
            <a:ext cx="8298813" cy="2384362"/>
          </a:xfrm>
          <a:prstGeom prst="rect">
            <a:avLst/>
          </a:prstGeom>
          <a:noFill/>
          <a:ln>
            <a:noFill/>
          </a:ln>
        </p:spPr>
        <p:txBody>
          <a:bodyPr anchorCtr="0" anchor="t" bIns="91425" lIns="91425" spcFirstLastPara="1" rIns="91425" wrap="square" tIns="91425">
            <a:noAutofit/>
          </a:bodyPr>
          <a:lstStyle/>
          <a:p>
            <a:pPr indent="0" lvl="0" marL="127000" rtl="0" algn="just">
              <a:lnSpc>
                <a:spcPct val="100000"/>
              </a:lnSpc>
              <a:spcBef>
                <a:spcPts val="600"/>
              </a:spcBef>
              <a:spcAft>
                <a:spcPts val="0"/>
              </a:spcAft>
              <a:buSzPts val="1600"/>
              <a:buNone/>
            </a:pPr>
            <a:r>
              <a:rPr lang="en-US">
                <a:latin typeface="Roboto"/>
                <a:ea typeface="Roboto"/>
                <a:cs typeface="Roboto"/>
                <a:sym typeface="Roboto"/>
              </a:rPr>
              <a:t>We can see that high number of rooms is there with zero minimum nights and some of them is excessively higher. Also we can say that normal minimum nights is around 2 while at the same time the highest minimum nights tends to be around 30 nights.</a:t>
            </a:r>
            <a:endParaRPr/>
          </a:p>
          <a:p>
            <a:pPr indent="-330200" lvl="0" marL="457200" rtl="0" algn="just">
              <a:lnSpc>
                <a:spcPct val="100000"/>
              </a:lnSpc>
              <a:spcBef>
                <a:spcPts val="600"/>
              </a:spcBef>
              <a:spcAft>
                <a:spcPts val="0"/>
              </a:spcAft>
              <a:buSzPts val="1600"/>
              <a:buChar char="◉"/>
            </a:pPr>
            <a:r>
              <a:rPr lang="en-US">
                <a:latin typeface="Roboto"/>
                <a:ea typeface="Roboto"/>
                <a:cs typeface="Roboto"/>
                <a:sym typeface="Roboto"/>
              </a:rPr>
              <a:t>Average booking is around 7 nights.</a:t>
            </a:r>
            <a:endParaRPr/>
          </a:p>
          <a:p>
            <a:pPr indent="-330200" lvl="0" marL="457200" rtl="0" algn="just">
              <a:lnSpc>
                <a:spcPct val="100000"/>
              </a:lnSpc>
              <a:spcBef>
                <a:spcPts val="600"/>
              </a:spcBef>
              <a:spcAft>
                <a:spcPts val="0"/>
              </a:spcAft>
              <a:buSzPts val="1600"/>
              <a:buChar char="◉"/>
            </a:pPr>
            <a:r>
              <a:rPr lang="en-US">
                <a:latin typeface="Roboto"/>
                <a:ea typeface="Roboto"/>
                <a:cs typeface="Roboto"/>
                <a:sym typeface="Roboto"/>
              </a:rPr>
              <a:t>minimum booking is for 1 night.</a:t>
            </a:r>
            <a:endParaRPr/>
          </a:p>
          <a:p>
            <a:pPr indent="-330200" lvl="0" marL="457200" rtl="0" algn="just">
              <a:lnSpc>
                <a:spcPct val="100000"/>
              </a:lnSpc>
              <a:spcBef>
                <a:spcPts val="600"/>
              </a:spcBef>
              <a:spcAft>
                <a:spcPts val="0"/>
              </a:spcAft>
              <a:buSzPts val="1600"/>
              <a:buChar char="◉"/>
            </a:pPr>
            <a:r>
              <a:rPr lang="en-US">
                <a:latin typeface="Roboto"/>
                <a:ea typeface="Roboto"/>
                <a:cs typeface="Roboto"/>
                <a:sym typeface="Roboto"/>
              </a:rPr>
              <a:t>max booking is for more than a year or we can say for few years.</a:t>
            </a:r>
            <a:endParaRPr/>
          </a:p>
          <a:p>
            <a:pPr indent="0" lvl="0" marL="127000" rtl="0" algn="l">
              <a:lnSpc>
                <a:spcPct val="100000"/>
              </a:lnSpc>
              <a:spcBef>
                <a:spcPts val="600"/>
              </a:spcBef>
              <a:spcAft>
                <a:spcPts val="0"/>
              </a:spcAft>
              <a:buSzPts val="1600"/>
              <a:buNone/>
            </a:pPr>
            <a:r>
              <a:t/>
            </a:r>
            <a:endParaRPr sz="1800"/>
          </a:p>
        </p:txBody>
      </p:sp>
      <p:sp>
        <p:nvSpPr>
          <p:cNvPr id="775" name="Google Shape;775;p45"/>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4">
                                            <p:txEl>
                                              <p:pRg end="0" st="0"/>
                                            </p:txEl>
                                          </p:spTgt>
                                        </p:tgtEl>
                                        <p:attrNameLst>
                                          <p:attrName>style.visibility</p:attrName>
                                        </p:attrNameLst>
                                      </p:cBhvr>
                                      <p:to>
                                        <p:strVal val="visible"/>
                                      </p:to>
                                    </p:set>
                                    <p:animEffect filter="fade" transition="in">
                                      <p:cBhvr>
                                        <p:cTn dur="1000"/>
                                        <p:tgtEl>
                                          <p:spTgt spid="7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4">
                                            <p:txEl>
                                              <p:pRg end="1" st="1"/>
                                            </p:txEl>
                                          </p:spTgt>
                                        </p:tgtEl>
                                        <p:attrNameLst>
                                          <p:attrName>style.visibility</p:attrName>
                                        </p:attrNameLst>
                                      </p:cBhvr>
                                      <p:to>
                                        <p:strVal val="visible"/>
                                      </p:to>
                                    </p:set>
                                    <p:animEffect filter="fade" transition="in">
                                      <p:cBhvr>
                                        <p:cTn dur="1000"/>
                                        <p:tgtEl>
                                          <p:spTgt spid="7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4">
                                            <p:txEl>
                                              <p:pRg end="2" st="2"/>
                                            </p:txEl>
                                          </p:spTgt>
                                        </p:tgtEl>
                                        <p:attrNameLst>
                                          <p:attrName>style.visibility</p:attrName>
                                        </p:attrNameLst>
                                      </p:cBhvr>
                                      <p:to>
                                        <p:strVal val="visible"/>
                                      </p:to>
                                    </p:set>
                                    <p:animEffect filter="fade" transition="in">
                                      <p:cBhvr>
                                        <p:cTn dur="1000"/>
                                        <p:tgtEl>
                                          <p:spTgt spid="7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4">
                                            <p:txEl>
                                              <p:pRg end="3" st="3"/>
                                            </p:txEl>
                                          </p:spTgt>
                                        </p:tgtEl>
                                        <p:attrNameLst>
                                          <p:attrName>style.visibility</p:attrName>
                                        </p:attrNameLst>
                                      </p:cBhvr>
                                      <p:to>
                                        <p:strVal val="visible"/>
                                      </p:to>
                                    </p:set>
                                    <p:animEffect filter="fade" transition="in">
                                      <p:cBhvr>
                                        <p:cTn dur="1000"/>
                                        <p:tgtEl>
                                          <p:spTgt spid="7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4">
                                            <p:txEl>
                                              <p:pRg end="4" st="4"/>
                                            </p:txEl>
                                          </p:spTgt>
                                        </p:tgtEl>
                                        <p:attrNameLst>
                                          <p:attrName>style.visibility</p:attrName>
                                        </p:attrNameLst>
                                      </p:cBhvr>
                                      <p:to>
                                        <p:strVal val="visible"/>
                                      </p:to>
                                    </p:set>
                                    <p:animEffect filter="fade" transition="in">
                                      <p:cBhvr>
                                        <p:cTn dur="1000"/>
                                        <p:tgtEl>
                                          <p:spTgt spid="77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46"/>
          <p:cNvSpPr txBox="1"/>
          <p:nvPr>
            <p:ph type="title"/>
          </p:nvPr>
        </p:nvSpPr>
        <p:spPr>
          <a:xfrm>
            <a:off x="687620" y="643467"/>
            <a:ext cx="6996600" cy="491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US">
                <a:solidFill>
                  <a:schemeClr val="dk1"/>
                </a:solidFill>
                <a:latin typeface="Roboto"/>
                <a:ea typeface="Roboto"/>
                <a:cs typeface="Roboto"/>
                <a:sym typeface="Roboto"/>
              </a:rPr>
              <a:t>Que9. Relationship Between All the Variables. (Bivariate)</a:t>
            </a:r>
            <a:endParaRPr>
              <a:solidFill>
                <a:schemeClr val="dk1"/>
              </a:solidFill>
              <a:latin typeface="Roboto"/>
              <a:ea typeface="Roboto"/>
              <a:cs typeface="Roboto"/>
              <a:sym typeface="Roboto"/>
            </a:endParaRPr>
          </a:p>
        </p:txBody>
      </p:sp>
      <p:sp>
        <p:nvSpPr>
          <p:cNvPr id="781" name="Google Shape;781;p46"/>
          <p:cNvSpPr txBox="1"/>
          <p:nvPr>
            <p:ph idx="3" type="body"/>
          </p:nvPr>
        </p:nvSpPr>
        <p:spPr>
          <a:xfrm>
            <a:off x="5397561" y="1793000"/>
            <a:ext cx="3433564" cy="1715587"/>
          </a:xfrm>
          <a:prstGeom prst="rect">
            <a:avLst/>
          </a:prstGeom>
          <a:noFill/>
          <a:ln>
            <a:noFill/>
          </a:ln>
        </p:spPr>
        <p:txBody>
          <a:bodyPr anchorCtr="0" anchor="t" bIns="91425" lIns="91425" spcFirstLastPara="1" rIns="91425" wrap="square" tIns="91425">
            <a:noAutofit/>
          </a:bodyPr>
          <a:lstStyle/>
          <a:p>
            <a:pPr indent="0" lvl="0" marL="127000" rtl="0" algn="just">
              <a:lnSpc>
                <a:spcPct val="100000"/>
              </a:lnSpc>
              <a:spcBef>
                <a:spcPts val="600"/>
              </a:spcBef>
              <a:spcAft>
                <a:spcPts val="0"/>
              </a:spcAft>
              <a:buSzPts val="1600"/>
              <a:buNone/>
            </a:pPr>
            <a:r>
              <a:rPr lang="en-US">
                <a:latin typeface="Roboto"/>
                <a:ea typeface="Roboto"/>
                <a:cs typeface="Roboto"/>
                <a:sym typeface="Roboto"/>
              </a:rPr>
              <a:t>By Using Heatmap, We can see here that apart from number of Reviews &amp; Reviews per Month There is no significant Correlation between any Variables</a:t>
            </a:r>
            <a:endParaRPr>
              <a:latin typeface="Roboto"/>
              <a:ea typeface="Roboto"/>
              <a:cs typeface="Roboto"/>
              <a:sym typeface="Roboto"/>
            </a:endParaRPr>
          </a:p>
        </p:txBody>
      </p:sp>
      <p:sp>
        <p:nvSpPr>
          <p:cNvPr id="782" name="Google Shape;782;p46"/>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783" name="Google Shape;783;p46"/>
          <p:cNvPicPr preferRelativeResize="0"/>
          <p:nvPr/>
        </p:nvPicPr>
        <p:blipFill rotWithShape="1">
          <a:blip r:embed="rId3">
            <a:alphaModFix/>
          </a:blip>
          <a:srcRect b="0" l="0" r="0" t="0"/>
          <a:stretch/>
        </p:blipFill>
        <p:spPr>
          <a:xfrm>
            <a:off x="338667" y="1188051"/>
            <a:ext cx="4768426" cy="3638149"/>
          </a:xfrm>
          <a:prstGeom prst="rect">
            <a:avLst/>
          </a:prstGeom>
          <a:noFill/>
          <a:ln>
            <a:noFill/>
          </a:ln>
        </p:spPr>
      </p:pic>
      <p:sp>
        <p:nvSpPr>
          <p:cNvPr id="784" name="Google Shape;784;p46"/>
          <p:cNvSpPr/>
          <p:nvPr/>
        </p:nvSpPr>
        <p:spPr>
          <a:xfrm>
            <a:off x="2805304" y="155210"/>
            <a:ext cx="2991525"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chemeClr val="accent1"/>
                </a:solidFill>
                <a:latin typeface="Oswald"/>
                <a:ea typeface="Oswald"/>
                <a:cs typeface="Oswald"/>
                <a:sym typeface="Oswald"/>
              </a:rPr>
              <a:t>EDA &amp; Visualization (Cont.)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3"/>
                                        </p:tgtEl>
                                        <p:attrNameLst>
                                          <p:attrName>style.visibility</p:attrName>
                                        </p:attrNameLst>
                                      </p:cBhvr>
                                      <p:to>
                                        <p:strVal val="visible"/>
                                      </p:to>
                                    </p:set>
                                    <p:animEffect filter="fade" transition="in">
                                      <p:cBhvr>
                                        <p:cTn dur="1000"/>
                                        <p:tgtEl>
                                          <p:spTgt spid="7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1">
                                            <p:txEl>
                                              <p:pRg end="0" st="0"/>
                                            </p:txEl>
                                          </p:spTgt>
                                        </p:tgtEl>
                                        <p:attrNameLst>
                                          <p:attrName>style.visibility</p:attrName>
                                        </p:attrNameLst>
                                      </p:cBhvr>
                                      <p:to>
                                        <p:strVal val="visible"/>
                                      </p:to>
                                    </p:set>
                                    <p:animEffect filter="fade" transition="in">
                                      <p:cBhvr>
                                        <p:cTn dur="1000"/>
                                        <p:tgtEl>
                                          <p:spTgt spid="78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47"/>
          <p:cNvSpPr txBox="1"/>
          <p:nvPr>
            <p:ph idx="3" type="body"/>
          </p:nvPr>
        </p:nvSpPr>
        <p:spPr>
          <a:xfrm>
            <a:off x="4824732" y="1942251"/>
            <a:ext cx="4211579" cy="1127764"/>
          </a:xfrm>
          <a:prstGeom prst="rect">
            <a:avLst/>
          </a:prstGeom>
          <a:noFill/>
          <a:ln>
            <a:noFill/>
          </a:ln>
        </p:spPr>
        <p:txBody>
          <a:bodyPr anchorCtr="0" anchor="t" bIns="91425" lIns="91425" spcFirstLastPara="1" rIns="91425" wrap="square" tIns="91425">
            <a:noAutofit/>
          </a:bodyPr>
          <a:lstStyle/>
          <a:p>
            <a:pPr indent="0" lvl="0" marL="127000" rtl="0" algn="just">
              <a:lnSpc>
                <a:spcPct val="100000"/>
              </a:lnSpc>
              <a:spcBef>
                <a:spcPts val="600"/>
              </a:spcBef>
              <a:spcAft>
                <a:spcPts val="0"/>
              </a:spcAft>
              <a:buSzPts val="1600"/>
              <a:buNone/>
            </a:pPr>
            <a:r>
              <a:rPr lang="en-US">
                <a:latin typeface="Roboto"/>
                <a:ea typeface="Roboto"/>
                <a:cs typeface="Roboto"/>
                <a:sym typeface="Roboto"/>
              </a:rPr>
              <a:t>This </a:t>
            </a:r>
            <a:r>
              <a:rPr lang="en-US">
                <a:latin typeface="Roboto"/>
                <a:ea typeface="Roboto"/>
                <a:cs typeface="Roboto"/>
                <a:sym typeface="Roboto"/>
              </a:rPr>
              <a:t>heat map</a:t>
            </a:r>
            <a:r>
              <a:rPr lang="en-US">
                <a:latin typeface="Roboto"/>
                <a:ea typeface="Roboto"/>
                <a:cs typeface="Roboto"/>
                <a:sym typeface="Roboto"/>
              </a:rPr>
              <a:t> shows the relationship between neighbourhood_group and room_type value by showing the Average Price of Room type in different Neighbourhood Group</a:t>
            </a:r>
            <a:endParaRPr>
              <a:latin typeface="Roboto"/>
              <a:ea typeface="Roboto"/>
              <a:cs typeface="Roboto"/>
              <a:sym typeface="Roboto"/>
            </a:endParaRPr>
          </a:p>
        </p:txBody>
      </p:sp>
      <p:sp>
        <p:nvSpPr>
          <p:cNvPr id="790" name="Google Shape;790;p47"/>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791" name="Google Shape;791;p47"/>
          <p:cNvPicPr preferRelativeResize="0"/>
          <p:nvPr/>
        </p:nvPicPr>
        <p:blipFill rotWithShape="1">
          <a:blip r:embed="rId3">
            <a:alphaModFix/>
          </a:blip>
          <a:srcRect b="0" l="0" r="0" t="0"/>
          <a:stretch/>
        </p:blipFill>
        <p:spPr>
          <a:xfrm>
            <a:off x="365760" y="697653"/>
            <a:ext cx="4368800" cy="3616960"/>
          </a:xfrm>
          <a:prstGeom prst="rect">
            <a:avLst/>
          </a:prstGeom>
          <a:noFill/>
          <a:ln>
            <a:noFill/>
          </a:ln>
        </p:spPr>
      </p:pic>
      <p:sp>
        <p:nvSpPr>
          <p:cNvPr id="792" name="Google Shape;792;p47"/>
          <p:cNvSpPr/>
          <p:nvPr/>
        </p:nvSpPr>
        <p:spPr>
          <a:xfrm>
            <a:off x="2981410" y="90795"/>
            <a:ext cx="2991525"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00CEF6"/>
                </a:solidFill>
                <a:latin typeface="Oswald"/>
                <a:ea typeface="Oswald"/>
                <a:cs typeface="Oswald"/>
                <a:sym typeface="Oswald"/>
              </a:rPr>
              <a:t>EDA &amp; Visualization (Cont.)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1"/>
                                        </p:tgtEl>
                                        <p:attrNameLst>
                                          <p:attrName>style.visibility</p:attrName>
                                        </p:attrNameLst>
                                      </p:cBhvr>
                                      <p:to>
                                        <p:strVal val="visible"/>
                                      </p:to>
                                    </p:set>
                                    <p:animEffect filter="fade" transition="in">
                                      <p:cBhvr>
                                        <p:cTn dur="1000"/>
                                        <p:tgtEl>
                                          <p:spTgt spid="7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9">
                                            <p:txEl>
                                              <p:pRg end="0" st="0"/>
                                            </p:txEl>
                                          </p:spTgt>
                                        </p:tgtEl>
                                        <p:attrNameLst>
                                          <p:attrName>style.visibility</p:attrName>
                                        </p:attrNameLst>
                                      </p:cBhvr>
                                      <p:to>
                                        <p:strVal val="visible"/>
                                      </p:to>
                                    </p:set>
                                    <p:animEffect filter="fade" transition="in">
                                      <p:cBhvr>
                                        <p:cTn dur="1000"/>
                                        <p:tgtEl>
                                          <p:spTgt spid="78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48"/>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798" name="Google Shape;798;p48"/>
          <p:cNvSpPr txBox="1"/>
          <p:nvPr>
            <p:ph idx="3" type="body"/>
          </p:nvPr>
        </p:nvSpPr>
        <p:spPr>
          <a:xfrm>
            <a:off x="6159935" y="1858917"/>
            <a:ext cx="2471700" cy="1341553"/>
          </a:xfrm>
          <a:prstGeom prst="rect">
            <a:avLst/>
          </a:prstGeom>
          <a:noFill/>
          <a:ln>
            <a:noFill/>
          </a:ln>
        </p:spPr>
        <p:txBody>
          <a:bodyPr anchorCtr="0" anchor="t" bIns="91425" lIns="91425" spcFirstLastPara="1" rIns="91425" wrap="square" tIns="91425">
            <a:noAutofit/>
          </a:bodyPr>
          <a:lstStyle/>
          <a:p>
            <a:pPr indent="0" lvl="0" marL="127000" rtl="0" algn="just">
              <a:lnSpc>
                <a:spcPct val="100000"/>
              </a:lnSpc>
              <a:spcBef>
                <a:spcPts val="600"/>
              </a:spcBef>
              <a:spcAft>
                <a:spcPts val="0"/>
              </a:spcAft>
              <a:buSzPts val="1600"/>
              <a:buNone/>
            </a:pPr>
            <a:r>
              <a:rPr lang="en-US">
                <a:latin typeface="Roboto"/>
                <a:ea typeface="Roboto"/>
                <a:cs typeface="Roboto"/>
                <a:sym typeface="Roboto"/>
              </a:rPr>
              <a:t>By Using Histogram (Bivariate Variables), We can check relationship between all Numerical Variable</a:t>
            </a:r>
            <a:endParaRPr>
              <a:latin typeface="Roboto"/>
              <a:ea typeface="Roboto"/>
              <a:cs typeface="Roboto"/>
              <a:sym typeface="Roboto"/>
            </a:endParaRPr>
          </a:p>
        </p:txBody>
      </p:sp>
      <p:pic>
        <p:nvPicPr>
          <p:cNvPr id="799" name="Google Shape;799;p48"/>
          <p:cNvPicPr preferRelativeResize="0"/>
          <p:nvPr/>
        </p:nvPicPr>
        <p:blipFill rotWithShape="1">
          <a:blip r:embed="rId3">
            <a:alphaModFix/>
          </a:blip>
          <a:srcRect b="0" l="0" r="0" t="0"/>
          <a:stretch/>
        </p:blipFill>
        <p:spPr>
          <a:xfrm>
            <a:off x="405646" y="762334"/>
            <a:ext cx="5404730" cy="3534720"/>
          </a:xfrm>
          <a:prstGeom prst="rect">
            <a:avLst/>
          </a:prstGeom>
          <a:noFill/>
          <a:ln>
            <a:noFill/>
          </a:ln>
        </p:spPr>
      </p:pic>
      <p:sp>
        <p:nvSpPr>
          <p:cNvPr id="800" name="Google Shape;800;p48"/>
          <p:cNvSpPr/>
          <p:nvPr/>
        </p:nvSpPr>
        <p:spPr>
          <a:xfrm>
            <a:off x="2818851" y="141360"/>
            <a:ext cx="2991525"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chemeClr val="accent1"/>
                </a:solidFill>
                <a:latin typeface="Oswald"/>
                <a:ea typeface="Oswald"/>
                <a:cs typeface="Oswald"/>
                <a:sym typeface="Oswald"/>
              </a:rPr>
              <a:t>EDA &amp; Visualization (Cont.)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9"/>
                                        </p:tgtEl>
                                        <p:attrNameLst>
                                          <p:attrName>style.visibility</p:attrName>
                                        </p:attrNameLst>
                                      </p:cBhvr>
                                      <p:to>
                                        <p:strVal val="visible"/>
                                      </p:to>
                                    </p:set>
                                    <p:animEffect filter="fade" transition="in">
                                      <p:cBhvr>
                                        <p:cTn dur="1000"/>
                                        <p:tgtEl>
                                          <p:spTgt spid="7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8">
                                            <p:txEl>
                                              <p:pRg end="0" st="0"/>
                                            </p:txEl>
                                          </p:spTgt>
                                        </p:tgtEl>
                                        <p:attrNameLst>
                                          <p:attrName>style.visibility</p:attrName>
                                        </p:attrNameLst>
                                      </p:cBhvr>
                                      <p:to>
                                        <p:strVal val="visible"/>
                                      </p:to>
                                    </p:set>
                                    <p:animEffect filter="fade" transition="in">
                                      <p:cBhvr>
                                        <p:cTn dur="1000"/>
                                        <p:tgtEl>
                                          <p:spTgt spid="79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49"/>
          <p:cNvSpPr txBox="1"/>
          <p:nvPr>
            <p:ph idx="4294967295" type="ctrTitle"/>
          </p:nvPr>
        </p:nvSpPr>
        <p:spPr>
          <a:xfrm>
            <a:off x="685800" y="2726342"/>
            <a:ext cx="7772400" cy="115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Oswald"/>
              <a:buNone/>
            </a:pPr>
            <a:r>
              <a:rPr b="1" i="0" lang="en-US" sz="10000" u="none" cap="none" strike="noStrike">
                <a:solidFill>
                  <a:srgbClr val="FFFFFF"/>
                </a:solidFill>
                <a:latin typeface="Oswald"/>
                <a:ea typeface="Oswald"/>
                <a:cs typeface="Oswald"/>
                <a:sym typeface="Oswald"/>
              </a:rPr>
              <a:t>Insights</a:t>
            </a:r>
            <a:endParaRPr b="1" i="0" sz="10000" u="none" cap="none" strike="noStrike">
              <a:solidFill>
                <a:srgbClr val="FFFFFF"/>
              </a:solidFill>
              <a:latin typeface="Oswald"/>
              <a:ea typeface="Oswald"/>
              <a:cs typeface="Oswald"/>
              <a:sym typeface="Oswald"/>
            </a:endParaRPr>
          </a:p>
        </p:txBody>
      </p:sp>
      <p:sp>
        <p:nvSpPr>
          <p:cNvPr id="806" name="Google Shape;806;p49"/>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5"/>
                                        </p:tgtEl>
                                        <p:attrNameLst>
                                          <p:attrName>style.visibility</p:attrName>
                                        </p:attrNameLst>
                                      </p:cBhvr>
                                      <p:to>
                                        <p:strVal val="visible"/>
                                      </p:to>
                                    </p:set>
                                    <p:animEffect filter="fade" transition="in">
                                      <p:cBhvr>
                                        <p:cTn dur="500"/>
                                        <p:tgtEl>
                                          <p:spTgt spid="8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
          <p:cNvSpPr txBox="1"/>
          <p:nvPr>
            <p:ph type="ctrTitle"/>
          </p:nvPr>
        </p:nvSpPr>
        <p:spPr>
          <a:xfrm>
            <a:off x="2309350" y="3031150"/>
            <a:ext cx="5214600" cy="1159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600"/>
              <a:buNone/>
            </a:pPr>
            <a:r>
              <a:rPr lang="en-US"/>
              <a:t>What is Airbnb?</a:t>
            </a:r>
            <a:endParaRPr/>
          </a:p>
        </p:txBody>
      </p:sp>
      <p:sp>
        <p:nvSpPr>
          <p:cNvPr id="447" name="Google Shape;447;p5"/>
          <p:cNvSpPr txBox="1"/>
          <p:nvPr>
            <p:ph idx="1" type="subTitle"/>
          </p:nvPr>
        </p:nvSpPr>
        <p:spPr>
          <a:xfrm>
            <a:off x="2309441" y="4059250"/>
            <a:ext cx="5214600" cy="784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000"/>
              <a:buNone/>
            </a:pPr>
            <a:r>
              <a:rPr lang="en-US"/>
              <a:t>Problem Statement</a:t>
            </a:r>
            <a:endParaRPr/>
          </a:p>
        </p:txBody>
      </p:sp>
      <p:sp>
        <p:nvSpPr>
          <p:cNvPr id="448" name="Google Shape;448;p5"/>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1" i="0" lang="en-US" sz="12000" u="none" cap="none" strike="noStrike">
                <a:solidFill>
                  <a:schemeClr val="accent2"/>
                </a:solidFill>
                <a:latin typeface="Oswald"/>
                <a:ea typeface="Oswald"/>
                <a:cs typeface="Oswald"/>
                <a:sym typeface="Oswald"/>
              </a:rPr>
              <a:t>1</a:t>
            </a:r>
            <a:endParaRPr b="0" i="0" sz="12000" u="none" cap="none" strike="noStrike">
              <a:solidFill>
                <a:schemeClr val="accent2"/>
              </a:solidFill>
              <a:latin typeface="Arial"/>
              <a:ea typeface="Arial"/>
              <a:cs typeface="Arial"/>
              <a:sym typeface="Arial"/>
            </a:endParaRPr>
          </a:p>
        </p:txBody>
      </p:sp>
      <p:sp>
        <p:nvSpPr>
          <p:cNvPr id="449" name="Google Shape;449;p5"/>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000"/>
                                        <p:tgtEl>
                                          <p:spTgt spid="446"/>
                                        </p:tgtEl>
                                      </p:cBhvr>
                                    </p:animEffect>
                                  </p:childTnLst>
                                </p:cTn>
                              </p:par>
                              <p:par>
                                <p:cTn fill="hold" nodeType="with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xEl>
                                              <p:pRg end="0" st="0"/>
                                            </p:txEl>
                                          </p:spTgt>
                                        </p:tgtEl>
                                        <p:attrNameLst>
                                          <p:attrName>style.visibility</p:attrName>
                                        </p:attrNameLst>
                                      </p:cBhvr>
                                      <p:to>
                                        <p:strVal val="visible"/>
                                      </p:to>
                                    </p:set>
                                    <p:animEffect filter="fade" transition="in">
                                      <p:cBhvr>
                                        <p:cTn dur="1000"/>
                                        <p:tgtEl>
                                          <p:spTgt spid="44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50"/>
          <p:cNvSpPr txBox="1"/>
          <p:nvPr>
            <p:ph idx="4294967295" type="ctrTitle"/>
          </p:nvPr>
        </p:nvSpPr>
        <p:spPr>
          <a:xfrm>
            <a:off x="685800" y="325842"/>
            <a:ext cx="7772400" cy="89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Oswald"/>
              <a:buNone/>
            </a:pPr>
            <a:r>
              <a:rPr b="1" i="0" lang="en-US" sz="4800" u="none" cap="none" strike="noStrike">
                <a:solidFill>
                  <a:schemeClr val="accent1"/>
                </a:solidFill>
                <a:latin typeface="Oswald"/>
                <a:ea typeface="Oswald"/>
                <a:cs typeface="Oswald"/>
                <a:sym typeface="Oswald"/>
              </a:rPr>
              <a:t>249</a:t>
            </a:r>
            <a:endParaRPr b="1" i="0" sz="4800" u="none" cap="none" strike="noStrike">
              <a:solidFill>
                <a:schemeClr val="accent2"/>
              </a:solidFill>
              <a:latin typeface="Oswald"/>
              <a:ea typeface="Oswald"/>
              <a:cs typeface="Oswald"/>
              <a:sym typeface="Oswald"/>
            </a:endParaRPr>
          </a:p>
        </p:txBody>
      </p:sp>
      <p:sp>
        <p:nvSpPr>
          <p:cNvPr id="812" name="Google Shape;812;p50"/>
          <p:cNvSpPr txBox="1"/>
          <p:nvPr>
            <p:ph idx="4294967295" type="subTitle"/>
          </p:nvPr>
        </p:nvSpPr>
        <p:spPr>
          <a:xfrm>
            <a:off x="685800" y="936752"/>
            <a:ext cx="7772400" cy="46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2000"/>
              <a:buFont typeface="Source Sans Pro"/>
              <a:buNone/>
            </a:pPr>
            <a:r>
              <a:rPr b="0" i="0" lang="en-US" sz="2000" u="none" cap="none" strike="noStrike">
                <a:solidFill>
                  <a:schemeClr val="dk1"/>
                </a:solidFill>
                <a:latin typeface="Source Sans Pro"/>
                <a:ea typeface="Source Sans Pro"/>
                <a:cs typeface="Source Sans Pro"/>
                <a:sym typeface="Source Sans Pro"/>
              </a:rPr>
              <a:t>With 249 Mean Price of Entire Home / Apartment,  Manhattan becomes Most Expensive</a:t>
            </a:r>
            <a:endParaRPr b="0" i="0" sz="2000" u="none" cap="none" strike="noStrike">
              <a:solidFill>
                <a:schemeClr val="dk1"/>
              </a:solidFill>
              <a:latin typeface="Source Sans Pro"/>
              <a:ea typeface="Source Sans Pro"/>
              <a:cs typeface="Source Sans Pro"/>
              <a:sym typeface="Source Sans Pro"/>
            </a:endParaRPr>
          </a:p>
        </p:txBody>
      </p:sp>
      <p:sp>
        <p:nvSpPr>
          <p:cNvPr id="813" name="Google Shape;813;p50"/>
          <p:cNvSpPr txBox="1"/>
          <p:nvPr>
            <p:ph idx="4294967295" type="ctrTitle"/>
          </p:nvPr>
        </p:nvSpPr>
        <p:spPr>
          <a:xfrm>
            <a:off x="685800" y="2954742"/>
            <a:ext cx="7772400" cy="89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Oswald"/>
              <a:buNone/>
            </a:pPr>
            <a:r>
              <a:rPr b="1" i="0" lang="en-US" sz="4800" u="none" cap="none" strike="noStrike">
                <a:solidFill>
                  <a:schemeClr val="accent1"/>
                </a:solidFill>
                <a:latin typeface="Oswald"/>
                <a:ea typeface="Oswald"/>
                <a:cs typeface="Oswald"/>
                <a:sym typeface="Oswald"/>
              </a:rPr>
              <a:t>59%</a:t>
            </a:r>
            <a:endParaRPr b="1" i="0" sz="4800" u="none" cap="none" strike="noStrike">
              <a:solidFill>
                <a:schemeClr val="accent2"/>
              </a:solidFill>
              <a:latin typeface="Oswald"/>
              <a:ea typeface="Oswald"/>
              <a:cs typeface="Oswald"/>
              <a:sym typeface="Oswald"/>
            </a:endParaRPr>
          </a:p>
        </p:txBody>
      </p:sp>
      <p:sp>
        <p:nvSpPr>
          <p:cNvPr id="814" name="Google Shape;814;p50"/>
          <p:cNvSpPr txBox="1"/>
          <p:nvPr>
            <p:ph idx="4294967295" type="subTitle"/>
          </p:nvPr>
        </p:nvSpPr>
        <p:spPr>
          <a:xfrm>
            <a:off x="685800" y="3565652"/>
            <a:ext cx="7772400" cy="46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2000"/>
              <a:buFont typeface="Source Sans Pro"/>
              <a:buNone/>
            </a:pPr>
            <a:r>
              <a:rPr b="0" i="0" lang="en-US" sz="2000" u="none" cap="none" strike="noStrike">
                <a:solidFill>
                  <a:schemeClr val="dk1"/>
                </a:solidFill>
                <a:latin typeface="Source Sans Pro"/>
                <a:ea typeface="Source Sans Pro"/>
                <a:cs typeface="Source Sans Pro"/>
                <a:sym typeface="Source Sans Pro"/>
              </a:rPr>
              <a:t>co-relation between no_of_review &amp; reviews per month</a:t>
            </a:r>
            <a:endParaRPr b="0" i="0" sz="2600" u="none" cap="none" strike="noStrike">
              <a:solidFill>
                <a:schemeClr val="dk1"/>
              </a:solidFill>
              <a:latin typeface="Source Sans Pro"/>
              <a:ea typeface="Source Sans Pro"/>
              <a:cs typeface="Source Sans Pro"/>
              <a:sym typeface="Source Sans Pro"/>
            </a:endParaRPr>
          </a:p>
        </p:txBody>
      </p:sp>
      <p:sp>
        <p:nvSpPr>
          <p:cNvPr id="815" name="Google Shape;815;p50"/>
          <p:cNvSpPr txBox="1"/>
          <p:nvPr>
            <p:ph idx="4294967295" type="ctrTitle"/>
          </p:nvPr>
        </p:nvSpPr>
        <p:spPr>
          <a:xfrm>
            <a:off x="685800" y="1640293"/>
            <a:ext cx="7772400" cy="89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Oswald"/>
              <a:buNone/>
            </a:pPr>
            <a:r>
              <a:rPr b="1" i="0" lang="en-US" sz="4800" u="none" cap="none" strike="noStrike">
                <a:solidFill>
                  <a:schemeClr val="accent1"/>
                </a:solidFill>
                <a:latin typeface="Oswald"/>
                <a:ea typeface="Oswald"/>
                <a:cs typeface="Oswald"/>
                <a:sym typeface="Oswald"/>
              </a:rPr>
              <a:t>51</a:t>
            </a:r>
            <a:endParaRPr b="1" i="0" sz="4800" u="none" cap="none" strike="noStrike">
              <a:solidFill>
                <a:schemeClr val="accent2"/>
              </a:solidFill>
              <a:latin typeface="Oswald"/>
              <a:ea typeface="Oswald"/>
              <a:cs typeface="Oswald"/>
              <a:sym typeface="Oswald"/>
            </a:endParaRPr>
          </a:p>
        </p:txBody>
      </p:sp>
      <p:sp>
        <p:nvSpPr>
          <p:cNvPr id="816" name="Google Shape;816;p50"/>
          <p:cNvSpPr txBox="1"/>
          <p:nvPr>
            <p:ph idx="4294967295" type="subTitle"/>
          </p:nvPr>
        </p:nvSpPr>
        <p:spPr>
          <a:xfrm>
            <a:off x="685800" y="2251202"/>
            <a:ext cx="7772400" cy="46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2000"/>
              <a:buFont typeface="Source Sans Pro"/>
              <a:buNone/>
            </a:pPr>
            <a:r>
              <a:rPr b="0" i="0" lang="en-US" sz="2000" u="none" cap="none" strike="noStrike">
                <a:solidFill>
                  <a:schemeClr val="dk1"/>
                </a:solidFill>
                <a:latin typeface="Source Sans Pro"/>
                <a:ea typeface="Source Sans Pro"/>
                <a:cs typeface="Source Sans Pro"/>
                <a:sym typeface="Source Sans Pro"/>
              </a:rPr>
              <a:t>With 51 Mean Price of Shared Room,  Brooklyn becomes Most Cheapest</a:t>
            </a:r>
            <a:endParaRPr/>
          </a:p>
        </p:txBody>
      </p:sp>
      <p:sp>
        <p:nvSpPr>
          <p:cNvPr id="817" name="Google Shape;817;p50"/>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11"/>
                                        </p:tgtEl>
                                        <p:attrNameLst>
                                          <p:attrName>style.visibility</p:attrName>
                                        </p:attrNameLst>
                                      </p:cBhvr>
                                      <p:to>
                                        <p:strVal val="visible"/>
                                      </p:to>
                                    </p:set>
                                    <p:anim calcmode="lin" valueType="num">
                                      <p:cBhvr additive="base">
                                        <p:cTn dur="500"/>
                                        <p:tgtEl>
                                          <p:spTgt spid="81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2">
                                            <p:txEl>
                                              <p:pRg end="0" st="0"/>
                                            </p:txEl>
                                          </p:spTgt>
                                        </p:tgtEl>
                                        <p:attrNameLst>
                                          <p:attrName>style.visibility</p:attrName>
                                        </p:attrNameLst>
                                      </p:cBhvr>
                                      <p:to>
                                        <p:strVal val="visible"/>
                                      </p:to>
                                    </p:set>
                                    <p:animEffect filter="fade" transition="in">
                                      <p:cBhvr>
                                        <p:cTn dur="1000"/>
                                        <p:tgtEl>
                                          <p:spTgt spid="8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15"/>
                                        </p:tgtEl>
                                        <p:attrNameLst>
                                          <p:attrName>style.visibility</p:attrName>
                                        </p:attrNameLst>
                                      </p:cBhvr>
                                      <p:to>
                                        <p:strVal val="visible"/>
                                      </p:to>
                                    </p:set>
                                    <p:anim calcmode="lin" valueType="num">
                                      <p:cBhvr additive="base">
                                        <p:cTn dur="500"/>
                                        <p:tgtEl>
                                          <p:spTgt spid="81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xEl>
                                              <p:pRg end="0" st="0"/>
                                            </p:txEl>
                                          </p:spTgt>
                                        </p:tgtEl>
                                        <p:attrNameLst>
                                          <p:attrName>style.visibility</p:attrName>
                                        </p:attrNameLst>
                                      </p:cBhvr>
                                      <p:to>
                                        <p:strVal val="visible"/>
                                      </p:to>
                                    </p:set>
                                    <p:animEffect filter="fade" transition="in">
                                      <p:cBhvr>
                                        <p:cTn dur="1000"/>
                                        <p:tgtEl>
                                          <p:spTgt spid="8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13"/>
                                        </p:tgtEl>
                                        <p:attrNameLst>
                                          <p:attrName>style.visibility</p:attrName>
                                        </p:attrNameLst>
                                      </p:cBhvr>
                                      <p:to>
                                        <p:strVal val="visible"/>
                                      </p:to>
                                    </p:set>
                                    <p:anim calcmode="lin" valueType="num">
                                      <p:cBhvr additive="base">
                                        <p:cTn dur="500"/>
                                        <p:tgtEl>
                                          <p:spTgt spid="81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4">
                                            <p:txEl>
                                              <p:pRg end="0" st="0"/>
                                            </p:txEl>
                                          </p:spTgt>
                                        </p:tgtEl>
                                        <p:attrNameLst>
                                          <p:attrName>style.visibility</p:attrName>
                                        </p:attrNameLst>
                                      </p:cBhvr>
                                      <p:to>
                                        <p:strVal val="visible"/>
                                      </p:to>
                                    </p:set>
                                    <p:animEffect filter="fade" transition="in">
                                      <p:cBhvr>
                                        <p:cTn dur="1000"/>
                                        <p:tgtEl>
                                          <p:spTgt spid="81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51"/>
          <p:cNvSpPr txBox="1"/>
          <p:nvPr>
            <p:ph type="title"/>
          </p:nvPr>
        </p:nvSpPr>
        <p:spPr>
          <a:xfrm>
            <a:off x="589280" y="643467"/>
            <a:ext cx="7094940" cy="491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US">
                <a:solidFill>
                  <a:schemeClr val="dk1"/>
                </a:solidFill>
                <a:latin typeface="Roboto"/>
                <a:ea typeface="Roboto"/>
                <a:cs typeface="Roboto"/>
                <a:sym typeface="Roboto"/>
              </a:rPr>
              <a:t>Que10. Availability of a room in each neighbourhood group ?</a:t>
            </a:r>
            <a:endParaRPr>
              <a:solidFill>
                <a:schemeClr val="dk1"/>
              </a:solidFill>
              <a:latin typeface="Roboto"/>
              <a:ea typeface="Roboto"/>
              <a:cs typeface="Roboto"/>
              <a:sym typeface="Roboto"/>
            </a:endParaRPr>
          </a:p>
        </p:txBody>
      </p:sp>
      <p:sp>
        <p:nvSpPr>
          <p:cNvPr id="823" name="Google Shape;823;p5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824" name="Google Shape;824;p51"/>
          <p:cNvSpPr/>
          <p:nvPr/>
        </p:nvSpPr>
        <p:spPr>
          <a:xfrm>
            <a:off x="2805304" y="155210"/>
            <a:ext cx="2991525"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chemeClr val="accent1"/>
                </a:solidFill>
                <a:latin typeface="Oswald"/>
                <a:ea typeface="Oswald"/>
                <a:cs typeface="Oswald"/>
                <a:sym typeface="Oswald"/>
              </a:rPr>
              <a:t>EDA &amp; Visualization (Cont.)</a:t>
            </a:r>
            <a:endParaRPr/>
          </a:p>
        </p:txBody>
      </p:sp>
      <p:pic>
        <p:nvPicPr>
          <p:cNvPr id="825" name="Google Shape;825;p51"/>
          <p:cNvPicPr preferRelativeResize="0"/>
          <p:nvPr/>
        </p:nvPicPr>
        <p:blipFill rotWithShape="1">
          <a:blip r:embed="rId3">
            <a:alphaModFix/>
          </a:blip>
          <a:srcRect b="0" l="0" r="0" t="0"/>
          <a:stretch/>
        </p:blipFill>
        <p:spPr>
          <a:xfrm>
            <a:off x="309207" y="1223014"/>
            <a:ext cx="5129780" cy="3147595"/>
          </a:xfrm>
          <a:prstGeom prst="rect">
            <a:avLst/>
          </a:prstGeom>
          <a:noFill/>
          <a:ln>
            <a:noFill/>
          </a:ln>
        </p:spPr>
      </p:pic>
      <p:sp>
        <p:nvSpPr>
          <p:cNvPr id="826" name="Google Shape;826;p51"/>
          <p:cNvSpPr/>
          <p:nvPr/>
        </p:nvSpPr>
        <p:spPr>
          <a:xfrm>
            <a:off x="5567680" y="2489034"/>
            <a:ext cx="3305387" cy="584775"/>
          </a:xfrm>
          <a:prstGeom prst="rect">
            <a:avLst/>
          </a:prstGeom>
          <a:noFill/>
          <a:ln>
            <a:noFill/>
          </a:ln>
        </p:spPr>
        <p:txBody>
          <a:bodyPr anchorCtr="0" anchor="t" bIns="45700" lIns="91425" spcFirstLastPara="1" rIns="91425" wrap="square" tIns="45700">
            <a:spAutoFit/>
          </a:bodyPr>
          <a:lstStyle/>
          <a:p>
            <a:pPr indent="0" lvl="0" marL="127000" marR="0" rtl="0" algn="just">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Rooms Availability in Different Neighbourhood Groups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5"/>
                                        </p:tgtEl>
                                        <p:attrNameLst>
                                          <p:attrName>style.visibility</p:attrName>
                                        </p:attrNameLst>
                                      </p:cBhvr>
                                      <p:to>
                                        <p:strVal val="visible"/>
                                      </p:to>
                                    </p:set>
                                    <p:animEffect filter="fade" transition="in">
                                      <p:cBhvr>
                                        <p:cTn dur="1000"/>
                                        <p:tgtEl>
                                          <p:spTgt spid="8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6"/>
                                        </p:tgtEl>
                                        <p:attrNameLst>
                                          <p:attrName>style.visibility</p:attrName>
                                        </p:attrNameLst>
                                      </p:cBhvr>
                                      <p:to>
                                        <p:strVal val="visible"/>
                                      </p:to>
                                    </p:set>
                                    <p:animEffect filter="fade" transition="in">
                                      <p:cBhvr>
                                        <p:cTn dur="1000"/>
                                        <p:tgtEl>
                                          <p:spTgt spid="8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52"/>
          <p:cNvSpPr txBox="1"/>
          <p:nvPr>
            <p:ph idx="4294967295" type="ctrTitle"/>
          </p:nvPr>
        </p:nvSpPr>
        <p:spPr>
          <a:xfrm>
            <a:off x="685800" y="2726342"/>
            <a:ext cx="7772400" cy="115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Oswald"/>
              <a:buNone/>
            </a:pPr>
            <a:r>
              <a:rPr b="1" i="0" lang="en-US" sz="10000" u="none" cap="none" strike="noStrike">
                <a:solidFill>
                  <a:srgbClr val="FFFFFF"/>
                </a:solidFill>
                <a:latin typeface="Oswald"/>
                <a:ea typeface="Oswald"/>
                <a:cs typeface="Oswald"/>
                <a:sym typeface="Oswald"/>
              </a:rPr>
              <a:t>Insights</a:t>
            </a:r>
            <a:endParaRPr b="1" i="0" sz="10000" u="none" cap="none" strike="noStrike">
              <a:solidFill>
                <a:srgbClr val="FFFFFF"/>
              </a:solidFill>
              <a:latin typeface="Oswald"/>
              <a:ea typeface="Oswald"/>
              <a:cs typeface="Oswald"/>
              <a:sym typeface="Oswald"/>
            </a:endParaRPr>
          </a:p>
        </p:txBody>
      </p:sp>
      <p:sp>
        <p:nvSpPr>
          <p:cNvPr id="832" name="Google Shape;832;p52"/>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1"/>
                                        </p:tgtEl>
                                        <p:attrNameLst>
                                          <p:attrName>style.visibility</p:attrName>
                                        </p:attrNameLst>
                                      </p:cBhvr>
                                      <p:to>
                                        <p:strVal val="visible"/>
                                      </p:to>
                                    </p:set>
                                    <p:animEffect filter="fade" transition="in">
                                      <p:cBhvr>
                                        <p:cTn dur="500"/>
                                        <p:tgtEl>
                                          <p:spTgt spid="8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53"/>
          <p:cNvSpPr txBox="1"/>
          <p:nvPr>
            <p:ph idx="4294967295" type="ctrTitle"/>
          </p:nvPr>
        </p:nvSpPr>
        <p:spPr>
          <a:xfrm>
            <a:off x="685800" y="325842"/>
            <a:ext cx="7772400" cy="89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Oswald"/>
              <a:buNone/>
            </a:pPr>
            <a:r>
              <a:rPr b="1" i="0" lang="en-US" sz="4800" u="none" cap="none" strike="noStrike">
                <a:solidFill>
                  <a:schemeClr val="accent1"/>
                </a:solidFill>
                <a:latin typeface="Oswald"/>
                <a:ea typeface="Oswald"/>
                <a:cs typeface="Oswald"/>
                <a:sym typeface="Oswald"/>
              </a:rPr>
              <a:t>More than 300</a:t>
            </a:r>
            <a:endParaRPr b="1" i="0" sz="4800" u="none" cap="none" strike="noStrike">
              <a:solidFill>
                <a:schemeClr val="accent2"/>
              </a:solidFill>
              <a:latin typeface="Oswald"/>
              <a:ea typeface="Oswald"/>
              <a:cs typeface="Oswald"/>
              <a:sym typeface="Oswald"/>
            </a:endParaRPr>
          </a:p>
        </p:txBody>
      </p:sp>
      <p:sp>
        <p:nvSpPr>
          <p:cNvPr id="838" name="Google Shape;838;p53"/>
          <p:cNvSpPr txBox="1"/>
          <p:nvPr>
            <p:ph idx="4294967295" type="subTitle"/>
          </p:nvPr>
        </p:nvSpPr>
        <p:spPr>
          <a:xfrm>
            <a:off x="685800" y="936752"/>
            <a:ext cx="7772400" cy="46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2000"/>
              <a:buFont typeface="Source Sans Pro"/>
              <a:buNone/>
            </a:pPr>
            <a:r>
              <a:rPr b="0" i="0" lang="en-US" sz="2000" u="none" cap="none" strike="noStrike">
                <a:solidFill>
                  <a:schemeClr val="dk1"/>
                </a:solidFill>
                <a:latin typeface="Source Sans Pro"/>
                <a:ea typeface="Source Sans Pro"/>
                <a:cs typeface="Source Sans Pro"/>
                <a:sym typeface="Source Sans Pro"/>
              </a:rPr>
              <a:t>Staten island has more availability of rooms throughout the year more than 300 days</a:t>
            </a:r>
            <a:endParaRPr b="0" i="0" sz="2000" u="none" cap="none" strike="noStrike">
              <a:solidFill>
                <a:schemeClr val="dk1"/>
              </a:solidFill>
              <a:latin typeface="Source Sans Pro"/>
              <a:ea typeface="Source Sans Pro"/>
              <a:cs typeface="Source Sans Pro"/>
              <a:sym typeface="Source Sans Pro"/>
            </a:endParaRPr>
          </a:p>
        </p:txBody>
      </p:sp>
      <p:sp>
        <p:nvSpPr>
          <p:cNvPr id="839" name="Google Shape;839;p53"/>
          <p:cNvSpPr txBox="1"/>
          <p:nvPr>
            <p:ph idx="4294967295" type="ctrTitle"/>
          </p:nvPr>
        </p:nvSpPr>
        <p:spPr>
          <a:xfrm>
            <a:off x="685800" y="2954742"/>
            <a:ext cx="7772400" cy="89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Oswald"/>
              <a:buNone/>
            </a:pPr>
            <a:r>
              <a:rPr b="1" i="0" lang="en-US" sz="4800" u="none" cap="none" strike="noStrike">
                <a:solidFill>
                  <a:schemeClr val="accent1"/>
                </a:solidFill>
                <a:latin typeface="Oswald"/>
                <a:ea typeface="Oswald"/>
                <a:cs typeface="Oswald"/>
                <a:sym typeface="Oswald"/>
              </a:rPr>
              <a:t>150</a:t>
            </a:r>
            <a:endParaRPr b="1" i="0" sz="4800" u="none" cap="none" strike="noStrike">
              <a:solidFill>
                <a:schemeClr val="accent2"/>
              </a:solidFill>
              <a:latin typeface="Oswald"/>
              <a:ea typeface="Oswald"/>
              <a:cs typeface="Oswald"/>
              <a:sym typeface="Oswald"/>
            </a:endParaRPr>
          </a:p>
        </p:txBody>
      </p:sp>
      <p:sp>
        <p:nvSpPr>
          <p:cNvPr id="840" name="Google Shape;840;p53"/>
          <p:cNvSpPr txBox="1"/>
          <p:nvPr>
            <p:ph idx="4294967295" type="subTitle"/>
          </p:nvPr>
        </p:nvSpPr>
        <p:spPr>
          <a:xfrm>
            <a:off x="685800" y="3565652"/>
            <a:ext cx="7772400" cy="46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2000"/>
              <a:buFont typeface="Source Sans Pro"/>
              <a:buNone/>
            </a:pPr>
            <a:r>
              <a:rPr b="0" i="0" lang="en-US" sz="2000" u="none" cap="none" strike="noStrike">
                <a:solidFill>
                  <a:schemeClr val="dk1"/>
                </a:solidFill>
                <a:latin typeface="Source Sans Pro"/>
                <a:ea typeface="Source Sans Pro"/>
                <a:cs typeface="Source Sans Pro"/>
                <a:sym typeface="Source Sans Pro"/>
              </a:rPr>
              <a:t>In Bronx every property are available for 150 days</a:t>
            </a:r>
            <a:endParaRPr b="0" i="0" sz="2600" u="none" cap="none" strike="noStrike">
              <a:solidFill>
                <a:schemeClr val="dk1"/>
              </a:solidFill>
              <a:latin typeface="Source Sans Pro"/>
              <a:ea typeface="Source Sans Pro"/>
              <a:cs typeface="Source Sans Pro"/>
              <a:sym typeface="Source Sans Pro"/>
            </a:endParaRPr>
          </a:p>
        </p:txBody>
      </p:sp>
      <p:sp>
        <p:nvSpPr>
          <p:cNvPr id="841" name="Google Shape;841;p53"/>
          <p:cNvSpPr txBox="1"/>
          <p:nvPr>
            <p:ph idx="4294967295" type="ctrTitle"/>
          </p:nvPr>
        </p:nvSpPr>
        <p:spPr>
          <a:xfrm>
            <a:off x="685800" y="1640293"/>
            <a:ext cx="7772400" cy="89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Oswald"/>
              <a:buNone/>
            </a:pPr>
            <a:r>
              <a:rPr b="1" i="0" lang="en-US" sz="4800" u="none" cap="none" strike="noStrike">
                <a:solidFill>
                  <a:schemeClr val="accent1"/>
                </a:solidFill>
                <a:latin typeface="Oswald"/>
                <a:ea typeface="Oswald"/>
                <a:cs typeface="Oswald"/>
                <a:sym typeface="Oswald"/>
              </a:rPr>
              <a:t>210</a:t>
            </a:r>
            <a:endParaRPr b="1" i="0" sz="4800" u="none" cap="none" strike="noStrike">
              <a:solidFill>
                <a:schemeClr val="accent2"/>
              </a:solidFill>
              <a:latin typeface="Oswald"/>
              <a:ea typeface="Oswald"/>
              <a:cs typeface="Oswald"/>
              <a:sym typeface="Oswald"/>
            </a:endParaRPr>
          </a:p>
        </p:txBody>
      </p:sp>
      <p:sp>
        <p:nvSpPr>
          <p:cNvPr id="842" name="Google Shape;842;p53"/>
          <p:cNvSpPr txBox="1"/>
          <p:nvPr>
            <p:ph idx="4294967295" type="subTitle"/>
          </p:nvPr>
        </p:nvSpPr>
        <p:spPr>
          <a:xfrm>
            <a:off x="685800" y="2251202"/>
            <a:ext cx="7772400" cy="46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2000"/>
              <a:buFont typeface="Source Sans Pro"/>
              <a:buNone/>
            </a:pPr>
            <a:r>
              <a:rPr b="0" i="0" lang="en-US" sz="2000" u="none" cap="none" strike="noStrike">
                <a:solidFill>
                  <a:schemeClr val="dk1"/>
                </a:solidFill>
                <a:latin typeface="Source Sans Pro"/>
                <a:ea typeface="Source Sans Pro"/>
                <a:cs typeface="Source Sans Pro"/>
                <a:sym typeface="Source Sans Pro"/>
              </a:rPr>
              <a:t>on an average this properties are available to around 210 days every year </a:t>
            </a:r>
            <a:endParaRPr/>
          </a:p>
        </p:txBody>
      </p:sp>
      <p:sp>
        <p:nvSpPr>
          <p:cNvPr id="843" name="Google Shape;843;p53"/>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37"/>
                                        </p:tgtEl>
                                        <p:attrNameLst>
                                          <p:attrName>style.visibility</p:attrName>
                                        </p:attrNameLst>
                                      </p:cBhvr>
                                      <p:to>
                                        <p:strVal val="visible"/>
                                      </p:to>
                                    </p:set>
                                    <p:anim calcmode="lin" valueType="num">
                                      <p:cBhvr additive="base">
                                        <p:cTn dur="500"/>
                                        <p:tgtEl>
                                          <p:spTgt spid="83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8">
                                            <p:txEl>
                                              <p:pRg end="0" st="0"/>
                                            </p:txEl>
                                          </p:spTgt>
                                        </p:tgtEl>
                                        <p:attrNameLst>
                                          <p:attrName>style.visibility</p:attrName>
                                        </p:attrNameLst>
                                      </p:cBhvr>
                                      <p:to>
                                        <p:strVal val="visible"/>
                                      </p:to>
                                    </p:set>
                                    <p:animEffect filter="fade" transition="in">
                                      <p:cBhvr>
                                        <p:cTn dur="1000"/>
                                        <p:tgtEl>
                                          <p:spTgt spid="8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41"/>
                                        </p:tgtEl>
                                        <p:attrNameLst>
                                          <p:attrName>style.visibility</p:attrName>
                                        </p:attrNameLst>
                                      </p:cBhvr>
                                      <p:to>
                                        <p:strVal val="visible"/>
                                      </p:to>
                                    </p:set>
                                    <p:anim calcmode="lin" valueType="num">
                                      <p:cBhvr additive="base">
                                        <p:cTn dur="500"/>
                                        <p:tgtEl>
                                          <p:spTgt spid="84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2">
                                            <p:txEl>
                                              <p:pRg end="0" st="0"/>
                                            </p:txEl>
                                          </p:spTgt>
                                        </p:tgtEl>
                                        <p:attrNameLst>
                                          <p:attrName>style.visibility</p:attrName>
                                        </p:attrNameLst>
                                      </p:cBhvr>
                                      <p:to>
                                        <p:strVal val="visible"/>
                                      </p:to>
                                    </p:set>
                                    <p:animEffect filter="fade" transition="in">
                                      <p:cBhvr>
                                        <p:cTn dur="1000"/>
                                        <p:tgtEl>
                                          <p:spTgt spid="8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39"/>
                                        </p:tgtEl>
                                        <p:attrNameLst>
                                          <p:attrName>style.visibility</p:attrName>
                                        </p:attrNameLst>
                                      </p:cBhvr>
                                      <p:to>
                                        <p:strVal val="visible"/>
                                      </p:to>
                                    </p:set>
                                    <p:anim calcmode="lin" valueType="num">
                                      <p:cBhvr additive="base">
                                        <p:cTn dur="500"/>
                                        <p:tgtEl>
                                          <p:spTgt spid="83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0">
                                            <p:txEl>
                                              <p:pRg end="0" st="0"/>
                                            </p:txEl>
                                          </p:spTgt>
                                        </p:tgtEl>
                                        <p:attrNameLst>
                                          <p:attrName>style.visibility</p:attrName>
                                        </p:attrNameLst>
                                      </p:cBhvr>
                                      <p:to>
                                        <p:strVal val="visible"/>
                                      </p:to>
                                    </p:set>
                                    <p:animEffect filter="fade" transition="in">
                                      <p:cBhvr>
                                        <p:cTn dur="1000"/>
                                        <p:tgtEl>
                                          <p:spTgt spid="84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54"/>
          <p:cNvSpPr txBox="1"/>
          <p:nvPr>
            <p:ph type="title"/>
          </p:nvPr>
        </p:nvSpPr>
        <p:spPr>
          <a:xfrm>
            <a:off x="318347" y="745066"/>
            <a:ext cx="8561494" cy="474133"/>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2000"/>
              <a:buNone/>
            </a:pPr>
            <a:r>
              <a:rPr lang="en-US">
                <a:solidFill>
                  <a:schemeClr val="dk1"/>
                </a:solidFill>
                <a:latin typeface="Roboto"/>
                <a:ea typeface="Roboto"/>
                <a:cs typeface="Roboto"/>
                <a:sym typeface="Roboto"/>
              </a:rPr>
              <a:t>Que11. Map and Scatter Plot of New York City and it’s Neighbourhood Groups &amp; Room Type.</a:t>
            </a:r>
            <a:endParaRPr>
              <a:solidFill>
                <a:schemeClr val="dk1"/>
              </a:solidFill>
              <a:latin typeface="Roboto"/>
              <a:ea typeface="Roboto"/>
              <a:cs typeface="Roboto"/>
              <a:sym typeface="Roboto"/>
            </a:endParaRPr>
          </a:p>
        </p:txBody>
      </p:sp>
      <p:sp>
        <p:nvSpPr>
          <p:cNvPr id="849" name="Google Shape;849;p54"/>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850" name="Google Shape;850;p54"/>
          <p:cNvSpPr/>
          <p:nvPr/>
        </p:nvSpPr>
        <p:spPr>
          <a:xfrm>
            <a:off x="3103331" y="115163"/>
            <a:ext cx="2991525"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chemeClr val="accent1"/>
                </a:solidFill>
                <a:latin typeface="Oswald"/>
                <a:ea typeface="Oswald"/>
                <a:cs typeface="Oswald"/>
                <a:sym typeface="Oswald"/>
              </a:rPr>
              <a:t>EDA &amp; Visualization (Cont.)</a:t>
            </a:r>
            <a:endParaRPr/>
          </a:p>
        </p:txBody>
      </p:sp>
      <p:pic>
        <p:nvPicPr>
          <p:cNvPr id="851" name="Google Shape;851;p54"/>
          <p:cNvPicPr preferRelativeResize="0"/>
          <p:nvPr/>
        </p:nvPicPr>
        <p:blipFill rotWithShape="1">
          <a:blip r:embed="rId3">
            <a:alphaModFix/>
          </a:blip>
          <a:srcRect b="0" l="20879" r="22879" t="0"/>
          <a:stretch/>
        </p:blipFill>
        <p:spPr>
          <a:xfrm>
            <a:off x="687468" y="1505867"/>
            <a:ext cx="3457812" cy="2734239"/>
          </a:xfrm>
          <a:prstGeom prst="rect">
            <a:avLst/>
          </a:prstGeom>
          <a:noFill/>
          <a:ln>
            <a:noFill/>
          </a:ln>
          <a:effectLst>
            <a:outerShdw blurRad="190500" rotWithShape="0" algn="tl">
              <a:srgbClr val="000000">
                <a:alpha val="69803"/>
              </a:srgbClr>
            </a:outerShdw>
          </a:effectLst>
        </p:spPr>
      </p:pic>
      <p:pic>
        <p:nvPicPr>
          <p:cNvPr id="852" name="Google Shape;852;p54"/>
          <p:cNvPicPr preferRelativeResize="0"/>
          <p:nvPr/>
        </p:nvPicPr>
        <p:blipFill rotWithShape="1">
          <a:blip r:embed="rId4">
            <a:alphaModFix/>
          </a:blip>
          <a:srcRect b="0" l="0" r="0" t="0"/>
          <a:stretch/>
        </p:blipFill>
        <p:spPr>
          <a:xfrm>
            <a:off x="4971628" y="1505867"/>
            <a:ext cx="3378950" cy="2734239"/>
          </a:xfrm>
          <a:prstGeom prst="rect">
            <a:avLst/>
          </a:prstGeom>
          <a:noFill/>
          <a:ln>
            <a:noFill/>
          </a:ln>
          <a:effectLst>
            <a:outerShdw blurRad="190500" rotWithShape="0" algn="tl">
              <a:srgbClr val="000000">
                <a:alpha val="69803"/>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1"/>
                                        </p:tgtEl>
                                        <p:attrNameLst>
                                          <p:attrName>style.visibility</p:attrName>
                                        </p:attrNameLst>
                                      </p:cBhvr>
                                      <p:to>
                                        <p:strVal val="visible"/>
                                      </p:to>
                                    </p:set>
                                    <p:animEffect filter="fade" transition="in">
                                      <p:cBhvr>
                                        <p:cTn dur="1000"/>
                                        <p:tgtEl>
                                          <p:spTgt spid="8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2"/>
                                        </p:tgtEl>
                                        <p:attrNameLst>
                                          <p:attrName>style.visibility</p:attrName>
                                        </p:attrNameLst>
                                      </p:cBhvr>
                                      <p:to>
                                        <p:strVal val="visible"/>
                                      </p:to>
                                    </p:set>
                                    <p:animEffect filter="fade" transition="in">
                                      <p:cBhvr>
                                        <p:cTn dur="1000"/>
                                        <p:tgtEl>
                                          <p:spTgt spid="8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55"/>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858" name="Google Shape;858;p55"/>
          <p:cNvSpPr/>
          <p:nvPr/>
        </p:nvSpPr>
        <p:spPr>
          <a:xfrm>
            <a:off x="3076237" y="135187"/>
            <a:ext cx="2991525"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chemeClr val="accent1"/>
                </a:solidFill>
                <a:latin typeface="Oswald"/>
                <a:ea typeface="Oswald"/>
                <a:cs typeface="Oswald"/>
                <a:sym typeface="Oswald"/>
              </a:rPr>
              <a:t>EDA &amp; Visualization (Cont.)</a:t>
            </a:r>
            <a:endParaRPr/>
          </a:p>
        </p:txBody>
      </p:sp>
      <p:pic>
        <p:nvPicPr>
          <p:cNvPr id="859" name="Google Shape;859;p55"/>
          <p:cNvPicPr preferRelativeResize="0"/>
          <p:nvPr/>
        </p:nvPicPr>
        <p:blipFill rotWithShape="1">
          <a:blip r:embed="rId3">
            <a:alphaModFix/>
          </a:blip>
          <a:srcRect b="0" l="0" r="0" t="0"/>
          <a:stretch/>
        </p:blipFill>
        <p:spPr>
          <a:xfrm>
            <a:off x="318346" y="799254"/>
            <a:ext cx="4416531" cy="3684694"/>
          </a:xfrm>
          <a:prstGeom prst="rect">
            <a:avLst/>
          </a:prstGeom>
          <a:noFill/>
          <a:ln>
            <a:noFill/>
          </a:ln>
        </p:spPr>
      </p:pic>
      <p:sp>
        <p:nvSpPr>
          <p:cNvPr id="860" name="Google Shape;860;p55"/>
          <p:cNvSpPr/>
          <p:nvPr/>
        </p:nvSpPr>
        <p:spPr>
          <a:xfrm>
            <a:off x="4834858" y="2056825"/>
            <a:ext cx="3996267" cy="1169551"/>
          </a:xfrm>
          <a:prstGeom prst="rect">
            <a:avLst/>
          </a:prstGeom>
          <a:noFill/>
          <a:ln>
            <a:noFill/>
          </a:ln>
        </p:spPr>
        <p:txBody>
          <a:bodyPr anchorCtr="0" anchor="t" bIns="45700" lIns="91425" spcFirstLastPara="1" rIns="91425" wrap="square" tIns="45700">
            <a:spAutoFit/>
          </a:bodyPr>
          <a:lstStyle/>
          <a:p>
            <a:pPr indent="0" lvl="0" marL="12700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Scatterplots of latitude vs longitude, we can see that there's is very less shared room throughout NYC as compared to private and Entire home/apt. 95% of the listings on Airbnb are either Private room or Entire/home apt.</a:t>
            </a:r>
            <a:endParaRPr b="0" i="0" sz="16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9"/>
                                        </p:tgtEl>
                                        <p:attrNameLst>
                                          <p:attrName>style.visibility</p:attrName>
                                        </p:attrNameLst>
                                      </p:cBhvr>
                                      <p:to>
                                        <p:strVal val="visible"/>
                                      </p:to>
                                    </p:set>
                                    <p:animEffect filter="fade" transition="in">
                                      <p:cBhvr>
                                        <p:cTn dur="1000"/>
                                        <p:tgtEl>
                                          <p:spTgt spid="8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0"/>
                                        </p:tgtEl>
                                        <p:attrNameLst>
                                          <p:attrName>style.visibility</p:attrName>
                                        </p:attrNameLst>
                                      </p:cBhvr>
                                      <p:to>
                                        <p:strVal val="visible"/>
                                      </p:to>
                                    </p:set>
                                    <p:animEffect filter="fade" transition="in">
                                      <p:cBhvr>
                                        <p:cTn dur="1000"/>
                                        <p:tgtEl>
                                          <p:spTgt spid="8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56"/>
          <p:cNvSpPr txBox="1"/>
          <p:nvPr>
            <p:ph idx="3" type="body"/>
          </p:nvPr>
        </p:nvSpPr>
        <p:spPr>
          <a:xfrm>
            <a:off x="4878236" y="1594677"/>
            <a:ext cx="3818726" cy="1909248"/>
          </a:xfrm>
          <a:prstGeom prst="rect">
            <a:avLst/>
          </a:prstGeom>
          <a:noFill/>
          <a:ln>
            <a:noFill/>
          </a:ln>
        </p:spPr>
        <p:txBody>
          <a:bodyPr anchorCtr="0" anchor="t" bIns="91425" lIns="91425" spcFirstLastPara="1" rIns="91425" wrap="square" tIns="91425">
            <a:noAutofit/>
          </a:bodyPr>
          <a:lstStyle/>
          <a:p>
            <a:pPr indent="0" lvl="0" marL="127000" rtl="0" algn="just">
              <a:lnSpc>
                <a:spcPct val="100000"/>
              </a:lnSpc>
              <a:spcBef>
                <a:spcPts val="600"/>
              </a:spcBef>
              <a:spcAft>
                <a:spcPts val="0"/>
              </a:spcAft>
              <a:buSzPts val="1600"/>
              <a:buNone/>
            </a:pPr>
            <a:r>
              <a:rPr lang="en-US">
                <a:latin typeface="Roboto"/>
                <a:ea typeface="Roboto"/>
                <a:cs typeface="Roboto"/>
                <a:sym typeface="Roboto"/>
              </a:rPr>
              <a:t>Bronx &amp; Staten Island has listings which are mostly available throughout the year, might be the case as they are not much costlier as compared to other boroughs as in Manhattan, Brooklyn &amp; Queen</a:t>
            </a:r>
            <a:endParaRPr sz="1800">
              <a:latin typeface="Roboto"/>
              <a:ea typeface="Roboto"/>
              <a:cs typeface="Roboto"/>
              <a:sym typeface="Roboto"/>
            </a:endParaRPr>
          </a:p>
        </p:txBody>
      </p:sp>
      <p:sp>
        <p:nvSpPr>
          <p:cNvPr id="866" name="Google Shape;866;p56"/>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867" name="Google Shape;867;p56"/>
          <p:cNvPicPr preferRelativeResize="0"/>
          <p:nvPr/>
        </p:nvPicPr>
        <p:blipFill rotWithShape="1">
          <a:blip r:embed="rId3">
            <a:alphaModFix/>
          </a:blip>
          <a:srcRect b="0" l="0" r="0" t="0"/>
          <a:stretch/>
        </p:blipFill>
        <p:spPr>
          <a:xfrm>
            <a:off x="256407" y="758614"/>
            <a:ext cx="4512020" cy="3581374"/>
          </a:xfrm>
          <a:prstGeom prst="rect">
            <a:avLst/>
          </a:prstGeom>
          <a:noFill/>
          <a:ln>
            <a:noFill/>
          </a:ln>
        </p:spPr>
      </p:pic>
      <p:sp>
        <p:nvSpPr>
          <p:cNvPr id="868" name="Google Shape;868;p56"/>
          <p:cNvSpPr/>
          <p:nvPr/>
        </p:nvSpPr>
        <p:spPr>
          <a:xfrm>
            <a:off x="3076237" y="181908"/>
            <a:ext cx="2991525"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chemeClr val="accent1"/>
                </a:solidFill>
                <a:latin typeface="Oswald"/>
                <a:ea typeface="Oswald"/>
                <a:cs typeface="Oswald"/>
                <a:sym typeface="Oswald"/>
              </a:rPr>
              <a:t>EDA &amp; Visualization (Cont.)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5">
                                            <p:txEl>
                                              <p:pRg end="0" st="0"/>
                                            </p:txEl>
                                          </p:spTgt>
                                        </p:tgtEl>
                                        <p:attrNameLst>
                                          <p:attrName>style.visibility</p:attrName>
                                        </p:attrNameLst>
                                      </p:cBhvr>
                                      <p:to>
                                        <p:strVal val="visible"/>
                                      </p:to>
                                    </p:set>
                                    <p:animEffect filter="fade" transition="in">
                                      <p:cBhvr>
                                        <p:cTn dur="1000"/>
                                        <p:tgtEl>
                                          <p:spTgt spid="86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57"/>
          <p:cNvSpPr txBox="1"/>
          <p:nvPr>
            <p:ph idx="3" type="body"/>
          </p:nvPr>
        </p:nvSpPr>
        <p:spPr>
          <a:xfrm>
            <a:off x="4876801" y="1780139"/>
            <a:ext cx="3982719" cy="1127764"/>
          </a:xfrm>
          <a:prstGeom prst="rect">
            <a:avLst/>
          </a:prstGeom>
          <a:noFill/>
          <a:ln>
            <a:noFill/>
          </a:ln>
        </p:spPr>
        <p:txBody>
          <a:bodyPr anchorCtr="0" anchor="t" bIns="91425" lIns="91425" spcFirstLastPara="1" rIns="91425" wrap="square" tIns="91425">
            <a:noAutofit/>
          </a:bodyPr>
          <a:lstStyle/>
          <a:p>
            <a:pPr indent="0" lvl="0" marL="127000" rtl="0" algn="just">
              <a:lnSpc>
                <a:spcPct val="100000"/>
              </a:lnSpc>
              <a:spcBef>
                <a:spcPts val="600"/>
              </a:spcBef>
              <a:spcAft>
                <a:spcPts val="0"/>
              </a:spcAft>
              <a:buSzPts val="1600"/>
              <a:buNone/>
            </a:pPr>
            <a:r>
              <a:rPr lang="en-US">
                <a:latin typeface="Roboto"/>
                <a:ea typeface="Roboto"/>
                <a:cs typeface="Roboto"/>
                <a:sym typeface="Roboto"/>
              </a:rPr>
              <a:t>We can clearly see that number of reviews, a listing receives does not have much of an impact on the price</a:t>
            </a:r>
            <a:endParaRPr sz="1800">
              <a:latin typeface="Roboto"/>
              <a:ea typeface="Roboto"/>
              <a:cs typeface="Roboto"/>
              <a:sym typeface="Roboto"/>
            </a:endParaRPr>
          </a:p>
        </p:txBody>
      </p:sp>
      <p:sp>
        <p:nvSpPr>
          <p:cNvPr id="874" name="Google Shape;874;p57"/>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875" name="Google Shape;875;p57"/>
          <p:cNvPicPr preferRelativeResize="0"/>
          <p:nvPr/>
        </p:nvPicPr>
        <p:blipFill rotWithShape="1">
          <a:blip r:embed="rId3">
            <a:alphaModFix/>
          </a:blip>
          <a:srcRect b="0" l="0" r="0" t="0"/>
          <a:stretch/>
        </p:blipFill>
        <p:spPr>
          <a:xfrm>
            <a:off x="250613" y="681601"/>
            <a:ext cx="4475204" cy="3646560"/>
          </a:xfrm>
          <a:prstGeom prst="rect">
            <a:avLst/>
          </a:prstGeom>
          <a:noFill/>
          <a:ln>
            <a:noFill/>
          </a:ln>
        </p:spPr>
      </p:pic>
      <p:sp>
        <p:nvSpPr>
          <p:cNvPr id="876" name="Google Shape;876;p57"/>
          <p:cNvSpPr/>
          <p:nvPr/>
        </p:nvSpPr>
        <p:spPr>
          <a:xfrm>
            <a:off x="3165724" y="168559"/>
            <a:ext cx="2991525"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chemeClr val="accent1"/>
                </a:solidFill>
                <a:latin typeface="Oswald"/>
                <a:ea typeface="Oswald"/>
                <a:cs typeface="Oswald"/>
                <a:sym typeface="Oswald"/>
              </a:rPr>
              <a:t>EDA &amp; Visualization (Cont.)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5"/>
                                        </p:tgtEl>
                                        <p:attrNameLst>
                                          <p:attrName>style.visibility</p:attrName>
                                        </p:attrNameLst>
                                      </p:cBhvr>
                                      <p:to>
                                        <p:strVal val="visible"/>
                                      </p:to>
                                    </p:set>
                                    <p:animEffect filter="fade" transition="in">
                                      <p:cBhvr>
                                        <p:cTn dur="1000"/>
                                        <p:tgtEl>
                                          <p:spTgt spid="8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3">
                                            <p:txEl>
                                              <p:pRg end="0" st="0"/>
                                            </p:txEl>
                                          </p:spTgt>
                                        </p:tgtEl>
                                        <p:attrNameLst>
                                          <p:attrName>style.visibility</p:attrName>
                                        </p:attrNameLst>
                                      </p:cBhvr>
                                      <p:to>
                                        <p:strVal val="visible"/>
                                      </p:to>
                                    </p:set>
                                    <p:animEffect filter="fade" transition="in">
                                      <p:cBhvr>
                                        <p:cTn dur="1000"/>
                                        <p:tgtEl>
                                          <p:spTgt spid="87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58"/>
          <p:cNvSpPr txBox="1"/>
          <p:nvPr>
            <p:ph type="ctrTitle"/>
          </p:nvPr>
        </p:nvSpPr>
        <p:spPr>
          <a:xfrm>
            <a:off x="0" y="2926080"/>
            <a:ext cx="7982625" cy="178816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600"/>
              <a:buNone/>
            </a:pPr>
            <a:r>
              <a:rPr lang="en-US"/>
              <a:t>Competitive Advantages and Future Work</a:t>
            </a:r>
            <a:br>
              <a:rPr lang="en-US"/>
            </a:br>
            <a:endParaRPr/>
          </a:p>
        </p:txBody>
      </p:sp>
      <p:sp>
        <p:nvSpPr>
          <p:cNvPr id="882" name="Google Shape;882;p58"/>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1" i="0" lang="en-US" sz="12000" u="none" cap="none" strike="noStrike">
                <a:solidFill>
                  <a:schemeClr val="accent2"/>
                </a:solidFill>
                <a:latin typeface="Oswald"/>
                <a:ea typeface="Oswald"/>
                <a:cs typeface="Oswald"/>
                <a:sym typeface="Oswald"/>
              </a:rPr>
              <a:t>5</a:t>
            </a:r>
            <a:endParaRPr b="0" i="0" sz="12000" u="none" cap="none" strike="noStrike">
              <a:solidFill>
                <a:schemeClr val="accent2"/>
              </a:solidFill>
              <a:latin typeface="Arial"/>
              <a:ea typeface="Arial"/>
              <a:cs typeface="Arial"/>
              <a:sym typeface="Arial"/>
            </a:endParaRPr>
          </a:p>
        </p:txBody>
      </p:sp>
      <p:sp>
        <p:nvSpPr>
          <p:cNvPr id="883" name="Google Shape;883;p58"/>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1"/>
                                        </p:tgtEl>
                                        <p:attrNameLst>
                                          <p:attrName>style.visibility</p:attrName>
                                        </p:attrNameLst>
                                      </p:cBhvr>
                                      <p:to>
                                        <p:strVal val="visible"/>
                                      </p:to>
                                    </p:set>
                                    <p:animEffect filter="fade" transition="in">
                                      <p:cBhvr>
                                        <p:cTn dur="1000"/>
                                        <p:tgtEl>
                                          <p:spTgt spid="881"/>
                                        </p:tgtEl>
                                      </p:cBhvr>
                                    </p:animEffect>
                                  </p:childTnLst>
                                </p:cTn>
                              </p:par>
                              <p:par>
                                <p:cTn fill="hold" nodeType="withEffect" presetClass="entr" presetID="10" presetSubtype="0">
                                  <p:stCondLst>
                                    <p:cond delay="0"/>
                                  </p:stCondLst>
                                  <p:childTnLst>
                                    <p:set>
                                      <p:cBhvr>
                                        <p:cTn dur="1" fill="hold">
                                          <p:stCondLst>
                                            <p:cond delay="0"/>
                                          </p:stCondLst>
                                        </p:cTn>
                                        <p:tgtEl>
                                          <p:spTgt spid="882"/>
                                        </p:tgtEl>
                                        <p:attrNameLst>
                                          <p:attrName>style.visibility</p:attrName>
                                        </p:attrNameLst>
                                      </p:cBhvr>
                                      <p:to>
                                        <p:strVal val="visible"/>
                                      </p:to>
                                    </p:set>
                                    <p:animEffect filter="fade" transition="in">
                                      <p:cBhvr>
                                        <p:cTn dur="1000"/>
                                        <p:tgtEl>
                                          <p:spTgt spid="8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59"/>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889" name="Google Shape;889;p59"/>
          <p:cNvSpPr txBox="1"/>
          <p:nvPr/>
        </p:nvSpPr>
        <p:spPr>
          <a:xfrm>
            <a:off x="494453" y="277707"/>
            <a:ext cx="741002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1"/>
                </a:solidFill>
                <a:latin typeface="Oswald"/>
                <a:ea typeface="Oswald"/>
                <a:cs typeface="Oswald"/>
                <a:sym typeface="Oswald"/>
              </a:rPr>
              <a:t>Competitive Advantages :-</a:t>
            </a:r>
            <a:endParaRPr b="1" i="0" sz="2000" u="none" cap="none" strike="noStrike">
              <a:solidFill>
                <a:schemeClr val="accent1"/>
              </a:solidFill>
              <a:latin typeface="Oswald"/>
              <a:ea typeface="Oswald"/>
              <a:cs typeface="Oswald"/>
              <a:sym typeface="Oswald"/>
            </a:endParaRPr>
          </a:p>
        </p:txBody>
      </p:sp>
      <p:sp>
        <p:nvSpPr>
          <p:cNvPr id="890" name="Google Shape;890;p59"/>
          <p:cNvSpPr txBox="1"/>
          <p:nvPr/>
        </p:nvSpPr>
        <p:spPr>
          <a:xfrm>
            <a:off x="548640" y="799253"/>
            <a:ext cx="7355840" cy="138499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Ease of Use – Search by price, locations and check-in/check-out dates</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Home Incentive – They can make money by sitting at home</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List Once – Hosts post one time only</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First to Market – For transaction-based temporary housing site</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Profiles and Bookings – Browse profiles of the hosts and book in just few steps</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91" name="Google Shape;891;p59"/>
          <p:cNvPicPr preferRelativeResize="0"/>
          <p:nvPr/>
        </p:nvPicPr>
        <p:blipFill rotWithShape="1">
          <a:blip r:embed="rId3">
            <a:alphaModFix/>
          </a:blip>
          <a:srcRect b="0" l="0" r="0" t="0"/>
          <a:stretch/>
        </p:blipFill>
        <p:spPr>
          <a:xfrm>
            <a:off x="623146" y="1950719"/>
            <a:ext cx="4138507" cy="2350347"/>
          </a:xfrm>
          <a:prstGeom prst="rect">
            <a:avLst/>
          </a:prstGeom>
          <a:noFill/>
          <a:ln>
            <a:noFill/>
          </a:ln>
        </p:spPr>
      </p:pic>
      <p:sp>
        <p:nvSpPr>
          <p:cNvPr id="892" name="Google Shape;892;p59"/>
          <p:cNvSpPr txBox="1"/>
          <p:nvPr/>
        </p:nvSpPr>
        <p:spPr>
          <a:xfrm>
            <a:off x="5615093" y="2238963"/>
            <a:ext cx="2553547" cy="206210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600" u="none" cap="none" strike="noStrike">
                <a:solidFill>
                  <a:srgbClr val="000000"/>
                </a:solidFill>
                <a:latin typeface="Roboto"/>
                <a:ea typeface="Roboto"/>
                <a:cs typeface="Roboto"/>
                <a:sym typeface="Roboto"/>
              </a:rPr>
              <a:t>The strategy work on this given flow. With an average transaction fee of $25 the company could easily project $200M in revenue between 2008 and 2011, which is bound to get anyone excited</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0"/>
                                        </p:tgtEl>
                                        <p:attrNameLst>
                                          <p:attrName>style.visibility</p:attrName>
                                        </p:attrNameLst>
                                      </p:cBhvr>
                                      <p:to>
                                        <p:strVal val="visible"/>
                                      </p:to>
                                    </p:set>
                                    <p:animEffect filter="fade" transition="in">
                                      <p:cBhvr>
                                        <p:cTn dur="1000"/>
                                        <p:tgtEl>
                                          <p:spTgt spid="8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1"/>
                                        </p:tgtEl>
                                        <p:attrNameLst>
                                          <p:attrName>style.visibility</p:attrName>
                                        </p:attrNameLst>
                                      </p:cBhvr>
                                      <p:to>
                                        <p:strVal val="visible"/>
                                      </p:to>
                                    </p:set>
                                    <p:animEffect filter="fade" transition="in">
                                      <p:cBhvr>
                                        <p:cTn dur="1000"/>
                                        <p:tgtEl>
                                          <p:spTgt spid="8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2"/>
                                        </p:tgtEl>
                                        <p:attrNameLst>
                                          <p:attrName>style.visibility</p:attrName>
                                        </p:attrNameLst>
                                      </p:cBhvr>
                                      <p:to>
                                        <p:strVal val="visible"/>
                                      </p:to>
                                    </p:set>
                                    <p:animEffect filter="fade" transition="in">
                                      <p:cBhvr>
                                        <p:cTn dur="1000"/>
                                        <p:tgtEl>
                                          <p:spTgt spid="8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t>What is		           ?</a:t>
            </a:r>
            <a:endParaRPr>
              <a:solidFill>
                <a:schemeClr val="accent2"/>
              </a:solidFill>
            </a:endParaRPr>
          </a:p>
        </p:txBody>
      </p:sp>
      <p:sp>
        <p:nvSpPr>
          <p:cNvPr id="455" name="Google Shape;455;p6"/>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456" name="Google Shape;456;p6"/>
          <p:cNvSpPr txBox="1"/>
          <p:nvPr/>
        </p:nvSpPr>
        <p:spPr>
          <a:xfrm>
            <a:off x="778932" y="1770327"/>
            <a:ext cx="7592908" cy="181588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chemeClr val="dk1"/>
                </a:solidFill>
                <a:latin typeface="Roboto"/>
                <a:ea typeface="Roboto"/>
                <a:cs typeface="Roboto"/>
                <a:sym typeface="Roboto"/>
              </a:rPr>
              <a:t>AirBnb is identify for </a:t>
            </a:r>
            <a:r>
              <a:rPr b="1" i="0" lang="en-US" sz="1400" u="none" cap="none" strike="noStrike">
                <a:solidFill>
                  <a:schemeClr val="dk1"/>
                </a:solidFill>
                <a:latin typeface="Roboto"/>
                <a:ea typeface="Roboto"/>
                <a:cs typeface="Roboto"/>
                <a:sym typeface="Roboto"/>
              </a:rPr>
              <a:t>"Air Bed and Breakfast"</a:t>
            </a:r>
            <a:r>
              <a:rPr b="0" i="0" lang="en-US" sz="1400" u="none" cap="none" strike="noStrike">
                <a:solidFill>
                  <a:schemeClr val="dk1"/>
                </a:solidFill>
                <a:latin typeface="Roboto"/>
                <a:ea typeface="Roboto"/>
                <a:cs typeface="Roboto"/>
                <a:sym typeface="Roboto"/>
              </a:rPr>
              <a:t>, is a American online hospitality company focused on short time length homestays or rental platform. On Airbnb, users can book a nearby to stay as accordance to their convenient in more than 34000+ cities at some aspect of 200+ countries. Airbnb used to started in 2008 by Brian Chesky and Joe Gebbia, specifically based in San Francisco California. Airbnb platform is reachable via mobile app and website.</a:t>
            </a:r>
            <a:endParaRPr/>
          </a:p>
          <a:p>
            <a:pPr indent="0" lvl="0" marL="0" marR="0" rtl="0" algn="just">
              <a:lnSpc>
                <a:spcPct val="100000"/>
              </a:lnSpc>
              <a:spcBef>
                <a:spcPts val="0"/>
              </a:spcBef>
              <a:spcAft>
                <a:spcPts val="0"/>
              </a:spcAft>
              <a:buNone/>
            </a:pPr>
            <a:r>
              <a:rPr b="0" i="0" lang="en-US" sz="1400" u="none" cap="none" strike="noStrike">
                <a:solidFill>
                  <a:schemeClr val="dk1"/>
                </a:solidFill>
                <a:latin typeface="Roboto"/>
                <a:ea typeface="Roboto"/>
                <a:cs typeface="Roboto"/>
                <a:sym typeface="Roboto"/>
              </a:rPr>
              <a:t>The company does not own any lodging, even it is a type of broker which receives percentage services fees from both the party(guest &amp; host) with every booking.</a:t>
            </a:r>
            <a:endParaRPr b="0" i="0" sz="1400" u="none" cap="none" strike="noStrike">
              <a:solidFill>
                <a:schemeClr val="dk1"/>
              </a:solidFill>
              <a:latin typeface="Roboto"/>
              <a:ea typeface="Roboto"/>
              <a:cs typeface="Roboto"/>
              <a:sym typeface="Roboto"/>
            </a:endParaRPr>
          </a:p>
        </p:txBody>
      </p:sp>
      <p:pic>
        <p:nvPicPr>
          <p:cNvPr id="457" name="Google Shape;457;p6"/>
          <p:cNvPicPr preferRelativeResize="0"/>
          <p:nvPr/>
        </p:nvPicPr>
        <p:blipFill rotWithShape="1">
          <a:blip r:embed="rId3">
            <a:alphaModFix/>
          </a:blip>
          <a:srcRect b="0" l="0" r="0" t="0"/>
          <a:stretch/>
        </p:blipFill>
        <p:spPr>
          <a:xfrm>
            <a:off x="4184882" y="903603"/>
            <a:ext cx="1292182" cy="40380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000"/>
                                        <p:tgtEl>
                                          <p:spTgt spid="4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60"/>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898" name="Google Shape;898;p60"/>
          <p:cNvSpPr txBox="1"/>
          <p:nvPr/>
        </p:nvSpPr>
        <p:spPr>
          <a:xfrm>
            <a:off x="494453" y="277707"/>
            <a:ext cx="741002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1"/>
                </a:solidFill>
                <a:latin typeface="Oswald"/>
                <a:ea typeface="Oswald"/>
                <a:cs typeface="Oswald"/>
                <a:sym typeface="Oswald"/>
              </a:rPr>
              <a:t>Future Work :-</a:t>
            </a:r>
            <a:endParaRPr b="1" i="0" sz="2000" u="none" cap="none" strike="noStrike">
              <a:solidFill>
                <a:schemeClr val="accent1"/>
              </a:solidFill>
              <a:latin typeface="Oswald"/>
              <a:ea typeface="Oswald"/>
              <a:cs typeface="Oswald"/>
              <a:sym typeface="Oswald"/>
            </a:endParaRPr>
          </a:p>
        </p:txBody>
      </p:sp>
      <p:sp>
        <p:nvSpPr>
          <p:cNvPr id="899" name="Google Shape;899;p60"/>
          <p:cNvSpPr txBox="1"/>
          <p:nvPr/>
        </p:nvSpPr>
        <p:spPr>
          <a:xfrm>
            <a:off x="494453" y="866987"/>
            <a:ext cx="7294880" cy="1661993"/>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Roboto"/>
                <a:ea typeface="Roboto"/>
                <a:cs typeface="Roboto"/>
                <a:sym typeface="Roboto"/>
              </a:rPr>
              <a:t>Scrape additional fields such as amenities and compare which amenities in both kind of businesses, comments which can help people to understand the proper insights of that place.</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Roboto"/>
              <a:ea typeface="Roboto"/>
              <a:cs typeface="Roboto"/>
              <a:sym typeface="Roboto"/>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The major problem faced by guest or property owner using Airbnb is the trust factor. Giving your space to a any stranger as a host and staying with strangers at their place as a guest might not be easy. So one can work on it also.</a:t>
            </a:r>
            <a:endParaRPr b="0"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9"/>
                                        </p:tgtEl>
                                        <p:attrNameLst>
                                          <p:attrName>style.visibility</p:attrName>
                                        </p:attrNameLst>
                                      </p:cBhvr>
                                      <p:to>
                                        <p:strVal val="visible"/>
                                      </p:to>
                                    </p:set>
                                    <p:animEffect filter="fade" transition="in">
                                      <p:cBhvr>
                                        <p:cTn dur="1000"/>
                                        <p:tgtEl>
                                          <p:spTgt spid="8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61"/>
          <p:cNvSpPr txBox="1"/>
          <p:nvPr>
            <p:ph type="ctrTitle"/>
          </p:nvPr>
        </p:nvSpPr>
        <p:spPr>
          <a:xfrm>
            <a:off x="2094931" y="2920621"/>
            <a:ext cx="5711587" cy="1514901"/>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600"/>
              <a:buNone/>
            </a:pPr>
            <a:r>
              <a:rPr lang="en-US"/>
              <a:t>Conclusion</a:t>
            </a:r>
            <a:endParaRPr/>
          </a:p>
        </p:txBody>
      </p:sp>
      <p:sp>
        <p:nvSpPr>
          <p:cNvPr id="905" name="Google Shape;905;p61"/>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1" i="0" lang="en-US" sz="12000" u="none" cap="none" strike="noStrike">
                <a:solidFill>
                  <a:schemeClr val="accent2"/>
                </a:solidFill>
                <a:latin typeface="Oswald"/>
                <a:ea typeface="Oswald"/>
                <a:cs typeface="Oswald"/>
                <a:sym typeface="Oswald"/>
              </a:rPr>
              <a:t>6</a:t>
            </a:r>
            <a:endParaRPr b="0" i="0" sz="12000" u="none" cap="none" strike="noStrike">
              <a:solidFill>
                <a:schemeClr val="accent2"/>
              </a:solidFill>
              <a:latin typeface="Arial"/>
              <a:ea typeface="Arial"/>
              <a:cs typeface="Arial"/>
              <a:sym typeface="Arial"/>
            </a:endParaRPr>
          </a:p>
        </p:txBody>
      </p:sp>
      <p:sp>
        <p:nvSpPr>
          <p:cNvPr id="906" name="Google Shape;906;p6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4"/>
                                        </p:tgtEl>
                                        <p:attrNameLst>
                                          <p:attrName>style.visibility</p:attrName>
                                        </p:attrNameLst>
                                      </p:cBhvr>
                                      <p:to>
                                        <p:strVal val="visible"/>
                                      </p:to>
                                    </p:set>
                                    <p:animEffect filter="fade" transition="in">
                                      <p:cBhvr>
                                        <p:cTn dur="1000"/>
                                        <p:tgtEl>
                                          <p:spTgt spid="904"/>
                                        </p:tgtEl>
                                      </p:cBhvr>
                                    </p:animEffect>
                                  </p:childTnLst>
                                </p:cTn>
                              </p:par>
                              <p:par>
                                <p:cTn fill="hold" nodeType="withEffect" presetClass="entr" presetID="10" presetSubtype="0">
                                  <p:stCondLst>
                                    <p:cond delay="0"/>
                                  </p:stCondLst>
                                  <p:childTnLst>
                                    <p:set>
                                      <p:cBhvr>
                                        <p:cTn dur="1" fill="hold">
                                          <p:stCondLst>
                                            <p:cond delay="0"/>
                                          </p:stCondLst>
                                        </p:cTn>
                                        <p:tgtEl>
                                          <p:spTgt spid="905"/>
                                        </p:tgtEl>
                                        <p:attrNameLst>
                                          <p:attrName>style.visibility</p:attrName>
                                        </p:attrNameLst>
                                      </p:cBhvr>
                                      <p:to>
                                        <p:strVal val="visible"/>
                                      </p:to>
                                    </p:set>
                                    <p:animEffect filter="fade" transition="in">
                                      <p:cBhvr>
                                        <p:cTn dur="1000"/>
                                        <p:tgtEl>
                                          <p:spTgt spid="9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62"/>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912" name="Google Shape;912;p62"/>
          <p:cNvSpPr/>
          <p:nvPr/>
        </p:nvSpPr>
        <p:spPr>
          <a:xfrm>
            <a:off x="934719" y="841372"/>
            <a:ext cx="7321974" cy="313932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800" u="none" cap="none" strike="noStrike">
                <a:solidFill>
                  <a:schemeClr val="dk1"/>
                </a:solidFill>
                <a:latin typeface="Roboto"/>
                <a:ea typeface="Roboto"/>
                <a:cs typeface="Roboto"/>
                <a:sym typeface="Roboto"/>
              </a:rPr>
              <a:t>In this analysis project, about 10 or more different use cases were analyzed on the given dataset to make better business decisions and help analyze customer trends and satisfaction, which can lead to new and better products and services. It has been found that Most of the Bookings were takes place for the "Williamsburg" of around "27%" followed by "Bedford-Stuyvesant", "Harlem" which has "25%" &amp; "18%" respectively. Additionally, we also find-out the Top Earners (Host), relationship between neighborhood group and Prices, Price comparison in terms of Room Type, Preference of Guests with respect to Room Type. Furthermore, we have also been analyzed Maximum Number of Bookings, Customer Reviews and many more.</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2"/>
                                        </p:tgtEl>
                                        <p:attrNameLst>
                                          <p:attrName>style.visibility</p:attrName>
                                        </p:attrNameLst>
                                      </p:cBhvr>
                                      <p:to>
                                        <p:strVal val="visible"/>
                                      </p:to>
                                    </p:set>
                                    <p:animEffect filter="fade" transition="in">
                                      <p:cBhvr>
                                        <p:cTn dur="1000"/>
                                        <p:tgtEl>
                                          <p:spTgt spid="9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63"/>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64"/>
          <p:cNvSpPr txBox="1"/>
          <p:nvPr>
            <p:ph idx="4294967295" type="ctrTitle"/>
          </p:nvPr>
        </p:nvSpPr>
        <p:spPr>
          <a:xfrm>
            <a:off x="1275150" y="1278550"/>
            <a:ext cx="6593700" cy="115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Oswald"/>
              <a:buNone/>
            </a:pPr>
            <a:r>
              <a:rPr b="1" i="0" lang="en-US" sz="10000" u="none" cap="none" strike="noStrike">
                <a:solidFill>
                  <a:schemeClr val="accent1"/>
                </a:solidFill>
                <a:latin typeface="Oswald"/>
                <a:ea typeface="Oswald"/>
                <a:cs typeface="Oswald"/>
                <a:sym typeface="Oswald"/>
              </a:rPr>
              <a:t>THANKS!</a:t>
            </a:r>
            <a:endParaRPr b="1" i="0" sz="10000" u="none" cap="none" strike="noStrike">
              <a:solidFill>
                <a:schemeClr val="accent1"/>
              </a:solidFill>
              <a:latin typeface="Oswald"/>
              <a:ea typeface="Oswald"/>
              <a:cs typeface="Oswald"/>
              <a:sym typeface="Oswald"/>
            </a:endParaRPr>
          </a:p>
        </p:txBody>
      </p:sp>
      <p:sp>
        <p:nvSpPr>
          <p:cNvPr id="923" name="Google Shape;923;p64"/>
          <p:cNvSpPr txBox="1"/>
          <p:nvPr>
            <p:ph idx="4294967295" type="subTitle"/>
          </p:nvPr>
        </p:nvSpPr>
        <p:spPr>
          <a:xfrm>
            <a:off x="1275150" y="2325749"/>
            <a:ext cx="6593700" cy="1680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2000"/>
              <a:buFont typeface="Source Sans Pro"/>
              <a:buNone/>
            </a:pPr>
            <a:r>
              <a:rPr b="1" i="0" lang="en-US" sz="3600" u="none" cap="none" strike="noStrike">
                <a:solidFill>
                  <a:schemeClr val="dk1"/>
                </a:solidFill>
                <a:latin typeface="Source Sans Pro"/>
                <a:ea typeface="Source Sans Pro"/>
                <a:cs typeface="Source Sans Pro"/>
                <a:sym typeface="Source Sans Pro"/>
              </a:rPr>
              <a:t>Any questions?</a:t>
            </a:r>
            <a:endParaRPr b="1" i="0" sz="3600" u="none" cap="none" strike="noStrike">
              <a:solidFill>
                <a:schemeClr val="dk1"/>
              </a:solidFill>
              <a:latin typeface="Source Sans Pro"/>
              <a:ea typeface="Source Sans Pro"/>
              <a:cs typeface="Source Sans Pro"/>
              <a:sym typeface="Source Sans Pro"/>
            </a:endParaRPr>
          </a:p>
          <a:p>
            <a:pPr indent="0" lvl="0" marL="0" marR="0" rtl="0" algn="ctr">
              <a:lnSpc>
                <a:spcPct val="100000"/>
              </a:lnSpc>
              <a:spcBef>
                <a:spcPts val="600"/>
              </a:spcBef>
              <a:spcAft>
                <a:spcPts val="0"/>
              </a:spcAft>
              <a:buClr>
                <a:schemeClr val="dk1"/>
              </a:buClr>
              <a:buSzPts val="2000"/>
              <a:buFont typeface="Source Sans Pro"/>
              <a:buNone/>
            </a:pPr>
            <a:r>
              <a:rPr b="0" i="0" lang="en-US" sz="2000" u="none" cap="none" strike="noStrike">
                <a:solidFill>
                  <a:schemeClr val="dk1"/>
                </a:solidFill>
                <a:latin typeface="Source Sans Pro"/>
                <a:ea typeface="Source Sans Pro"/>
                <a:cs typeface="Source Sans Pro"/>
                <a:sym typeface="Source Sans Pro"/>
              </a:rPr>
              <a:t>You can find me at</a:t>
            </a:r>
            <a:endParaRPr b="0" i="0" sz="2000" u="none" cap="none" strike="noStrike">
              <a:solidFill>
                <a:schemeClr val="dk1"/>
              </a:solidFill>
              <a:latin typeface="Source Sans Pro"/>
              <a:ea typeface="Source Sans Pro"/>
              <a:cs typeface="Source Sans Pro"/>
              <a:sym typeface="Source Sans Pro"/>
            </a:endParaRPr>
          </a:p>
          <a:p>
            <a:pPr indent="0" lvl="0" marL="0" marR="0" rtl="0" algn="ctr">
              <a:lnSpc>
                <a:spcPct val="100000"/>
              </a:lnSpc>
              <a:spcBef>
                <a:spcPts val="600"/>
              </a:spcBef>
              <a:spcAft>
                <a:spcPts val="0"/>
              </a:spcAft>
              <a:buClr>
                <a:schemeClr val="dk1"/>
              </a:buClr>
              <a:buSzPts val="2000"/>
              <a:buFont typeface="Source Sans Pro"/>
              <a:buNone/>
            </a:pPr>
            <a:r>
              <a:rPr b="0" i="0" lang="en-US" sz="2000" u="none" cap="none" strike="noStrike">
                <a:solidFill>
                  <a:schemeClr val="dk1"/>
                </a:solidFill>
                <a:latin typeface="Source Sans Pro"/>
                <a:ea typeface="Source Sans Pro"/>
                <a:cs typeface="Source Sans Pro"/>
                <a:sym typeface="Source Sans Pro"/>
              </a:rPr>
              <a:t>https://github.com/riyapatelrp</a:t>
            </a:r>
            <a:endParaRPr b="1" i="0" sz="3600" u="none" cap="none" strike="noStrike">
              <a:solidFill>
                <a:schemeClr val="dk1"/>
              </a:solidFill>
              <a:latin typeface="Source Sans Pro"/>
              <a:ea typeface="Source Sans Pro"/>
              <a:cs typeface="Source Sans Pro"/>
              <a:sym typeface="Source Sans Pro"/>
            </a:endParaRPr>
          </a:p>
        </p:txBody>
      </p:sp>
      <p:sp>
        <p:nvSpPr>
          <p:cNvPr id="924" name="Google Shape;924;p64"/>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t>Problem Statement</a:t>
            </a:r>
            <a:endParaRPr/>
          </a:p>
        </p:txBody>
      </p:sp>
      <p:sp>
        <p:nvSpPr>
          <p:cNvPr id="463" name="Google Shape;463;p7"/>
          <p:cNvSpPr txBox="1"/>
          <p:nvPr>
            <p:ph idx="1" type="body"/>
          </p:nvPr>
        </p:nvSpPr>
        <p:spPr>
          <a:xfrm>
            <a:off x="765387" y="1500128"/>
            <a:ext cx="7620001" cy="2408085"/>
          </a:xfrm>
          <a:prstGeom prst="rect">
            <a:avLst/>
          </a:prstGeom>
          <a:noFill/>
          <a:ln>
            <a:noFill/>
          </a:ln>
        </p:spPr>
        <p:txBody>
          <a:bodyPr anchorCtr="0" anchor="t" bIns="91425" lIns="91425" spcFirstLastPara="1" rIns="91425" wrap="square" tIns="91425">
            <a:noAutofit/>
          </a:bodyPr>
          <a:lstStyle/>
          <a:p>
            <a:pPr indent="0" lvl="0" marL="101600" rtl="0" algn="just">
              <a:lnSpc>
                <a:spcPct val="100000"/>
              </a:lnSpc>
              <a:spcBef>
                <a:spcPts val="600"/>
              </a:spcBef>
              <a:spcAft>
                <a:spcPts val="0"/>
              </a:spcAft>
              <a:buSzPts val="2000"/>
              <a:buNone/>
            </a:pPr>
            <a:r>
              <a:rPr b="0" i="0" lang="en-US" sz="1400">
                <a:solidFill>
                  <a:schemeClr val="dk1"/>
                </a:solidFill>
                <a:latin typeface="Roboto"/>
                <a:ea typeface="Roboto"/>
                <a:cs typeface="Roboto"/>
                <a:sym typeface="Roboto"/>
              </a:rPr>
              <a:t>The objective of the project is to perform an exploratory data analysis, data pre-processing, data cleaning &amp; imputation and at the end, apply different Data Visualization techniques to get the meaningful insight from the given data. This project aims apply some amazing Python Libraries such as Folium and WordCloud which will give a boost to our visual understanding of the data.</a:t>
            </a:r>
            <a:endParaRPr/>
          </a:p>
          <a:p>
            <a:pPr indent="0" lvl="0" marL="101600" rtl="0" algn="just">
              <a:lnSpc>
                <a:spcPct val="100000"/>
              </a:lnSpc>
              <a:spcBef>
                <a:spcPts val="600"/>
              </a:spcBef>
              <a:spcAft>
                <a:spcPts val="0"/>
              </a:spcAft>
              <a:buSzPts val="2000"/>
              <a:buNone/>
            </a:pPr>
            <a:r>
              <a:rPr b="0" i="0" lang="en-US" sz="1400">
                <a:solidFill>
                  <a:schemeClr val="dk1"/>
                </a:solidFill>
                <a:latin typeface="Roboto"/>
                <a:ea typeface="Roboto"/>
                <a:cs typeface="Roboto"/>
                <a:sym typeface="Roboto"/>
              </a:rPr>
              <a:t>These thousands and lots of records generate a lot of statistics/data and this data can be analyzed, used for security, grasp of customers/providers behavior, business preferences &amp; performance on the platform, implementation of modern additional service and for a lots of things. we are analyzing the various aspects with different use cases which covers many aspects of Airbnb listings.</a:t>
            </a:r>
            <a:endParaRPr/>
          </a:p>
          <a:p>
            <a:pPr indent="-228600" lvl="0" marL="457200" rtl="0" algn="just">
              <a:lnSpc>
                <a:spcPct val="100000"/>
              </a:lnSpc>
              <a:spcBef>
                <a:spcPts val="600"/>
              </a:spcBef>
              <a:spcAft>
                <a:spcPts val="0"/>
              </a:spcAft>
              <a:buSzPts val="2000"/>
              <a:buNone/>
            </a:pPr>
            <a:r>
              <a:t/>
            </a:r>
            <a:endParaRPr sz="1400"/>
          </a:p>
        </p:txBody>
      </p:sp>
      <p:sp>
        <p:nvSpPr>
          <p:cNvPr id="464" name="Google Shape;464;p7"/>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xEl>
                                              <p:pRg end="0" st="0"/>
                                            </p:txEl>
                                          </p:spTgt>
                                        </p:tgtEl>
                                        <p:attrNameLst>
                                          <p:attrName>style.visibility</p:attrName>
                                        </p:attrNameLst>
                                      </p:cBhvr>
                                      <p:to>
                                        <p:strVal val="visible"/>
                                      </p:to>
                                    </p:set>
                                    <p:animEffect filter="fade" transition="in">
                                      <p:cBhvr>
                                        <p:cTn dur="1000"/>
                                        <p:tgtEl>
                                          <p:spTgt spid="4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xEl>
                                              <p:pRg end="1" st="1"/>
                                            </p:txEl>
                                          </p:spTgt>
                                        </p:tgtEl>
                                        <p:attrNameLst>
                                          <p:attrName>style.visibility</p:attrName>
                                        </p:attrNameLst>
                                      </p:cBhvr>
                                      <p:to>
                                        <p:strVal val="visible"/>
                                      </p:to>
                                    </p:set>
                                    <p:animEffect filter="fade" transition="in">
                                      <p:cBhvr>
                                        <p:cTn dur="1000"/>
                                        <p:tgtEl>
                                          <p:spTgt spid="4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xEl>
                                              <p:pRg end="2" st="2"/>
                                            </p:txEl>
                                          </p:spTgt>
                                        </p:tgtEl>
                                        <p:attrNameLst>
                                          <p:attrName>style.visibility</p:attrName>
                                        </p:attrNameLst>
                                      </p:cBhvr>
                                      <p:to>
                                        <p:strVal val="visible"/>
                                      </p:to>
                                    </p:set>
                                    <p:animEffect filter="fade" transition="in">
                                      <p:cBhvr>
                                        <p:cTn dur="1000"/>
                                        <p:tgtEl>
                                          <p:spTgt spid="46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8"/>
          <p:cNvSpPr txBox="1"/>
          <p:nvPr>
            <p:ph type="title"/>
          </p:nvPr>
        </p:nvSpPr>
        <p:spPr>
          <a:xfrm>
            <a:off x="986790" y="261591"/>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t>Business Case</a:t>
            </a:r>
            <a:endParaRPr/>
          </a:p>
        </p:txBody>
      </p:sp>
      <p:sp>
        <p:nvSpPr>
          <p:cNvPr id="470" name="Google Shape;470;p8"/>
          <p:cNvSpPr txBox="1"/>
          <p:nvPr>
            <p:ph idx="1" type="body"/>
          </p:nvPr>
        </p:nvSpPr>
        <p:spPr>
          <a:xfrm>
            <a:off x="986790" y="1106084"/>
            <a:ext cx="6996600" cy="2957915"/>
          </a:xfrm>
          <a:prstGeom prst="rect">
            <a:avLst/>
          </a:prstGeom>
          <a:noFill/>
          <a:ln>
            <a:noFill/>
          </a:ln>
        </p:spPr>
        <p:txBody>
          <a:bodyPr anchorCtr="0" anchor="t" bIns="91425" lIns="91425" spcFirstLastPara="1" rIns="91425" wrap="square" tIns="91425">
            <a:noAutofit/>
          </a:bodyPr>
          <a:lstStyle/>
          <a:p>
            <a:pPr indent="-355600" lvl="0" marL="457200" rtl="0" algn="just">
              <a:lnSpc>
                <a:spcPct val="100000"/>
              </a:lnSpc>
              <a:spcBef>
                <a:spcPts val="600"/>
              </a:spcBef>
              <a:spcAft>
                <a:spcPts val="0"/>
              </a:spcAft>
              <a:buSzPts val="2000"/>
              <a:buFont typeface="Noto Sans Symbols"/>
              <a:buChar char="❖"/>
            </a:pPr>
            <a:r>
              <a:rPr lang="en-US" sz="1400">
                <a:latin typeface="Roboto"/>
                <a:ea typeface="Roboto"/>
                <a:cs typeface="Roboto"/>
                <a:sym typeface="Roboto"/>
              </a:rPr>
              <a:t>As we know, Airbnb is an online platform started in year 2008 offerings homestays but does not own any property because it works as a broker b/w customers and hosts and earn value by commission from each booking.</a:t>
            </a:r>
            <a:endParaRPr/>
          </a:p>
          <a:p>
            <a:pPr indent="-355600" lvl="0" marL="457200" rtl="0" algn="just">
              <a:lnSpc>
                <a:spcPct val="100000"/>
              </a:lnSpc>
              <a:spcBef>
                <a:spcPts val="600"/>
              </a:spcBef>
              <a:spcAft>
                <a:spcPts val="0"/>
              </a:spcAft>
              <a:buSzPts val="2000"/>
              <a:buFont typeface="Noto Sans Symbols"/>
              <a:buChar char="❖"/>
            </a:pPr>
            <a:r>
              <a:rPr lang="en-US" sz="1400">
                <a:latin typeface="Roboto"/>
                <a:ea typeface="Roboto"/>
                <a:cs typeface="Roboto"/>
                <a:sym typeface="Roboto"/>
              </a:rPr>
              <a:t>After 2009, many property owner opened their door to Airbnb. It was a great success but the hosts always have a problem that “What price they need to put on their property?”. The consequence of the problem was if the price set too high, the number of customer lending property will be less and if set too low, the host will be at the loss.</a:t>
            </a:r>
            <a:endParaRPr/>
          </a:p>
          <a:p>
            <a:pPr indent="-355600" lvl="0" marL="457200" rtl="0" algn="just">
              <a:lnSpc>
                <a:spcPct val="100000"/>
              </a:lnSpc>
              <a:spcBef>
                <a:spcPts val="600"/>
              </a:spcBef>
              <a:spcAft>
                <a:spcPts val="0"/>
              </a:spcAft>
              <a:buSzPts val="2000"/>
              <a:buFont typeface="Noto Sans Symbols"/>
              <a:buChar char="❖"/>
            </a:pPr>
            <a:r>
              <a:rPr lang="en-US" sz="1400">
                <a:latin typeface="Roboto"/>
                <a:ea typeface="Roboto"/>
                <a:cs typeface="Roboto"/>
                <a:sym typeface="Roboto"/>
              </a:rPr>
              <a:t>So in our project, we are taking the data of NYC which has all details of hosts and using our analytical ability we will predict the Airbnb price and demanded areas of NYC.	 </a:t>
            </a:r>
            <a:endParaRPr sz="1400">
              <a:latin typeface="Roboto"/>
              <a:ea typeface="Roboto"/>
              <a:cs typeface="Roboto"/>
              <a:sym typeface="Roboto"/>
            </a:endParaRPr>
          </a:p>
        </p:txBody>
      </p:sp>
      <p:sp>
        <p:nvSpPr>
          <p:cNvPr id="471" name="Google Shape;471;p8"/>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xEl>
                                              <p:pRg end="0" st="0"/>
                                            </p:txEl>
                                          </p:spTgt>
                                        </p:tgtEl>
                                        <p:attrNameLst>
                                          <p:attrName>style.visibility</p:attrName>
                                        </p:attrNameLst>
                                      </p:cBhvr>
                                      <p:to>
                                        <p:strVal val="visible"/>
                                      </p:to>
                                    </p:set>
                                    <p:animEffect filter="fade" transition="in">
                                      <p:cBhvr>
                                        <p:cTn dur="1000"/>
                                        <p:tgtEl>
                                          <p:spTgt spid="4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xEl>
                                              <p:pRg end="1" st="1"/>
                                            </p:txEl>
                                          </p:spTgt>
                                        </p:tgtEl>
                                        <p:attrNameLst>
                                          <p:attrName>style.visibility</p:attrName>
                                        </p:attrNameLst>
                                      </p:cBhvr>
                                      <p:to>
                                        <p:strVal val="visible"/>
                                      </p:to>
                                    </p:set>
                                    <p:animEffect filter="fade" transition="in">
                                      <p:cBhvr>
                                        <p:cTn dur="1000"/>
                                        <p:tgtEl>
                                          <p:spTgt spid="4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xEl>
                                              <p:pRg end="2" st="2"/>
                                            </p:txEl>
                                          </p:spTgt>
                                        </p:tgtEl>
                                        <p:attrNameLst>
                                          <p:attrName>style.visibility</p:attrName>
                                        </p:attrNameLst>
                                      </p:cBhvr>
                                      <p:to>
                                        <p:strVal val="visible"/>
                                      </p:to>
                                    </p:set>
                                    <p:animEffect filter="fade" transition="in">
                                      <p:cBhvr>
                                        <p:cTn dur="1000"/>
                                        <p:tgtEl>
                                          <p:spTgt spid="47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9"/>
          <p:cNvSpPr txBox="1"/>
          <p:nvPr>
            <p:ph type="ctrTitle"/>
          </p:nvPr>
        </p:nvSpPr>
        <p:spPr>
          <a:xfrm>
            <a:off x="3346027" y="3291849"/>
            <a:ext cx="4232110" cy="1246283"/>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600"/>
              <a:buNone/>
            </a:pPr>
            <a:r>
              <a:rPr lang="en-US"/>
              <a:t>Data Explanation and Preparation</a:t>
            </a:r>
            <a:endParaRPr/>
          </a:p>
        </p:txBody>
      </p:sp>
      <p:sp>
        <p:nvSpPr>
          <p:cNvPr id="477" name="Google Shape;477;p9"/>
          <p:cNvSpPr txBox="1"/>
          <p:nvPr>
            <p:ph idx="1" type="subTitle"/>
          </p:nvPr>
        </p:nvSpPr>
        <p:spPr>
          <a:xfrm>
            <a:off x="2309441" y="4059250"/>
            <a:ext cx="5214600" cy="784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000"/>
              <a:buNone/>
            </a:pPr>
            <a:r>
              <a:rPr lang="en-US"/>
              <a:t>.</a:t>
            </a:r>
            <a:endParaRPr/>
          </a:p>
        </p:txBody>
      </p:sp>
      <p:sp>
        <p:nvSpPr>
          <p:cNvPr id="478" name="Google Shape;478;p9"/>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1" i="0" lang="en-US" sz="12000" u="none" cap="none" strike="noStrike">
                <a:solidFill>
                  <a:schemeClr val="accent2"/>
                </a:solidFill>
                <a:latin typeface="Oswald"/>
                <a:ea typeface="Oswald"/>
                <a:cs typeface="Oswald"/>
                <a:sym typeface="Oswald"/>
              </a:rPr>
              <a:t>2</a:t>
            </a:r>
            <a:endParaRPr b="0" i="0" sz="12000" u="none" cap="none" strike="noStrike">
              <a:solidFill>
                <a:schemeClr val="accent2"/>
              </a:solidFill>
              <a:latin typeface="Arial"/>
              <a:ea typeface="Arial"/>
              <a:cs typeface="Arial"/>
              <a:sym typeface="Arial"/>
            </a:endParaRPr>
          </a:p>
        </p:txBody>
      </p:sp>
      <p:sp>
        <p:nvSpPr>
          <p:cNvPr id="479" name="Google Shape;479;p9"/>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par>
                                <p:cTn fill="hold" nodeType="with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Vinayak</dc:creator>
</cp:coreProperties>
</file>