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5"/>
  </p:notesMasterIdLst>
  <p:handoutMasterIdLst>
    <p:handoutMasterId r:id="rId36"/>
  </p:handoutMasterIdLst>
  <p:sldIdLst>
    <p:sldId id="322" r:id="rId5"/>
    <p:sldId id="327" r:id="rId6"/>
    <p:sldId id="323" r:id="rId7"/>
    <p:sldId id="383" r:id="rId8"/>
    <p:sldId id="381" r:id="rId9"/>
    <p:sldId id="368" r:id="rId10"/>
    <p:sldId id="382" r:id="rId11"/>
    <p:sldId id="340" r:id="rId12"/>
    <p:sldId id="344" r:id="rId13"/>
    <p:sldId id="346" r:id="rId14"/>
    <p:sldId id="347" r:id="rId15"/>
    <p:sldId id="371" r:id="rId16"/>
    <p:sldId id="372" r:id="rId17"/>
    <p:sldId id="374" r:id="rId18"/>
    <p:sldId id="375" r:id="rId19"/>
    <p:sldId id="377" r:id="rId20"/>
    <p:sldId id="378" r:id="rId21"/>
    <p:sldId id="379" r:id="rId22"/>
    <p:sldId id="380" r:id="rId23"/>
    <p:sldId id="342" r:id="rId24"/>
    <p:sldId id="332" r:id="rId25"/>
    <p:sldId id="333" r:id="rId26"/>
    <p:sldId id="334" r:id="rId27"/>
    <p:sldId id="335" r:id="rId28"/>
    <p:sldId id="336" r:id="rId29"/>
    <p:sldId id="337" r:id="rId30"/>
    <p:sldId id="365" r:id="rId31"/>
    <p:sldId id="364" r:id="rId32"/>
    <p:sldId id="331" r:id="rId33"/>
    <p:sldId id="370" r:id="rId34"/>
  </p:sldIdLst>
  <p:sldSz cx="12188825"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shwasnik2@outlook.com" initials="r" lastIdx="1" clrIdx="0">
    <p:extLst>
      <p:ext uri="{19B8F6BF-5375-455C-9EA6-DF929625EA0E}">
        <p15:presenceInfo xmlns:p15="http://schemas.microsoft.com/office/powerpoint/2012/main" userId="4a821d68e8669c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1" autoAdjust="0"/>
  </p:normalViewPr>
  <p:slideViewPr>
    <p:cSldViewPr showGuides="1">
      <p:cViewPr varScale="1">
        <p:scale>
          <a:sx n="79" d="100"/>
          <a:sy n="79" d="100"/>
        </p:scale>
        <p:origin x="152" y="60"/>
      </p:cViewPr>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5C424-0409-44D7-A80B-669905E971AA}"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793BA39-360B-4A46-85DB-4CC8DD0CEA1B}">
      <dgm:prSet phldrT="[Text]" custT="1"/>
      <dgm:spPr>
        <a:solidFill>
          <a:srgbClr val="0070C0"/>
        </a:solidFill>
        <a:ln>
          <a:solidFill>
            <a:schemeClr val="bg1"/>
          </a:solidFill>
        </a:ln>
      </dgm:spPr>
      <dgm:t>
        <a:bodyPr/>
        <a:lstStyle/>
        <a:p>
          <a:r>
            <a:rPr lang="en-IN" sz="2800" b="1" dirty="0">
              <a:latin typeface="Times New Roman" panose="02020603050405020304" pitchFamily="18" charset="0"/>
              <a:cs typeface="Times New Roman" panose="02020603050405020304" pitchFamily="18" charset="0"/>
            </a:rPr>
            <a:t>SOFTWARE</a:t>
          </a:r>
        </a:p>
      </dgm:t>
    </dgm:pt>
    <dgm:pt modelId="{60F91C24-732A-4550-8414-8A27AC147EFF}" type="parTrans" cxnId="{B9A45BC8-362F-48AD-9A15-D6F88BDB872F}">
      <dgm:prSet/>
      <dgm:spPr/>
      <dgm:t>
        <a:bodyPr/>
        <a:lstStyle/>
        <a:p>
          <a:endParaRPr lang="en-IN"/>
        </a:p>
      </dgm:t>
    </dgm:pt>
    <dgm:pt modelId="{307F55E3-499B-4201-8710-9A0DC081AD1B}" type="sibTrans" cxnId="{B9A45BC8-362F-48AD-9A15-D6F88BDB872F}">
      <dgm:prSet/>
      <dgm:spPr/>
      <dgm:t>
        <a:bodyPr/>
        <a:lstStyle/>
        <a:p>
          <a:endParaRPr lang="en-IN"/>
        </a:p>
      </dgm:t>
    </dgm:pt>
    <dgm:pt modelId="{3EB3F9F5-D321-4679-AE2E-0D0720D3E540}">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endParaRPr lang="en-IN" sz="2400" dirty="0">
            <a:latin typeface="Times New Roman" panose="02020603050405020304" pitchFamily="18" charset="0"/>
            <a:cs typeface="Times New Roman" panose="02020603050405020304" pitchFamily="18" charset="0"/>
          </a:endParaRPr>
        </a:p>
      </dgm:t>
    </dgm:pt>
    <dgm:pt modelId="{13CBB7BF-B491-4941-A18E-7A411CF56200}" type="parTrans" cxnId="{EE22ADDE-1DAF-4E7D-B5B3-A760C585AD65}">
      <dgm:prSet/>
      <dgm:spPr/>
      <dgm:t>
        <a:bodyPr/>
        <a:lstStyle/>
        <a:p>
          <a:endParaRPr lang="en-IN"/>
        </a:p>
      </dgm:t>
    </dgm:pt>
    <dgm:pt modelId="{585A15B6-A63D-42AC-B78F-0C98BEE03761}" type="sibTrans" cxnId="{EE22ADDE-1DAF-4E7D-B5B3-A760C585AD65}">
      <dgm:prSet/>
      <dgm:spPr/>
      <dgm:t>
        <a:bodyPr/>
        <a:lstStyle/>
        <a:p>
          <a:endParaRPr lang="en-IN"/>
        </a:p>
      </dgm:t>
    </dgm:pt>
    <dgm:pt modelId="{13A5DD15-B6EC-4196-8188-2C8EAFA2C38A}">
      <dgm:prSet phldrT="[Text]" custT="1"/>
      <dgm:spPr>
        <a:solidFill>
          <a:srgbClr val="0070C0"/>
        </a:solidFill>
        <a:ln>
          <a:solidFill>
            <a:schemeClr val="bg1"/>
          </a:solidFill>
        </a:ln>
      </dgm:spPr>
      <dgm:t>
        <a:bodyPr/>
        <a:lstStyle/>
        <a:p>
          <a:r>
            <a:rPr lang="en-IN" sz="2800" b="1" dirty="0">
              <a:latin typeface="Times New Roman" panose="02020603050405020304" pitchFamily="18" charset="0"/>
              <a:cs typeface="Times New Roman" panose="02020603050405020304" pitchFamily="18" charset="0"/>
            </a:rPr>
            <a:t>HARDWARE</a:t>
          </a:r>
        </a:p>
      </dgm:t>
    </dgm:pt>
    <dgm:pt modelId="{07986388-4A51-41A9-BD2F-DEB2F3D13D2F}" type="parTrans" cxnId="{6E02E842-CA55-4CBF-8E98-CC6E534A80F5}">
      <dgm:prSet/>
      <dgm:spPr/>
      <dgm:t>
        <a:bodyPr/>
        <a:lstStyle/>
        <a:p>
          <a:endParaRPr lang="en-IN"/>
        </a:p>
      </dgm:t>
    </dgm:pt>
    <dgm:pt modelId="{5B1FA23A-DE4D-4AEE-A5D1-6709D2CABA92}" type="sibTrans" cxnId="{6E02E842-CA55-4CBF-8E98-CC6E534A80F5}">
      <dgm:prSet/>
      <dgm:spPr/>
      <dgm:t>
        <a:bodyPr/>
        <a:lstStyle/>
        <a:p>
          <a:endParaRPr lang="en-IN"/>
        </a:p>
      </dgm:t>
    </dgm:pt>
    <dgm:pt modelId="{6C3AD470-5512-476D-A1E9-955419C0CBEE}">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endParaRPr lang="en-IN" sz="2400" dirty="0">
            <a:latin typeface="Times New Roman" panose="02020603050405020304" pitchFamily="18" charset="0"/>
            <a:cs typeface="Times New Roman" panose="02020603050405020304" pitchFamily="18" charset="0"/>
          </a:endParaRPr>
        </a:p>
      </dgm:t>
    </dgm:pt>
    <dgm:pt modelId="{84CFDC93-F92F-4819-9189-31B646FA0293}" type="parTrans" cxnId="{3A5E347B-7336-444E-AF96-F2C2E40B5CC6}">
      <dgm:prSet/>
      <dgm:spPr/>
      <dgm:t>
        <a:bodyPr/>
        <a:lstStyle/>
        <a:p>
          <a:endParaRPr lang="en-IN"/>
        </a:p>
      </dgm:t>
    </dgm:pt>
    <dgm:pt modelId="{1FF78D6D-86A5-402F-908D-7FD81C7BFC1E}" type="sibTrans" cxnId="{3A5E347B-7336-444E-AF96-F2C2E40B5CC6}">
      <dgm:prSet/>
      <dgm:spPr/>
      <dgm:t>
        <a:bodyPr/>
        <a:lstStyle/>
        <a:p>
          <a:endParaRPr lang="en-IN"/>
        </a:p>
      </dgm:t>
    </dgm:pt>
    <dgm:pt modelId="{E2BB5C24-5A2F-41D8-9A74-7C355AF0FA20}">
      <dgm:prSet custT="1"/>
      <dgm:spPr/>
      <dgm:t>
        <a:bodyPr/>
        <a:lstStyle/>
        <a:p>
          <a:pPr>
            <a:buFont typeface="Times New Roman" panose="02020603050405020304" pitchFamily="18" charset="0"/>
            <a:buNone/>
          </a:pPr>
          <a:endParaRPr lang="en-IN" sz="2400" dirty="0">
            <a:latin typeface="Times New Roman" panose="02020603050405020304" pitchFamily="18" charset="0"/>
            <a:cs typeface="Times New Roman" panose="02020603050405020304" pitchFamily="18" charset="0"/>
          </a:endParaRPr>
        </a:p>
      </dgm:t>
    </dgm:pt>
    <dgm:pt modelId="{D24AADFB-1851-4153-BDF6-19B0B4DC29B4}" type="parTrans" cxnId="{2168D7D7-9939-4AA7-AE85-4F132A806694}">
      <dgm:prSet/>
      <dgm:spPr/>
      <dgm:t>
        <a:bodyPr/>
        <a:lstStyle/>
        <a:p>
          <a:endParaRPr lang="en-IN"/>
        </a:p>
      </dgm:t>
    </dgm:pt>
    <dgm:pt modelId="{D5FC609F-96C5-4D60-AFE2-98DC977F0AAD}" type="sibTrans" cxnId="{2168D7D7-9939-4AA7-AE85-4F132A806694}">
      <dgm:prSet/>
      <dgm:spPr/>
      <dgm:t>
        <a:bodyPr/>
        <a:lstStyle/>
        <a:p>
          <a:endParaRPr lang="en-IN"/>
        </a:p>
      </dgm:t>
    </dgm:pt>
    <dgm:pt modelId="{2FBFC8AA-EBCB-4437-861B-5FE675972AE5}">
      <dgm:prSet custT="1"/>
      <dgm:spPr/>
      <dgm:t>
        <a:bodyPr/>
        <a:lstStyle/>
        <a:p>
          <a:pPr>
            <a:buFont typeface="Times New Roman" panose="02020603050405020304" pitchFamily="18" charset="0"/>
            <a:buChar char="•"/>
          </a:pPr>
          <a:endParaRPr lang="en-IN" sz="2400" dirty="0">
            <a:latin typeface="Times New Roman" panose="02020603050405020304" pitchFamily="18" charset="0"/>
            <a:cs typeface="Times New Roman" panose="02020603050405020304" pitchFamily="18" charset="0"/>
          </a:endParaRPr>
        </a:p>
      </dgm:t>
    </dgm:pt>
    <dgm:pt modelId="{2F6B242F-3C05-465C-857B-A2E6C002BD41}" type="parTrans" cxnId="{6E928069-3882-4E8E-8B15-C81D789B18CA}">
      <dgm:prSet/>
      <dgm:spPr/>
      <dgm:t>
        <a:bodyPr/>
        <a:lstStyle/>
        <a:p>
          <a:endParaRPr lang="en-IN"/>
        </a:p>
      </dgm:t>
    </dgm:pt>
    <dgm:pt modelId="{4E44AA9E-D72E-4568-A8F6-8807FCA9DE5F}" type="sibTrans" cxnId="{6E928069-3882-4E8E-8B15-C81D789B18CA}">
      <dgm:prSet/>
      <dgm:spPr/>
      <dgm:t>
        <a:bodyPr/>
        <a:lstStyle/>
        <a:p>
          <a:endParaRPr lang="en-IN"/>
        </a:p>
      </dgm:t>
    </dgm:pt>
    <dgm:pt modelId="{43AAB060-8051-4D2A-B0CD-569F83AEA123}" type="pres">
      <dgm:prSet presAssocID="{02E5C424-0409-44D7-A80B-669905E971AA}" presName="Name0" presStyleCnt="0">
        <dgm:presLayoutVars>
          <dgm:chMax/>
          <dgm:chPref val="3"/>
          <dgm:dir/>
          <dgm:animOne val="branch"/>
          <dgm:animLvl val="lvl"/>
        </dgm:presLayoutVars>
      </dgm:prSet>
      <dgm:spPr/>
    </dgm:pt>
    <dgm:pt modelId="{D6FC3939-9456-4956-9EF4-9ED27DDCAD12}" type="pres">
      <dgm:prSet presAssocID="{E793BA39-360B-4A46-85DB-4CC8DD0CEA1B}" presName="composite" presStyleCnt="0"/>
      <dgm:spPr/>
    </dgm:pt>
    <dgm:pt modelId="{714878A7-8A68-4BFC-8BC0-2FD346CF0EE9}" type="pres">
      <dgm:prSet presAssocID="{E793BA39-360B-4A46-85DB-4CC8DD0CEA1B}" presName="FirstChild" presStyleLbl="revTx" presStyleIdx="0" presStyleCnt="4" custLinFactNeighborX="2294" custLinFactNeighborY="99698">
        <dgm:presLayoutVars>
          <dgm:chMax val="0"/>
          <dgm:chPref val="0"/>
          <dgm:bulletEnabled val="1"/>
        </dgm:presLayoutVars>
      </dgm:prSet>
      <dgm:spPr/>
    </dgm:pt>
    <dgm:pt modelId="{2203C6A0-6449-42E5-8172-7545F325705C}" type="pres">
      <dgm:prSet presAssocID="{E793BA39-360B-4A46-85DB-4CC8DD0CEA1B}" presName="Parent" presStyleLbl="alignNode1" presStyleIdx="0" presStyleCnt="2" custLinFactY="737" custLinFactNeighborY="100000">
        <dgm:presLayoutVars>
          <dgm:chMax val="3"/>
          <dgm:chPref val="3"/>
          <dgm:bulletEnabled val="1"/>
        </dgm:presLayoutVars>
      </dgm:prSet>
      <dgm:spPr/>
    </dgm:pt>
    <dgm:pt modelId="{A81286C0-2447-4D3C-A2A4-4FE0497B74C5}" type="pres">
      <dgm:prSet presAssocID="{E793BA39-360B-4A46-85DB-4CC8DD0CEA1B}" presName="Accent" presStyleLbl="parChTrans1D1" presStyleIdx="0" presStyleCnt="2"/>
      <dgm:spPr/>
    </dgm:pt>
    <dgm:pt modelId="{83057819-F545-4B2E-B18C-CBB4BBB7891D}" type="pres">
      <dgm:prSet presAssocID="{E793BA39-360B-4A46-85DB-4CC8DD0CEA1B}" presName="Child" presStyleLbl="revTx" presStyleIdx="1" presStyleCnt="4">
        <dgm:presLayoutVars>
          <dgm:chMax val="0"/>
          <dgm:chPref val="0"/>
          <dgm:bulletEnabled val="1"/>
        </dgm:presLayoutVars>
      </dgm:prSet>
      <dgm:spPr/>
    </dgm:pt>
    <dgm:pt modelId="{46C319BA-AB61-477B-B813-42CD70165391}" type="pres">
      <dgm:prSet presAssocID="{307F55E3-499B-4201-8710-9A0DC081AD1B}" presName="sibTrans" presStyleCnt="0"/>
      <dgm:spPr/>
    </dgm:pt>
    <dgm:pt modelId="{A86B754C-9EDA-4C4E-B536-EDDD98C8F3CB}" type="pres">
      <dgm:prSet presAssocID="{13A5DD15-B6EC-4196-8188-2C8EAFA2C38A}" presName="composite" presStyleCnt="0"/>
      <dgm:spPr/>
    </dgm:pt>
    <dgm:pt modelId="{D18BE5D1-3C08-4C06-BA98-8C8DB9C44FAC}" type="pres">
      <dgm:prSet presAssocID="{13A5DD15-B6EC-4196-8188-2C8EAFA2C38A}" presName="FirstChild" presStyleLbl="revTx" presStyleIdx="2" presStyleCnt="4">
        <dgm:presLayoutVars>
          <dgm:chMax val="0"/>
          <dgm:chPref val="0"/>
          <dgm:bulletEnabled val="1"/>
        </dgm:presLayoutVars>
      </dgm:prSet>
      <dgm:spPr/>
    </dgm:pt>
    <dgm:pt modelId="{5E62DC69-A1D6-4FE6-BA2A-A3AD62E448A9}" type="pres">
      <dgm:prSet presAssocID="{13A5DD15-B6EC-4196-8188-2C8EAFA2C38A}" presName="Parent" presStyleLbl="alignNode1" presStyleIdx="1" presStyleCnt="2">
        <dgm:presLayoutVars>
          <dgm:chMax val="3"/>
          <dgm:chPref val="3"/>
          <dgm:bulletEnabled val="1"/>
        </dgm:presLayoutVars>
      </dgm:prSet>
      <dgm:spPr/>
    </dgm:pt>
    <dgm:pt modelId="{E60B6109-F297-4C6E-AFEE-76E943F05F82}" type="pres">
      <dgm:prSet presAssocID="{13A5DD15-B6EC-4196-8188-2C8EAFA2C38A}" presName="Accent" presStyleLbl="parChTrans1D1" presStyleIdx="1" presStyleCnt="2"/>
      <dgm:spPr/>
    </dgm:pt>
    <dgm:pt modelId="{2BF26CB5-A469-4C0D-B65C-081FBEB9B173}" type="pres">
      <dgm:prSet presAssocID="{13A5DD15-B6EC-4196-8188-2C8EAFA2C38A}" presName="Child" presStyleLbl="revTx" presStyleIdx="3" presStyleCnt="4">
        <dgm:presLayoutVars>
          <dgm:chMax val="0"/>
          <dgm:chPref val="0"/>
          <dgm:bulletEnabled val="1"/>
        </dgm:presLayoutVars>
      </dgm:prSet>
      <dgm:spPr/>
    </dgm:pt>
  </dgm:ptLst>
  <dgm:cxnLst>
    <dgm:cxn modelId="{217A9012-D2EB-464B-AFA2-323272E8B626}" type="presOf" srcId="{3EB3F9F5-D321-4679-AE2E-0D0720D3E540}" destId="{714878A7-8A68-4BFC-8BC0-2FD346CF0EE9}" srcOrd="0" destOrd="0" presId="urn:microsoft.com/office/officeart/2011/layout/TabList"/>
    <dgm:cxn modelId="{11682615-2F9F-408A-9851-60D54ABC4D20}" type="presOf" srcId="{E793BA39-360B-4A46-85DB-4CC8DD0CEA1B}" destId="{2203C6A0-6449-42E5-8172-7545F325705C}" srcOrd="0" destOrd="0" presId="urn:microsoft.com/office/officeart/2011/layout/TabList"/>
    <dgm:cxn modelId="{C096095E-4EFD-417D-BF6A-6D92C7659F25}" type="presOf" srcId="{E2BB5C24-5A2F-41D8-9A74-7C355AF0FA20}" destId="{83057819-F545-4B2E-B18C-CBB4BBB7891D}" srcOrd="0" destOrd="0" presId="urn:microsoft.com/office/officeart/2011/layout/TabList"/>
    <dgm:cxn modelId="{6E02E842-CA55-4CBF-8E98-CC6E534A80F5}" srcId="{02E5C424-0409-44D7-A80B-669905E971AA}" destId="{13A5DD15-B6EC-4196-8188-2C8EAFA2C38A}" srcOrd="1" destOrd="0" parTransId="{07986388-4A51-41A9-BD2F-DEB2F3D13D2F}" sibTransId="{5B1FA23A-DE4D-4AEE-A5D1-6709D2CABA92}"/>
    <dgm:cxn modelId="{6E928069-3882-4E8E-8B15-C81D789B18CA}" srcId="{13A5DD15-B6EC-4196-8188-2C8EAFA2C38A}" destId="{2FBFC8AA-EBCB-4437-861B-5FE675972AE5}" srcOrd="1" destOrd="0" parTransId="{2F6B242F-3C05-465C-857B-A2E6C002BD41}" sibTransId="{4E44AA9E-D72E-4568-A8F6-8807FCA9DE5F}"/>
    <dgm:cxn modelId="{35AEA878-2EFB-4CB4-8DCE-473B82D27B79}" type="presOf" srcId="{13A5DD15-B6EC-4196-8188-2C8EAFA2C38A}" destId="{5E62DC69-A1D6-4FE6-BA2A-A3AD62E448A9}" srcOrd="0" destOrd="0" presId="urn:microsoft.com/office/officeart/2011/layout/TabList"/>
    <dgm:cxn modelId="{3A5E347B-7336-444E-AF96-F2C2E40B5CC6}" srcId="{13A5DD15-B6EC-4196-8188-2C8EAFA2C38A}" destId="{6C3AD470-5512-476D-A1E9-955419C0CBEE}" srcOrd="0" destOrd="0" parTransId="{84CFDC93-F92F-4819-9189-31B646FA0293}" sibTransId="{1FF78D6D-86A5-402F-908D-7FD81C7BFC1E}"/>
    <dgm:cxn modelId="{24EF9691-5473-4AA2-B151-D910A59E3685}" type="presOf" srcId="{2FBFC8AA-EBCB-4437-861B-5FE675972AE5}" destId="{2BF26CB5-A469-4C0D-B65C-081FBEB9B173}" srcOrd="0" destOrd="0" presId="urn:microsoft.com/office/officeart/2011/layout/TabList"/>
    <dgm:cxn modelId="{76F313AB-0E70-4678-A0F3-856056C24A26}" type="presOf" srcId="{02E5C424-0409-44D7-A80B-669905E971AA}" destId="{43AAB060-8051-4D2A-B0CD-569F83AEA123}" srcOrd="0" destOrd="0" presId="urn:microsoft.com/office/officeart/2011/layout/TabList"/>
    <dgm:cxn modelId="{B9A45BC8-362F-48AD-9A15-D6F88BDB872F}" srcId="{02E5C424-0409-44D7-A80B-669905E971AA}" destId="{E793BA39-360B-4A46-85DB-4CC8DD0CEA1B}" srcOrd="0" destOrd="0" parTransId="{60F91C24-732A-4550-8414-8A27AC147EFF}" sibTransId="{307F55E3-499B-4201-8710-9A0DC081AD1B}"/>
    <dgm:cxn modelId="{2168D7D7-9939-4AA7-AE85-4F132A806694}" srcId="{E793BA39-360B-4A46-85DB-4CC8DD0CEA1B}" destId="{E2BB5C24-5A2F-41D8-9A74-7C355AF0FA20}" srcOrd="1" destOrd="0" parTransId="{D24AADFB-1851-4153-BDF6-19B0B4DC29B4}" sibTransId="{D5FC609F-96C5-4D60-AFE2-98DC977F0AAD}"/>
    <dgm:cxn modelId="{EE22ADDE-1DAF-4E7D-B5B3-A760C585AD65}" srcId="{E793BA39-360B-4A46-85DB-4CC8DD0CEA1B}" destId="{3EB3F9F5-D321-4679-AE2E-0D0720D3E540}" srcOrd="0" destOrd="0" parTransId="{13CBB7BF-B491-4941-A18E-7A411CF56200}" sibTransId="{585A15B6-A63D-42AC-B78F-0C98BEE03761}"/>
    <dgm:cxn modelId="{8B9AC9EC-F0F2-444F-9AD7-1525D9652439}" type="presOf" srcId="{6C3AD470-5512-476D-A1E9-955419C0CBEE}" destId="{D18BE5D1-3C08-4C06-BA98-8C8DB9C44FAC}" srcOrd="0" destOrd="0" presId="urn:microsoft.com/office/officeart/2011/layout/TabList"/>
    <dgm:cxn modelId="{4357C281-14D3-4F1A-B39A-B1ED2368A841}" type="presParOf" srcId="{43AAB060-8051-4D2A-B0CD-569F83AEA123}" destId="{D6FC3939-9456-4956-9EF4-9ED27DDCAD12}" srcOrd="0" destOrd="0" presId="urn:microsoft.com/office/officeart/2011/layout/TabList"/>
    <dgm:cxn modelId="{5E0A00C6-65B9-4849-8EE9-AE24D75502C4}" type="presParOf" srcId="{D6FC3939-9456-4956-9EF4-9ED27DDCAD12}" destId="{714878A7-8A68-4BFC-8BC0-2FD346CF0EE9}" srcOrd="0" destOrd="0" presId="urn:microsoft.com/office/officeart/2011/layout/TabList"/>
    <dgm:cxn modelId="{E5E64043-DCAC-40D7-8242-686F43BB770B}" type="presParOf" srcId="{D6FC3939-9456-4956-9EF4-9ED27DDCAD12}" destId="{2203C6A0-6449-42E5-8172-7545F325705C}" srcOrd="1" destOrd="0" presId="urn:microsoft.com/office/officeart/2011/layout/TabList"/>
    <dgm:cxn modelId="{8A9CC8AC-77B6-4AAE-885A-F8FB8D138197}" type="presParOf" srcId="{D6FC3939-9456-4956-9EF4-9ED27DDCAD12}" destId="{A81286C0-2447-4D3C-A2A4-4FE0497B74C5}" srcOrd="2" destOrd="0" presId="urn:microsoft.com/office/officeart/2011/layout/TabList"/>
    <dgm:cxn modelId="{5483B671-07B4-4320-BCD4-C59B71EAD7C8}" type="presParOf" srcId="{43AAB060-8051-4D2A-B0CD-569F83AEA123}" destId="{83057819-F545-4B2E-B18C-CBB4BBB7891D}" srcOrd="1" destOrd="0" presId="urn:microsoft.com/office/officeart/2011/layout/TabList"/>
    <dgm:cxn modelId="{C53372ED-3BAB-4EDD-A8DA-5ADA345A3B74}" type="presParOf" srcId="{43AAB060-8051-4D2A-B0CD-569F83AEA123}" destId="{46C319BA-AB61-477B-B813-42CD70165391}" srcOrd="2" destOrd="0" presId="urn:microsoft.com/office/officeart/2011/layout/TabList"/>
    <dgm:cxn modelId="{35366B53-E104-4619-A6D9-B74287C9B13A}" type="presParOf" srcId="{43AAB060-8051-4D2A-B0CD-569F83AEA123}" destId="{A86B754C-9EDA-4C4E-B536-EDDD98C8F3CB}" srcOrd="3" destOrd="0" presId="urn:microsoft.com/office/officeart/2011/layout/TabList"/>
    <dgm:cxn modelId="{FE99BC63-F4F3-423A-B170-D20945A57A37}" type="presParOf" srcId="{A86B754C-9EDA-4C4E-B536-EDDD98C8F3CB}" destId="{D18BE5D1-3C08-4C06-BA98-8C8DB9C44FAC}" srcOrd="0" destOrd="0" presId="urn:microsoft.com/office/officeart/2011/layout/TabList"/>
    <dgm:cxn modelId="{C7C8D33C-2DCB-4A09-AFC4-1B9A1EB447CB}" type="presParOf" srcId="{A86B754C-9EDA-4C4E-B536-EDDD98C8F3CB}" destId="{5E62DC69-A1D6-4FE6-BA2A-A3AD62E448A9}" srcOrd="1" destOrd="0" presId="urn:microsoft.com/office/officeart/2011/layout/TabList"/>
    <dgm:cxn modelId="{12A06F3D-5100-45A7-965B-8D8B87A4C560}" type="presParOf" srcId="{A86B754C-9EDA-4C4E-B536-EDDD98C8F3CB}" destId="{E60B6109-F297-4C6E-AFEE-76E943F05F82}" srcOrd="2" destOrd="0" presId="urn:microsoft.com/office/officeart/2011/layout/TabList"/>
    <dgm:cxn modelId="{8E8DC52D-6528-4AF4-BBEF-D1131DF4F4E8}" type="presParOf" srcId="{43AAB060-8051-4D2A-B0CD-569F83AEA123}" destId="{2BF26CB5-A469-4C0D-B65C-081FBEB9B173}"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5C424-0409-44D7-A80B-669905E971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793BA39-360B-4A46-85DB-4CC8DD0CEA1B}">
      <dgm:prSet phldrT="[Text]" custT="1"/>
      <dgm:spPr>
        <a:solidFill>
          <a:srgbClr val="0070C0"/>
        </a:solidFill>
        <a:ln>
          <a:solidFill>
            <a:schemeClr val="bg1"/>
          </a:solidFill>
        </a:ln>
      </dgm:spPr>
      <dgm:t>
        <a:bodyPr/>
        <a:lstStyle/>
        <a:p>
          <a:r>
            <a:rPr lang="en-US" sz="5400" b="1" dirty="0">
              <a:latin typeface="Times New Roman" panose="02020603050405020304" pitchFamily="18" charset="0"/>
              <a:cs typeface="Times New Roman" panose="02020603050405020304" pitchFamily="18" charset="0"/>
            </a:rPr>
            <a:t>WEEK 1</a:t>
          </a:r>
          <a:endParaRPr lang="en-IN" sz="5400" b="1" dirty="0">
            <a:latin typeface="Times New Roman" panose="02020603050405020304" pitchFamily="18" charset="0"/>
            <a:cs typeface="Times New Roman" panose="02020603050405020304" pitchFamily="18" charset="0"/>
          </a:endParaRPr>
        </a:p>
      </dgm:t>
    </dgm:pt>
    <dgm:pt modelId="{60F91C24-732A-4550-8414-8A27AC147EFF}" type="parTrans" cxnId="{B9A45BC8-362F-48AD-9A15-D6F88BDB872F}">
      <dgm:prSet/>
      <dgm:spPr/>
      <dgm:t>
        <a:bodyPr/>
        <a:lstStyle/>
        <a:p>
          <a:endParaRPr lang="en-IN"/>
        </a:p>
      </dgm:t>
    </dgm:pt>
    <dgm:pt modelId="{307F55E3-499B-4201-8710-9A0DC081AD1B}" type="sibTrans" cxnId="{B9A45BC8-362F-48AD-9A15-D6F88BDB872F}">
      <dgm:prSet/>
      <dgm:spPr/>
      <dgm:t>
        <a:bodyPr/>
        <a:lstStyle/>
        <a:p>
          <a:endParaRPr lang="en-IN"/>
        </a:p>
      </dgm:t>
    </dgm:pt>
    <dgm:pt modelId="{3EB3F9F5-D321-4679-AE2E-0D0720D3E540}">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Selection of topic for group project.</a:t>
          </a:r>
          <a:endParaRPr lang="en-IN" sz="2000" dirty="0">
            <a:latin typeface="Times New Roman" panose="02020603050405020304" pitchFamily="18" charset="0"/>
            <a:cs typeface="Times New Roman" panose="02020603050405020304" pitchFamily="18" charset="0"/>
          </a:endParaRPr>
        </a:p>
      </dgm:t>
    </dgm:pt>
    <dgm:pt modelId="{13CBB7BF-B491-4941-A18E-7A411CF56200}" type="parTrans" cxnId="{EE22ADDE-1DAF-4E7D-B5B3-A760C585AD65}">
      <dgm:prSet/>
      <dgm:spPr/>
      <dgm:t>
        <a:bodyPr/>
        <a:lstStyle/>
        <a:p>
          <a:endParaRPr lang="en-IN"/>
        </a:p>
      </dgm:t>
    </dgm:pt>
    <dgm:pt modelId="{585A15B6-A63D-42AC-B78F-0C98BEE03761}" type="sibTrans" cxnId="{EE22ADDE-1DAF-4E7D-B5B3-A760C585AD65}">
      <dgm:prSet/>
      <dgm:spPr/>
      <dgm:t>
        <a:bodyPr/>
        <a:lstStyle/>
        <a:p>
          <a:endParaRPr lang="en-IN"/>
        </a:p>
      </dgm:t>
    </dgm:pt>
    <dgm:pt modelId="{13A5DD15-B6EC-4196-8188-2C8EAFA2C38A}">
      <dgm:prSet phldrT="[Text]" custT="1"/>
      <dgm:spPr>
        <a:solidFill>
          <a:srgbClr val="0070C0"/>
        </a:solidFill>
        <a:ln>
          <a:solidFill>
            <a:schemeClr val="bg1"/>
          </a:solidFill>
        </a:ln>
      </dgm:spPr>
      <dgm:t>
        <a:bodyPr/>
        <a:lstStyle/>
        <a:p>
          <a:r>
            <a:rPr lang="en-US" sz="5400" b="1" dirty="0">
              <a:latin typeface="Times New Roman" panose="02020603050405020304" pitchFamily="18" charset="0"/>
              <a:cs typeface="Times New Roman" panose="02020603050405020304" pitchFamily="18" charset="0"/>
            </a:rPr>
            <a:t>WEEK 2</a:t>
          </a:r>
          <a:endParaRPr lang="en-IN" sz="5400" b="1" dirty="0">
            <a:latin typeface="Times New Roman" panose="02020603050405020304" pitchFamily="18" charset="0"/>
            <a:cs typeface="Times New Roman" panose="02020603050405020304" pitchFamily="18" charset="0"/>
          </a:endParaRPr>
        </a:p>
      </dgm:t>
    </dgm:pt>
    <dgm:pt modelId="{07986388-4A51-41A9-BD2F-DEB2F3D13D2F}" type="parTrans" cxnId="{6E02E842-CA55-4CBF-8E98-CC6E534A80F5}">
      <dgm:prSet/>
      <dgm:spPr/>
      <dgm:t>
        <a:bodyPr/>
        <a:lstStyle/>
        <a:p>
          <a:endParaRPr lang="en-IN"/>
        </a:p>
      </dgm:t>
    </dgm:pt>
    <dgm:pt modelId="{5B1FA23A-DE4D-4AEE-A5D1-6709D2CABA92}" type="sibTrans" cxnId="{6E02E842-CA55-4CBF-8E98-CC6E534A80F5}">
      <dgm:prSet/>
      <dgm:spPr/>
      <dgm:t>
        <a:bodyPr/>
        <a:lstStyle/>
        <a:p>
          <a:endParaRPr lang="en-IN"/>
        </a:p>
      </dgm:t>
    </dgm:pt>
    <dgm:pt modelId="{6C3AD470-5512-476D-A1E9-955419C0CBEE}">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Developing program for Metal detector. </a:t>
          </a:r>
          <a:endParaRPr lang="en-IN" sz="2000" dirty="0">
            <a:latin typeface="Times New Roman" panose="02020603050405020304" pitchFamily="18" charset="0"/>
            <a:cs typeface="Times New Roman" panose="02020603050405020304" pitchFamily="18" charset="0"/>
          </a:endParaRPr>
        </a:p>
      </dgm:t>
    </dgm:pt>
    <dgm:pt modelId="{84CFDC93-F92F-4819-9189-31B646FA0293}" type="parTrans" cxnId="{3A5E347B-7336-444E-AF96-F2C2E40B5CC6}">
      <dgm:prSet/>
      <dgm:spPr/>
      <dgm:t>
        <a:bodyPr/>
        <a:lstStyle/>
        <a:p>
          <a:endParaRPr lang="en-IN"/>
        </a:p>
      </dgm:t>
    </dgm:pt>
    <dgm:pt modelId="{1FF78D6D-86A5-402F-908D-7FD81C7BFC1E}" type="sibTrans" cxnId="{3A5E347B-7336-444E-AF96-F2C2E40B5CC6}">
      <dgm:prSet/>
      <dgm:spPr/>
      <dgm:t>
        <a:bodyPr/>
        <a:lstStyle/>
        <a:p>
          <a:endParaRPr lang="en-IN"/>
        </a:p>
      </dgm:t>
    </dgm:pt>
    <dgm:pt modelId="{452BBB63-C850-4235-9F4F-624F4B42C58B}">
      <dgm:prSet custT="1"/>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Collecting information for metal detector.</a:t>
          </a:r>
          <a:endParaRPr lang="en-IN" sz="2000" dirty="0">
            <a:latin typeface="Times New Roman" panose="02020603050405020304" pitchFamily="18" charset="0"/>
            <a:cs typeface="Times New Roman" panose="02020603050405020304" pitchFamily="18" charset="0"/>
          </a:endParaRPr>
        </a:p>
      </dgm:t>
    </dgm:pt>
    <dgm:pt modelId="{26BF498A-A74A-4275-A99F-D45FDBE06398}" type="parTrans" cxnId="{574520A8-75AD-4F31-8DE5-53817AF3A565}">
      <dgm:prSet/>
      <dgm:spPr/>
      <dgm:t>
        <a:bodyPr/>
        <a:lstStyle/>
        <a:p>
          <a:endParaRPr lang="en-IN"/>
        </a:p>
      </dgm:t>
    </dgm:pt>
    <dgm:pt modelId="{E367E048-1424-4E1F-916D-DE86D4AFD7BB}" type="sibTrans" cxnId="{574520A8-75AD-4F31-8DE5-53817AF3A565}">
      <dgm:prSet/>
      <dgm:spPr/>
      <dgm:t>
        <a:bodyPr/>
        <a:lstStyle/>
        <a:p>
          <a:endParaRPr lang="en-IN"/>
        </a:p>
      </dgm:t>
    </dgm:pt>
    <dgm:pt modelId="{72F9E6FE-7242-42B3-BC7F-524CBCF21F09}">
      <dgm:prSet custT="1"/>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Linking code with Arduino NANO.</a:t>
          </a:r>
          <a:endParaRPr lang="en-IN" sz="2000" dirty="0">
            <a:latin typeface="Times New Roman" panose="02020603050405020304" pitchFamily="18" charset="0"/>
            <a:cs typeface="Times New Roman" panose="02020603050405020304" pitchFamily="18" charset="0"/>
          </a:endParaRPr>
        </a:p>
      </dgm:t>
    </dgm:pt>
    <dgm:pt modelId="{A986DFA9-C9E8-451A-9B65-43D0EFCA6E9D}" type="parTrans" cxnId="{A8E152A6-3871-451A-BDBF-8EE8777E9E6D}">
      <dgm:prSet/>
      <dgm:spPr/>
      <dgm:t>
        <a:bodyPr/>
        <a:lstStyle/>
        <a:p>
          <a:endParaRPr lang="en-IN"/>
        </a:p>
      </dgm:t>
    </dgm:pt>
    <dgm:pt modelId="{6EE0CF95-A839-4BC8-B7D8-A9FF9D4D2C57}" type="sibTrans" cxnId="{A8E152A6-3871-451A-BDBF-8EE8777E9E6D}">
      <dgm:prSet/>
      <dgm:spPr/>
      <dgm:t>
        <a:bodyPr/>
        <a:lstStyle/>
        <a:p>
          <a:endParaRPr lang="en-IN"/>
        </a:p>
      </dgm:t>
    </dgm:pt>
    <dgm:pt modelId="{5A13E51E-21B6-44BF-B515-3216AAF690FB}">
      <dgm:prSet custT="1"/>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Buying of all components required for the project.</a:t>
          </a:r>
          <a:endParaRPr lang="en-IN" sz="2000" dirty="0">
            <a:latin typeface="Times New Roman" panose="02020603050405020304" pitchFamily="18" charset="0"/>
            <a:cs typeface="Times New Roman" panose="02020603050405020304" pitchFamily="18" charset="0"/>
          </a:endParaRPr>
        </a:p>
      </dgm:t>
    </dgm:pt>
    <dgm:pt modelId="{0B0E674E-1806-444F-9F0F-9D3A57823C04}" type="parTrans" cxnId="{02BF42EC-66E5-426E-88AB-EC8F20D95C61}">
      <dgm:prSet/>
      <dgm:spPr/>
      <dgm:t>
        <a:bodyPr/>
        <a:lstStyle/>
        <a:p>
          <a:endParaRPr lang="en-IN"/>
        </a:p>
      </dgm:t>
    </dgm:pt>
    <dgm:pt modelId="{8B5EE56A-00DB-49B9-8CB5-3433F4607B1C}" type="sibTrans" cxnId="{02BF42EC-66E5-426E-88AB-EC8F20D95C61}">
      <dgm:prSet/>
      <dgm:spPr/>
      <dgm:t>
        <a:bodyPr/>
        <a:lstStyle/>
        <a:p>
          <a:endParaRPr lang="en-IN"/>
        </a:p>
      </dgm:t>
    </dgm:pt>
    <dgm:pt modelId="{EABB28B7-09D7-4EB3-96FD-6C2DD2ADE042}" type="pres">
      <dgm:prSet presAssocID="{02E5C424-0409-44D7-A80B-669905E971AA}" presName="Name0" presStyleCnt="0">
        <dgm:presLayoutVars>
          <dgm:dir/>
          <dgm:animLvl val="lvl"/>
          <dgm:resizeHandles val="exact"/>
        </dgm:presLayoutVars>
      </dgm:prSet>
      <dgm:spPr/>
    </dgm:pt>
    <dgm:pt modelId="{689BE771-A1D3-42D6-9CF5-A0F91B6FF050}" type="pres">
      <dgm:prSet presAssocID="{E793BA39-360B-4A46-85DB-4CC8DD0CEA1B}" presName="linNode" presStyleCnt="0"/>
      <dgm:spPr/>
    </dgm:pt>
    <dgm:pt modelId="{5B93370B-070A-4DDE-809B-386A59089A9A}" type="pres">
      <dgm:prSet presAssocID="{E793BA39-360B-4A46-85DB-4CC8DD0CEA1B}" presName="parentText" presStyleLbl="node1" presStyleIdx="0" presStyleCnt="2" custScaleY="84100" custLinFactNeighborY="-151">
        <dgm:presLayoutVars>
          <dgm:chMax val="1"/>
          <dgm:bulletEnabled val="1"/>
        </dgm:presLayoutVars>
      </dgm:prSet>
      <dgm:spPr/>
    </dgm:pt>
    <dgm:pt modelId="{D07F8518-C8C8-4FD0-A955-3A3B1B4451AB}" type="pres">
      <dgm:prSet presAssocID="{E793BA39-360B-4A46-85DB-4CC8DD0CEA1B}" presName="descendantText" presStyleLbl="alignAccFollowNode1" presStyleIdx="0" presStyleCnt="2" custLinFactNeighborX="-80" custLinFactNeighborY="-5670">
        <dgm:presLayoutVars>
          <dgm:bulletEnabled val="1"/>
        </dgm:presLayoutVars>
      </dgm:prSet>
      <dgm:spPr/>
    </dgm:pt>
    <dgm:pt modelId="{CAF99F19-1E6A-4221-A3D2-A93E32D90F5F}" type="pres">
      <dgm:prSet presAssocID="{307F55E3-499B-4201-8710-9A0DC081AD1B}" presName="sp" presStyleCnt="0"/>
      <dgm:spPr/>
    </dgm:pt>
    <dgm:pt modelId="{F230CAD7-6B5E-49FB-8D80-EE8E3A796F91}" type="pres">
      <dgm:prSet presAssocID="{13A5DD15-B6EC-4196-8188-2C8EAFA2C38A}" presName="linNode" presStyleCnt="0"/>
      <dgm:spPr/>
    </dgm:pt>
    <dgm:pt modelId="{326A16D1-1A8A-4949-A566-ACE186B829FF}" type="pres">
      <dgm:prSet presAssocID="{13A5DD15-B6EC-4196-8188-2C8EAFA2C38A}" presName="parentText" presStyleLbl="node1" presStyleIdx="1" presStyleCnt="2" custScaleY="83847" custLinFactNeighborY="1185">
        <dgm:presLayoutVars>
          <dgm:chMax val="1"/>
          <dgm:bulletEnabled val="1"/>
        </dgm:presLayoutVars>
      </dgm:prSet>
      <dgm:spPr/>
    </dgm:pt>
    <dgm:pt modelId="{E0C985D6-CC2C-4ED9-A62A-2F26608C3952}" type="pres">
      <dgm:prSet presAssocID="{13A5DD15-B6EC-4196-8188-2C8EAFA2C38A}" presName="descendantText" presStyleLbl="alignAccFollowNode1" presStyleIdx="1" presStyleCnt="2">
        <dgm:presLayoutVars>
          <dgm:bulletEnabled val="1"/>
        </dgm:presLayoutVars>
      </dgm:prSet>
      <dgm:spPr/>
    </dgm:pt>
  </dgm:ptLst>
  <dgm:cxnLst>
    <dgm:cxn modelId="{A3254720-2FE8-40D4-A95E-75B6D7163E11}" type="presOf" srcId="{02E5C424-0409-44D7-A80B-669905E971AA}" destId="{EABB28B7-09D7-4EB3-96FD-6C2DD2ADE042}" srcOrd="0" destOrd="0" presId="urn:microsoft.com/office/officeart/2005/8/layout/vList5"/>
    <dgm:cxn modelId="{8D94043D-09E5-423B-9D48-CE1ABD435889}" type="presOf" srcId="{6C3AD470-5512-476D-A1E9-955419C0CBEE}" destId="{E0C985D6-CC2C-4ED9-A62A-2F26608C3952}" srcOrd="0" destOrd="0" presId="urn:microsoft.com/office/officeart/2005/8/layout/vList5"/>
    <dgm:cxn modelId="{6E02E842-CA55-4CBF-8E98-CC6E534A80F5}" srcId="{02E5C424-0409-44D7-A80B-669905E971AA}" destId="{13A5DD15-B6EC-4196-8188-2C8EAFA2C38A}" srcOrd="1" destOrd="0" parTransId="{07986388-4A51-41A9-BD2F-DEB2F3D13D2F}" sibTransId="{5B1FA23A-DE4D-4AEE-A5D1-6709D2CABA92}"/>
    <dgm:cxn modelId="{3A5E347B-7336-444E-AF96-F2C2E40B5CC6}" srcId="{13A5DD15-B6EC-4196-8188-2C8EAFA2C38A}" destId="{6C3AD470-5512-476D-A1E9-955419C0CBEE}" srcOrd="0" destOrd="0" parTransId="{84CFDC93-F92F-4819-9189-31B646FA0293}" sibTransId="{1FF78D6D-86A5-402F-908D-7FD81C7BFC1E}"/>
    <dgm:cxn modelId="{CF570587-ECB2-497E-AE06-CA3EDE5FF529}" type="presOf" srcId="{13A5DD15-B6EC-4196-8188-2C8EAFA2C38A}" destId="{326A16D1-1A8A-4949-A566-ACE186B829FF}" srcOrd="0" destOrd="0" presId="urn:microsoft.com/office/officeart/2005/8/layout/vList5"/>
    <dgm:cxn modelId="{D3E5159E-91C3-4FD9-B288-DC912FEDD31D}" type="presOf" srcId="{72F9E6FE-7242-42B3-BC7F-524CBCF21F09}" destId="{E0C985D6-CC2C-4ED9-A62A-2F26608C3952}" srcOrd="0" destOrd="1" presId="urn:microsoft.com/office/officeart/2005/8/layout/vList5"/>
    <dgm:cxn modelId="{A8E152A6-3871-451A-BDBF-8EE8777E9E6D}" srcId="{13A5DD15-B6EC-4196-8188-2C8EAFA2C38A}" destId="{72F9E6FE-7242-42B3-BC7F-524CBCF21F09}" srcOrd="1" destOrd="0" parTransId="{A986DFA9-C9E8-451A-9B65-43D0EFCA6E9D}" sibTransId="{6EE0CF95-A839-4BC8-B7D8-A9FF9D4D2C57}"/>
    <dgm:cxn modelId="{C97A93A6-216A-4357-B502-0FFCC93DFDFF}" type="presOf" srcId="{E793BA39-360B-4A46-85DB-4CC8DD0CEA1B}" destId="{5B93370B-070A-4DDE-809B-386A59089A9A}" srcOrd="0" destOrd="0" presId="urn:microsoft.com/office/officeart/2005/8/layout/vList5"/>
    <dgm:cxn modelId="{574520A8-75AD-4F31-8DE5-53817AF3A565}" srcId="{E793BA39-360B-4A46-85DB-4CC8DD0CEA1B}" destId="{452BBB63-C850-4235-9F4F-624F4B42C58B}" srcOrd="1" destOrd="0" parTransId="{26BF498A-A74A-4275-A99F-D45FDBE06398}" sibTransId="{E367E048-1424-4E1F-916D-DE86D4AFD7BB}"/>
    <dgm:cxn modelId="{D95FE4C7-ED53-4C94-A243-661F741B1D21}" type="presOf" srcId="{5A13E51E-21B6-44BF-B515-3216AAF690FB}" destId="{D07F8518-C8C8-4FD0-A955-3A3B1B4451AB}" srcOrd="0" destOrd="2" presId="urn:microsoft.com/office/officeart/2005/8/layout/vList5"/>
    <dgm:cxn modelId="{B9A45BC8-362F-48AD-9A15-D6F88BDB872F}" srcId="{02E5C424-0409-44D7-A80B-669905E971AA}" destId="{E793BA39-360B-4A46-85DB-4CC8DD0CEA1B}" srcOrd="0" destOrd="0" parTransId="{60F91C24-732A-4550-8414-8A27AC147EFF}" sibTransId="{307F55E3-499B-4201-8710-9A0DC081AD1B}"/>
    <dgm:cxn modelId="{9D46C9DC-587B-4B7A-9AA7-F41AB7AE3A77}" type="presOf" srcId="{3EB3F9F5-D321-4679-AE2E-0D0720D3E540}" destId="{D07F8518-C8C8-4FD0-A955-3A3B1B4451AB}" srcOrd="0" destOrd="0" presId="urn:microsoft.com/office/officeart/2005/8/layout/vList5"/>
    <dgm:cxn modelId="{EE22ADDE-1DAF-4E7D-B5B3-A760C585AD65}" srcId="{E793BA39-360B-4A46-85DB-4CC8DD0CEA1B}" destId="{3EB3F9F5-D321-4679-AE2E-0D0720D3E540}" srcOrd="0" destOrd="0" parTransId="{13CBB7BF-B491-4941-A18E-7A411CF56200}" sibTransId="{585A15B6-A63D-42AC-B78F-0C98BEE03761}"/>
    <dgm:cxn modelId="{02BF42EC-66E5-426E-88AB-EC8F20D95C61}" srcId="{E793BA39-360B-4A46-85DB-4CC8DD0CEA1B}" destId="{5A13E51E-21B6-44BF-B515-3216AAF690FB}" srcOrd="2" destOrd="0" parTransId="{0B0E674E-1806-444F-9F0F-9D3A57823C04}" sibTransId="{8B5EE56A-00DB-49B9-8CB5-3433F4607B1C}"/>
    <dgm:cxn modelId="{513C2CF3-6089-4FD6-9366-F4B9FB206E80}" type="presOf" srcId="{452BBB63-C850-4235-9F4F-624F4B42C58B}" destId="{D07F8518-C8C8-4FD0-A955-3A3B1B4451AB}" srcOrd="0" destOrd="1" presId="urn:microsoft.com/office/officeart/2005/8/layout/vList5"/>
    <dgm:cxn modelId="{AE588EEB-5F77-4EE1-81DC-DE388D710F0C}" type="presParOf" srcId="{EABB28B7-09D7-4EB3-96FD-6C2DD2ADE042}" destId="{689BE771-A1D3-42D6-9CF5-A0F91B6FF050}" srcOrd="0" destOrd="0" presId="urn:microsoft.com/office/officeart/2005/8/layout/vList5"/>
    <dgm:cxn modelId="{C33DD412-6CD4-4FE4-8823-353584F44F8C}" type="presParOf" srcId="{689BE771-A1D3-42D6-9CF5-A0F91B6FF050}" destId="{5B93370B-070A-4DDE-809B-386A59089A9A}" srcOrd="0" destOrd="0" presId="urn:microsoft.com/office/officeart/2005/8/layout/vList5"/>
    <dgm:cxn modelId="{3FA3C5D9-154D-4796-948C-6832E35445F7}" type="presParOf" srcId="{689BE771-A1D3-42D6-9CF5-A0F91B6FF050}" destId="{D07F8518-C8C8-4FD0-A955-3A3B1B4451AB}" srcOrd="1" destOrd="0" presId="urn:microsoft.com/office/officeart/2005/8/layout/vList5"/>
    <dgm:cxn modelId="{93DE5CB1-8089-4381-B948-4E982D43F9D0}" type="presParOf" srcId="{EABB28B7-09D7-4EB3-96FD-6C2DD2ADE042}" destId="{CAF99F19-1E6A-4221-A3D2-A93E32D90F5F}" srcOrd="1" destOrd="0" presId="urn:microsoft.com/office/officeart/2005/8/layout/vList5"/>
    <dgm:cxn modelId="{145F3DA0-4A25-40C7-9DD7-56BA30190F67}" type="presParOf" srcId="{EABB28B7-09D7-4EB3-96FD-6C2DD2ADE042}" destId="{F230CAD7-6B5E-49FB-8D80-EE8E3A796F91}" srcOrd="2" destOrd="0" presId="urn:microsoft.com/office/officeart/2005/8/layout/vList5"/>
    <dgm:cxn modelId="{F0F406B2-B40D-4450-84A4-BF31550495E6}" type="presParOf" srcId="{F230CAD7-6B5E-49FB-8D80-EE8E3A796F91}" destId="{326A16D1-1A8A-4949-A566-ACE186B829FF}" srcOrd="0" destOrd="0" presId="urn:microsoft.com/office/officeart/2005/8/layout/vList5"/>
    <dgm:cxn modelId="{BC19FC7A-1A60-404E-96C2-EF647362073C}" type="presParOf" srcId="{F230CAD7-6B5E-49FB-8D80-EE8E3A796F91}" destId="{E0C985D6-CC2C-4ED9-A62A-2F26608C39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E5C424-0409-44D7-A80B-669905E971A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793BA39-360B-4A46-85DB-4CC8DD0CEA1B}">
      <dgm:prSet phldrT="[Text]" custT="1"/>
      <dgm:spPr>
        <a:solidFill>
          <a:srgbClr val="0070C0"/>
        </a:solidFill>
        <a:ln>
          <a:solidFill>
            <a:schemeClr val="bg1"/>
          </a:solidFill>
        </a:ln>
      </dgm:spPr>
      <dgm:t>
        <a:bodyPr/>
        <a:lstStyle/>
        <a:p>
          <a:r>
            <a:rPr lang="en-US" sz="5400" b="1" dirty="0">
              <a:latin typeface="Times New Roman" panose="02020603050405020304" pitchFamily="18" charset="0"/>
              <a:cs typeface="Times New Roman" panose="02020603050405020304" pitchFamily="18" charset="0"/>
            </a:rPr>
            <a:t>WEEK 3</a:t>
          </a:r>
          <a:endParaRPr lang="en-IN" sz="5400" b="1" dirty="0">
            <a:latin typeface="Times New Roman" panose="02020603050405020304" pitchFamily="18" charset="0"/>
            <a:cs typeface="Times New Roman" panose="02020603050405020304" pitchFamily="18" charset="0"/>
          </a:endParaRPr>
        </a:p>
      </dgm:t>
    </dgm:pt>
    <dgm:pt modelId="{60F91C24-732A-4550-8414-8A27AC147EFF}" type="parTrans" cxnId="{B9A45BC8-362F-48AD-9A15-D6F88BDB872F}">
      <dgm:prSet/>
      <dgm:spPr/>
      <dgm:t>
        <a:bodyPr/>
        <a:lstStyle/>
        <a:p>
          <a:endParaRPr lang="en-IN"/>
        </a:p>
      </dgm:t>
    </dgm:pt>
    <dgm:pt modelId="{307F55E3-499B-4201-8710-9A0DC081AD1B}" type="sibTrans" cxnId="{B9A45BC8-362F-48AD-9A15-D6F88BDB872F}">
      <dgm:prSet/>
      <dgm:spPr/>
      <dgm:t>
        <a:bodyPr/>
        <a:lstStyle/>
        <a:p>
          <a:endParaRPr lang="en-IN"/>
        </a:p>
      </dgm:t>
    </dgm:pt>
    <dgm:pt modelId="{3EB3F9F5-D321-4679-AE2E-0D0720D3E540}">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Developing Object detection Model. </a:t>
          </a:r>
          <a:endParaRPr lang="en-IN" sz="2000" dirty="0">
            <a:latin typeface="Times New Roman" panose="02020603050405020304" pitchFamily="18" charset="0"/>
            <a:cs typeface="Times New Roman" panose="02020603050405020304" pitchFamily="18" charset="0"/>
          </a:endParaRPr>
        </a:p>
      </dgm:t>
    </dgm:pt>
    <dgm:pt modelId="{13CBB7BF-B491-4941-A18E-7A411CF56200}" type="parTrans" cxnId="{EE22ADDE-1DAF-4E7D-B5B3-A760C585AD65}">
      <dgm:prSet/>
      <dgm:spPr/>
      <dgm:t>
        <a:bodyPr/>
        <a:lstStyle/>
        <a:p>
          <a:endParaRPr lang="en-IN"/>
        </a:p>
      </dgm:t>
    </dgm:pt>
    <dgm:pt modelId="{585A15B6-A63D-42AC-B78F-0C98BEE03761}" type="sibTrans" cxnId="{EE22ADDE-1DAF-4E7D-B5B3-A760C585AD65}">
      <dgm:prSet/>
      <dgm:spPr/>
      <dgm:t>
        <a:bodyPr/>
        <a:lstStyle/>
        <a:p>
          <a:endParaRPr lang="en-IN"/>
        </a:p>
      </dgm:t>
    </dgm:pt>
    <dgm:pt modelId="{13A5DD15-B6EC-4196-8188-2C8EAFA2C38A}">
      <dgm:prSet phldrT="[Text]" custT="1"/>
      <dgm:spPr>
        <a:solidFill>
          <a:srgbClr val="0070C0"/>
        </a:solidFill>
        <a:ln>
          <a:solidFill>
            <a:schemeClr val="bg1"/>
          </a:solidFill>
        </a:ln>
      </dgm:spPr>
      <dgm:t>
        <a:bodyPr/>
        <a:lstStyle/>
        <a:p>
          <a:r>
            <a:rPr lang="en-US" sz="5400" b="1" dirty="0">
              <a:latin typeface="Times New Roman" panose="02020603050405020304" pitchFamily="18" charset="0"/>
              <a:cs typeface="Times New Roman" panose="02020603050405020304" pitchFamily="18" charset="0"/>
            </a:rPr>
            <a:t>WEEK 4</a:t>
          </a:r>
          <a:endParaRPr lang="en-IN" sz="5400" b="1" dirty="0">
            <a:latin typeface="Times New Roman" panose="02020603050405020304" pitchFamily="18" charset="0"/>
            <a:cs typeface="Times New Roman" panose="02020603050405020304" pitchFamily="18" charset="0"/>
          </a:endParaRPr>
        </a:p>
      </dgm:t>
    </dgm:pt>
    <dgm:pt modelId="{07986388-4A51-41A9-BD2F-DEB2F3D13D2F}" type="parTrans" cxnId="{6E02E842-CA55-4CBF-8E98-CC6E534A80F5}">
      <dgm:prSet/>
      <dgm:spPr/>
      <dgm:t>
        <a:bodyPr/>
        <a:lstStyle/>
        <a:p>
          <a:endParaRPr lang="en-IN"/>
        </a:p>
      </dgm:t>
    </dgm:pt>
    <dgm:pt modelId="{5B1FA23A-DE4D-4AEE-A5D1-6709D2CABA92}" type="sibTrans" cxnId="{6E02E842-CA55-4CBF-8E98-CC6E534A80F5}">
      <dgm:prSet/>
      <dgm:spPr/>
      <dgm:t>
        <a:bodyPr/>
        <a:lstStyle/>
        <a:p>
          <a:endParaRPr lang="en-IN"/>
        </a:p>
      </dgm:t>
    </dgm:pt>
    <dgm:pt modelId="{6C3AD470-5512-476D-A1E9-955419C0CBEE}">
      <dgm:prSet phldrT="[Text]" custT="1"/>
      <dgm:spPr>
        <a:solidFill>
          <a:schemeClr val="tx1">
            <a:alpha val="90000"/>
          </a:schemeClr>
        </a:solidFill>
        <a:ln>
          <a:solidFill>
            <a:schemeClr val="bg1">
              <a:alpha val="90000"/>
            </a:schemeClr>
          </a:solidFill>
        </a:ln>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Testing the working of metal detector. </a:t>
          </a:r>
          <a:endParaRPr lang="en-IN" sz="2000" dirty="0">
            <a:latin typeface="Times New Roman" panose="02020603050405020304" pitchFamily="18" charset="0"/>
            <a:cs typeface="Times New Roman" panose="02020603050405020304" pitchFamily="18" charset="0"/>
          </a:endParaRPr>
        </a:p>
      </dgm:t>
    </dgm:pt>
    <dgm:pt modelId="{84CFDC93-F92F-4819-9189-31B646FA0293}" type="parTrans" cxnId="{3A5E347B-7336-444E-AF96-F2C2E40B5CC6}">
      <dgm:prSet/>
      <dgm:spPr/>
      <dgm:t>
        <a:bodyPr/>
        <a:lstStyle/>
        <a:p>
          <a:endParaRPr lang="en-IN"/>
        </a:p>
      </dgm:t>
    </dgm:pt>
    <dgm:pt modelId="{1FF78D6D-86A5-402F-908D-7FD81C7BFC1E}" type="sibTrans" cxnId="{3A5E347B-7336-444E-AF96-F2C2E40B5CC6}">
      <dgm:prSet/>
      <dgm:spPr/>
      <dgm:t>
        <a:bodyPr/>
        <a:lstStyle/>
        <a:p>
          <a:endParaRPr lang="en-IN"/>
        </a:p>
      </dgm:t>
    </dgm:pt>
    <dgm:pt modelId="{EE3093E5-C5EE-4B50-8849-2FF1589C514A}">
      <dgm:prSet custT="1"/>
      <dgm:spPr/>
      <dgm:t>
        <a:bodyPr/>
        <a:lstStyle/>
        <a:p>
          <a:pP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Preparation of presentation.</a:t>
          </a:r>
          <a:endParaRPr lang="en-IN" sz="2000" dirty="0">
            <a:latin typeface="Times New Roman" panose="02020603050405020304" pitchFamily="18" charset="0"/>
            <a:cs typeface="Times New Roman" panose="02020603050405020304" pitchFamily="18" charset="0"/>
          </a:endParaRPr>
        </a:p>
      </dgm:t>
    </dgm:pt>
    <dgm:pt modelId="{F043E047-DDEB-4E27-8F1C-41B8AEB9C31E}" type="parTrans" cxnId="{6A6E375E-1EAE-4379-8E35-92B8135D145D}">
      <dgm:prSet/>
      <dgm:spPr/>
      <dgm:t>
        <a:bodyPr/>
        <a:lstStyle/>
        <a:p>
          <a:endParaRPr lang="en-IN"/>
        </a:p>
      </dgm:t>
    </dgm:pt>
    <dgm:pt modelId="{045E68D9-BFD2-4ACE-B6E7-6119E111BDA5}" type="sibTrans" cxnId="{6A6E375E-1EAE-4379-8E35-92B8135D145D}">
      <dgm:prSet/>
      <dgm:spPr/>
      <dgm:t>
        <a:bodyPr/>
        <a:lstStyle/>
        <a:p>
          <a:endParaRPr lang="en-IN"/>
        </a:p>
      </dgm:t>
    </dgm:pt>
    <dgm:pt modelId="{EABB28B7-09D7-4EB3-96FD-6C2DD2ADE042}" type="pres">
      <dgm:prSet presAssocID="{02E5C424-0409-44D7-A80B-669905E971AA}" presName="Name0" presStyleCnt="0">
        <dgm:presLayoutVars>
          <dgm:dir/>
          <dgm:animLvl val="lvl"/>
          <dgm:resizeHandles val="exact"/>
        </dgm:presLayoutVars>
      </dgm:prSet>
      <dgm:spPr/>
    </dgm:pt>
    <dgm:pt modelId="{689BE771-A1D3-42D6-9CF5-A0F91B6FF050}" type="pres">
      <dgm:prSet presAssocID="{E793BA39-360B-4A46-85DB-4CC8DD0CEA1B}" presName="linNode" presStyleCnt="0"/>
      <dgm:spPr/>
    </dgm:pt>
    <dgm:pt modelId="{5B93370B-070A-4DDE-809B-386A59089A9A}" type="pres">
      <dgm:prSet presAssocID="{E793BA39-360B-4A46-85DB-4CC8DD0CEA1B}" presName="parentText" presStyleLbl="node1" presStyleIdx="0" presStyleCnt="2" custScaleY="84100" custLinFactNeighborY="-151">
        <dgm:presLayoutVars>
          <dgm:chMax val="1"/>
          <dgm:bulletEnabled val="1"/>
        </dgm:presLayoutVars>
      </dgm:prSet>
      <dgm:spPr/>
    </dgm:pt>
    <dgm:pt modelId="{D07F8518-C8C8-4FD0-A955-3A3B1B4451AB}" type="pres">
      <dgm:prSet presAssocID="{E793BA39-360B-4A46-85DB-4CC8DD0CEA1B}" presName="descendantText" presStyleLbl="alignAccFollowNode1" presStyleIdx="0" presStyleCnt="2" custLinFactNeighborX="-80" custLinFactNeighborY="-5670">
        <dgm:presLayoutVars>
          <dgm:bulletEnabled val="1"/>
        </dgm:presLayoutVars>
      </dgm:prSet>
      <dgm:spPr/>
    </dgm:pt>
    <dgm:pt modelId="{CAF99F19-1E6A-4221-A3D2-A93E32D90F5F}" type="pres">
      <dgm:prSet presAssocID="{307F55E3-499B-4201-8710-9A0DC081AD1B}" presName="sp" presStyleCnt="0"/>
      <dgm:spPr/>
    </dgm:pt>
    <dgm:pt modelId="{F230CAD7-6B5E-49FB-8D80-EE8E3A796F91}" type="pres">
      <dgm:prSet presAssocID="{13A5DD15-B6EC-4196-8188-2C8EAFA2C38A}" presName="linNode" presStyleCnt="0"/>
      <dgm:spPr/>
    </dgm:pt>
    <dgm:pt modelId="{326A16D1-1A8A-4949-A566-ACE186B829FF}" type="pres">
      <dgm:prSet presAssocID="{13A5DD15-B6EC-4196-8188-2C8EAFA2C38A}" presName="parentText" presStyleLbl="node1" presStyleIdx="1" presStyleCnt="2" custScaleY="83847" custLinFactNeighborY="1185">
        <dgm:presLayoutVars>
          <dgm:chMax val="1"/>
          <dgm:bulletEnabled val="1"/>
        </dgm:presLayoutVars>
      </dgm:prSet>
      <dgm:spPr/>
    </dgm:pt>
    <dgm:pt modelId="{E0C985D6-CC2C-4ED9-A62A-2F26608C3952}" type="pres">
      <dgm:prSet presAssocID="{13A5DD15-B6EC-4196-8188-2C8EAFA2C38A}" presName="descendantText" presStyleLbl="alignAccFollowNode1" presStyleIdx="1" presStyleCnt="2">
        <dgm:presLayoutVars>
          <dgm:bulletEnabled val="1"/>
        </dgm:presLayoutVars>
      </dgm:prSet>
      <dgm:spPr/>
    </dgm:pt>
  </dgm:ptLst>
  <dgm:cxnLst>
    <dgm:cxn modelId="{A3254720-2FE8-40D4-A95E-75B6D7163E11}" type="presOf" srcId="{02E5C424-0409-44D7-A80B-669905E971AA}" destId="{EABB28B7-09D7-4EB3-96FD-6C2DD2ADE042}" srcOrd="0" destOrd="0" presId="urn:microsoft.com/office/officeart/2005/8/layout/vList5"/>
    <dgm:cxn modelId="{8D94043D-09E5-423B-9D48-CE1ABD435889}" type="presOf" srcId="{6C3AD470-5512-476D-A1E9-955419C0CBEE}" destId="{E0C985D6-CC2C-4ED9-A62A-2F26608C3952}" srcOrd="0" destOrd="0" presId="urn:microsoft.com/office/officeart/2005/8/layout/vList5"/>
    <dgm:cxn modelId="{6A6E375E-1EAE-4379-8E35-92B8135D145D}" srcId="{13A5DD15-B6EC-4196-8188-2C8EAFA2C38A}" destId="{EE3093E5-C5EE-4B50-8849-2FF1589C514A}" srcOrd="1" destOrd="0" parTransId="{F043E047-DDEB-4E27-8F1C-41B8AEB9C31E}" sibTransId="{045E68D9-BFD2-4ACE-B6E7-6119E111BDA5}"/>
    <dgm:cxn modelId="{6E02E842-CA55-4CBF-8E98-CC6E534A80F5}" srcId="{02E5C424-0409-44D7-A80B-669905E971AA}" destId="{13A5DD15-B6EC-4196-8188-2C8EAFA2C38A}" srcOrd="1" destOrd="0" parTransId="{07986388-4A51-41A9-BD2F-DEB2F3D13D2F}" sibTransId="{5B1FA23A-DE4D-4AEE-A5D1-6709D2CABA92}"/>
    <dgm:cxn modelId="{3A5E347B-7336-444E-AF96-F2C2E40B5CC6}" srcId="{13A5DD15-B6EC-4196-8188-2C8EAFA2C38A}" destId="{6C3AD470-5512-476D-A1E9-955419C0CBEE}" srcOrd="0" destOrd="0" parTransId="{84CFDC93-F92F-4819-9189-31B646FA0293}" sibTransId="{1FF78D6D-86A5-402F-908D-7FD81C7BFC1E}"/>
    <dgm:cxn modelId="{CF570587-ECB2-497E-AE06-CA3EDE5FF529}" type="presOf" srcId="{13A5DD15-B6EC-4196-8188-2C8EAFA2C38A}" destId="{326A16D1-1A8A-4949-A566-ACE186B829FF}" srcOrd="0" destOrd="0" presId="urn:microsoft.com/office/officeart/2005/8/layout/vList5"/>
    <dgm:cxn modelId="{C97A93A6-216A-4357-B502-0FFCC93DFDFF}" type="presOf" srcId="{E793BA39-360B-4A46-85DB-4CC8DD0CEA1B}" destId="{5B93370B-070A-4DDE-809B-386A59089A9A}" srcOrd="0" destOrd="0" presId="urn:microsoft.com/office/officeart/2005/8/layout/vList5"/>
    <dgm:cxn modelId="{B9A45BC8-362F-48AD-9A15-D6F88BDB872F}" srcId="{02E5C424-0409-44D7-A80B-669905E971AA}" destId="{E793BA39-360B-4A46-85DB-4CC8DD0CEA1B}" srcOrd="0" destOrd="0" parTransId="{60F91C24-732A-4550-8414-8A27AC147EFF}" sibTransId="{307F55E3-499B-4201-8710-9A0DC081AD1B}"/>
    <dgm:cxn modelId="{1C29E3CA-DFD2-4783-A0C5-35DBC45B33F2}" type="presOf" srcId="{EE3093E5-C5EE-4B50-8849-2FF1589C514A}" destId="{E0C985D6-CC2C-4ED9-A62A-2F26608C3952}" srcOrd="0" destOrd="1" presId="urn:microsoft.com/office/officeart/2005/8/layout/vList5"/>
    <dgm:cxn modelId="{9D46C9DC-587B-4B7A-9AA7-F41AB7AE3A77}" type="presOf" srcId="{3EB3F9F5-D321-4679-AE2E-0D0720D3E540}" destId="{D07F8518-C8C8-4FD0-A955-3A3B1B4451AB}" srcOrd="0" destOrd="0" presId="urn:microsoft.com/office/officeart/2005/8/layout/vList5"/>
    <dgm:cxn modelId="{EE22ADDE-1DAF-4E7D-B5B3-A760C585AD65}" srcId="{E793BA39-360B-4A46-85DB-4CC8DD0CEA1B}" destId="{3EB3F9F5-D321-4679-AE2E-0D0720D3E540}" srcOrd="0" destOrd="0" parTransId="{13CBB7BF-B491-4941-A18E-7A411CF56200}" sibTransId="{585A15B6-A63D-42AC-B78F-0C98BEE03761}"/>
    <dgm:cxn modelId="{AE588EEB-5F77-4EE1-81DC-DE388D710F0C}" type="presParOf" srcId="{EABB28B7-09D7-4EB3-96FD-6C2DD2ADE042}" destId="{689BE771-A1D3-42D6-9CF5-A0F91B6FF050}" srcOrd="0" destOrd="0" presId="urn:microsoft.com/office/officeart/2005/8/layout/vList5"/>
    <dgm:cxn modelId="{C33DD412-6CD4-4FE4-8823-353584F44F8C}" type="presParOf" srcId="{689BE771-A1D3-42D6-9CF5-A0F91B6FF050}" destId="{5B93370B-070A-4DDE-809B-386A59089A9A}" srcOrd="0" destOrd="0" presId="urn:microsoft.com/office/officeart/2005/8/layout/vList5"/>
    <dgm:cxn modelId="{3FA3C5D9-154D-4796-948C-6832E35445F7}" type="presParOf" srcId="{689BE771-A1D3-42D6-9CF5-A0F91B6FF050}" destId="{D07F8518-C8C8-4FD0-A955-3A3B1B4451AB}" srcOrd="1" destOrd="0" presId="urn:microsoft.com/office/officeart/2005/8/layout/vList5"/>
    <dgm:cxn modelId="{93DE5CB1-8089-4381-B948-4E982D43F9D0}" type="presParOf" srcId="{EABB28B7-09D7-4EB3-96FD-6C2DD2ADE042}" destId="{CAF99F19-1E6A-4221-A3D2-A93E32D90F5F}" srcOrd="1" destOrd="0" presId="urn:microsoft.com/office/officeart/2005/8/layout/vList5"/>
    <dgm:cxn modelId="{145F3DA0-4A25-40C7-9DD7-56BA30190F67}" type="presParOf" srcId="{EABB28B7-09D7-4EB3-96FD-6C2DD2ADE042}" destId="{F230CAD7-6B5E-49FB-8D80-EE8E3A796F91}" srcOrd="2" destOrd="0" presId="urn:microsoft.com/office/officeart/2005/8/layout/vList5"/>
    <dgm:cxn modelId="{F0F406B2-B40D-4450-84A4-BF31550495E6}" type="presParOf" srcId="{F230CAD7-6B5E-49FB-8D80-EE8E3A796F91}" destId="{326A16D1-1A8A-4949-A566-ACE186B829FF}" srcOrd="0" destOrd="0" presId="urn:microsoft.com/office/officeart/2005/8/layout/vList5"/>
    <dgm:cxn modelId="{BC19FC7A-1A60-404E-96C2-EF647362073C}" type="presParOf" srcId="{F230CAD7-6B5E-49FB-8D80-EE8E3A796F91}" destId="{E0C985D6-CC2C-4ED9-A62A-2F26608C39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B6109-F297-4C6E-AFEE-76E943F05F82}">
      <dsp:nvSpPr>
        <dsp:cNvPr id="0" name=""/>
        <dsp:cNvSpPr/>
      </dsp:nvSpPr>
      <dsp:spPr>
        <a:xfrm>
          <a:off x="0" y="3759289"/>
          <a:ext cx="1000911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86C0-2447-4D3C-A2A4-4FE0497B74C5}">
      <dsp:nvSpPr>
        <dsp:cNvPr id="0" name=""/>
        <dsp:cNvSpPr/>
      </dsp:nvSpPr>
      <dsp:spPr>
        <a:xfrm>
          <a:off x="0" y="929271"/>
          <a:ext cx="10009112"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4878A7-8A68-4BFC-8BC0-2FD346CF0EE9}">
      <dsp:nvSpPr>
        <dsp:cNvPr id="0" name=""/>
        <dsp:cNvSpPr/>
      </dsp:nvSpPr>
      <dsp:spPr>
        <a:xfrm>
          <a:off x="2602369" y="926469"/>
          <a:ext cx="7406742" cy="927783"/>
        </a:xfrm>
        <a:prstGeom prst="rect">
          <a:avLst/>
        </a:prstGeom>
        <a:solidFill>
          <a:schemeClr val="tx1">
            <a:alpha val="90000"/>
          </a:schemeClr>
        </a:solidFill>
        <a:ln>
          <a:solidFill>
            <a:schemeClr val="bg1">
              <a:alpha val="90000"/>
            </a:schemeClr>
          </a:solid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Font typeface="Times New Roman" panose="02020603050405020304" pitchFamily="18" charset="0"/>
            <a:buNone/>
          </a:pPr>
          <a:endParaRPr lang="en-IN" sz="2400" kern="1200" dirty="0">
            <a:latin typeface="Times New Roman" panose="02020603050405020304" pitchFamily="18" charset="0"/>
            <a:cs typeface="Times New Roman" panose="02020603050405020304" pitchFamily="18" charset="0"/>
          </a:endParaRPr>
        </a:p>
      </dsp:txBody>
      <dsp:txXfrm>
        <a:off x="2602369" y="926469"/>
        <a:ext cx="7406742" cy="927783"/>
      </dsp:txXfrm>
    </dsp:sp>
    <dsp:sp modelId="{2203C6A0-6449-42E5-8172-7545F325705C}">
      <dsp:nvSpPr>
        <dsp:cNvPr id="0" name=""/>
        <dsp:cNvSpPr/>
      </dsp:nvSpPr>
      <dsp:spPr>
        <a:xfrm>
          <a:off x="0" y="936109"/>
          <a:ext cx="2602369" cy="927783"/>
        </a:xfrm>
        <a:prstGeom prst="round2SameRect">
          <a:avLst>
            <a:gd name="adj1" fmla="val 16670"/>
            <a:gd name="adj2" fmla="val 0"/>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SOFTWARE</a:t>
          </a:r>
        </a:p>
      </dsp:txBody>
      <dsp:txXfrm>
        <a:off x="45299" y="981408"/>
        <a:ext cx="2511771" cy="882484"/>
      </dsp:txXfrm>
    </dsp:sp>
    <dsp:sp modelId="{83057819-F545-4B2E-B18C-CBB4BBB7891D}">
      <dsp:nvSpPr>
        <dsp:cNvPr id="0" name=""/>
        <dsp:cNvSpPr/>
      </dsp:nvSpPr>
      <dsp:spPr>
        <a:xfrm>
          <a:off x="0" y="929271"/>
          <a:ext cx="10009112"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Font typeface="Times New Roman" panose="02020603050405020304" pitchFamily="18" charset="0"/>
            <a:buNone/>
          </a:pPr>
          <a:endParaRPr lang="en-IN" sz="2400" kern="1200" dirty="0">
            <a:latin typeface="Times New Roman" panose="02020603050405020304" pitchFamily="18" charset="0"/>
            <a:cs typeface="Times New Roman" panose="02020603050405020304" pitchFamily="18" charset="0"/>
          </a:endParaRPr>
        </a:p>
      </dsp:txBody>
      <dsp:txXfrm>
        <a:off x="0" y="929271"/>
        <a:ext cx="10009112" cy="1855845"/>
      </dsp:txXfrm>
    </dsp:sp>
    <dsp:sp modelId="{D18BE5D1-3C08-4C06-BA98-8C8DB9C44FAC}">
      <dsp:nvSpPr>
        <dsp:cNvPr id="0" name=""/>
        <dsp:cNvSpPr/>
      </dsp:nvSpPr>
      <dsp:spPr>
        <a:xfrm>
          <a:off x="2602369" y="2831506"/>
          <a:ext cx="7406742" cy="927783"/>
        </a:xfrm>
        <a:prstGeom prst="rect">
          <a:avLst/>
        </a:prstGeom>
        <a:solidFill>
          <a:schemeClr val="tx1">
            <a:alpha val="90000"/>
          </a:schemeClr>
        </a:solidFill>
        <a:ln>
          <a:solidFill>
            <a:schemeClr val="bg1">
              <a:alpha val="90000"/>
            </a:schemeClr>
          </a:solid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Font typeface="Times New Roman" panose="02020603050405020304" pitchFamily="18" charset="0"/>
            <a:buNone/>
          </a:pPr>
          <a:endParaRPr lang="en-IN" sz="2400" kern="1200" dirty="0">
            <a:latin typeface="Times New Roman" panose="02020603050405020304" pitchFamily="18" charset="0"/>
            <a:cs typeface="Times New Roman" panose="02020603050405020304" pitchFamily="18" charset="0"/>
          </a:endParaRPr>
        </a:p>
      </dsp:txBody>
      <dsp:txXfrm>
        <a:off x="2602369" y="2831506"/>
        <a:ext cx="7406742" cy="927783"/>
      </dsp:txXfrm>
    </dsp:sp>
    <dsp:sp modelId="{5E62DC69-A1D6-4FE6-BA2A-A3AD62E448A9}">
      <dsp:nvSpPr>
        <dsp:cNvPr id="0" name=""/>
        <dsp:cNvSpPr/>
      </dsp:nvSpPr>
      <dsp:spPr>
        <a:xfrm>
          <a:off x="0" y="2831506"/>
          <a:ext cx="2602369" cy="927783"/>
        </a:xfrm>
        <a:prstGeom prst="round2SameRect">
          <a:avLst>
            <a:gd name="adj1" fmla="val 16670"/>
            <a:gd name="adj2" fmla="val 0"/>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HARDWARE</a:t>
          </a:r>
        </a:p>
      </dsp:txBody>
      <dsp:txXfrm>
        <a:off x="45299" y="2876805"/>
        <a:ext cx="2511771" cy="882484"/>
      </dsp:txXfrm>
    </dsp:sp>
    <dsp:sp modelId="{2BF26CB5-A469-4C0D-B65C-081FBEB9B173}">
      <dsp:nvSpPr>
        <dsp:cNvPr id="0" name=""/>
        <dsp:cNvSpPr/>
      </dsp:nvSpPr>
      <dsp:spPr>
        <a:xfrm>
          <a:off x="0" y="3759289"/>
          <a:ext cx="10009112" cy="185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Font typeface="Times New Roman" panose="02020603050405020304" pitchFamily="18" charset="0"/>
            <a:buChar char="•"/>
          </a:pPr>
          <a:endParaRPr lang="en-IN" sz="2400" kern="1200" dirty="0">
            <a:latin typeface="Times New Roman" panose="02020603050405020304" pitchFamily="18" charset="0"/>
            <a:cs typeface="Times New Roman" panose="02020603050405020304" pitchFamily="18" charset="0"/>
          </a:endParaRPr>
        </a:p>
      </dsp:txBody>
      <dsp:txXfrm>
        <a:off x="0" y="3759289"/>
        <a:ext cx="10009112" cy="1855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F8518-C8C8-4FD0-A955-3A3B1B4451AB}">
      <dsp:nvSpPr>
        <dsp:cNvPr id="0" name=""/>
        <dsp:cNvSpPr/>
      </dsp:nvSpPr>
      <dsp:spPr>
        <a:xfrm rot="5400000">
          <a:off x="5638470" y="-2038072"/>
          <a:ext cx="2329686" cy="6405831"/>
        </a:xfrm>
        <a:prstGeom prst="round2SameRect">
          <a:avLst/>
        </a:prstGeom>
        <a:solidFill>
          <a:schemeClr val="tx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Selection of topic for group project.</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Collecting information for metal detector.</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Buying of all components required for the project.</a:t>
          </a:r>
          <a:endParaRPr lang="en-IN" sz="2000" kern="1200" dirty="0">
            <a:latin typeface="Times New Roman" panose="02020603050405020304" pitchFamily="18" charset="0"/>
            <a:cs typeface="Times New Roman" panose="02020603050405020304" pitchFamily="18" charset="0"/>
          </a:endParaRPr>
        </a:p>
      </dsp:txBody>
      <dsp:txXfrm rot="-5400000">
        <a:off x="3600398" y="113726"/>
        <a:ext cx="6292105" cy="2102234"/>
      </dsp:txXfrm>
    </dsp:sp>
    <dsp:sp modelId="{5B93370B-070A-4DDE-809B-386A59089A9A}">
      <dsp:nvSpPr>
        <dsp:cNvPr id="0" name=""/>
        <dsp:cNvSpPr/>
      </dsp:nvSpPr>
      <dsp:spPr>
        <a:xfrm>
          <a:off x="0" y="0"/>
          <a:ext cx="3603280" cy="2449082"/>
        </a:xfrm>
        <a:prstGeom prst="roundRect">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WEEK 1</a:t>
          </a:r>
          <a:endParaRPr lang="en-IN" sz="5400" b="1" kern="1200" dirty="0">
            <a:latin typeface="Times New Roman" panose="02020603050405020304" pitchFamily="18" charset="0"/>
            <a:cs typeface="Times New Roman" panose="02020603050405020304" pitchFamily="18" charset="0"/>
          </a:endParaRPr>
        </a:p>
      </dsp:txBody>
      <dsp:txXfrm>
        <a:off x="119554" y="119554"/>
        <a:ext cx="3364172" cy="2209974"/>
      </dsp:txXfrm>
    </dsp:sp>
    <dsp:sp modelId="{E0C985D6-CC2C-4ED9-A62A-2F26608C3952}">
      <dsp:nvSpPr>
        <dsp:cNvPr id="0" name=""/>
        <dsp:cNvSpPr/>
      </dsp:nvSpPr>
      <dsp:spPr>
        <a:xfrm rot="5400000">
          <a:off x="5641353" y="613007"/>
          <a:ext cx="2329686" cy="6405831"/>
        </a:xfrm>
        <a:prstGeom prst="round2SameRect">
          <a:avLst/>
        </a:prstGeom>
        <a:solidFill>
          <a:schemeClr val="tx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Developing program for Metal detector. </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Linking code with Arduino NANO.</a:t>
          </a:r>
          <a:endParaRPr lang="en-IN" sz="2000" kern="1200" dirty="0">
            <a:latin typeface="Times New Roman" panose="02020603050405020304" pitchFamily="18" charset="0"/>
            <a:cs typeface="Times New Roman" panose="02020603050405020304" pitchFamily="18" charset="0"/>
          </a:endParaRPr>
        </a:p>
      </dsp:txBody>
      <dsp:txXfrm rot="-5400000">
        <a:off x="3603281" y="2764805"/>
        <a:ext cx="6292105" cy="2102234"/>
      </dsp:txXfrm>
    </dsp:sp>
    <dsp:sp modelId="{326A16D1-1A8A-4949-A566-ACE186B829FF}">
      <dsp:nvSpPr>
        <dsp:cNvPr id="0" name=""/>
        <dsp:cNvSpPr/>
      </dsp:nvSpPr>
      <dsp:spPr>
        <a:xfrm>
          <a:off x="0" y="2595444"/>
          <a:ext cx="3603280" cy="2441714"/>
        </a:xfrm>
        <a:prstGeom prst="roundRect">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WEEK 2</a:t>
          </a:r>
          <a:endParaRPr lang="en-IN" sz="5400" b="1" kern="1200" dirty="0">
            <a:latin typeface="Times New Roman" panose="02020603050405020304" pitchFamily="18" charset="0"/>
            <a:cs typeface="Times New Roman" panose="02020603050405020304" pitchFamily="18" charset="0"/>
          </a:endParaRPr>
        </a:p>
      </dsp:txBody>
      <dsp:txXfrm>
        <a:off x="119195" y="2714639"/>
        <a:ext cx="3364890" cy="2203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F8518-C8C8-4FD0-A955-3A3B1B4451AB}">
      <dsp:nvSpPr>
        <dsp:cNvPr id="0" name=""/>
        <dsp:cNvSpPr/>
      </dsp:nvSpPr>
      <dsp:spPr>
        <a:xfrm rot="5400000">
          <a:off x="5638470" y="-2038072"/>
          <a:ext cx="2329686" cy="6405831"/>
        </a:xfrm>
        <a:prstGeom prst="round2SameRect">
          <a:avLst/>
        </a:prstGeom>
        <a:solidFill>
          <a:schemeClr val="tx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Developing Object detection Model. </a:t>
          </a:r>
          <a:endParaRPr lang="en-IN" sz="2000" kern="1200" dirty="0">
            <a:latin typeface="Times New Roman" panose="02020603050405020304" pitchFamily="18" charset="0"/>
            <a:cs typeface="Times New Roman" panose="02020603050405020304" pitchFamily="18" charset="0"/>
          </a:endParaRPr>
        </a:p>
      </dsp:txBody>
      <dsp:txXfrm rot="-5400000">
        <a:off x="3600398" y="113726"/>
        <a:ext cx="6292105" cy="2102234"/>
      </dsp:txXfrm>
    </dsp:sp>
    <dsp:sp modelId="{5B93370B-070A-4DDE-809B-386A59089A9A}">
      <dsp:nvSpPr>
        <dsp:cNvPr id="0" name=""/>
        <dsp:cNvSpPr/>
      </dsp:nvSpPr>
      <dsp:spPr>
        <a:xfrm>
          <a:off x="0" y="0"/>
          <a:ext cx="3603280" cy="2449082"/>
        </a:xfrm>
        <a:prstGeom prst="roundRect">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WEEK 3</a:t>
          </a:r>
          <a:endParaRPr lang="en-IN" sz="5400" b="1" kern="1200" dirty="0">
            <a:latin typeface="Times New Roman" panose="02020603050405020304" pitchFamily="18" charset="0"/>
            <a:cs typeface="Times New Roman" panose="02020603050405020304" pitchFamily="18" charset="0"/>
          </a:endParaRPr>
        </a:p>
      </dsp:txBody>
      <dsp:txXfrm>
        <a:off x="119554" y="119554"/>
        <a:ext cx="3364172" cy="2209974"/>
      </dsp:txXfrm>
    </dsp:sp>
    <dsp:sp modelId="{E0C985D6-CC2C-4ED9-A62A-2F26608C3952}">
      <dsp:nvSpPr>
        <dsp:cNvPr id="0" name=""/>
        <dsp:cNvSpPr/>
      </dsp:nvSpPr>
      <dsp:spPr>
        <a:xfrm rot="5400000">
          <a:off x="5641353" y="613007"/>
          <a:ext cx="2329686" cy="6405831"/>
        </a:xfrm>
        <a:prstGeom prst="round2SameRect">
          <a:avLst/>
        </a:prstGeom>
        <a:solidFill>
          <a:schemeClr val="tx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Testing the working of metal detector. </a:t>
          </a: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Font typeface="Times New Roman" panose="02020603050405020304" pitchFamily="18" charset="0"/>
            <a:buChar char="•"/>
          </a:pPr>
          <a:r>
            <a:rPr lang="en-US" sz="2000" kern="1200" dirty="0">
              <a:latin typeface="Times New Roman" panose="02020603050405020304" pitchFamily="18" charset="0"/>
              <a:cs typeface="Times New Roman" panose="02020603050405020304" pitchFamily="18" charset="0"/>
            </a:rPr>
            <a:t>Preparation of presentation.</a:t>
          </a:r>
          <a:endParaRPr lang="en-IN" sz="2000" kern="1200" dirty="0">
            <a:latin typeface="Times New Roman" panose="02020603050405020304" pitchFamily="18" charset="0"/>
            <a:cs typeface="Times New Roman" panose="02020603050405020304" pitchFamily="18" charset="0"/>
          </a:endParaRPr>
        </a:p>
      </dsp:txBody>
      <dsp:txXfrm rot="-5400000">
        <a:off x="3603281" y="2764805"/>
        <a:ext cx="6292105" cy="2102234"/>
      </dsp:txXfrm>
    </dsp:sp>
    <dsp:sp modelId="{326A16D1-1A8A-4949-A566-ACE186B829FF}">
      <dsp:nvSpPr>
        <dsp:cNvPr id="0" name=""/>
        <dsp:cNvSpPr/>
      </dsp:nvSpPr>
      <dsp:spPr>
        <a:xfrm>
          <a:off x="0" y="2595444"/>
          <a:ext cx="3603280" cy="2441714"/>
        </a:xfrm>
        <a:prstGeom prst="roundRect">
          <a:avLst/>
        </a:prstGeom>
        <a:solidFill>
          <a:srgbClr val="0070C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marL="0" lvl="0" indent="0" algn="ctr" defTabSz="2400300">
            <a:lnSpc>
              <a:spcPct val="90000"/>
            </a:lnSpc>
            <a:spcBef>
              <a:spcPct val="0"/>
            </a:spcBef>
            <a:spcAft>
              <a:spcPct val="35000"/>
            </a:spcAft>
            <a:buNone/>
          </a:pPr>
          <a:r>
            <a:rPr lang="en-US" sz="5400" b="1" kern="1200" dirty="0">
              <a:latin typeface="Times New Roman" panose="02020603050405020304" pitchFamily="18" charset="0"/>
              <a:cs typeface="Times New Roman" panose="02020603050405020304" pitchFamily="18" charset="0"/>
            </a:rPr>
            <a:t>WEEK 4</a:t>
          </a:r>
          <a:endParaRPr lang="en-IN" sz="5400" b="1" kern="1200" dirty="0">
            <a:latin typeface="Times New Roman" panose="02020603050405020304" pitchFamily="18" charset="0"/>
            <a:cs typeface="Times New Roman" panose="02020603050405020304" pitchFamily="18" charset="0"/>
          </a:endParaRPr>
        </a:p>
      </dsp:txBody>
      <dsp:txXfrm>
        <a:off x="119195" y="2714639"/>
        <a:ext cx="3364890" cy="220332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4/30/2023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4/30/2023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4/30/2023</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4/30/2023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4/30/2023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4/30/2023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4/30/2023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4/30/2023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4/30/2023</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4/30/2023</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4/30/2023</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4/30/2023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4/30/2023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4/30/2023</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F4AE80-20DA-DC17-7F39-6051B9A65E4E}"/>
              </a:ext>
            </a:extLst>
          </p:cNvPr>
          <p:cNvSpPr>
            <a:spLocks noGrp="1"/>
          </p:cNvSpPr>
          <p:nvPr>
            <p:ph type="ctrTitle"/>
          </p:nvPr>
        </p:nvSpPr>
        <p:spPr>
          <a:xfrm>
            <a:off x="1161864" y="1916832"/>
            <a:ext cx="9865096" cy="1224136"/>
          </a:xfrm>
        </p:spPr>
        <p:txBody>
          <a:bodyPr>
            <a:noAutofit/>
          </a:bodyPr>
          <a:lstStyle/>
          <a:p>
            <a:pPr algn="ctr" rtl="0">
              <a:lnSpc>
                <a:spcPct val="100000"/>
              </a:lnSpc>
              <a:spcBef>
                <a:spcPts val="0"/>
              </a:spcBef>
              <a:spcAft>
                <a:spcPts val="0"/>
              </a:spcAft>
            </a:pPr>
            <a:r>
              <a:rPr lang="en-US" sz="3200" i="0" u="none" strike="noStrike" dirty="0">
                <a:effectLst/>
                <a:latin typeface="MS Mincho" panose="02020609040205080304" pitchFamily="49" charset="-128"/>
                <a:ea typeface="MS Mincho" panose="02020609040205080304" pitchFamily="49" charset="-128"/>
                <a:cs typeface="Times New Roman" panose="02020603050405020304" pitchFamily="18" charset="0"/>
              </a:rPr>
              <a:t>OBJECT DETECTION IN REAL TIME USING CAMERA </a:t>
            </a:r>
            <a:br>
              <a:rPr lang="en-US" sz="3200" dirty="0">
                <a:effectLst/>
                <a:latin typeface="MS Mincho" panose="02020609040205080304" pitchFamily="49" charset="-128"/>
                <a:ea typeface="MS Mincho" panose="02020609040205080304" pitchFamily="49" charset="-128"/>
                <a:cs typeface="Times New Roman" panose="02020603050405020304" pitchFamily="18" charset="0"/>
              </a:rPr>
            </a:br>
            <a:r>
              <a:rPr lang="en-US" sz="2000" i="0" u="none" strike="noStrike" dirty="0">
                <a:effectLst/>
                <a:latin typeface="MS Mincho" panose="02020609040205080304" pitchFamily="49" charset="-128"/>
                <a:ea typeface="MS Mincho" panose="02020609040205080304" pitchFamily="49" charset="-128"/>
                <a:cs typeface="Times New Roman" panose="02020603050405020304" pitchFamily="18" charset="0"/>
              </a:rPr>
              <a:t> ALONG WITH </a:t>
            </a:r>
            <a:r>
              <a:rPr lang="en-US" sz="3200" i="0" u="none" strike="noStrike" dirty="0">
                <a:effectLst/>
                <a:latin typeface="MS Mincho" panose="02020609040205080304" pitchFamily="49" charset="-128"/>
                <a:ea typeface="MS Mincho" panose="02020609040205080304" pitchFamily="49" charset="-128"/>
                <a:cs typeface="Times New Roman" panose="02020603050405020304" pitchFamily="18" charset="0"/>
              </a:rPr>
              <a:t> </a:t>
            </a:r>
            <a:br>
              <a:rPr lang="en-US" sz="3200" dirty="0">
                <a:effectLst/>
                <a:latin typeface="MS Mincho" panose="02020609040205080304" pitchFamily="49" charset="-128"/>
                <a:ea typeface="MS Mincho" panose="02020609040205080304" pitchFamily="49" charset="-128"/>
                <a:cs typeface="Times New Roman" panose="02020603050405020304" pitchFamily="18" charset="0"/>
              </a:rPr>
            </a:br>
            <a:r>
              <a:rPr lang="en-US" sz="3200" i="0" u="none" strike="noStrike" dirty="0">
                <a:effectLst/>
                <a:latin typeface="MS Mincho" panose="02020609040205080304" pitchFamily="49" charset="-128"/>
                <a:ea typeface="MS Mincho" panose="02020609040205080304" pitchFamily="49" charset="-128"/>
                <a:cs typeface="Times New Roman" panose="02020603050405020304" pitchFamily="18" charset="0"/>
              </a:rPr>
              <a:t>METAL DETECTOR</a:t>
            </a:r>
            <a:endParaRPr lang="en-IN" sz="3200" dirty="0">
              <a:latin typeface="MS Mincho" panose="02020609040205080304" pitchFamily="49" charset="-128"/>
              <a:ea typeface="MS Mincho" panose="02020609040205080304" pitchFamily="49" charset="-128"/>
            </a:endParaRPr>
          </a:p>
        </p:txBody>
      </p:sp>
      <p:pic>
        <p:nvPicPr>
          <p:cNvPr id="1028" name="Picture 4" descr="Download IIT Indian Institute of Technology Kharagpur Logo PNG and Vector  (PDF, SVG, Ai, EPS) Free">
            <a:extLst>
              <a:ext uri="{FF2B5EF4-FFF2-40B4-BE49-F238E27FC236}">
                <a16:creationId xmlns:a16="http://schemas.microsoft.com/office/drawing/2014/main" id="{1DB2F3B2-DE4E-8C4F-5679-844A788AE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201" y="3284984"/>
            <a:ext cx="1924421" cy="161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EDD0-56C9-4F55-989D-BB3947AB1F57}"/>
              </a:ext>
            </a:extLst>
          </p:cNvPr>
          <p:cNvSpPr>
            <a:spLocks noGrp="1"/>
          </p:cNvSpPr>
          <p:nvPr>
            <p:ph type="title"/>
          </p:nvPr>
        </p:nvSpPr>
        <p:spPr>
          <a:xfrm>
            <a:off x="1336478" y="432048"/>
            <a:ext cx="9144002" cy="555848"/>
          </a:xfrm>
        </p:spPr>
        <p:txBody>
          <a:bodyPr>
            <a:normAutofit fontScale="90000"/>
          </a:bodyPr>
          <a:lstStyle/>
          <a:p>
            <a:pPr algn="ctr"/>
            <a:r>
              <a:rPr lang="en-US" b="1" dirty="0">
                <a:solidFill>
                  <a:schemeClr val="accent6"/>
                </a:solidFill>
                <a:latin typeface="Times New Roman" panose="02020603050405020304" pitchFamily="18" charset="0"/>
                <a:cs typeface="Times New Roman" panose="02020603050405020304" pitchFamily="18" charset="0"/>
              </a:rPr>
              <a:t>BREADBOARD</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4761E4B-0C82-4CC9-868F-B33EF1332B1A}"/>
              </a:ext>
            </a:extLst>
          </p:cNvPr>
          <p:cNvSpPr>
            <a:spLocks noGrp="1"/>
          </p:cNvSpPr>
          <p:nvPr>
            <p:ph type="body" idx="1"/>
          </p:nvPr>
        </p:nvSpPr>
        <p:spPr>
          <a:xfrm>
            <a:off x="11900793" y="0"/>
            <a:ext cx="288032" cy="432048"/>
          </a:xfrm>
        </p:spPr>
        <p:txBody>
          <a:bodyPr>
            <a:normAutofit/>
          </a:bodyPr>
          <a:lstStyle/>
          <a:p>
            <a:r>
              <a:rPr lang="en-US" b="1" dirty="0">
                <a:solidFill>
                  <a:schemeClr val="tx1"/>
                </a:solidFill>
              </a:rPr>
              <a:t>6</a:t>
            </a:r>
            <a:endParaRPr lang="en-IN" b="1" dirty="0">
              <a:solidFill>
                <a:schemeClr val="tx1"/>
              </a:solidFill>
            </a:endParaRPr>
          </a:p>
        </p:txBody>
      </p:sp>
      <p:sp>
        <p:nvSpPr>
          <p:cNvPr id="5" name="Content Placeholder 4">
            <a:extLst>
              <a:ext uri="{FF2B5EF4-FFF2-40B4-BE49-F238E27FC236}">
                <a16:creationId xmlns:a16="http://schemas.microsoft.com/office/drawing/2014/main" id="{8933E1C1-3A66-45A4-B282-4326A00B48AA}"/>
              </a:ext>
            </a:extLst>
          </p:cNvPr>
          <p:cNvSpPr>
            <a:spLocks noGrp="1"/>
          </p:cNvSpPr>
          <p:nvPr>
            <p:ph sz="half" idx="2"/>
          </p:nvPr>
        </p:nvSpPr>
        <p:spPr>
          <a:xfrm>
            <a:off x="477788" y="4262846"/>
            <a:ext cx="11017224" cy="2160240"/>
          </a:xfrm>
        </p:spPr>
        <p:txBody>
          <a:bodyPr>
            <a:norm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readboard is solderless device on which we make a temporary prototype device with electronic and test circuit design. Since the it is solderless device i.e., it does not require any soldering to connect the components, and this is one of the main reasons to use breadboard to make a prototype.</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94D502A-BD5E-4042-B4DD-DBC5E1FABEDD}"/>
              </a:ext>
            </a:extLst>
          </p:cNvPr>
          <p:cNvPicPr>
            <a:picLocks noGrp="1" noChangeAspect="1"/>
          </p:cNvPicPr>
          <p:nvPr>
            <p:ph sz="quarter" idx="4"/>
          </p:nvPr>
        </p:nvPicPr>
        <p:blipFill>
          <a:blip r:embed="rId2"/>
          <a:stretch>
            <a:fillRect/>
          </a:stretch>
        </p:blipFill>
        <p:spPr>
          <a:xfrm>
            <a:off x="3430116" y="1484784"/>
            <a:ext cx="4956726" cy="2376264"/>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427549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1522411" y="314733"/>
            <a:ext cx="9144002"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JUMPER WIRES</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822554" y="8092"/>
            <a:ext cx="360040" cy="371872"/>
          </a:xfrm>
        </p:spPr>
        <p:txBody>
          <a:bodyPr/>
          <a:lstStyle/>
          <a:p>
            <a:r>
              <a:rPr lang="en-US" b="1" dirty="0">
                <a:solidFill>
                  <a:schemeClr val="tx1"/>
                </a:solidFill>
              </a:rPr>
              <a:t>7</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549796" y="4245667"/>
            <a:ext cx="10945216" cy="2430388"/>
          </a:xfrm>
        </p:spPr>
        <p:txBody>
          <a:bodyPr>
            <a:normAutofit/>
          </a:bodyPr>
          <a:lstStyle/>
          <a:p>
            <a:pPr marL="0" indent="0" algn="just">
              <a:lnSpc>
                <a:spcPct val="100000"/>
              </a:lnSpc>
              <a:buNone/>
            </a:pPr>
            <a:r>
              <a:rPr lang="en-US" sz="2800" b="1" dirty="0">
                <a:latin typeface="Times New Roman" panose="02020603050405020304" pitchFamily="18" charset="0"/>
                <a:cs typeface="Times New Roman" panose="02020603050405020304" pitchFamily="18" charset="0"/>
              </a:rPr>
              <a:t>J</a:t>
            </a:r>
            <a:r>
              <a:rPr lang="en-US" dirty="0">
                <a:latin typeface="Times New Roman" panose="02020603050405020304" pitchFamily="18" charset="0"/>
                <a:cs typeface="Times New Roman" panose="02020603050405020304" pitchFamily="18" charset="0"/>
              </a:rPr>
              <a:t>umper wire are the group of wire which are join in a form of a cable and each wire contain pin or connector at both the end. This type of wire is used to create prototype of any device because this wire does not require any type of soldering.</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3983A7E-5F8C-4B7F-B0B5-E4CD80BDFAF9}"/>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3733181" y="1124744"/>
            <a:ext cx="4593479" cy="2952328"/>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236632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2214495" y="314062"/>
            <a:ext cx="7704349"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220 ohm and 330 ohm RESISTORS</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797457" y="0"/>
            <a:ext cx="360040" cy="371872"/>
          </a:xfrm>
        </p:spPr>
        <p:txBody>
          <a:bodyPr/>
          <a:lstStyle/>
          <a:p>
            <a:r>
              <a:rPr lang="en-US" b="1" dirty="0">
                <a:solidFill>
                  <a:schemeClr val="tx1"/>
                </a:solidFill>
              </a:rPr>
              <a:t>8</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4136574"/>
            <a:ext cx="11017224" cy="2430388"/>
          </a:xfrm>
        </p:spPr>
        <p:txBody>
          <a:bodyPr>
            <a:normAutofit/>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R</a:t>
            </a:r>
            <a:r>
              <a:rPr lang="en-US" sz="2000" b="0" i="0" dirty="0">
                <a:effectLst/>
                <a:latin typeface="Times New Roman" panose="02020603050405020304" pitchFamily="18" charset="0"/>
                <a:cs typeface="Times New Roman" panose="02020603050405020304" pitchFamily="18" charset="0"/>
              </a:rPr>
              <a:t>esistors are one of the most commonly used passive electronic components, designed to restrict or limit the flow of current in an electrical circuit. They are available in different types including carbon film, metal film, wire wound, and surface mount resistors. Resistors are measured in ohms, with values ranging from a few ohms to several megaohms. They are used in a wide variety of electronic applications such as voltage dividers, current limiters, and timing circuits. In addition to their use in electronic circuits, resistors are also used in sensors, heaters, and other devices that require precise control of electrical current.</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535A5A8A-A7D1-1089-DAAD-BB5CB1616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497" y="1274403"/>
            <a:ext cx="3044173" cy="2570727"/>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2052" name="Picture 4">
            <a:extLst>
              <a:ext uri="{FF2B5EF4-FFF2-40B4-BE49-F238E27FC236}">
                <a16:creationId xmlns:a16="http://schemas.microsoft.com/office/drawing/2014/main" id="{3EC55026-F60E-86C6-5A24-9AC07D2BF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4" y="1274403"/>
            <a:ext cx="3044173" cy="2570727"/>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7" name="Title 1">
            <a:extLst>
              <a:ext uri="{FF2B5EF4-FFF2-40B4-BE49-F238E27FC236}">
                <a16:creationId xmlns:a16="http://schemas.microsoft.com/office/drawing/2014/main" id="{C62E9A0E-9E80-AACE-7BE8-DED43AC5BEB9}"/>
              </a:ext>
            </a:extLst>
          </p:cNvPr>
          <p:cNvSpPr txBox="1">
            <a:spLocks/>
          </p:cNvSpPr>
          <p:nvPr/>
        </p:nvSpPr>
        <p:spPr>
          <a:xfrm>
            <a:off x="3932768" y="3429000"/>
            <a:ext cx="1223629" cy="305666"/>
          </a:xfrm>
          <a:prstGeom prst="rect">
            <a:avLst/>
          </a:prstGeom>
          <a:ln>
            <a:noFill/>
          </a:ln>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en-US" sz="1600" dirty="0">
                <a:solidFill>
                  <a:schemeClr val="bg1"/>
                </a:solidFill>
                <a:latin typeface="Times New Roman" panose="02020603050405020304" pitchFamily="18" charset="0"/>
                <a:cs typeface="Times New Roman" panose="02020603050405020304" pitchFamily="18" charset="0"/>
              </a:rPr>
              <a:t>330 ohm</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B9644B9B-CC6F-AC34-C469-6907F0B4E201}"/>
              </a:ext>
            </a:extLst>
          </p:cNvPr>
          <p:cNvSpPr txBox="1">
            <a:spLocks/>
          </p:cNvSpPr>
          <p:nvPr/>
        </p:nvSpPr>
        <p:spPr>
          <a:xfrm>
            <a:off x="7292715" y="3463592"/>
            <a:ext cx="1223629" cy="305666"/>
          </a:xfrm>
          <a:prstGeom prst="rect">
            <a:avLst/>
          </a:prstGeom>
          <a:ln>
            <a:noFill/>
          </a:ln>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en-US" sz="1600" dirty="0">
                <a:solidFill>
                  <a:schemeClr val="bg1"/>
                </a:solidFill>
                <a:latin typeface="Times New Roman" panose="02020603050405020304" pitchFamily="18" charset="0"/>
                <a:cs typeface="Times New Roman" panose="02020603050405020304" pitchFamily="18" charset="0"/>
              </a:rPr>
              <a:t>220 ohm</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4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4510236" y="377186"/>
            <a:ext cx="3240360"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1N418 DIODE</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828785" y="5314"/>
            <a:ext cx="360040" cy="371872"/>
          </a:xfrm>
        </p:spPr>
        <p:txBody>
          <a:bodyPr/>
          <a:lstStyle/>
          <a:p>
            <a:r>
              <a:rPr lang="en-US" b="1" dirty="0">
                <a:solidFill>
                  <a:schemeClr val="tx1"/>
                </a:solidFill>
              </a:rPr>
              <a:t>9</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4245667"/>
            <a:ext cx="11017224" cy="2430388"/>
          </a:xfrm>
        </p:spPr>
        <p:txBody>
          <a:bodyPr>
            <a:normAutofit/>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1N418 diode is a small signal diode that is commonly used in low-power electronic applications. It has a maximum current rating of 50mA and a maximum voltage rating of 75V. This diode is typically used in circuits for rectification, signal detection, and clipping. It features a glass encapsulated construction and is available in a through-hole package, making it easy to use on a breadboard or printed circuit board. With its low cost, small size, and reliable performance, the 1N418 diode is a popular choice for many hobbyist and professional electronic projects.</a:t>
            </a:r>
            <a:endParaRPr lang="en-IN" sz="2000"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EE2BFE77-7CF9-4BFD-BF98-99E143DC7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591" y="1282204"/>
            <a:ext cx="2533650" cy="2724150"/>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6536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3721038" y="377186"/>
            <a:ext cx="4248472"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5m COPPER WIRE </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10</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4179807"/>
            <a:ext cx="11017224" cy="2430388"/>
          </a:xfrm>
        </p:spPr>
        <p:txBody>
          <a:bodyPr>
            <a:normAutofit/>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5</a:t>
            </a:r>
            <a:r>
              <a:rPr lang="en-US" sz="2000" b="0" i="0" dirty="0">
                <a:effectLst/>
                <a:latin typeface="Times New Roman" panose="02020603050405020304" pitchFamily="18" charset="0"/>
                <a:cs typeface="Times New Roman" panose="02020603050405020304" pitchFamily="18" charset="0"/>
              </a:rPr>
              <a:t>m copper wire is a commonly used electrical conductor that is ideal for many applications. It has a diameter of approximately 0.2 mm and can carry a significant amount of electrical current. Copper is a highly conductive metal that is also relatively inexpensive, making it an attractive choice for many projects. Copper wire is widely used in electrical wiring, power transmission, and telecommunications applications. It is also used in various forms of motors, generators, and transformers, as well as in electronic components such as inductors and coils. With its excellent electrical properties and broad range of applications, copper wire remains an essential component of many modern technologies.</a:t>
            </a:r>
            <a:endParaRPr lang="en-IN" sz="20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36058B3-126F-7280-4958-1E4510AA4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98" y="1294677"/>
            <a:ext cx="3168352" cy="2767031"/>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58415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4049700" y="377186"/>
            <a:ext cx="3960440"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RED LIGHT LED</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11</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4077072"/>
            <a:ext cx="11017224" cy="2430388"/>
          </a:xfrm>
        </p:spPr>
        <p:txBody>
          <a:bodyPr>
            <a:normAutofit lnSpcReduction="10000"/>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L</a:t>
            </a:r>
            <a:r>
              <a:rPr lang="en-US" sz="2000" b="0" i="0" dirty="0">
                <a:effectLst/>
                <a:latin typeface="Times New Roman" panose="02020603050405020304" pitchFamily="18" charset="0"/>
                <a:cs typeface="Times New Roman" panose="02020603050405020304" pitchFamily="18" charset="0"/>
              </a:rPr>
              <a:t>EDs, or light-emitting diodes, are a type of semiconductor device that emits light when a voltage is applied across its terminals. They are widely used in electronic devices and lighting applications due to their low power consumption, long lifespan, and versatility. LEDs come in a wide range of colors, including red, green, blue, yellow, and white, and can be used in a variety of configurations to create different effects. They are commonly used in automotive lighting, traffic signals, and decorative lighting applications. With their high efficiency and low heat output, LEDs are also increasingly used in indoor and outdoor lighting for homes, offices, and public spaces, making them a popular choice for energy-efficient lighting solutions.</a:t>
            </a:r>
            <a:endParaRPr lang="en-IN" sz="20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27E5C945-26CF-8E07-70F3-B8408EA8A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724" y="1267557"/>
            <a:ext cx="3528392"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8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3826160" y="377186"/>
            <a:ext cx="4536504"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10nf CAPACITOR</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12</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93812" y="4050426"/>
            <a:ext cx="11017224" cy="2430388"/>
          </a:xfrm>
        </p:spPr>
        <p:txBody>
          <a:bodyPr>
            <a:normAutofit/>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10nf capacitor is a type of ceramic capacitor commonly used in electronic circuits. It has a capacitance value of 10 </a:t>
            </a:r>
            <a:r>
              <a:rPr lang="en-US" sz="2000" b="0" i="0" dirty="0" err="1">
                <a:effectLst/>
                <a:latin typeface="Times New Roman" panose="02020603050405020304" pitchFamily="18" charset="0"/>
                <a:cs typeface="Times New Roman" panose="02020603050405020304" pitchFamily="18" charset="0"/>
              </a:rPr>
              <a:t>nanofarads</a:t>
            </a:r>
            <a:r>
              <a:rPr lang="en-US" sz="2000" b="0" i="0" dirty="0">
                <a:effectLst/>
                <a:latin typeface="Times New Roman" panose="02020603050405020304" pitchFamily="18" charset="0"/>
                <a:cs typeface="Times New Roman" panose="02020603050405020304" pitchFamily="18" charset="0"/>
              </a:rPr>
              <a:t>, also expressed as 0.01 microfarads or 10,000 picofarads. These capacitors are typically used for decoupling, filtering, and bypass applications. They are small in size, and can be found in through-hole or surface mount packages. Ceramic capacitors have a wide range of operating temperatures and are relatively stable, making them a popular choice in many electronic circuits. With their high performance and low cost, 10nf capacitors are widely used in various types of electronics from audio equipment to digital devices.</a:t>
            </a:r>
            <a:endParaRPr lang="en-IN" sz="20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61C19CF0-0428-1457-AE5F-F9A7B9BEA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7" y="1196752"/>
            <a:ext cx="2876550"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81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1485900" y="172493"/>
            <a:ext cx="9144002"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BUZZER</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13</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4088815"/>
            <a:ext cx="11017224" cy="2430388"/>
          </a:xfrm>
        </p:spPr>
        <p:txBody>
          <a:bodyPr>
            <a:normAutofit lnSpcReduction="10000"/>
          </a:bodyPr>
          <a:lstStyle/>
          <a:p>
            <a:pPr marL="0" indent="0" algn="just">
              <a:lnSpc>
                <a:spcPct val="100000"/>
              </a:lnSpc>
              <a:buNone/>
            </a:pPr>
            <a:r>
              <a:rPr lang="en-US" sz="2800" b="1" i="0" dirty="0">
                <a:effectLst/>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 buzzer is an electronic component that produces a continuous or intermittent sound when activated. It is commonly used in alarms, doorbells, and other audible warning systems. Buzzer components come in different types, including magnetic, piezoelectric, and electrostatic buzzers, each with their unique characteristics. Magnetic buzzers are reliable and efficient, piezoelectric buzzers are compact and lightweight, while electrostatic buzzers are suitable for low voltage applications. The sound produced by buzzers can also be customized by varying the input voltage or frequency, making them ideal for a range of applications that require different sound levels and tones. With their low cost, easy-to-use features, and reliability, buzzers are a widely used component in various electronic circuits.</a:t>
            </a:r>
            <a:endParaRPr lang="en-IN" sz="2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7D7D349F-7F76-DD74-C4D5-02EF270C9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49" y="1124744"/>
            <a:ext cx="3209925"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05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EA02-C8E1-4655-B508-B3EEF08A6F8B}"/>
              </a:ext>
            </a:extLst>
          </p:cNvPr>
          <p:cNvSpPr>
            <a:spLocks noGrp="1"/>
          </p:cNvSpPr>
          <p:nvPr>
            <p:ph type="title"/>
          </p:nvPr>
        </p:nvSpPr>
        <p:spPr>
          <a:xfrm>
            <a:off x="1522411" y="260648"/>
            <a:ext cx="9144002" cy="66570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WORKING OF METAL DETECTOR </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14</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1010956"/>
            <a:ext cx="10945216" cy="5551311"/>
          </a:xfrm>
        </p:spPr>
        <p:txBody>
          <a:bodyPr>
            <a:noAutofit/>
          </a:bodyPr>
          <a:lstStyle/>
          <a:p>
            <a:pPr marL="0" indent="0" algn="just">
              <a:lnSpc>
                <a:spcPct val="100000"/>
              </a:lnSpc>
              <a:buNone/>
            </a:pPr>
            <a:r>
              <a:rPr lang="en-US" i="0" dirty="0">
                <a:effectLst/>
                <a:latin typeface="Times New Roman" panose="02020603050405020304" pitchFamily="18" charset="0"/>
                <a:cs typeface="Times New Roman" panose="02020603050405020304" pitchFamily="18" charset="0"/>
              </a:rPr>
              <a:t>Whenever some current passes through the coil, it generates a magnetic field around it. And the change in the magnetic field generates an electric field. Now according to Faraday's law, because of this Electric field, a voltage develops across the coil which opposes the change in magnetic field and that’s how Coil develops the Inductance, means the generated voltage opposes the increase in the current. When any metal comes near to the coil then coil changes its inductance. This change in inductance depends upon the metal type. It's decreases for non-magnetic metal and increases for ferromagnetic materials like iron. Depending on the core of the coil, inductance value changes drastically. In the figure below you can see the air-cored inductors, in these inductors, there will be no solid core. They are basically coils left in the air. The medium of flow of magnetic field generated by the inductor is nothing or air. These inductors have inductances of very less value. These inductors are used when the need for values of few </a:t>
            </a:r>
            <a:r>
              <a:rPr lang="en-US" i="0" dirty="0" err="1">
                <a:effectLst/>
                <a:latin typeface="Times New Roman" panose="02020603050405020304" pitchFamily="18" charset="0"/>
                <a:cs typeface="Times New Roman" panose="02020603050405020304" pitchFamily="18" charset="0"/>
              </a:rPr>
              <a:t>microHenry</a:t>
            </a:r>
            <a:r>
              <a:rPr lang="en-US" i="0" dirty="0">
                <a:effectLst/>
                <a:latin typeface="Times New Roman" panose="02020603050405020304" pitchFamily="18" charset="0"/>
                <a:cs typeface="Times New Roman" panose="02020603050405020304" pitchFamily="18" charset="0"/>
              </a:rPr>
              <a:t>. For values greater than few </a:t>
            </a:r>
            <a:r>
              <a:rPr lang="en-US" i="0" dirty="0" err="1">
                <a:effectLst/>
                <a:latin typeface="Times New Roman" panose="02020603050405020304" pitchFamily="18" charset="0"/>
                <a:cs typeface="Times New Roman" panose="02020603050405020304" pitchFamily="18" charset="0"/>
              </a:rPr>
              <a:t>milliHenry</a:t>
            </a:r>
            <a:r>
              <a:rPr lang="en-US" i="0" dirty="0">
                <a:effectLst/>
                <a:latin typeface="Times New Roman" panose="02020603050405020304" pitchFamily="18" charset="0"/>
                <a:cs typeface="Times New Roman" panose="02020603050405020304" pitchFamily="18" charset="0"/>
              </a:rPr>
              <a:t> these are not a suitable one. In below figure you can see an inductor with ferrite core. These Ferrite Core inductor has very large inductance value. Remember the coil wound here is air co-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94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3172EB-BAAD-4CCA-80C6-A846FAF337DB}"/>
              </a:ext>
            </a:extLst>
          </p:cNvPr>
          <p:cNvSpPr>
            <a:spLocks noGrp="1"/>
          </p:cNvSpPr>
          <p:nvPr>
            <p:ph type="body" idx="1"/>
          </p:nvPr>
        </p:nvSpPr>
        <p:spPr>
          <a:xfrm>
            <a:off x="11639028" y="5314"/>
            <a:ext cx="549797" cy="371872"/>
          </a:xfrm>
        </p:spPr>
        <p:txBody>
          <a:bodyPr/>
          <a:lstStyle/>
          <a:p>
            <a:r>
              <a:rPr lang="en-US" b="1" dirty="0">
                <a:solidFill>
                  <a:schemeClr val="tx1"/>
                </a:solidFill>
              </a:rPr>
              <a:t>15</a:t>
            </a:r>
            <a:endParaRPr lang="en-IN" b="1" dirty="0">
              <a:solidFill>
                <a:schemeClr val="tx1"/>
              </a:solidFill>
            </a:endParaRPr>
          </a:p>
        </p:txBody>
      </p:sp>
      <p:sp>
        <p:nvSpPr>
          <p:cNvPr id="4" name="Content Placeholder 3">
            <a:extLst>
              <a:ext uri="{FF2B5EF4-FFF2-40B4-BE49-F238E27FC236}">
                <a16:creationId xmlns:a16="http://schemas.microsoft.com/office/drawing/2014/main" id="{9B91DACC-915F-4171-8B3F-79F5EDE8203A}"/>
              </a:ext>
            </a:extLst>
          </p:cNvPr>
          <p:cNvSpPr>
            <a:spLocks noGrp="1"/>
          </p:cNvSpPr>
          <p:nvPr>
            <p:ph sz="half" idx="2"/>
          </p:nvPr>
        </p:nvSpPr>
        <p:spPr>
          <a:xfrm>
            <a:off x="621804" y="260648"/>
            <a:ext cx="10945216" cy="6301619"/>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r</a:t>
            </a:r>
            <a:r>
              <a:rPr lang="en-US" i="0" dirty="0">
                <a:effectLst/>
                <a:latin typeface="Times New Roman" panose="02020603050405020304" pitchFamily="18" charset="0"/>
                <a:cs typeface="Times New Roman" panose="02020603050405020304" pitchFamily="18" charset="0"/>
              </a:rPr>
              <a:t>ed one, so when a metal piece is brought near the coil, the metal piece acts as a core for the air cored inductor. By this metal acting as a core, the inductance of the coil changes or increases considerably. With this sudden increase in inductance of coil the overall reactance or impedance of the LC circuit changes by a considerable amount when compared without the metal piece. So here in this Arduino Metal Detector Project, we have to find the inductance of the coil to detect metals. So to do this we have used LR circuit (Resistor-Inductor Circuit) that we already mentioned. Here in this circuit, we have used a coil having around 20 turns or winding with a 10cm diameter.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2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583D-8271-408E-AA5F-AF1E77A31CD2}"/>
              </a:ext>
            </a:extLst>
          </p:cNvPr>
          <p:cNvSpPr>
            <a:spLocks noGrp="1"/>
          </p:cNvSpPr>
          <p:nvPr>
            <p:ph type="title"/>
          </p:nvPr>
        </p:nvSpPr>
        <p:spPr>
          <a:xfrm>
            <a:off x="3862164" y="332656"/>
            <a:ext cx="4464496" cy="576064"/>
          </a:xfrm>
        </p:spPr>
        <p:txBody>
          <a:bodyPr/>
          <a:lstStyle/>
          <a:p>
            <a:pPr algn="ctr"/>
            <a:r>
              <a:rPr lang="en-US" b="1" dirty="0">
                <a:solidFill>
                  <a:schemeClr val="accent6"/>
                </a:solidFill>
                <a:latin typeface="Times New Roman" panose="02020603050405020304" pitchFamily="18" charset="0"/>
                <a:cs typeface="Times New Roman" panose="02020603050405020304" pitchFamily="18" charset="0"/>
              </a:rPr>
              <a:t>GROUP MEMBERS</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A10C2D8-3FDE-B4F3-E8C9-7D01DE0B30E4}"/>
              </a:ext>
            </a:extLst>
          </p:cNvPr>
          <p:cNvSpPr/>
          <p:nvPr/>
        </p:nvSpPr>
        <p:spPr>
          <a:xfrm>
            <a:off x="3070076" y="1185900"/>
            <a:ext cx="2520280" cy="2448272"/>
          </a:xfrm>
          <a:prstGeom prst="rect">
            <a:avLst/>
          </a:prstGeom>
          <a:solidFill>
            <a:srgbClr val="0070C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pic>
        <p:nvPicPr>
          <p:cNvPr id="12" name="Content Placeholder 6" descr="Female Profile">
            <a:extLst>
              <a:ext uri="{FF2B5EF4-FFF2-40B4-BE49-F238E27FC236}">
                <a16:creationId xmlns:a16="http://schemas.microsoft.com/office/drawing/2014/main" id="{ACBA646E-7ECB-8CB0-BD33-E2993DDC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0096" y="1185900"/>
            <a:ext cx="2160240" cy="2160240"/>
          </a:xfrm>
          <a:prstGeom prst="rect">
            <a:avLst/>
          </a:prstGeom>
        </p:spPr>
      </p:pic>
      <p:sp>
        <p:nvSpPr>
          <p:cNvPr id="13" name="Rectangle 12">
            <a:extLst>
              <a:ext uri="{FF2B5EF4-FFF2-40B4-BE49-F238E27FC236}">
                <a16:creationId xmlns:a16="http://schemas.microsoft.com/office/drawing/2014/main" id="{0C128874-40D5-20E2-2293-102716484D73}"/>
              </a:ext>
            </a:extLst>
          </p:cNvPr>
          <p:cNvSpPr/>
          <p:nvPr/>
        </p:nvSpPr>
        <p:spPr>
          <a:xfrm>
            <a:off x="6238428" y="1185900"/>
            <a:ext cx="2520280" cy="2448272"/>
          </a:xfrm>
          <a:prstGeom prst="rect">
            <a:avLst/>
          </a:prstGeom>
          <a:solidFill>
            <a:srgbClr val="0070C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555F1FAB-800C-3EB5-E762-55D77564C3C0}"/>
              </a:ext>
            </a:extLst>
          </p:cNvPr>
          <p:cNvSpPr/>
          <p:nvPr/>
        </p:nvSpPr>
        <p:spPr>
          <a:xfrm>
            <a:off x="3070076" y="3911352"/>
            <a:ext cx="2520280" cy="2448272"/>
          </a:xfrm>
          <a:prstGeom prst="rect">
            <a:avLst/>
          </a:prstGeom>
          <a:solidFill>
            <a:srgbClr val="0070C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EEFE1BAD-5EED-4490-5397-4A37AEF14858}"/>
              </a:ext>
            </a:extLst>
          </p:cNvPr>
          <p:cNvSpPr/>
          <p:nvPr/>
        </p:nvSpPr>
        <p:spPr>
          <a:xfrm>
            <a:off x="6238428" y="3911352"/>
            <a:ext cx="2520280" cy="2448272"/>
          </a:xfrm>
          <a:prstGeom prst="rect">
            <a:avLst/>
          </a:prstGeom>
          <a:solidFill>
            <a:srgbClr val="0070C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pic>
        <p:nvPicPr>
          <p:cNvPr id="16" name="Content Placeholder 6" descr="Female Profile">
            <a:extLst>
              <a:ext uri="{FF2B5EF4-FFF2-40B4-BE49-F238E27FC236}">
                <a16:creationId xmlns:a16="http://schemas.microsoft.com/office/drawing/2014/main" id="{A10AD416-1885-669B-8B18-A856595B00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8448" y="1185900"/>
            <a:ext cx="2160240" cy="2160240"/>
          </a:xfrm>
          <a:prstGeom prst="rect">
            <a:avLst/>
          </a:prstGeom>
        </p:spPr>
      </p:pic>
      <p:pic>
        <p:nvPicPr>
          <p:cNvPr id="17" name="Content Placeholder 6" descr="Female Profile">
            <a:extLst>
              <a:ext uri="{FF2B5EF4-FFF2-40B4-BE49-F238E27FC236}">
                <a16:creationId xmlns:a16="http://schemas.microsoft.com/office/drawing/2014/main" id="{60BB9AFE-BFF8-251A-8932-59862FE1D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8448" y="3911898"/>
            <a:ext cx="2160240" cy="2160240"/>
          </a:xfrm>
          <a:prstGeom prst="rect">
            <a:avLst/>
          </a:prstGeom>
        </p:spPr>
      </p:pic>
      <p:pic>
        <p:nvPicPr>
          <p:cNvPr id="18" name="Content Placeholder 6" descr="Male profile">
            <a:extLst>
              <a:ext uri="{FF2B5EF4-FFF2-40B4-BE49-F238E27FC236}">
                <a16:creationId xmlns:a16="http://schemas.microsoft.com/office/drawing/2014/main" id="{FBE399CA-D0D2-2991-316C-4D684D123F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250096" y="3893824"/>
            <a:ext cx="2160240" cy="2160240"/>
          </a:xfrm>
          <a:prstGeom prst="rect">
            <a:avLst/>
          </a:prstGeom>
        </p:spPr>
      </p:pic>
      <p:sp>
        <p:nvSpPr>
          <p:cNvPr id="22" name="Title 1">
            <a:extLst>
              <a:ext uri="{FF2B5EF4-FFF2-40B4-BE49-F238E27FC236}">
                <a16:creationId xmlns:a16="http://schemas.microsoft.com/office/drawing/2014/main" id="{C499E66B-B6B0-9AFD-B411-FE62DFFD8652}"/>
              </a:ext>
            </a:extLst>
          </p:cNvPr>
          <p:cNvSpPr txBox="1">
            <a:spLocks/>
          </p:cNvSpPr>
          <p:nvPr/>
        </p:nvSpPr>
        <p:spPr>
          <a:xfrm>
            <a:off x="3264440" y="3038492"/>
            <a:ext cx="2160240"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SANDADI NEERAJA</a:t>
            </a:r>
          </a:p>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20MI10055</a:t>
            </a:r>
            <a:endParaRPr lang="en-IN" sz="1600" b="1"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23" name="Title 1">
            <a:extLst>
              <a:ext uri="{FF2B5EF4-FFF2-40B4-BE49-F238E27FC236}">
                <a16:creationId xmlns:a16="http://schemas.microsoft.com/office/drawing/2014/main" id="{FD0A501B-9823-C096-2A71-69563474BE5C}"/>
              </a:ext>
            </a:extLst>
          </p:cNvPr>
          <p:cNvSpPr txBox="1">
            <a:spLocks/>
          </p:cNvSpPr>
          <p:nvPr/>
        </p:nvSpPr>
        <p:spPr>
          <a:xfrm>
            <a:off x="6432792" y="3026888"/>
            <a:ext cx="2160240"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SANSKRITI</a:t>
            </a:r>
          </a:p>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20MI31018</a:t>
            </a:r>
            <a:endParaRPr lang="en-IN" sz="1600" b="1"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24" name="Title 1">
            <a:extLst>
              <a:ext uri="{FF2B5EF4-FFF2-40B4-BE49-F238E27FC236}">
                <a16:creationId xmlns:a16="http://schemas.microsoft.com/office/drawing/2014/main" id="{05C4FFCA-7787-D674-8C9C-6E6706809168}"/>
              </a:ext>
            </a:extLst>
          </p:cNvPr>
          <p:cNvSpPr txBox="1">
            <a:spLocks/>
          </p:cNvSpPr>
          <p:nvPr/>
        </p:nvSpPr>
        <p:spPr>
          <a:xfrm>
            <a:off x="6418448" y="5756713"/>
            <a:ext cx="2160240"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LOHITYA WASNIK</a:t>
            </a:r>
          </a:p>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20MI10030</a:t>
            </a:r>
            <a:endParaRPr lang="en-IN" sz="1600" b="1"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25" name="Title 1">
            <a:extLst>
              <a:ext uri="{FF2B5EF4-FFF2-40B4-BE49-F238E27FC236}">
                <a16:creationId xmlns:a16="http://schemas.microsoft.com/office/drawing/2014/main" id="{019A9BA9-A3E3-52BC-A856-1EDE42318D41}"/>
              </a:ext>
            </a:extLst>
          </p:cNvPr>
          <p:cNvSpPr txBox="1">
            <a:spLocks/>
          </p:cNvSpPr>
          <p:nvPr/>
        </p:nvSpPr>
        <p:spPr>
          <a:xfrm>
            <a:off x="3250096" y="5725699"/>
            <a:ext cx="2160240"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VIDYASAGAR</a:t>
            </a:r>
          </a:p>
          <a:p>
            <a:pPr algn="ctr"/>
            <a:r>
              <a:rPr lang="en-US" sz="1600" b="1" dirty="0">
                <a:latin typeface="MS Mincho" panose="02020609040205080304" pitchFamily="49" charset="-128"/>
                <a:ea typeface="MS Mincho" panose="02020609040205080304" pitchFamily="49" charset="-128"/>
                <a:cs typeface="Times New Roman" panose="02020603050405020304" pitchFamily="18" charset="0"/>
              </a:rPr>
              <a:t>20MI3FP22</a:t>
            </a:r>
            <a:endParaRPr lang="en-IN" sz="1600" b="1" dirty="0">
              <a:latin typeface="MS Mincho" panose="02020609040205080304" pitchFamily="49" charset="-128"/>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75143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ACAD-8E3A-464B-AB56-0329DF540BEC}"/>
              </a:ext>
            </a:extLst>
          </p:cNvPr>
          <p:cNvSpPr>
            <a:spLocks noGrp="1"/>
          </p:cNvSpPr>
          <p:nvPr>
            <p:ph type="title"/>
          </p:nvPr>
        </p:nvSpPr>
        <p:spPr>
          <a:xfrm>
            <a:off x="2097968" y="344705"/>
            <a:ext cx="7560840" cy="570249"/>
          </a:xfrm>
        </p:spPr>
        <p:txBody>
          <a:bodyPr/>
          <a:lstStyle/>
          <a:p>
            <a:pPr algn="ctr"/>
            <a:r>
              <a:rPr lang="en-US" b="1" dirty="0">
                <a:solidFill>
                  <a:schemeClr val="accent6"/>
                </a:solidFill>
                <a:latin typeface="Times New Roman" panose="02020603050405020304" pitchFamily="18" charset="0"/>
                <a:cs typeface="Times New Roman" panose="02020603050405020304" pitchFamily="18" charset="0"/>
              </a:rPr>
              <a:t>CIRCUIT DIAGRAM</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08EF57E-4FF4-418A-B947-0229A9C93C0B}"/>
              </a:ext>
            </a:extLst>
          </p:cNvPr>
          <p:cNvSpPr>
            <a:spLocks noGrp="1"/>
          </p:cNvSpPr>
          <p:nvPr>
            <p:ph type="body" sz="half" idx="2"/>
          </p:nvPr>
        </p:nvSpPr>
        <p:spPr>
          <a:xfrm>
            <a:off x="11639028" y="9574"/>
            <a:ext cx="492695" cy="364976"/>
          </a:xfrm>
        </p:spPr>
        <p:txBody>
          <a:bodyPr>
            <a:normAutofit/>
          </a:bodyPr>
          <a:lstStyle/>
          <a:p>
            <a:r>
              <a:rPr lang="en-US" b="1" dirty="0"/>
              <a:t>16</a:t>
            </a:r>
            <a:endParaRPr lang="en-IN" b="1" dirty="0"/>
          </a:p>
        </p:txBody>
      </p:sp>
      <p:pic>
        <p:nvPicPr>
          <p:cNvPr id="2050" name="Picture 2" descr="Arduino Metal Detector Project with Code and Circuit Diagram">
            <a:extLst>
              <a:ext uri="{FF2B5EF4-FFF2-40B4-BE49-F238E27FC236}">
                <a16:creationId xmlns:a16="http://schemas.microsoft.com/office/drawing/2014/main" id="{D19772E9-F9AF-51E2-6DB1-6434482CEE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72"/>
          <a:stretch/>
        </p:blipFill>
        <p:spPr bwMode="auto">
          <a:xfrm>
            <a:off x="981844" y="1196752"/>
            <a:ext cx="9793088"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62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A062-C4B3-40A4-BBDE-C5615641C6D1}"/>
              </a:ext>
            </a:extLst>
          </p:cNvPr>
          <p:cNvSpPr>
            <a:spLocks noGrp="1"/>
          </p:cNvSpPr>
          <p:nvPr>
            <p:ph type="title"/>
          </p:nvPr>
        </p:nvSpPr>
        <p:spPr>
          <a:xfrm>
            <a:off x="3862164" y="260648"/>
            <a:ext cx="3958688" cy="576064"/>
          </a:xfrm>
        </p:spPr>
        <p:txBody>
          <a:bodyPr/>
          <a:lstStyle/>
          <a:p>
            <a:r>
              <a:rPr lang="en-US" b="1" dirty="0">
                <a:solidFill>
                  <a:schemeClr val="accent6"/>
                </a:solidFill>
                <a:latin typeface="Times New Roman" panose="02020603050405020304" pitchFamily="18" charset="0"/>
                <a:cs typeface="Times New Roman" panose="02020603050405020304" pitchFamily="18" charset="0"/>
              </a:rPr>
              <a:t>PROGRAMMING</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C70D04-42ED-4C4F-95C2-96DDA495FDC9}"/>
              </a:ext>
            </a:extLst>
          </p:cNvPr>
          <p:cNvSpPr>
            <a:spLocks noGrp="1"/>
          </p:cNvSpPr>
          <p:nvPr>
            <p:ph idx="1"/>
          </p:nvPr>
        </p:nvSpPr>
        <p:spPr>
          <a:xfrm>
            <a:off x="981844" y="908720"/>
            <a:ext cx="9289032" cy="5406008"/>
          </a:xfrm>
        </p:spPr>
        <p:txBody>
          <a:bodyPr>
            <a:normAutofit fontScale="25000" lnSpcReduction="20000"/>
          </a:bodyPr>
          <a:lstStyle/>
          <a:p>
            <a:pPr marL="0" indent="0" rtl="0">
              <a:lnSpc>
                <a:spcPct val="120000"/>
              </a:lnSpc>
              <a:spcBef>
                <a:spcPts val="0"/>
              </a:spcBef>
              <a:spcAft>
                <a:spcPts val="0"/>
              </a:spcAft>
              <a:buClr>
                <a:schemeClr val="accent6"/>
              </a:buClr>
              <a:buNone/>
            </a:pPr>
            <a:r>
              <a:rPr lang="en-IN" sz="9600" b="1" i="0" u="none" strike="noStrike" dirty="0">
                <a:solidFill>
                  <a:schemeClr val="accent6"/>
                </a:solidFill>
                <a:effectLst/>
                <a:latin typeface="Times New Roman" panose="02020603050405020304" pitchFamily="18" charset="0"/>
                <a:cs typeface="Times New Roman" panose="02020603050405020304" pitchFamily="18" charset="0"/>
              </a:rPr>
              <a:t>ARDUINO CODE:</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 #define </a:t>
            </a:r>
            <a:r>
              <a:rPr lang="en-IN" sz="9600" b="0" i="0" u="none" strike="noStrike" dirty="0" err="1">
                <a:effectLst/>
                <a:latin typeface="Times New Roman" panose="02020603050405020304" pitchFamily="18" charset="0"/>
                <a:cs typeface="Times New Roman" panose="02020603050405020304" pitchFamily="18" charset="0"/>
              </a:rPr>
              <a:t>capPin</a:t>
            </a:r>
            <a:r>
              <a:rPr lang="en-IN" sz="9600" b="0" i="0" u="none" strike="noStrike" dirty="0">
                <a:effectLst/>
                <a:latin typeface="Times New Roman" panose="02020603050405020304" pitchFamily="18" charset="0"/>
                <a:cs typeface="Times New Roman" panose="02020603050405020304" pitchFamily="18" charset="0"/>
              </a:rPr>
              <a:t> A5</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#define </a:t>
            </a:r>
            <a:r>
              <a:rPr lang="en-IN" sz="9600" b="0" i="0" u="none" strike="noStrike" dirty="0" err="1">
                <a:effectLst/>
                <a:latin typeface="Times New Roman" panose="02020603050405020304" pitchFamily="18" charset="0"/>
                <a:cs typeface="Times New Roman" panose="02020603050405020304" pitchFamily="18" charset="0"/>
              </a:rPr>
              <a:t>buz</a:t>
            </a:r>
            <a:r>
              <a:rPr lang="en-IN" sz="9600" b="0" i="0" u="none" strike="noStrike" dirty="0">
                <a:effectLst/>
                <a:latin typeface="Times New Roman" panose="02020603050405020304" pitchFamily="18" charset="0"/>
                <a:cs typeface="Times New Roman" panose="02020603050405020304" pitchFamily="18" charset="0"/>
              </a:rPr>
              <a:t> 9</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#define </a:t>
            </a:r>
            <a:r>
              <a:rPr lang="en-IN" sz="9600" b="0" i="0" u="none" strike="noStrike" dirty="0" err="1">
                <a:effectLst/>
                <a:latin typeface="Times New Roman" panose="02020603050405020304" pitchFamily="18" charset="0"/>
                <a:cs typeface="Times New Roman" panose="02020603050405020304" pitchFamily="18" charset="0"/>
              </a:rPr>
              <a:t>pulsePin</a:t>
            </a:r>
            <a:r>
              <a:rPr lang="en-IN" sz="9600" b="0" i="0" u="none" strike="noStrike" dirty="0">
                <a:effectLst/>
                <a:latin typeface="Times New Roman" panose="02020603050405020304" pitchFamily="18" charset="0"/>
                <a:cs typeface="Times New Roman" panose="02020603050405020304" pitchFamily="18" charset="0"/>
              </a:rPr>
              <a:t> A4</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#define led 10</a:t>
            </a:r>
          </a:p>
          <a:p>
            <a:pPr rtl="0">
              <a:lnSpc>
                <a:spcPct val="120000"/>
              </a:lnSpc>
              <a:spcBef>
                <a:spcPts val="0"/>
              </a:spcBef>
              <a:spcAft>
                <a:spcPts val="0"/>
              </a:spcAft>
              <a:buClr>
                <a:schemeClr val="accent6"/>
              </a:buClr>
              <a:buFont typeface="Wingdings" panose="05000000000000000000" pitchFamily="2" charset="2"/>
              <a:buChar char="§"/>
            </a:pPr>
            <a:endParaRPr lang="en-IN" sz="9600" b="0" i="0" u="none" strike="noStrike"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long </a:t>
            </a:r>
            <a:r>
              <a:rPr lang="en-IN" sz="9600" b="0" i="0" u="none" strike="noStrike" dirty="0" err="1">
                <a:effectLst/>
                <a:latin typeface="Times New Roman" panose="02020603050405020304" pitchFamily="18" charset="0"/>
                <a:cs typeface="Times New Roman" panose="02020603050405020304" pitchFamily="18" charset="0"/>
              </a:rPr>
              <a:t>sumExpect</a:t>
            </a:r>
            <a:r>
              <a:rPr lang="en-IN" sz="9600" b="0" i="0" u="none" strike="noStrike" dirty="0">
                <a:effectLst/>
                <a:latin typeface="Times New Roman" panose="02020603050405020304" pitchFamily="18" charset="0"/>
                <a:cs typeface="Times New Roman" panose="02020603050405020304" pitchFamily="18" charset="0"/>
              </a:rPr>
              <a:t>=0; //running sum of 64 sums </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long </a:t>
            </a:r>
            <a:r>
              <a:rPr lang="en-IN" sz="9600" b="0" i="0" u="none" strike="noStrike" dirty="0" err="1">
                <a:effectLst/>
                <a:latin typeface="Times New Roman" panose="02020603050405020304" pitchFamily="18" charset="0"/>
                <a:cs typeface="Times New Roman" panose="02020603050405020304" pitchFamily="18" charset="0"/>
              </a:rPr>
              <a:t>ignor</a:t>
            </a:r>
            <a:r>
              <a:rPr lang="en-IN" sz="9600" b="0" i="0" u="none" strike="noStrike" dirty="0">
                <a:effectLst/>
                <a:latin typeface="Times New Roman" panose="02020603050405020304" pitchFamily="18" charset="0"/>
                <a:cs typeface="Times New Roman" panose="02020603050405020304" pitchFamily="18" charset="0"/>
              </a:rPr>
              <a:t>=0; //number of ignored sums</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long diff=0; //difference between sum and </a:t>
            </a:r>
            <a:r>
              <a:rPr lang="en-IN" sz="9600" b="0" i="0" u="none" strike="noStrike" dirty="0" err="1">
                <a:effectLst/>
                <a:latin typeface="Times New Roman" panose="02020603050405020304" pitchFamily="18" charset="0"/>
                <a:cs typeface="Times New Roman" panose="02020603050405020304" pitchFamily="18" charset="0"/>
              </a:rPr>
              <a:t>avgsum</a:t>
            </a:r>
            <a:endParaRPr lang="en-IN" sz="9600" b="0" i="0" u="none" strike="noStrike"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long </a:t>
            </a:r>
            <a:r>
              <a:rPr lang="en-IN" sz="9600" b="0" i="0" u="none" strike="noStrike" dirty="0" err="1">
                <a:effectLst/>
                <a:latin typeface="Times New Roman" panose="02020603050405020304" pitchFamily="18" charset="0"/>
                <a:cs typeface="Times New Roman" panose="02020603050405020304" pitchFamily="18" charset="0"/>
              </a:rPr>
              <a:t>pTime</a:t>
            </a:r>
            <a:r>
              <a:rPr lang="en-IN" sz="9600" b="0" i="0" u="none" strike="noStrike" dirty="0">
                <a:effectLst/>
                <a:latin typeface="Times New Roman" panose="02020603050405020304" pitchFamily="18" charset="0"/>
                <a:cs typeface="Times New Roman" panose="02020603050405020304" pitchFamily="18" charset="0"/>
              </a:rPr>
              <a:t>=0;</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long </a:t>
            </a:r>
            <a:r>
              <a:rPr lang="en-IN" sz="9600" b="0" i="0" u="none" strike="noStrike" dirty="0" err="1">
                <a:effectLst/>
                <a:latin typeface="Times New Roman" panose="02020603050405020304" pitchFamily="18" charset="0"/>
                <a:cs typeface="Times New Roman" panose="02020603050405020304" pitchFamily="18" charset="0"/>
              </a:rPr>
              <a:t>buzPeriod</a:t>
            </a:r>
            <a:r>
              <a:rPr lang="en-IN" sz="9600" b="0" i="0" u="none" strike="noStrike" dirty="0">
                <a:effectLst/>
                <a:latin typeface="Times New Roman" panose="02020603050405020304" pitchFamily="18" charset="0"/>
                <a:cs typeface="Times New Roman" panose="02020603050405020304" pitchFamily="18" charset="0"/>
              </a:rPr>
              <a:t>=0; </a:t>
            </a:r>
          </a:p>
          <a:p>
            <a:pPr rtl="0">
              <a:lnSpc>
                <a:spcPct val="120000"/>
              </a:lnSpc>
              <a:spcBef>
                <a:spcPts val="0"/>
              </a:spcBef>
              <a:spcAft>
                <a:spcPts val="0"/>
              </a:spcAft>
              <a:buClr>
                <a:schemeClr val="accent6"/>
              </a:buClr>
              <a:buFont typeface="Wingdings" panose="05000000000000000000" pitchFamily="2" charset="2"/>
              <a:buChar char="§"/>
            </a:pPr>
            <a:endParaRPr lang="en-IN" sz="9600" b="0" i="0" u="none" strike="noStrike"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void setup() </a:t>
            </a:r>
          </a:p>
          <a:p>
            <a:pPr rtl="0">
              <a:lnSpc>
                <a:spcPct val="120000"/>
              </a:lnSpc>
              <a:spcBef>
                <a:spcPts val="0"/>
              </a:spcBef>
              <a:spcAft>
                <a:spcPts val="0"/>
              </a:spcAft>
              <a:buClr>
                <a:schemeClr val="accent6"/>
              </a:buClr>
              <a:buFont typeface="Wingdings" panose="05000000000000000000" pitchFamily="2" charset="2"/>
              <a:buChar char="§"/>
            </a:pPr>
            <a:r>
              <a:rPr lang="en-IN" sz="9600" b="0" i="0" u="none" strike="noStrike" dirty="0">
                <a:effectLst/>
                <a:latin typeface="Times New Roman" panose="02020603050405020304" pitchFamily="18" charset="0"/>
                <a:cs typeface="Times New Roman" panose="02020603050405020304" pitchFamily="18" charset="0"/>
              </a:rPr>
              <a:t>{</a:t>
            </a:r>
          </a:p>
        </p:txBody>
      </p:sp>
      <p:sp>
        <p:nvSpPr>
          <p:cNvPr id="4" name="Text Placeholder 3">
            <a:extLst>
              <a:ext uri="{FF2B5EF4-FFF2-40B4-BE49-F238E27FC236}">
                <a16:creationId xmlns:a16="http://schemas.microsoft.com/office/drawing/2014/main" id="{4FB1F8CF-6F71-4881-8685-266645BEF14E}"/>
              </a:ext>
            </a:extLst>
          </p:cNvPr>
          <p:cNvSpPr>
            <a:spLocks noGrp="1"/>
          </p:cNvSpPr>
          <p:nvPr>
            <p:ph type="body" sz="half" idx="2"/>
          </p:nvPr>
        </p:nvSpPr>
        <p:spPr>
          <a:xfrm>
            <a:off x="11639028" y="44624"/>
            <a:ext cx="549797" cy="364976"/>
          </a:xfrm>
        </p:spPr>
        <p:txBody>
          <a:bodyPr>
            <a:normAutofit/>
          </a:bodyPr>
          <a:lstStyle/>
          <a:p>
            <a:r>
              <a:rPr lang="en-US" b="1" dirty="0"/>
              <a:t>17</a:t>
            </a:r>
            <a:endParaRPr lang="en-IN" b="1" dirty="0"/>
          </a:p>
        </p:txBody>
      </p:sp>
    </p:spTree>
    <p:extLst>
      <p:ext uri="{BB962C8B-B14F-4D97-AF65-F5344CB8AC3E}">
        <p14:creationId xmlns:p14="http://schemas.microsoft.com/office/powerpoint/2010/main" val="225573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1B6DC1-D89A-44E1-B1AE-88F0D180DC65}"/>
              </a:ext>
            </a:extLst>
          </p:cNvPr>
          <p:cNvSpPr>
            <a:spLocks noGrp="1"/>
          </p:cNvSpPr>
          <p:nvPr>
            <p:ph idx="1"/>
          </p:nvPr>
        </p:nvSpPr>
        <p:spPr>
          <a:xfrm>
            <a:off x="800893" y="299120"/>
            <a:ext cx="10587038" cy="6840041"/>
          </a:xfrm>
        </p:spPr>
        <p:txBody>
          <a:bodyPr>
            <a:normAutofit fontScale="25000" lnSpcReduction="20000"/>
          </a:bodyPr>
          <a:lstStyle/>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Serial.begin</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(9600);</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pulsePin</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OUTPUT); </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digitalWrite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pulsePin</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LOW);</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capPin</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INPUT);  </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buz</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OUTPUT);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digitalWrite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buz</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LOW);</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(led, OUTPUT);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endPar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void loop() </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minval</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=1023;</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maxval</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=0;</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long unsigned int sum=0;</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for (int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i</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=0;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i</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&lt;256; </a:t>
            </a:r>
            <a:r>
              <a:rPr kumimoji="0" lang="en-IN" sz="96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i</a:t>
            </a: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//reset the capacitor</a:t>
            </a:r>
          </a:p>
          <a:p>
            <a:pPr marL="0" marR="0" lvl="0" indent="0" algn="l" defTabSz="914400" rtl="0" eaLnBrk="1" fontAlgn="auto" latinLnBrk="0" hangingPunct="1">
              <a:lnSpc>
                <a:spcPct val="120000"/>
              </a:lnSpc>
              <a:spcBef>
                <a:spcPts val="0"/>
              </a:spcBef>
              <a:spcAft>
                <a:spcPts val="0"/>
              </a:spcAft>
              <a:buClr>
                <a:srgbClr val="51C3F9"/>
              </a:buClr>
              <a:buSzPct val="100000"/>
              <a:buFont typeface="Arial" pitchFamily="34" charset="0"/>
              <a:buNone/>
              <a:tabLst/>
              <a:defRPr/>
            </a:pPr>
            <a:r>
              <a:rPr kumimoji="0" lang="en-IN" sz="9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IN" sz="9600" b="0" i="0" u="none" strike="noStrike" dirty="0">
                <a:effectLst/>
                <a:latin typeface="Times New Roman" panose="02020603050405020304" pitchFamily="18" charset="0"/>
                <a:cs typeface="Times New Roman" panose="02020603050405020304" pitchFamily="18" charset="0"/>
              </a:rPr>
              <a:t> </a:t>
            </a:r>
            <a:endParaRPr lang="en-IN" sz="9600" b="0" dirty="0">
              <a:effectLst/>
              <a:latin typeface="Times New Roman" panose="02020603050405020304" pitchFamily="18" charset="0"/>
              <a:cs typeface="Times New Roman" panose="02020603050405020304" pitchFamily="18" charset="0"/>
            </a:endParaRPr>
          </a:p>
          <a:p>
            <a:pPr marL="0" indent="0">
              <a:buNone/>
            </a:pPr>
            <a:br>
              <a:rPr lang="en-IN" sz="7200" dirty="0"/>
            </a:br>
            <a:endParaRPr lang="en-IN" sz="9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FA07A3F-1635-429D-A9BD-5D0F58C65974}"/>
              </a:ext>
            </a:extLst>
          </p:cNvPr>
          <p:cNvSpPr>
            <a:spLocks noGrp="1"/>
          </p:cNvSpPr>
          <p:nvPr>
            <p:ph type="body" sz="half" idx="2"/>
          </p:nvPr>
        </p:nvSpPr>
        <p:spPr>
          <a:xfrm>
            <a:off x="11711036" y="0"/>
            <a:ext cx="477789" cy="364976"/>
          </a:xfrm>
        </p:spPr>
        <p:txBody>
          <a:bodyPr>
            <a:normAutofit/>
          </a:bodyPr>
          <a:lstStyle/>
          <a:p>
            <a:r>
              <a:rPr lang="en-US" b="1" dirty="0"/>
              <a:t>18</a:t>
            </a:r>
            <a:endParaRPr lang="en-IN" b="1" dirty="0"/>
          </a:p>
        </p:txBody>
      </p:sp>
    </p:spTree>
    <p:extLst>
      <p:ext uri="{BB962C8B-B14F-4D97-AF65-F5344CB8AC3E}">
        <p14:creationId xmlns:p14="http://schemas.microsoft.com/office/powerpoint/2010/main" val="132056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D0BA386-CD95-4E8C-99A9-4B17B25144CB}"/>
              </a:ext>
            </a:extLst>
          </p:cNvPr>
          <p:cNvSpPr>
            <a:spLocks noGrp="1"/>
          </p:cNvSpPr>
          <p:nvPr>
            <p:ph idx="1"/>
          </p:nvPr>
        </p:nvSpPr>
        <p:spPr>
          <a:xfrm>
            <a:off x="765175" y="260350"/>
            <a:ext cx="10587038" cy="6841058"/>
          </a:xfrm>
        </p:spPr>
        <p:txBody>
          <a:bodyPr>
            <a:normAutofit lnSpcReduction="10000"/>
          </a:bodyPr>
          <a:lstStyle/>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capPin,OUTPUT</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digitalWrite</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capPin,LOW</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delayMicroseconds</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(20);</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pinMode</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capPin,INPUT</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marL="223838" marR="0" lvl="0" indent="-223838" algn="l" defTabSz="914400" rtl="0" eaLnBrk="1" fontAlgn="auto" latinLnBrk="0" hangingPunct="1">
              <a:lnSpc>
                <a:spcPct val="120000"/>
              </a:lnSpc>
              <a:spcBef>
                <a:spcPts val="0"/>
              </a:spcBef>
              <a:spcAft>
                <a:spcPts val="0"/>
              </a:spcAft>
              <a:buClr>
                <a:srgbClr val="51C3F9"/>
              </a:buClr>
              <a:buSzPct val="100000"/>
              <a:buFont typeface="Wingdings" panose="05000000000000000000" pitchFamily="2" charset="2"/>
              <a:buChar char="§"/>
              <a:tabLst/>
              <a:defRPr/>
            </a:pP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rPr>
              <a:t>applyPulses</a:t>
            </a:r>
            <a:r>
              <a:rPr kumimoji="0" lang="en-IN" sz="2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//read the charge of capacitor</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int </a:t>
            </a:r>
            <a:r>
              <a:rPr lang="en-IN" b="0" dirty="0" err="1">
                <a:effectLst/>
                <a:latin typeface="Times New Roman" panose="02020603050405020304" pitchFamily="18" charset="0"/>
                <a:cs typeface="Times New Roman" panose="02020603050405020304" pitchFamily="18" charset="0"/>
              </a:rPr>
              <a:t>val</a:t>
            </a:r>
            <a:r>
              <a:rPr lang="en-IN" b="0" dirty="0">
                <a:effectLst/>
                <a:latin typeface="Times New Roman" panose="02020603050405020304" pitchFamily="18" charset="0"/>
                <a:cs typeface="Times New Roman" panose="02020603050405020304" pitchFamily="18" charset="0"/>
              </a:rPr>
              <a:t> = </a:t>
            </a:r>
            <a:r>
              <a:rPr lang="en-IN" b="0" dirty="0" err="1">
                <a:effectLst/>
                <a:latin typeface="Times New Roman" panose="02020603050405020304" pitchFamily="18" charset="0"/>
                <a:cs typeface="Times New Roman" panose="02020603050405020304" pitchFamily="18" charset="0"/>
              </a:rPr>
              <a:t>analogRead</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capPin</a:t>
            </a:r>
            <a:r>
              <a:rPr lang="en-IN" b="0" dirty="0">
                <a:effectLst/>
                <a:latin typeface="Times New Roman" panose="02020603050405020304" pitchFamily="18" charset="0"/>
                <a:cs typeface="Times New Roman" panose="02020603050405020304" pitchFamily="18" charset="0"/>
              </a:rPr>
              <a:t>); //takes 13x8=104 microseconds</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minval</a:t>
            </a:r>
            <a:r>
              <a:rPr lang="en-IN" b="0" dirty="0">
                <a:effectLst/>
                <a:latin typeface="Times New Roman" panose="02020603050405020304" pitchFamily="18" charset="0"/>
                <a:cs typeface="Times New Roman" panose="02020603050405020304" pitchFamily="18" charset="0"/>
              </a:rPr>
              <a:t> = min(</a:t>
            </a:r>
            <a:r>
              <a:rPr lang="en-IN" b="0" dirty="0" err="1">
                <a:effectLst/>
                <a:latin typeface="Times New Roman" panose="02020603050405020304" pitchFamily="18" charset="0"/>
                <a:cs typeface="Times New Roman" panose="02020603050405020304" pitchFamily="18" charset="0"/>
              </a:rPr>
              <a:t>val,minval</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maxval</a:t>
            </a:r>
            <a:r>
              <a:rPr lang="en-IN" b="0" dirty="0">
                <a:effectLst/>
                <a:latin typeface="Times New Roman" panose="02020603050405020304" pitchFamily="18" charset="0"/>
                <a:cs typeface="Times New Roman" panose="02020603050405020304" pitchFamily="18" charset="0"/>
              </a:rPr>
              <a:t> = max(</a:t>
            </a:r>
            <a:r>
              <a:rPr lang="en-IN" b="0" dirty="0" err="1">
                <a:effectLst/>
                <a:latin typeface="Times New Roman" panose="02020603050405020304" pitchFamily="18" charset="0"/>
                <a:cs typeface="Times New Roman" panose="02020603050405020304" pitchFamily="18" charset="0"/>
              </a:rPr>
              <a:t>val,maxval</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sum+=</a:t>
            </a:r>
            <a:r>
              <a:rPr lang="en-IN" b="0" dirty="0" err="1">
                <a:effectLst/>
                <a:latin typeface="Times New Roman" panose="02020603050405020304" pitchFamily="18" charset="0"/>
                <a:cs typeface="Times New Roman" panose="02020603050405020304" pitchFamily="18" charset="0"/>
              </a:rPr>
              <a:t>val</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endParaRPr lang="en-IN"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long unsigned int </a:t>
            </a:r>
            <a:r>
              <a:rPr lang="en-IN" b="0" dirty="0" err="1">
                <a:effectLst/>
                <a:latin typeface="Times New Roman" panose="02020603050405020304" pitchFamily="18" charset="0"/>
                <a:cs typeface="Times New Roman" panose="02020603050405020304" pitchFamily="18" charset="0"/>
              </a:rPr>
              <a:t>cTime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millis</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char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if (</a:t>
            </a:r>
            <a:r>
              <a:rPr lang="en-IN" b="0" dirty="0" err="1">
                <a:effectLst/>
                <a:latin typeface="Times New Roman" panose="02020603050405020304" pitchFamily="18" charset="0"/>
                <a:cs typeface="Times New Roman" panose="02020603050405020304" pitchFamily="18" charset="0"/>
              </a:rPr>
              <a:t>cTime</a:t>
            </a:r>
            <a:r>
              <a:rPr lang="en-IN" b="0" dirty="0">
                <a:effectLst/>
                <a:latin typeface="Times New Roman" panose="02020603050405020304" pitchFamily="18" charset="0"/>
                <a:cs typeface="Times New Roman" panose="02020603050405020304" pitchFamily="18" charset="0"/>
              </a:rPr>
              <a:t>&lt;pTime+10) { if (diff&gt;0)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=1;</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else if(diff&lt;0)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=2; } if (</a:t>
            </a:r>
            <a:r>
              <a:rPr lang="en-IN" b="0" dirty="0" err="1">
                <a:effectLst/>
                <a:latin typeface="Times New Roman" panose="02020603050405020304" pitchFamily="18" charset="0"/>
                <a:cs typeface="Times New Roman" panose="02020603050405020304" pitchFamily="18" charset="0"/>
              </a:rPr>
              <a:t>cTime</a:t>
            </a:r>
            <a:r>
              <a:rPr lang="en-IN" b="0" dirty="0">
                <a:effectLst/>
                <a:latin typeface="Times New Roman" panose="02020603050405020304" pitchFamily="18" charset="0"/>
                <a:cs typeface="Times New Roman" panose="02020603050405020304" pitchFamily="18" charset="0"/>
              </a:rPr>
              <a:t>&gt;</a:t>
            </a:r>
            <a:r>
              <a:rPr lang="en-IN" b="0" dirty="0" err="1">
                <a:effectLst/>
                <a:latin typeface="Times New Roman" panose="02020603050405020304" pitchFamily="18" charset="0"/>
                <a:cs typeface="Times New Roman" panose="02020603050405020304" pitchFamily="18" charset="0"/>
              </a:rPr>
              <a:t>pTime+buzPeriod</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if (diff&gt;0)</a:t>
            </a:r>
          </a:p>
          <a:p>
            <a:pPr marL="0" indent="0" rtl="0">
              <a:lnSpc>
                <a:spcPct val="100000"/>
              </a:lnSpc>
              <a:spcBef>
                <a:spcPts val="0"/>
              </a:spcBef>
              <a:spcAft>
                <a:spcPts val="0"/>
              </a:spcAft>
              <a:buClr>
                <a:schemeClr val="accent6"/>
              </a:buClr>
              <a:buNone/>
            </a:pPr>
            <a:endParaRPr lang="en-IN" b="0" dirty="0">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BFDEA7B-2996-4879-BEDD-B41945DCBA0C}"/>
              </a:ext>
            </a:extLst>
          </p:cNvPr>
          <p:cNvSpPr>
            <a:spLocks noGrp="1"/>
          </p:cNvSpPr>
          <p:nvPr>
            <p:ph type="body" sz="half" idx="2"/>
          </p:nvPr>
        </p:nvSpPr>
        <p:spPr>
          <a:xfrm>
            <a:off x="11711036" y="0"/>
            <a:ext cx="477789" cy="332655"/>
          </a:xfrm>
        </p:spPr>
        <p:txBody>
          <a:bodyPr>
            <a:normAutofit lnSpcReduction="10000"/>
          </a:bodyPr>
          <a:lstStyle/>
          <a:p>
            <a:r>
              <a:rPr lang="en-US" b="1" dirty="0"/>
              <a:t>19</a:t>
            </a:r>
            <a:endParaRPr lang="en-IN" b="1" dirty="0"/>
          </a:p>
        </p:txBody>
      </p:sp>
    </p:spTree>
    <p:extLst>
      <p:ext uri="{BB962C8B-B14F-4D97-AF65-F5344CB8AC3E}">
        <p14:creationId xmlns:p14="http://schemas.microsoft.com/office/powerpoint/2010/main" val="64524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9C13E7-5210-4EFB-A1B6-72F069C5F06E}"/>
              </a:ext>
            </a:extLst>
          </p:cNvPr>
          <p:cNvSpPr>
            <a:spLocks noGrp="1"/>
          </p:cNvSpPr>
          <p:nvPr>
            <p:ph idx="1"/>
          </p:nvPr>
        </p:nvSpPr>
        <p:spPr>
          <a:xfrm>
            <a:off x="909638" y="260350"/>
            <a:ext cx="10442575" cy="6337002"/>
          </a:xfrm>
        </p:spPr>
        <p:txBody>
          <a:bodyPr>
            <a:normAutofit/>
          </a:bodyPr>
          <a:lstStyle/>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=1;</a:t>
            </a:r>
            <a:r>
              <a:rPr lang="en-IN" b="0" i="0" u="none" strike="noStrike" dirty="0">
                <a:solidFill>
                  <a:srgbClr val="000000"/>
                </a:solidFill>
                <a:effectLst/>
                <a:latin typeface="Arial" panose="020B0604020202020204" pitchFamily="34" charset="0"/>
              </a:rPr>
              <a:t>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else if (diff&lt;0)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=2; </a:t>
            </a:r>
            <a:r>
              <a:rPr lang="en-IN" b="0" dirty="0" err="1">
                <a:effectLst/>
                <a:latin typeface="Times New Roman" panose="02020603050405020304" pitchFamily="18" charset="0"/>
                <a:cs typeface="Times New Roman" panose="02020603050405020304" pitchFamily="18" charset="0"/>
              </a:rPr>
              <a:t>pTime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cTime</a:t>
            </a:r>
            <a:r>
              <a:rPr lang="en-IN" b="0" dirty="0">
                <a:effectLst/>
                <a:latin typeface="Times New Roman" panose="02020603050405020304" pitchFamily="18" charset="0"/>
                <a:cs typeface="Times New Roman" panose="02020603050405020304" pitchFamily="18" charset="0"/>
              </a:rPr>
              <a:t>; } if (</a:t>
            </a:r>
            <a:r>
              <a:rPr lang="en-IN" b="0" dirty="0" err="1">
                <a:effectLst/>
                <a:latin typeface="Times New Roman" panose="02020603050405020304" pitchFamily="18" charset="0"/>
                <a:cs typeface="Times New Roman" panose="02020603050405020304" pitchFamily="18" charset="0"/>
              </a:rPr>
              <a:t>buzPeriod</a:t>
            </a:r>
            <a:r>
              <a:rPr lang="en-IN" b="0" dirty="0">
                <a:effectLst/>
                <a:latin typeface="Times New Roman" panose="02020603050405020304" pitchFamily="18" charset="0"/>
                <a:cs typeface="Times New Roman" panose="02020603050405020304" pitchFamily="18" charset="0"/>
              </a:rPr>
              <a:t>&gt;300)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if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(led, LOW);</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noTone</a:t>
            </a:r>
            <a:r>
              <a:rPr lang="en-IN" b="0" dirty="0">
                <a:effectLst/>
                <a:latin typeface="Times New Roman" panose="02020603050405020304" pitchFamily="18" charset="0"/>
                <a:cs typeface="Times New Roman" panose="02020603050405020304" pitchFamily="18" charset="0"/>
              </a:rPr>
              <a:t>(</a:t>
            </a:r>
            <a:r>
              <a:rPr lang="en-IN" b="0" dirty="0" err="1">
                <a:effectLst/>
                <a:latin typeface="Times New Roman" panose="02020603050405020304" pitchFamily="18" charset="0"/>
                <a:cs typeface="Times New Roman" panose="02020603050405020304" pitchFamily="18" charset="0"/>
              </a:rPr>
              <a:t>buz</a:t>
            </a:r>
            <a:r>
              <a:rPr lang="en-IN"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endParaRPr lang="en-IN"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else if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==1)</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tone(buz,100);</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digitalWrite</a:t>
            </a:r>
            <a:r>
              <a:rPr lang="en-IN" b="0" dirty="0">
                <a:effectLst/>
                <a:latin typeface="Times New Roman" panose="02020603050405020304" pitchFamily="18" charset="0"/>
                <a:cs typeface="Times New Roman" panose="02020603050405020304" pitchFamily="18" charset="0"/>
              </a:rPr>
              <a:t>(led, HIGH);</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else if (</a:t>
            </a:r>
            <a:r>
              <a:rPr lang="en-IN" b="0" dirty="0" err="1">
                <a:effectLst/>
                <a:latin typeface="Times New Roman" panose="02020603050405020304" pitchFamily="18" charset="0"/>
                <a:cs typeface="Times New Roman" panose="02020603050405020304" pitchFamily="18" charset="0"/>
              </a:rPr>
              <a:t>buzState</a:t>
            </a:r>
            <a:r>
              <a:rPr lang="en-IN" b="0" dirty="0">
                <a:effectLst/>
                <a:latin typeface="Times New Roman" panose="02020603050405020304" pitchFamily="18" charset="0"/>
                <a:cs typeface="Times New Roman" panose="02020603050405020304" pitchFamily="18" charset="0"/>
              </a:rPr>
              <a:t>==2)</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b="0" dirty="0">
                <a:effectLst/>
                <a:latin typeface="Times New Roman" panose="02020603050405020304" pitchFamily="18" charset="0"/>
                <a:cs typeface="Times New Roman" panose="02020603050405020304" pitchFamily="18" charset="0"/>
              </a:rPr>
              <a:t>      tone(buz,500);</a:t>
            </a:r>
          </a:p>
          <a:p>
            <a:pPr rtl="0">
              <a:lnSpc>
                <a:spcPct val="100000"/>
              </a:lnSpc>
              <a:spcBef>
                <a:spcPts val="0"/>
              </a:spcBef>
              <a:spcAft>
                <a:spcPts val="0"/>
              </a:spcAft>
              <a:buClr>
                <a:schemeClr val="accent6"/>
              </a:buClr>
              <a:buFont typeface="Wingdings" panose="05000000000000000000" pitchFamily="2" charset="2"/>
              <a:buChar char="§"/>
            </a:pPr>
            <a:endParaRPr lang="en-IN"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endParaRPr lang="en-IN"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endParaRPr lang="en-IN" dirty="0"/>
          </a:p>
        </p:txBody>
      </p:sp>
      <p:sp>
        <p:nvSpPr>
          <p:cNvPr id="4" name="Text Placeholder 3">
            <a:extLst>
              <a:ext uri="{FF2B5EF4-FFF2-40B4-BE49-F238E27FC236}">
                <a16:creationId xmlns:a16="http://schemas.microsoft.com/office/drawing/2014/main" id="{740A87A0-4E7F-429D-8DE7-94EB5073F2BA}"/>
              </a:ext>
            </a:extLst>
          </p:cNvPr>
          <p:cNvSpPr>
            <a:spLocks noGrp="1"/>
          </p:cNvSpPr>
          <p:nvPr>
            <p:ph type="body" sz="half" idx="2"/>
          </p:nvPr>
        </p:nvSpPr>
        <p:spPr>
          <a:xfrm>
            <a:off x="11639028" y="44624"/>
            <a:ext cx="492695" cy="364976"/>
          </a:xfrm>
        </p:spPr>
        <p:txBody>
          <a:bodyPr>
            <a:normAutofit/>
          </a:bodyPr>
          <a:lstStyle/>
          <a:p>
            <a:r>
              <a:rPr lang="en-US" b="1" dirty="0"/>
              <a:t>20</a:t>
            </a:r>
            <a:endParaRPr lang="en-IN" b="1" dirty="0"/>
          </a:p>
        </p:txBody>
      </p:sp>
    </p:spTree>
    <p:extLst>
      <p:ext uri="{BB962C8B-B14F-4D97-AF65-F5344CB8AC3E}">
        <p14:creationId xmlns:p14="http://schemas.microsoft.com/office/powerpoint/2010/main" val="330444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3ACD7C0-3420-4237-AEF6-C688BDD138AD}"/>
              </a:ext>
            </a:extLst>
          </p:cNvPr>
          <p:cNvSpPr>
            <a:spLocks noGrp="1"/>
          </p:cNvSpPr>
          <p:nvPr>
            <p:ph idx="1"/>
          </p:nvPr>
        </p:nvSpPr>
        <p:spPr>
          <a:xfrm>
            <a:off x="837405" y="299120"/>
            <a:ext cx="10514013" cy="6913066"/>
          </a:xfrm>
        </p:spPr>
        <p:txBody>
          <a:bodyPr>
            <a:normAutofit fontScale="32500" lnSpcReduction="20000"/>
          </a:bodyPr>
          <a:lstStyle/>
          <a:p>
            <a:pPr rtl="0">
              <a:lnSpc>
                <a:spcPct val="100000"/>
              </a:lnSpc>
              <a:spcBef>
                <a:spcPts val="0"/>
              </a:spcBef>
              <a:spcAft>
                <a:spcPts val="0"/>
              </a:spcAft>
              <a:buClr>
                <a:schemeClr val="accent6"/>
              </a:buClr>
              <a:buFont typeface="Wingdings" panose="05000000000000000000" pitchFamily="2" charset="2"/>
              <a:buChar char="§"/>
            </a:pPr>
            <a:r>
              <a:rPr lang="en-IN" sz="60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digitalWrite</a:t>
            </a:r>
            <a:r>
              <a:rPr lang="en-IN" sz="7400" b="0" dirty="0">
                <a:effectLst/>
                <a:latin typeface="Times New Roman" panose="02020603050405020304" pitchFamily="18" charset="0"/>
                <a:cs typeface="Times New Roman" panose="02020603050405020304" pitchFamily="18" charset="0"/>
              </a:rPr>
              <a:t>(led, HIGH);</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i="0" u="none" strike="noStrike"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//subtract minimum and maximum value to remove spikes</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sum-=</a:t>
            </a:r>
            <a:r>
              <a:rPr lang="en-IN" sz="7400" b="0" dirty="0" err="1">
                <a:effectLst/>
                <a:latin typeface="Times New Roman" panose="02020603050405020304" pitchFamily="18" charset="0"/>
                <a:cs typeface="Times New Roman" panose="02020603050405020304" pitchFamily="18" charset="0"/>
              </a:rPr>
              <a:t>minval</a:t>
            </a: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sum-=</a:t>
            </a:r>
            <a:r>
              <a:rPr lang="en-IN" sz="7400" b="0" dirty="0" err="1">
                <a:effectLst/>
                <a:latin typeface="Times New Roman" panose="02020603050405020304" pitchFamily="18" charset="0"/>
                <a:cs typeface="Times New Roman" panose="02020603050405020304" pitchFamily="18" charset="0"/>
              </a:rPr>
              <a:t>maxval</a:t>
            </a: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if (</a:t>
            </a:r>
            <a:r>
              <a:rPr lang="en-IN" sz="7400" b="0" dirty="0" err="1">
                <a:effectLst/>
                <a:latin typeface="Times New Roman" panose="02020603050405020304" pitchFamily="18" charset="0"/>
                <a:cs typeface="Times New Roman" panose="02020603050405020304" pitchFamily="18" charset="0"/>
              </a:rPr>
              <a:t>sumExpect</a:t>
            </a:r>
            <a:r>
              <a:rPr lang="en-IN" sz="7400" b="0" dirty="0">
                <a:effectLst/>
                <a:latin typeface="Times New Roman" panose="02020603050405020304" pitchFamily="18" charset="0"/>
                <a:cs typeface="Times New Roman" panose="02020603050405020304" pitchFamily="18" charset="0"/>
              </a:rPr>
              <a:t>==0)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sumExpect</a:t>
            </a:r>
            <a:r>
              <a:rPr lang="en-IN" sz="7400" b="0" dirty="0">
                <a:effectLst/>
                <a:latin typeface="Times New Roman" panose="02020603050405020304" pitchFamily="18" charset="0"/>
                <a:cs typeface="Times New Roman" panose="02020603050405020304" pitchFamily="18" charset="0"/>
              </a:rPr>
              <a:t>=sum&lt;&lt;6; //set </a:t>
            </a:r>
            <a:r>
              <a:rPr lang="en-IN" sz="7400" b="0" dirty="0" err="1">
                <a:effectLst/>
                <a:latin typeface="Times New Roman" panose="02020603050405020304" pitchFamily="18" charset="0"/>
                <a:cs typeface="Times New Roman" panose="02020603050405020304" pitchFamily="18" charset="0"/>
              </a:rPr>
              <a:t>sumExpect</a:t>
            </a:r>
            <a:r>
              <a:rPr lang="en-IN" sz="7400" b="0" dirty="0">
                <a:effectLst/>
                <a:latin typeface="Times New Roman" panose="02020603050405020304" pitchFamily="18" charset="0"/>
                <a:cs typeface="Times New Roman" panose="02020603050405020304" pitchFamily="18" charset="0"/>
              </a:rPr>
              <a:t> to expected value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long int </a:t>
            </a:r>
            <a:r>
              <a:rPr lang="en-IN" sz="7400" b="0" dirty="0" err="1">
                <a:effectLst/>
                <a:latin typeface="Times New Roman" panose="02020603050405020304" pitchFamily="18" charset="0"/>
                <a:cs typeface="Times New Roman" panose="02020603050405020304" pitchFamily="18" charset="0"/>
              </a:rPr>
              <a:t>avgsum</a:t>
            </a:r>
            <a:r>
              <a:rPr lang="en-IN" sz="7400" b="0" dirty="0">
                <a:effectLst/>
                <a:latin typeface="Times New Roman" panose="02020603050405020304" pitchFamily="18" charset="0"/>
                <a:cs typeface="Times New Roman" panose="02020603050405020304" pitchFamily="18" charset="0"/>
              </a:rPr>
              <a:t>=(sumExpect+32)&gt;&gt;6;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diff=sum-</a:t>
            </a:r>
            <a:r>
              <a:rPr lang="en-IN" sz="7400" b="0" dirty="0" err="1">
                <a:effectLst/>
                <a:latin typeface="Times New Roman" panose="02020603050405020304" pitchFamily="18" charset="0"/>
                <a:cs typeface="Times New Roman" panose="02020603050405020304" pitchFamily="18" charset="0"/>
              </a:rPr>
              <a:t>avgsum</a:t>
            </a: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if (abs(diff)&gt;10)</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sumExpect</a:t>
            </a:r>
            <a:r>
              <a:rPr lang="en-IN" sz="7400" b="0" dirty="0">
                <a:effectLst/>
                <a:latin typeface="Times New Roman" panose="02020603050405020304" pitchFamily="18" charset="0"/>
                <a:cs typeface="Times New Roman" panose="02020603050405020304" pitchFamily="18" charset="0"/>
              </a:rPr>
              <a:t>=</a:t>
            </a:r>
            <a:r>
              <a:rPr lang="en-IN" sz="7400" b="0" dirty="0" err="1">
                <a:effectLst/>
                <a:latin typeface="Times New Roman" panose="02020603050405020304" pitchFamily="18" charset="0"/>
                <a:cs typeface="Times New Roman" panose="02020603050405020304" pitchFamily="18" charset="0"/>
              </a:rPr>
              <a:t>sumExpect+sum-avgsum</a:t>
            </a: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ignor</a:t>
            </a:r>
            <a:r>
              <a:rPr lang="en-IN" sz="7400" b="0" dirty="0">
                <a:effectLst/>
                <a:latin typeface="Times New Roman" panose="02020603050405020304" pitchFamily="18" charset="0"/>
                <a:cs typeface="Times New Roman" panose="02020603050405020304" pitchFamily="18" charset="0"/>
              </a:rPr>
              <a:t>=0;</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else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Ignor</a:t>
            </a: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if (</a:t>
            </a:r>
            <a:r>
              <a:rPr lang="en-IN" sz="7400" b="0" dirty="0" err="1">
                <a:effectLst/>
                <a:latin typeface="Times New Roman" panose="02020603050405020304" pitchFamily="18" charset="0"/>
                <a:cs typeface="Times New Roman" panose="02020603050405020304" pitchFamily="18" charset="0"/>
              </a:rPr>
              <a:t>ignor</a:t>
            </a:r>
            <a:r>
              <a:rPr lang="en-IN" sz="7400" b="0" dirty="0">
                <a:effectLst/>
                <a:latin typeface="Times New Roman" panose="02020603050405020304" pitchFamily="18" charset="0"/>
                <a:cs typeface="Times New Roman" panose="02020603050405020304" pitchFamily="18" charset="0"/>
              </a:rPr>
              <a:t>&gt;64)</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 </a:t>
            </a:r>
          </a:p>
          <a:p>
            <a:pPr marL="0" indent="0" rtl="0">
              <a:lnSpc>
                <a:spcPct val="100000"/>
              </a:lnSpc>
              <a:spcBef>
                <a:spcPts val="0"/>
              </a:spcBef>
              <a:spcAft>
                <a:spcPts val="0"/>
              </a:spcAft>
              <a:buClr>
                <a:schemeClr val="accent6"/>
              </a:buClr>
              <a:buNone/>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endParaRPr lang="en-IN" sz="6000" b="0" dirty="0">
              <a:effectLst/>
              <a:latin typeface="Times New Roman" panose="02020603050405020304" pitchFamily="18" charset="0"/>
              <a:cs typeface="Times New Roman" panose="02020603050405020304" pitchFamily="18" charset="0"/>
            </a:endParaRPr>
          </a:p>
          <a:p>
            <a:pPr marL="0" indent="0" rtl="0">
              <a:lnSpc>
                <a:spcPct val="120000"/>
              </a:lnSpc>
              <a:spcBef>
                <a:spcPts val="0"/>
              </a:spcBef>
              <a:spcAft>
                <a:spcPts val="0"/>
              </a:spcAft>
              <a:buClr>
                <a:schemeClr val="accent6"/>
              </a:buClr>
              <a:buNone/>
            </a:pPr>
            <a:br>
              <a:rPr lang="en-IN" sz="2600" dirty="0">
                <a:latin typeface="Times New Roman" panose="02020603050405020304" pitchFamily="18" charset="0"/>
                <a:cs typeface="Times New Roman" panose="02020603050405020304" pitchFamily="18" charset="0"/>
              </a:rPr>
            </a:br>
            <a:br>
              <a:rPr lang="en-IN" dirty="0"/>
            </a:br>
            <a:endParaRPr lang="en-IN" dirty="0"/>
          </a:p>
        </p:txBody>
      </p:sp>
      <p:sp>
        <p:nvSpPr>
          <p:cNvPr id="4" name="Text Placeholder 3">
            <a:extLst>
              <a:ext uri="{FF2B5EF4-FFF2-40B4-BE49-F238E27FC236}">
                <a16:creationId xmlns:a16="http://schemas.microsoft.com/office/drawing/2014/main" id="{FF5DC475-65C2-4DAB-8537-21734C491018}"/>
              </a:ext>
            </a:extLst>
          </p:cNvPr>
          <p:cNvSpPr>
            <a:spLocks noGrp="1"/>
          </p:cNvSpPr>
          <p:nvPr>
            <p:ph type="body" sz="half" idx="2"/>
          </p:nvPr>
        </p:nvSpPr>
        <p:spPr>
          <a:xfrm>
            <a:off x="11711037" y="21216"/>
            <a:ext cx="477000" cy="364976"/>
          </a:xfrm>
        </p:spPr>
        <p:txBody>
          <a:bodyPr>
            <a:normAutofit/>
          </a:bodyPr>
          <a:lstStyle/>
          <a:p>
            <a:r>
              <a:rPr lang="en-US" b="1" dirty="0"/>
              <a:t>21</a:t>
            </a:r>
            <a:endParaRPr lang="en-IN" b="1" dirty="0"/>
          </a:p>
        </p:txBody>
      </p:sp>
    </p:spTree>
    <p:extLst>
      <p:ext uri="{BB962C8B-B14F-4D97-AF65-F5344CB8AC3E}">
        <p14:creationId xmlns:p14="http://schemas.microsoft.com/office/powerpoint/2010/main" val="153417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2B5B00-A6F4-4F2B-B9BB-E401C72ABCB2}"/>
              </a:ext>
            </a:extLst>
          </p:cNvPr>
          <p:cNvSpPr>
            <a:spLocks noGrp="1"/>
          </p:cNvSpPr>
          <p:nvPr>
            <p:ph idx="1"/>
          </p:nvPr>
        </p:nvSpPr>
        <p:spPr>
          <a:xfrm>
            <a:off x="909638" y="260350"/>
            <a:ext cx="10442575" cy="6697042"/>
          </a:xfrm>
        </p:spPr>
        <p:txBody>
          <a:bodyPr>
            <a:normAutofit fontScale="32500" lnSpcReduction="20000"/>
          </a:bodyPr>
          <a:lstStyle/>
          <a:p>
            <a:pPr>
              <a:lnSpc>
                <a:spcPct val="100000"/>
              </a:lnSpc>
              <a:spcBef>
                <a:spcPts val="0"/>
              </a:spcBef>
              <a:buClr>
                <a:schemeClr val="accent6"/>
              </a:buClr>
              <a:buFont typeface="Wingdings" panose="05000000000000000000" pitchFamily="2" charset="2"/>
              <a:buChar char="§"/>
            </a:pPr>
            <a:r>
              <a:rPr lang="en-IN" sz="7400" b="0" dirty="0" err="1">
                <a:effectLst/>
                <a:latin typeface="Times New Roman" panose="02020603050405020304" pitchFamily="18" charset="0"/>
                <a:cs typeface="Times New Roman" panose="02020603050405020304" pitchFamily="18" charset="0"/>
              </a:rPr>
              <a:t>sumExpect</a:t>
            </a:r>
            <a:r>
              <a:rPr lang="en-IN" sz="7400" b="0" dirty="0">
                <a:effectLst/>
                <a:latin typeface="Times New Roman" panose="02020603050405020304" pitchFamily="18" charset="0"/>
                <a:cs typeface="Times New Roman" panose="02020603050405020304" pitchFamily="18" charset="0"/>
              </a:rPr>
              <a:t>=sum&lt;&lt;6;</a:t>
            </a:r>
          </a:p>
          <a:p>
            <a:pPr rtl="0">
              <a:lnSpc>
                <a:spcPct val="100000"/>
              </a:lnSpc>
              <a:spcBef>
                <a:spcPts val="0"/>
              </a:spcBef>
              <a:spcAft>
                <a:spcPts val="0"/>
              </a:spcAft>
              <a:buClr>
                <a:schemeClr val="accent6"/>
              </a:buClr>
              <a:buFont typeface="Wingdings" panose="05000000000000000000" pitchFamily="2" charset="2"/>
              <a:buChar char="§"/>
            </a:pPr>
            <a:r>
              <a:rPr lang="en-IN" sz="7400" b="0" dirty="0" err="1">
                <a:effectLst/>
                <a:latin typeface="Times New Roman" panose="02020603050405020304" pitchFamily="18" charset="0"/>
                <a:cs typeface="Times New Roman" panose="02020603050405020304" pitchFamily="18" charset="0"/>
              </a:rPr>
              <a:t>ignor</a:t>
            </a:r>
            <a:r>
              <a:rPr lang="en-IN" sz="7400" b="0" dirty="0">
                <a:effectLst/>
                <a:latin typeface="Times New Roman" panose="02020603050405020304" pitchFamily="18" charset="0"/>
                <a:cs typeface="Times New Roman" panose="02020603050405020304" pitchFamily="18" charset="0"/>
              </a:rPr>
              <a:t>=0;</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if (diff==0)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buzPeriod</a:t>
            </a:r>
            <a:r>
              <a:rPr lang="en-IN" sz="7400" b="0" dirty="0">
                <a:effectLst/>
                <a:latin typeface="Times New Roman" panose="02020603050405020304" pitchFamily="18" charset="0"/>
                <a:cs typeface="Times New Roman" panose="02020603050405020304" pitchFamily="18" charset="0"/>
              </a:rPr>
              <a:t>=1000000;</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else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buzPeriod</a:t>
            </a:r>
            <a:r>
              <a:rPr lang="en-IN" sz="7400" b="0" dirty="0">
                <a:effectLst/>
                <a:latin typeface="Times New Roman" panose="02020603050405020304" pitchFamily="18" charset="0"/>
                <a:cs typeface="Times New Roman" panose="02020603050405020304" pitchFamily="18" charset="0"/>
              </a:rPr>
              <a:t>=</a:t>
            </a:r>
            <a:r>
              <a:rPr lang="en-IN" sz="7400" b="0" dirty="0" err="1">
                <a:effectLst/>
                <a:latin typeface="Times New Roman" panose="02020603050405020304" pitchFamily="18" charset="0"/>
                <a:cs typeface="Times New Roman" panose="02020603050405020304" pitchFamily="18" charset="0"/>
              </a:rPr>
              <a:t>avgsum</a:t>
            </a:r>
            <a:r>
              <a:rPr lang="en-IN" sz="7400" b="0" dirty="0">
                <a:effectLst/>
                <a:latin typeface="Times New Roman" panose="02020603050405020304" pitchFamily="18" charset="0"/>
                <a:cs typeface="Times New Roman" panose="02020603050405020304" pitchFamily="18" charset="0"/>
              </a:rPr>
              <a:t>/(2*abs(diff));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void </a:t>
            </a:r>
            <a:r>
              <a:rPr lang="en-IN" sz="7400" b="0" dirty="0" err="1">
                <a:effectLst/>
                <a:latin typeface="Times New Roman" panose="02020603050405020304" pitchFamily="18" charset="0"/>
                <a:cs typeface="Times New Roman" panose="02020603050405020304" pitchFamily="18" charset="0"/>
              </a:rPr>
              <a:t>applyPulses</a:t>
            </a: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for (int </a:t>
            </a:r>
            <a:r>
              <a:rPr lang="en-IN" sz="7400" b="0" dirty="0" err="1">
                <a:effectLst/>
                <a:latin typeface="Times New Roman" panose="02020603050405020304" pitchFamily="18" charset="0"/>
                <a:cs typeface="Times New Roman" panose="02020603050405020304" pitchFamily="18" charset="0"/>
              </a:rPr>
              <a:t>i</a:t>
            </a:r>
            <a:r>
              <a:rPr lang="en-IN" sz="7400" b="0" dirty="0">
                <a:effectLst/>
                <a:latin typeface="Times New Roman" panose="02020603050405020304" pitchFamily="18" charset="0"/>
                <a:cs typeface="Times New Roman" panose="02020603050405020304" pitchFamily="18" charset="0"/>
              </a:rPr>
              <a:t>=0;i&lt;3;i++)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digitalWrite</a:t>
            </a:r>
            <a:r>
              <a:rPr lang="en-IN" sz="7400" b="0" dirty="0">
                <a:effectLst/>
                <a:latin typeface="Times New Roman" panose="02020603050405020304" pitchFamily="18" charset="0"/>
                <a:cs typeface="Times New Roman" panose="02020603050405020304" pitchFamily="18" charset="0"/>
              </a:rPr>
              <a:t>(</a:t>
            </a:r>
            <a:r>
              <a:rPr lang="en-IN" sz="7400" b="0" dirty="0" err="1">
                <a:effectLst/>
                <a:latin typeface="Times New Roman" panose="02020603050405020304" pitchFamily="18" charset="0"/>
                <a:cs typeface="Times New Roman" panose="02020603050405020304" pitchFamily="18" charset="0"/>
              </a:rPr>
              <a:t>pulsePin,HIGH</a:t>
            </a:r>
            <a:r>
              <a:rPr lang="en-IN" sz="7400" b="0" dirty="0">
                <a:effectLst/>
                <a:latin typeface="Times New Roman" panose="02020603050405020304" pitchFamily="18" charset="0"/>
                <a:cs typeface="Times New Roman" panose="02020603050405020304" pitchFamily="18" charset="0"/>
              </a:rPr>
              <a:t>); //take 3.5 </a:t>
            </a:r>
            <a:r>
              <a:rPr lang="en-IN" sz="7400" b="0" dirty="0" err="1">
                <a:effectLst/>
                <a:latin typeface="Times New Roman" panose="02020603050405020304" pitchFamily="18" charset="0"/>
                <a:cs typeface="Times New Roman" panose="02020603050405020304" pitchFamily="18" charset="0"/>
              </a:rPr>
              <a:t>uS</a:t>
            </a:r>
            <a:endParaRPr lang="en-IN" sz="7400"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delayMicroseconds</a:t>
            </a:r>
            <a:r>
              <a:rPr lang="en-IN" sz="7400" b="0" dirty="0">
                <a:effectLst/>
                <a:latin typeface="Times New Roman" panose="02020603050405020304" pitchFamily="18" charset="0"/>
                <a:cs typeface="Times New Roman" panose="02020603050405020304" pitchFamily="18" charset="0"/>
              </a:rPr>
              <a:t>(3);</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digitalWrite</a:t>
            </a:r>
            <a:r>
              <a:rPr lang="en-IN" sz="7400" b="0" dirty="0">
                <a:effectLst/>
                <a:latin typeface="Times New Roman" panose="02020603050405020304" pitchFamily="18" charset="0"/>
                <a:cs typeface="Times New Roman" panose="02020603050405020304" pitchFamily="18" charset="0"/>
              </a:rPr>
              <a:t>(</a:t>
            </a:r>
            <a:r>
              <a:rPr lang="en-IN" sz="7400" b="0" dirty="0" err="1">
                <a:effectLst/>
                <a:latin typeface="Times New Roman" panose="02020603050405020304" pitchFamily="18" charset="0"/>
                <a:cs typeface="Times New Roman" panose="02020603050405020304" pitchFamily="18" charset="0"/>
              </a:rPr>
              <a:t>pulsePin,LOW</a:t>
            </a:r>
            <a:r>
              <a:rPr lang="en-IN" sz="7400" b="0" dirty="0">
                <a:effectLst/>
                <a:latin typeface="Times New Roman" panose="02020603050405020304" pitchFamily="18" charset="0"/>
                <a:cs typeface="Times New Roman" panose="02020603050405020304" pitchFamily="18" charset="0"/>
              </a:rPr>
              <a:t>); //take 3.5 </a:t>
            </a:r>
            <a:r>
              <a:rPr lang="en-IN" sz="7400" b="0" dirty="0" err="1">
                <a:effectLst/>
                <a:latin typeface="Times New Roman" panose="02020603050405020304" pitchFamily="18" charset="0"/>
                <a:cs typeface="Times New Roman" panose="02020603050405020304" pitchFamily="18" charset="0"/>
              </a:rPr>
              <a:t>uS</a:t>
            </a:r>
            <a:endParaRPr lang="en-IN" sz="7400" b="0" dirty="0">
              <a:effectLst/>
              <a:latin typeface="Times New Roman" panose="02020603050405020304" pitchFamily="18" charset="0"/>
              <a:cs typeface="Times New Roman" panose="02020603050405020304" pitchFamily="18" charset="0"/>
            </a:endParaRP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r>
              <a:rPr lang="en-IN" sz="7400" b="0" dirty="0" err="1">
                <a:effectLst/>
                <a:latin typeface="Times New Roman" panose="02020603050405020304" pitchFamily="18" charset="0"/>
                <a:cs typeface="Times New Roman" panose="02020603050405020304" pitchFamily="18" charset="0"/>
              </a:rPr>
              <a:t>delayMicroseconds</a:t>
            </a:r>
            <a:r>
              <a:rPr lang="en-IN" sz="7400" b="0" dirty="0">
                <a:effectLst/>
                <a:latin typeface="Times New Roman" panose="02020603050405020304" pitchFamily="18" charset="0"/>
                <a:cs typeface="Times New Roman" panose="02020603050405020304" pitchFamily="18" charset="0"/>
              </a:rPr>
              <a:t>(3);</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    }</a:t>
            </a:r>
          </a:p>
          <a:p>
            <a:pPr rtl="0">
              <a:lnSpc>
                <a:spcPct val="100000"/>
              </a:lnSpc>
              <a:spcBef>
                <a:spcPts val="0"/>
              </a:spcBef>
              <a:spcAft>
                <a:spcPts val="0"/>
              </a:spcAft>
              <a:buClr>
                <a:schemeClr val="accent6"/>
              </a:buClr>
              <a:buFont typeface="Wingdings" panose="05000000000000000000" pitchFamily="2" charset="2"/>
              <a:buChar char="§"/>
            </a:pPr>
            <a:r>
              <a:rPr lang="en-IN" sz="7400" b="0" dirty="0">
                <a:effectLst/>
                <a:latin typeface="Times New Roman" panose="02020603050405020304" pitchFamily="18" charset="0"/>
                <a:cs typeface="Times New Roman" panose="02020603050405020304" pitchFamily="18" charset="0"/>
              </a:rPr>
              <a:t>}</a:t>
            </a:r>
          </a:p>
          <a:p>
            <a:pPr marL="0" indent="0" rtl="0">
              <a:lnSpc>
                <a:spcPct val="120000"/>
              </a:lnSpc>
              <a:spcBef>
                <a:spcPts val="0"/>
              </a:spcBef>
              <a:spcAft>
                <a:spcPts val="0"/>
              </a:spcAft>
              <a:buClr>
                <a:schemeClr val="accent6"/>
              </a:buClr>
              <a:buNone/>
            </a:pPr>
            <a:br>
              <a:rPr lang="en-IN" dirty="0"/>
            </a:br>
            <a:br>
              <a:rPr lang="en-IN" dirty="0"/>
            </a:br>
            <a:endParaRPr lang="en-IN" dirty="0"/>
          </a:p>
        </p:txBody>
      </p:sp>
      <p:sp>
        <p:nvSpPr>
          <p:cNvPr id="4" name="Text Placeholder 3">
            <a:extLst>
              <a:ext uri="{FF2B5EF4-FFF2-40B4-BE49-F238E27FC236}">
                <a16:creationId xmlns:a16="http://schemas.microsoft.com/office/drawing/2014/main" id="{AFF07A11-6322-4C0A-93FD-E1EF83CA29F3}"/>
              </a:ext>
            </a:extLst>
          </p:cNvPr>
          <p:cNvSpPr>
            <a:spLocks noGrp="1"/>
          </p:cNvSpPr>
          <p:nvPr>
            <p:ph type="body" sz="half" idx="2"/>
          </p:nvPr>
        </p:nvSpPr>
        <p:spPr>
          <a:xfrm>
            <a:off x="11711036" y="0"/>
            <a:ext cx="446087" cy="290112"/>
          </a:xfrm>
        </p:spPr>
        <p:txBody>
          <a:bodyPr>
            <a:normAutofit fontScale="92500" lnSpcReduction="20000"/>
          </a:bodyPr>
          <a:lstStyle/>
          <a:p>
            <a:r>
              <a:rPr lang="en-US" b="1" dirty="0"/>
              <a:t>22</a:t>
            </a:r>
            <a:endParaRPr lang="en-IN" b="1" dirty="0"/>
          </a:p>
        </p:txBody>
      </p:sp>
    </p:spTree>
    <p:extLst>
      <p:ext uri="{BB962C8B-B14F-4D97-AF65-F5344CB8AC3E}">
        <p14:creationId xmlns:p14="http://schemas.microsoft.com/office/powerpoint/2010/main" val="110568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26C2-5CCA-4FDA-8EC6-0147F6E2666F}"/>
              </a:ext>
            </a:extLst>
          </p:cNvPr>
          <p:cNvSpPr>
            <a:spLocks noGrp="1"/>
          </p:cNvSpPr>
          <p:nvPr>
            <p:ph type="title"/>
          </p:nvPr>
        </p:nvSpPr>
        <p:spPr>
          <a:xfrm>
            <a:off x="2638028" y="182488"/>
            <a:ext cx="7415072" cy="638944"/>
          </a:xfrm>
        </p:spPr>
        <p:txBody>
          <a:bodyPr/>
          <a:lstStyle/>
          <a:p>
            <a:r>
              <a:rPr lang="en-US" b="1" dirty="0">
                <a:solidFill>
                  <a:schemeClr val="accent6"/>
                </a:solidFill>
                <a:latin typeface="Times New Roman" panose="02020603050405020304" pitchFamily="18" charset="0"/>
                <a:cs typeface="Times New Roman" panose="02020603050405020304" pitchFamily="18" charset="0"/>
              </a:rPr>
              <a:t>WIRING OF REAL HARDWARE</a:t>
            </a:r>
            <a:endParaRPr lang="en-IN" b="1" dirty="0">
              <a:solidFill>
                <a:schemeClr val="accent6"/>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EC89065-41C5-4971-868D-0B957597D65D}"/>
              </a:ext>
            </a:extLst>
          </p:cNvPr>
          <p:cNvSpPr>
            <a:spLocks noGrp="1"/>
          </p:cNvSpPr>
          <p:nvPr>
            <p:ph type="body" sz="half" idx="2"/>
          </p:nvPr>
        </p:nvSpPr>
        <p:spPr>
          <a:xfrm>
            <a:off x="11711037" y="0"/>
            <a:ext cx="451602" cy="364976"/>
          </a:xfrm>
        </p:spPr>
        <p:txBody>
          <a:bodyPr>
            <a:normAutofit/>
          </a:bodyPr>
          <a:lstStyle/>
          <a:p>
            <a:r>
              <a:rPr lang="en-US" b="1" dirty="0"/>
              <a:t>23</a:t>
            </a:r>
            <a:endParaRPr lang="en-IN" b="1" dirty="0"/>
          </a:p>
        </p:txBody>
      </p:sp>
      <p:pic>
        <p:nvPicPr>
          <p:cNvPr id="3074" name="Picture 2">
            <a:extLst>
              <a:ext uri="{FF2B5EF4-FFF2-40B4-BE49-F238E27FC236}">
                <a16:creationId xmlns:a16="http://schemas.microsoft.com/office/drawing/2014/main" id="{13CCC150-53C5-ED1B-08CA-DC01FF684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070810"/>
            <a:ext cx="9144000" cy="515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1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0B6C-7FAC-46F8-8C98-44682A55FDFE}"/>
              </a:ext>
            </a:extLst>
          </p:cNvPr>
          <p:cNvSpPr>
            <a:spLocks noGrp="1"/>
          </p:cNvSpPr>
          <p:nvPr>
            <p:ph type="title"/>
          </p:nvPr>
        </p:nvSpPr>
        <p:spPr>
          <a:xfrm>
            <a:off x="1522411" y="260648"/>
            <a:ext cx="9144002" cy="627856"/>
          </a:xfrm>
        </p:spPr>
        <p:txBody>
          <a:bodyPr>
            <a:normAutofit/>
          </a:bodyPr>
          <a:lstStyle/>
          <a:p>
            <a:pPr algn="ctr"/>
            <a:r>
              <a:rPr lang="en-US" dirty="0">
                <a:solidFill>
                  <a:schemeClr val="accent6"/>
                </a:solidFill>
                <a:latin typeface="Times New Roman" panose="02020603050405020304" pitchFamily="18" charset="0"/>
                <a:cs typeface="Times New Roman" panose="02020603050405020304" pitchFamily="18" charset="0"/>
              </a:rPr>
              <a:t>OBJECT DETECTION MODEL</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FC2581-9015-46B0-9E4E-AB78D254516D}"/>
              </a:ext>
            </a:extLst>
          </p:cNvPr>
          <p:cNvSpPr>
            <a:spLocks noGrp="1"/>
          </p:cNvSpPr>
          <p:nvPr>
            <p:ph type="body" idx="1"/>
          </p:nvPr>
        </p:nvSpPr>
        <p:spPr>
          <a:xfrm>
            <a:off x="11639028" y="0"/>
            <a:ext cx="683569" cy="299864"/>
          </a:xfrm>
        </p:spPr>
        <p:txBody>
          <a:bodyPr/>
          <a:lstStyle/>
          <a:p>
            <a:r>
              <a:rPr lang="en-US" b="1" dirty="0">
                <a:solidFill>
                  <a:schemeClr val="tx1"/>
                </a:solidFill>
              </a:rPr>
              <a:t>24</a:t>
            </a:r>
            <a:endParaRPr lang="en-IN" b="1" dirty="0">
              <a:solidFill>
                <a:schemeClr val="tx1"/>
              </a:solidFill>
            </a:endParaRPr>
          </a:p>
        </p:txBody>
      </p:sp>
      <p:sp>
        <p:nvSpPr>
          <p:cNvPr id="6" name="Content Placeholder 5">
            <a:extLst>
              <a:ext uri="{FF2B5EF4-FFF2-40B4-BE49-F238E27FC236}">
                <a16:creationId xmlns:a16="http://schemas.microsoft.com/office/drawing/2014/main" id="{1B86FFCE-5B9A-49E1-A8B0-04FCFC0BA9D4}"/>
              </a:ext>
            </a:extLst>
          </p:cNvPr>
          <p:cNvSpPr>
            <a:spLocks noGrp="1"/>
          </p:cNvSpPr>
          <p:nvPr>
            <p:ph sz="quarter" idx="4"/>
          </p:nvPr>
        </p:nvSpPr>
        <p:spPr>
          <a:xfrm>
            <a:off x="981844" y="1052736"/>
            <a:ext cx="10153128" cy="5544616"/>
          </a:xfrm>
        </p:spPr>
        <p:txBody>
          <a:bodyPr>
            <a:normAutofit/>
          </a:bodyPr>
          <a:lstStyle/>
          <a:p>
            <a:pPr algn="just">
              <a:lnSpc>
                <a:spcPct val="100000"/>
              </a:lnSpc>
              <a:spcBef>
                <a:spcPts val="600"/>
              </a:spcBef>
              <a:buClr>
                <a:schemeClr val="accent6"/>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https://colab.research.google.com/drive/1vKbZrJo08DCUqmgKIPas-9e_snyxD9hw?usp=sharing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6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20BC-9B8F-43F3-A08E-836B165583C9}"/>
              </a:ext>
            </a:extLst>
          </p:cNvPr>
          <p:cNvSpPr>
            <a:spLocks noGrp="1"/>
          </p:cNvSpPr>
          <p:nvPr>
            <p:ph type="title"/>
          </p:nvPr>
        </p:nvSpPr>
        <p:spPr>
          <a:xfrm>
            <a:off x="1917948" y="328129"/>
            <a:ext cx="8352928" cy="584920"/>
          </a:xfrm>
        </p:spPr>
        <p:txBody>
          <a:bodyPr/>
          <a:lstStyle/>
          <a:p>
            <a:pPr algn="ctr"/>
            <a:r>
              <a:rPr lang="en-US" b="1" dirty="0">
                <a:solidFill>
                  <a:schemeClr val="accent6"/>
                </a:solidFill>
              </a:rPr>
              <a:t>COCLUSION AND FUTURE PROSPECTS </a:t>
            </a:r>
            <a:endParaRPr lang="en-IN" b="1" dirty="0">
              <a:solidFill>
                <a:schemeClr val="accent6"/>
              </a:solidFill>
            </a:endParaRPr>
          </a:p>
        </p:txBody>
      </p:sp>
      <p:sp>
        <p:nvSpPr>
          <p:cNvPr id="4" name="Text Placeholder 3">
            <a:extLst>
              <a:ext uri="{FF2B5EF4-FFF2-40B4-BE49-F238E27FC236}">
                <a16:creationId xmlns:a16="http://schemas.microsoft.com/office/drawing/2014/main" id="{DEBFE568-595D-47C4-A27B-99F0E40A14D6}"/>
              </a:ext>
            </a:extLst>
          </p:cNvPr>
          <p:cNvSpPr>
            <a:spLocks noGrp="1"/>
          </p:cNvSpPr>
          <p:nvPr>
            <p:ph type="body" sz="half" idx="2"/>
          </p:nvPr>
        </p:nvSpPr>
        <p:spPr>
          <a:xfrm>
            <a:off x="11711036" y="0"/>
            <a:ext cx="477789" cy="364976"/>
          </a:xfrm>
        </p:spPr>
        <p:txBody>
          <a:bodyPr/>
          <a:lstStyle/>
          <a:p>
            <a:r>
              <a:rPr lang="en-US" b="1" dirty="0"/>
              <a:t>25</a:t>
            </a:r>
            <a:endParaRPr lang="en-IN" b="1" dirty="0"/>
          </a:p>
        </p:txBody>
      </p:sp>
      <p:sp>
        <p:nvSpPr>
          <p:cNvPr id="5" name="Content Placeholder 4">
            <a:extLst>
              <a:ext uri="{FF2B5EF4-FFF2-40B4-BE49-F238E27FC236}">
                <a16:creationId xmlns:a16="http://schemas.microsoft.com/office/drawing/2014/main" id="{BF7F0E61-F3EC-7603-FA06-B7938C40A477}"/>
              </a:ext>
            </a:extLst>
          </p:cNvPr>
          <p:cNvSpPr>
            <a:spLocks noGrp="1"/>
          </p:cNvSpPr>
          <p:nvPr>
            <p:ph idx="1"/>
          </p:nvPr>
        </p:nvSpPr>
        <p:spPr>
          <a:xfrm>
            <a:off x="549796" y="913049"/>
            <a:ext cx="11089232" cy="5805264"/>
          </a:xfrm>
        </p:spPr>
        <p:txBody>
          <a:bodyPr>
            <a:normAutofit fontScale="92500" lnSpcReduction="20000"/>
          </a:bodyPr>
          <a:lstStyle/>
          <a:p>
            <a:pPr marL="0" indent="0" algn="just">
              <a:buNone/>
            </a:pPr>
            <a:r>
              <a:rPr lang="en-US" sz="2200" dirty="0">
                <a:latin typeface="Times New Roman" panose="02020603050405020304" pitchFamily="18" charset="0"/>
                <a:cs typeface="Times New Roman" panose="02020603050405020304" pitchFamily="18" charset="0"/>
              </a:rPr>
              <a:t>Object detection in real-time using a camera along with a metal detector has the potential to be a valuable technology for a variety of applications. Here are some possible future prospects for this technology:</a:t>
            </a:r>
            <a:endParaRPr lang="en-IN" sz="2200" dirty="0">
              <a:latin typeface="Times New Roman" panose="02020603050405020304" pitchFamily="18" charset="0"/>
              <a:cs typeface="Times New Roman" panose="02020603050405020304" pitchFamily="18" charset="0"/>
            </a:endParaRPr>
          </a:p>
          <a:p>
            <a:pPr algn="just">
              <a:buClr>
                <a:srgbClr val="0070C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Security applications: </a:t>
            </a:r>
            <a:r>
              <a:rPr lang="en-US" sz="2200" dirty="0">
                <a:latin typeface="Times New Roman" panose="02020603050405020304" pitchFamily="18" charset="0"/>
                <a:cs typeface="Times New Roman" panose="02020603050405020304" pitchFamily="18" charset="0"/>
              </a:rPr>
              <a:t>One of the most obvious uses for object detection with a metal detector is in security applications, such as screening people or baggage at airports or other high-security locations. Real-time object detection using cameras and metal detectors could help security personnel quickly identify potentially dangerous objects, such as guns or knives, and take appropriate action.</a:t>
            </a:r>
          </a:p>
          <a:p>
            <a:pPr algn="just">
              <a:buClr>
                <a:srgbClr val="0070C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Industrial applications: </a:t>
            </a:r>
            <a:r>
              <a:rPr lang="en-US" sz="2200" dirty="0">
                <a:latin typeface="Times New Roman" panose="02020603050405020304" pitchFamily="18" charset="0"/>
                <a:cs typeface="Times New Roman" panose="02020603050405020304" pitchFamily="18" charset="0"/>
              </a:rPr>
              <a:t>Object detection using cameras and metal detectors could be useful in industrial settings, such as manufacturing facilities, to ensure that workers are not carrying any metal objects that could interfere with machinery or cause accidents.</a:t>
            </a:r>
          </a:p>
          <a:p>
            <a:pPr algn="just">
              <a:buClr>
                <a:srgbClr val="0070C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Mining and construction: </a:t>
            </a:r>
            <a:r>
              <a:rPr lang="en-US" sz="2200" dirty="0">
                <a:latin typeface="Times New Roman" panose="02020603050405020304" pitchFamily="18" charset="0"/>
                <a:cs typeface="Times New Roman" panose="02020603050405020304" pitchFamily="18" charset="0"/>
              </a:rPr>
              <a:t>Metal detectors are already commonly used in mining and construction to detect buried metal objects, but combining them with real-time object detection using cameras could make the process faster and more efficient.</a:t>
            </a:r>
          </a:p>
          <a:p>
            <a:pPr algn="just">
              <a:buClr>
                <a:srgbClr val="0070C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Archaeology and treasure hunting: </a:t>
            </a:r>
            <a:r>
              <a:rPr lang="en-US" sz="2200" dirty="0">
                <a:latin typeface="Times New Roman" panose="02020603050405020304" pitchFamily="18" charset="0"/>
                <a:cs typeface="Times New Roman" panose="02020603050405020304" pitchFamily="18" charset="0"/>
              </a:rPr>
              <a:t>Object detection using cameras and metal detectors could be useful in archaeological excavations and treasure hunting, helping researchers locate and identify valuable artifacts.</a:t>
            </a:r>
          </a:p>
          <a:p>
            <a:pPr algn="just">
              <a:buClr>
                <a:srgbClr val="0070C0"/>
              </a:buCl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Sports and entertainment: </a:t>
            </a:r>
            <a:r>
              <a:rPr lang="en-US" sz="2200" dirty="0">
                <a:latin typeface="Times New Roman" panose="02020603050405020304" pitchFamily="18" charset="0"/>
                <a:cs typeface="Times New Roman" panose="02020603050405020304" pitchFamily="18" charset="0"/>
              </a:rPr>
              <a:t>Real-time object detection using cameras and metal detectors could be used in sports and entertainment venues to detect and prevent fans from bringing in prohibited items, such as weapons or alcohol.</a:t>
            </a:r>
          </a:p>
          <a:p>
            <a:pPr marL="0" indent="0" algn="just">
              <a:buClr>
                <a:srgbClr val="0070C0"/>
              </a:buClr>
              <a:buNone/>
            </a:pPr>
            <a:r>
              <a:rPr lang="en-US" sz="2200" b="0" i="0" u="none" strike="noStrike" dirty="0">
                <a:effectLst/>
                <a:latin typeface="Times New Roman" panose="02020603050405020304" pitchFamily="18" charset="0"/>
                <a:cs typeface="Times New Roman" panose="02020603050405020304" pitchFamily="18" charset="0"/>
              </a:rPr>
              <a:t>Overall, the future prospects for object detection in real-time using a camera along with a metal detector are promising, with potential applications in a variety of fields.</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2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20478" y="260648"/>
            <a:ext cx="3347866" cy="627856"/>
          </a:xfrm>
        </p:spPr>
        <p:txBody>
          <a:bodyPr/>
          <a:lstStyle/>
          <a:p>
            <a:pPr algn="ctr"/>
            <a:r>
              <a:rPr lang="en-US" dirty="0">
                <a:solidFill>
                  <a:schemeClr val="accent6"/>
                </a:solidFill>
                <a:latin typeface="Times New Roman" panose="02020603050405020304" pitchFamily="18" charset="0"/>
                <a:cs typeface="Times New Roman" panose="02020603050405020304" pitchFamily="18" charset="0"/>
              </a:rPr>
              <a:t>CONTENTS</a:t>
            </a:r>
          </a:p>
        </p:txBody>
      </p:sp>
      <p:graphicFrame>
        <p:nvGraphicFramePr>
          <p:cNvPr id="9" name="Table 9">
            <a:extLst>
              <a:ext uri="{FF2B5EF4-FFF2-40B4-BE49-F238E27FC236}">
                <a16:creationId xmlns:a16="http://schemas.microsoft.com/office/drawing/2014/main" id="{C92AA38D-E5B0-A51F-A844-2C7DECC0D339}"/>
              </a:ext>
            </a:extLst>
          </p:cNvPr>
          <p:cNvGraphicFramePr>
            <a:graphicFrameLocks noGrp="1"/>
          </p:cNvGraphicFramePr>
          <p:nvPr>
            <p:extLst>
              <p:ext uri="{D42A27DB-BD31-4B8C-83A1-F6EECF244321}">
                <p14:modId xmlns:p14="http://schemas.microsoft.com/office/powerpoint/2010/main" val="3900959171"/>
              </p:ext>
            </p:extLst>
          </p:nvPr>
        </p:nvGraphicFramePr>
        <p:xfrm>
          <a:off x="1305879" y="1124744"/>
          <a:ext cx="9577064" cy="5544612"/>
        </p:xfrm>
        <a:graphic>
          <a:graphicData uri="http://schemas.openxmlformats.org/drawingml/2006/table">
            <a:tbl>
              <a:tblPr firstRow="1" bandRow="1">
                <a:tableStyleId>{5C22544A-7EE6-4342-B048-85BDC9FD1C3A}</a:tableStyleId>
              </a:tblPr>
              <a:tblGrid>
                <a:gridCol w="4788532">
                  <a:extLst>
                    <a:ext uri="{9D8B030D-6E8A-4147-A177-3AD203B41FA5}">
                      <a16:colId xmlns:a16="http://schemas.microsoft.com/office/drawing/2014/main" val="886512084"/>
                    </a:ext>
                  </a:extLst>
                </a:gridCol>
                <a:gridCol w="4788532">
                  <a:extLst>
                    <a:ext uri="{9D8B030D-6E8A-4147-A177-3AD203B41FA5}">
                      <a16:colId xmlns:a16="http://schemas.microsoft.com/office/drawing/2014/main" val="3585116625"/>
                    </a:ext>
                  </a:extLst>
                </a:gridCol>
              </a:tblGrid>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Team Contribution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54794248"/>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Weekly Analysis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2-3</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2655849"/>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Introduction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7548700"/>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Arduino NANO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72017556"/>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Breadboard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76710200"/>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Jumper Wires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9871650"/>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220 ohm and 330 ohm Resistors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6913614"/>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1N418 Diode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525346"/>
                  </a:ext>
                </a:extLst>
              </a:tr>
              <a:tr h="616068">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5m Copper Wire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4004513"/>
                  </a:ext>
                </a:extLst>
              </a:tr>
            </a:tbl>
          </a:graphicData>
        </a:graphic>
      </p:graphicFrame>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B1AE-0F49-4904-8524-A6612A686A53}"/>
              </a:ext>
            </a:extLst>
          </p:cNvPr>
          <p:cNvSpPr>
            <a:spLocks noGrp="1"/>
          </p:cNvSpPr>
          <p:nvPr>
            <p:ph type="ctrTitle"/>
          </p:nvPr>
        </p:nvSpPr>
        <p:spPr>
          <a:xfrm>
            <a:off x="1845940" y="2780928"/>
            <a:ext cx="8229600" cy="1007368"/>
          </a:xfrm>
        </p:spPr>
        <p:txBody>
          <a:bodyPr>
            <a:normAutofit/>
          </a:bodyPr>
          <a:lstStyle/>
          <a:p>
            <a:pPr algn="ct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41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8FC60ED-02F4-D7CF-0913-674F351EDE5F}"/>
              </a:ext>
            </a:extLst>
          </p:cNvPr>
          <p:cNvGraphicFramePr>
            <a:graphicFrameLocks noGrp="1"/>
          </p:cNvGraphicFramePr>
          <p:nvPr>
            <p:extLst>
              <p:ext uri="{D42A27DB-BD31-4B8C-83A1-F6EECF244321}">
                <p14:modId xmlns:p14="http://schemas.microsoft.com/office/powerpoint/2010/main" val="265591349"/>
              </p:ext>
            </p:extLst>
          </p:nvPr>
        </p:nvGraphicFramePr>
        <p:xfrm>
          <a:off x="1125860" y="476673"/>
          <a:ext cx="9793088" cy="5328594"/>
        </p:xfrm>
        <a:graphic>
          <a:graphicData uri="http://schemas.openxmlformats.org/drawingml/2006/table">
            <a:tbl>
              <a:tblPr firstRow="1" bandRow="1">
                <a:tableStyleId>{5C22544A-7EE6-4342-B048-85BDC9FD1C3A}</a:tableStyleId>
              </a:tblPr>
              <a:tblGrid>
                <a:gridCol w="4896544">
                  <a:extLst>
                    <a:ext uri="{9D8B030D-6E8A-4147-A177-3AD203B41FA5}">
                      <a16:colId xmlns:a16="http://schemas.microsoft.com/office/drawing/2014/main" val="2795825654"/>
                    </a:ext>
                  </a:extLst>
                </a:gridCol>
                <a:gridCol w="4896544">
                  <a:extLst>
                    <a:ext uri="{9D8B030D-6E8A-4147-A177-3AD203B41FA5}">
                      <a16:colId xmlns:a16="http://schemas.microsoft.com/office/drawing/2014/main" val="3789741419"/>
                    </a:ext>
                  </a:extLst>
                </a:gridCol>
              </a:tblGrid>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Red Light LED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29038761"/>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10nf Capacitor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7535219"/>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Buzzer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94846256"/>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Working of Metal Detector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14-15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7732639"/>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Circuit Diagram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9914939"/>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Programming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17-22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733161"/>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Wiring of Real Hardware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23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3479380"/>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Object Detection Model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24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9669820"/>
                  </a:ext>
                </a:extLst>
              </a:tr>
              <a:tr h="592066">
                <a:tc>
                  <a:txBody>
                    <a:bodyPr/>
                    <a:lstStyle/>
                    <a:p>
                      <a:pPr marL="285750" indent="-285750">
                        <a:buClr>
                          <a:srgbClr val="0070C0"/>
                        </a:buClr>
                        <a:buFont typeface="Wingdings" panose="05000000000000000000" pitchFamily="2" charset="2"/>
                        <a:buChar char="§"/>
                      </a:pPr>
                      <a:r>
                        <a:rPr lang="en-IN" b="1" dirty="0">
                          <a:solidFill>
                            <a:schemeClr val="tx1"/>
                          </a:solidFill>
                          <a:latin typeface="Times New Roman" panose="02020603050405020304" pitchFamily="18" charset="0"/>
                          <a:cs typeface="Times New Roman" panose="02020603050405020304" pitchFamily="18" charset="0"/>
                        </a:rPr>
                        <a:t>Conclusion and Future Prospects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IN" b="1" dirty="0">
                          <a:solidFill>
                            <a:schemeClr val="tx1"/>
                          </a:solidFill>
                          <a:latin typeface="Times New Roman" panose="02020603050405020304" pitchFamily="18" charset="0"/>
                          <a:cs typeface="Times New Roman" panose="02020603050405020304" pitchFamily="18" charset="0"/>
                        </a:rPr>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431713"/>
                  </a:ext>
                </a:extLst>
              </a:tr>
            </a:tbl>
          </a:graphicData>
        </a:graphic>
      </p:graphicFrame>
    </p:spTree>
    <p:extLst>
      <p:ext uri="{BB962C8B-B14F-4D97-AF65-F5344CB8AC3E}">
        <p14:creationId xmlns:p14="http://schemas.microsoft.com/office/powerpoint/2010/main" val="12551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0452AD0-DD64-417E-983C-909A520262A8}"/>
              </a:ext>
            </a:extLst>
          </p:cNvPr>
          <p:cNvGraphicFramePr>
            <a:graphicFrameLocks noGrp="1"/>
          </p:cNvGraphicFramePr>
          <p:nvPr>
            <p:ph idx="1"/>
            <p:extLst>
              <p:ext uri="{D42A27DB-BD31-4B8C-83A1-F6EECF244321}">
                <p14:modId xmlns:p14="http://schemas.microsoft.com/office/powerpoint/2010/main" val="3660551242"/>
              </p:ext>
            </p:extLst>
          </p:nvPr>
        </p:nvGraphicFramePr>
        <p:xfrm>
          <a:off x="1089856" y="1210545"/>
          <a:ext cx="10009112" cy="5616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5093CEB-077A-440E-939F-3B20593F61D2}"/>
              </a:ext>
            </a:extLst>
          </p:cNvPr>
          <p:cNvSpPr>
            <a:spLocks noGrp="1"/>
          </p:cNvSpPr>
          <p:nvPr>
            <p:ph type="body" sz="half" idx="2"/>
          </p:nvPr>
        </p:nvSpPr>
        <p:spPr>
          <a:xfrm>
            <a:off x="11912154" y="0"/>
            <a:ext cx="276671" cy="292968"/>
          </a:xfrm>
        </p:spPr>
        <p:txBody>
          <a:bodyPr>
            <a:normAutofit fontScale="92500" lnSpcReduction="20000"/>
          </a:bodyPr>
          <a:lstStyle/>
          <a:p>
            <a:r>
              <a:rPr lang="en-US" b="1" dirty="0"/>
              <a:t>1</a:t>
            </a:r>
            <a:endParaRPr lang="en-IN" b="1" dirty="0"/>
          </a:p>
        </p:txBody>
      </p:sp>
      <p:sp>
        <p:nvSpPr>
          <p:cNvPr id="2" name="Title 1">
            <a:extLst>
              <a:ext uri="{FF2B5EF4-FFF2-40B4-BE49-F238E27FC236}">
                <a16:creationId xmlns:a16="http://schemas.microsoft.com/office/drawing/2014/main" id="{16CEA791-AF24-47CB-622F-EE9D00B3F9F5}"/>
              </a:ext>
            </a:extLst>
          </p:cNvPr>
          <p:cNvSpPr>
            <a:spLocks noGrp="1"/>
          </p:cNvSpPr>
          <p:nvPr>
            <p:ph type="title"/>
          </p:nvPr>
        </p:nvSpPr>
        <p:spPr>
          <a:xfrm>
            <a:off x="3646140" y="476672"/>
            <a:ext cx="4896544" cy="576064"/>
          </a:xfrm>
        </p:spPr>
        <p:txBody>
          <a:bodyPr/>
          <a:lstStyle/>
          <a:p>
            <a:pPr algn="ctr"/>
            <a:r>
              <a:rPr lang="en-US" b="1" dirty="0">
                <a:solidFill>
                  <a:schemeClr val="accent6"/>
                </a:solidFill>
              </a:rPr>
              <a:t>TEAM CONTRIBUTION</a:t>
            </a:r>
            <a:endParaRPr lang="en-IN" b="1" dirty="0">
              <a:solidFill>
                <a:schemeClr val="accent6"/>
              </a:solidFill>
            </a:endParaRPr>
          </a:p>
        </p:txBody>
      </p:sp>
      <p:sp>
        <p:nvSpPr>
          <p:cNvPr id="3" name="Title 1">
            <a:extLst>
              <a:ext uri="{FF2B5EF4-FFF2-40B4-BE49-F238E27FC236}">
                <a16:creationId xmlns:a16="http://schemas.microsoft.com/office/drawing/2014/main" id="{E4CF903E-E95D-2C8D-8F13-F2F3E689F17F}"/>
              </a:ext>
            </a:extLst>
          </p:cNvPr>
          <p:cNvSpPr txBox="1">
            <a:spLocks/>
          </p:cNvSpPr>
          <p:nvPr/>
        </p:nvSpPr>
        <p:spPr>
          <a:xfrm>
            <a:off x="3790156" y="2276872"/>
            <a:ext cx="5400600"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2400" b="1" dirty="0">
                <a:solidFill>
                  <a:schemeClr val="bg1"/>
                </a:solidFill>
                <a:cs typeface="Times New Roman" panose="02020603050405020304" pitchFamily="18" charset="0"/>
              </a:rPr>
              <a:t>Vidyasagar and </a:t>
            </a:r>
            <a:r>
              <a:rPr lang="en-US" sz="2400" b="1" dirty="0" err="1">
                <a:solidFill>
                  <a:schemeClr val="bg1"/>
                </a:solidFill>
                <a:cs typeface="Times New Roman" panose="02020603050405020304" pitchFamily="18" charset="0"/>
              </a:rPr>
              <a:t>Sandadi</a:t>
            </a:r>
            <a:r>
              <a:rPr lang="en-US" sz="2400" b="1" dirty="0">
                <a:solidFill>
                  <a:schemeClr val="bg1"/>
                </a:solidFill>
                <a:cs typeface="Times New Roman" panose="02020603050405020304" pitchFamily="18" charset="0"/>
              </a:rPr>
              <a:t> </a:t>
            </a:r>
            <a:r>
              <a:rPr lang="en-US" sz="2400" b="1" dirty="0" err="1">
                <a:solidFill>
                  <a:schemeClr val="bg1"/>
                </a:solidFill>
                <a:cs typeface="Times New Roman" panose="02020603050405020304" pitchFamily="18" charset="0"/>
              </a:rPr>
              <a:t>Neeraja</a:t>
            </a:r>
            <a:r>
              <a:rPr lang="en-US" sz="2400" b="1" dirty="0">
                <a:solidFill>
                  <a:schemeClr val="bg1"/>
                </a:solidFill>
                <a:cs typeface="Times New Roman" panose="02020603050405020304" pitchFamily="18" charset="0"/>
              </a:rPr>
              <a:t> </a:t>
            </a:r>
            <a:endParaRPr lang="en-IN" sz="2400" b="1" dirty="0">
              <a:solidFill>
                <a:schemeClr val="bg1"/>
              </a:solidFill>
            </a:endParaRPr>
          </a:p>
        </p:txBody>
      </p:sp>
      <p:sp>
        <p:nvSpPr>
          <p:cNvPr id="5" name="Title 1">
            <a:extLst>
              <a:ext uri="{FF2B5EF4-FFF2-40B4-BE49-F238E27FC236}">
                <a16:creationId xmlns:a16="http://schemas.microsoft.com/office/drawing/2014/main" id="{D25ACBA5-5A64-F5C2-9C12-93FD5D872273}"/>
              </a:ext>
            </a:extLst>
          </p:cNvPr>
          <p:cNvSpPr txBox="1">
            <a:spLocks/>
          </p:cNvSpPr>
          <p:nvPr/>
        </p:nvSpPr>
        <p:spPr>
          <a:xfrm>
            <a:off x="2976340" y="4149080"/>
            <a:ext cx="4896544" cy="576064"/>
          </a:xfrm>
          <a:prstGeom prst="rect">
            <a:avLst/>
          </a:prstGeom>
          <a:ln>
            <a:noFill/>
          </a:ln>
        </p:spPr>
        <p:txBody>
          <a:bodyPr vert="horz" lIns="91440" tIns="45720" rIns="91440" bIns="45720" rtlCol="0" anchor="b">
            <a:noAutofit/>
          </a:bodyPr>
          <a:lstStyle>
            <a:lvl1pPr algn="l" defTabSz="914400" rtl="0" eaLnBrk="1" latinLnBrk="0" hangingPunct="1">
              <a:lnSpc>
                <a:spcPct val="90000"/>
              </a:lnSpc>
              <a:spcBef>
                <a:spcPct val="0"/>
              </a:spcBef>
              <a:buNone/>
              <a:defRPr sz="3600" b="0" kern="1200" cap="none" spc="0" baseline="0">
                <a:ln w="9525">
                  <a:noFill/>
                  <a:prstDash val="solid"/>
                </a:ln>
                <a:solidFill>
                  <a:schemeClr val="tx1"/>
                </a:solidFill>
                <a:effectLst/>
                <a:latin typeface="+mj-lt"/>
                <a:ea typeface="+mj-ea"/>
                <a:cs typeface="+mj-cs"/>
              </a:defRPr>
            </a:lvl1pPr>
          </a:lstStyle>
          <a:p>
            <a:pPr algn="ctr"/>
            <a:r>
              <a:rPr lang="en-US" sz="2400" b="1" dirty="0" err="1">
                <a:solidFill>
                  <a:schemeClr val="bg1"/>
                </a:solidFill>
                <a:cs typeface="Times New Roman" panose="02020603050405020304" pitchFamily="18" charset="0"/>
              </a:rPr>
              <a:t>Sanskriti</a:t>
            </a:r>
            <a:r>
              <a:rPr lang="en-US" sz="2400" b="1" dirty="0">
                <a:solidFill>
                  <a:schemeClr val="bg1"/>
                </a:solidFill>
              </a:rPr>
              <a:t> and Lohitya </a:t>
            </a:r>
            <a:endParaRPr lang="en-IN" sz="2400" b="1" dirty="0">
              <a:solidFill>
                <a:schemeClr val="bg1"/>
              </a:solidFill>
            </a:endParaRPr>
          </a:p>
        </p:txBody>
      </p:sp>
    </p:spTree>
    <p:extLst>
      <p:ext uri="{BB962C8B-B14F-4D97-AF65-F5344CB8AC3E}">
        <p14:creationId xmlns:p14="http://schemas.microsoft.com/office/powerpoint/2010/main" val="28300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0452AD0-DD64-417E-983C-909A520262A8}"/>
              </a:ext>
            </a:extLst>
          </p:cNvPr>
          <p:cNvGraphicFramePr>
            <a:graphicFrameLocks noGrp="1"/>
          </p:cNvGraphicFramePr>
          <p:nvPr>
            <p:ph idx="1"/>
            <p:extLst>
              <p:ext uri="{D42A27DB-BD31-4B8C-83A1-F6EECF244321}">
                <p14:modId xmlns:p14="http://schemas.microsoft.com/office/powerpoint/2010/main" val="1963224151"/>
              </p:ext>
            </p:extLst>
          </p:nvPr>
        </p:nvGraphicFramePr>
        <p:xfrm>
          <a:off x="1053852" y="1340768"/>
          <a:ext cx="10009112" cy="5037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5093CEB-077A-440E-939F-3B20593F61D2}"/>
              </a:ext>
            </a:extLst>
          </p:cNvPr>
          <p:cNvSpPr>
            <a:spLocks noGrp="1"/>
          </p:cNvSpPr>
          <p:nvPr>
            <p:ph type="body" sz="half" idx="2"/>
          </p:nvPr>
        </p:nvSpPr>
        <p:spPr>
          <a:xfrm>
            <a:off x="11912154" y="0"/>
            <a:ext cx="276671" cy="292968"/>
          </a:xfrm>
        </p:spPr>
        <p:txBody>
          <a:bodyPr>
            <a:normAutofit fontScale="92500" lnSpcReduction="20000"/>
          </a:bodyPr>
          <a:lstStyle/>
          <a:p>
            <a:r>
              <a:rPr lang="en-US" b="1" dirty="0"/>
              <a:t>2</a:t>
            </a:r>
            <a:endParaRPr lang="en-IN" b="1" dirty="0"/>
          </a:p>
        </p:txBody>
      </p:sp>
      <p:sp>
        <p:nvSpPr>
          <p:cNvPr id="2" name="Title 1">
            <a:extLst>
              <a:ext uri="{FF2B5EF4-FFF2-40B4-BE49-F238E27FC236}">
                <a16:creationId xmlns:a16="http://schemas.microsoft.com/office/drawing/2014/main" id="{B282DB7C-B225-E539-3E41-0CC866EFBB27}"/>
              </a:ext>
            </a:extLst>
          </p:cNvPr>
          <p:cNvSpPr>
            <a:spLocks noGrp="1"/>
          </p:cNvSpPr>
          <p:nvPr>
            <p:ph type="title"/>
          </p:nvPr>
        </p:nvSpPr>
        <p:spPr>
          <a:xfrm>
            <a:off x="3646140" y="404664"/>
            <a:ext cx="4896544" cy="576064"/>
          </a:xfrm>
        </p:spPr>
        <p:txBody>
          <a:bodyPr/>
          <a:lstStyle/>
          <a:p>
            <a:pPr algn="ctr"/>
            <a:r>
              <a:rPr lang="en-US" b="1" dirty="0">
                <a:solidFill>
                  <a:schemeClr val="accent6"/>
                </a:solidFill>
              </a:rPr>
              <a:t>WEEKLY ANALYSIS</a:t>
            </a:r>
            <a:endParaRPr lang="en-IN" b="1" dirty="0">
              <a:solidFill>
                <a:schemeClr val="accent6"/>
              </a:solidFill>
            </a:endParaRPr>
          </a:p>
        </p:txBody>
      </p:sp>
    </p:spTree>
    <p:extLst>
      <p:ext uri="{BB962C8B-B14F-4D97-AF65-F5344CB8AC3E}">
        <p14:creationId xmlns:p14="http://schemas.microsoft.com/office/powerpoint/2010/main" val="188197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0452AD0-DD64-417E-983C-909A520262A8}"/>
              </a:ext>
            </a:extLst>
          </p:cNvPr>
          <p:cNvGraphicFramePr>
            <a:graphicFrameLocks noGrp="1"/>
          </p:cNvGraphicFramePr>
          <p:nvPr>
            <p:ph idx="1"/>
            <p:extLst>
              <p:ext uri="{D42A27DB-BD31-4B8C-83A1-F6EECF244321}">
                <p14:modId xmlns:p14="http://schemas.microsoft.com/office/powerpoint/2010/main" val="2360305148"/>
              </p:ext>
            </p:extLst>
          </p:nvPr>
        </p:nvGraphicFramePr>
        <p:xfrm>
          <a:off x="1089856" y="980728"/>
          <a:ext cx="10009112" cy="5037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5093CEB-077A-440E-939F-3B20593F61D2}"/>
              </a:ext>
            </a:extLst>
          </p:cNvPr>
          <p:cNvSpPr>
            <a:spLocks noGrp="1"/>
          </p:cNvSpPr>
          <p:nvPr>
            <p:ph type="body" sz="half" idx="2"/>
          </p:nvPr>
        </p:nvSpPr>
        <p:spPr>
          <a:xfrm>
            <a:off x="11912154" y="0"/>
            <a:ext cx="276671" cy="292968"/>
          </a:xfrm>
        </p:spPr>
        <p:txBody>
          <a:bodyPr>
            <a:normAutofit fontScale="92500" lnSpcReduction="20000"/>
          </a:bodyPr>
          <a:lstStyle/>
          <a:p>
            <a:r>
              <a:rPr lang="en-US" b="1" dirty="0"/>
              <a:t>3</a:t>
            </a:r>
            <a:endParaRPr lang="en-IN" b="1" dirty="0"/>
          </a:p>
        </p:txBody>
      </p:sp>
    </p:spTree>
    <p:extLst>
      <p:ext uri="{BB962C8B-B14F-4D97-AF65-F5344CB8AC3E}">
        <p14:creationId xmlns:p14="http://schemas.microsoft.com/office/powerpoint/2010/main" val="20559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B25F-76B6-4269-B23B-15FC018EC389}"/>
              </a:ext>
            </a:extLst>
          </p:cNvPr>
          <p:cNvSpPr>
            <a:spLocks noGrp="1"/>
          </p:cNvSpPr>
          <p:nvPr>
            <p:ph type="title"/>
          </p:nvPr>
        </p:nvSpPr>
        <p:spPr>
          <a:xfrm>
            <a:off x="1522411" y="354351"/>
            <a:ext cx="9144002" cy="555848"/>
          </a:xfrm>
        </p:spPr>
        <p:txBody>
          <a:bodyPr>
            <a:normAutofit fontScale="90000"/>
          </a:bodyPr>
          <a:lstStyle/>
          <a:p>
            <a:pPr algn="ctr"/>
            <a:r>
              <a:rPr lang="en-US" dirty="0">
                <a:solidFill>
                  <a:schemeClr val="accent6"/>
                </a:solidFill>
                <a:latin typeface="Times New Roman" panose="02020603050405020304" pitchFamily="18" charset="0"/>
                <a:cs typeface="Times New Roman" panose="02020603050405020304" pitchFamily="18" charset="0"/>
              </a:rPr>
              <a:t>INTRODUCTION</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983B815-33E0-4E0F-83E9-2E941FB68295}"/>
              </a:ext>
            </a:extLst>
          </p:cNvPr>
          <p:cNvSpPr>
            <a:spLocks noGrp="1"/>
          </p:cNvSpPr>
          <p:nvPr>
            <p:ph type="body" idx="1"/>
          </p:nvPr>
        </p:nvSpPr>
        <p:spPr>
          <a:xfrm>
            <a:off x="11865296" y="15858"/>
            <a:ext cx="323529" cy="443880"/>
          </a:xfrm>
        </p:spPr>
        <p:txBody>
          <a:bodyPr/>
          <a:lstStyle/>
          <a:p>
            <a:r>
              <a:rPr lang="en-US" b="1" dirty="0">
                <a:solidFill>
                  <a:schemeClr val="tx1"/>
                </a:solidFill>
              </a:rPr>
              <a:t>4</a:t>
            </a:r>
            <a:endParaRPr lang="en-IN" b="1" dirty="0">
              <a:solidFill>
                <a:schemeClr val="tx1"/>
              </a:solidFill>
            </a:endParaRPr>
          </a:p>
        </p:txBody>
      </p:sp>
      <p:sp>
        <p:nvSpPr>
          <p:cNvPr id="9" name="Content Placeholder 8">
            <a:extLst>
              <a:ext uri="{FF2B5EF4-FFF2-40B4-BE49-F238E27FC236}">
                <a16:creationId xmlns:a16="http://schemas.microsoft.com/office/drawing/2014/main" id="{625D26E5-B015-43DE-A9C5-B30390A60121}"/>
              </a:ext>
            </a:extLst>
          </p:cNvPr>
          <p:cNvSpPr>
            <a:spLocks noGrp="1"/>
          </p:cNvSpPr>
          <p:nvPr>
            <p:ph sz="quarter" idx="4"/>
          </p:nvPr>
        </p:nvSpPr>
        <p:spPr>
          <a:xfrm>
            <a:off x="837828" y="1052736"/>
            <a:ext cx="10585176" cy="5172989"/>
          </a:xfrm>
        </p:spPr>
        <p:txBody>
          <a:bodyPr>
            <a:noAutofit/>
          </a:bodyPr>
          <a:lstStyle/>
          <a:p>
            <a:pPr marL="0" indent="0" algn="just" rtl="0">
              <a:lnSpc>
                <a:spcPct val="100000"/>
              </a:lnSpc>
              <a:spcBef>
                <a:spcPts val="0"/>
              </a:spcBef>
              <a:spcAft>
                <a:spcPts val="1200"/>
              </a:spcAft>
              <a:buNone/>
            </a:pPr>
            <a:r>
              <a:rPr lang="en-US" sz="2800" b="1" i="0" dirty="0">
                <a:effectLst/>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bject detection in real life using cameras and metal detectors is a powerful technology that is widely used for security and safety purposes. It involves using a camera to capture real-time images of an area, which are then analyzed by an object detection algorithm to identify any objects of interest. At the same time, a metal detector can be used to detect metallic objects that may be hidden or concealed from view. When combined, these two technologies provide a powerful tool for identifying potential threats, such as weapons or other dangerous objects. In addition to security applications, object detection using a camera and metal detector can also be used in industrial settings, such as mining and construction, to identify hazards and potential safety risks. Overall, object detection technology is a crucial component of modern safety and security systems and continues to play an important role in ensuring public safety.. </a:t>
            </a:r>
            <a:r>
              <a:rPr lang="en-US" sz="2000" b="0" i="0" u="none" strike="noStrike" dirty="0">
                <a:effectLst/>
                <a:latin typeface="Times New Roman" panose="02020603050405020304" pitchFamily="18" charset="0"/>
                <a:cs typeface="Times New Roman" panose="02020603050405020304" pitchFamily="18" charset="0"/>
              </a:rPr>
              <a:t>Metal detectors aid in detecting and preventing accidents caused by metal items, such as tools or debris, which can cause injuries or damage to equipment. Metal detectors may also detect valuable minerals such as gold or copper and protect equipment by removing large metal fragments that may have fallen into machinery. Furthermore, metal detectors are utilized to find unexploded munitions, assuring worker and community safety. Coal mines also use metal detectors to identify metal debris and avoid accidents caused by hidden metal items. Mining businesses can safeguard the security of their personnel and equipment, enhance productivity, and locate lucrative minerals by utilizing metal detectors.</a:t>
            </a:r>
            <a:endParaRPr lang="en-US" sz="2000" b="0" dirty="0">
              <a:effectLst/>
              <a:latin typeface="Times New Roman" panose="02020603050405020304" pitchFamily="18" charset="0"/>
              <a:cs typeface="Times New Roman" panose="02020603050405020304" pitchFamily="18" charset="0"/>
            </a:endParaRPr>
          </a:p>
          <a:p>
            <a:pPr marL="0" indent="0">
              <a:buNone/>
            </a:pPr>
            <a:br>
              <a:rPr lang="en-US" sz="1600" dirty="0"/>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67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6C84-65F9-4681-B6A4-AFF9CF6CAA0D}"/>
              </a:ext>
            </a:extLst>
          </p:cNvPr>
          <p:cNvSpPr>
            <a:spLocks noGrp="1"/>
          </p:cNvSpPr>
          <p:nvPr>
            <p:ph type="title"/>
          </p:nvPr>
        </p:nvSpPr>
        <p:spPr>
          <a:xfrm>
            <a:off x="4060437" y="332656"/>
            <a:ext cx="3851921" cy="627856"/>
          </a:xfrm>
        </p:spPr>
        <p:txBody>
          <a:bodyPr/>
          <a:lstStyle/>
          <a:p>
            <a:pPr algn="ctr"/>
            <a:r>
              <a:rPr lang="en-US" dirty="0">
                <a:solidFill>
                  <a:schemeClr val="accent6"/>
                </a:solidFill>
                <a:latin typeface="Times New Roman" panose="02020603050405020304" pitchFamily="18" charset="0"/>
                <a:cs typeface="Times New Roman" panose="02020603050405020304" pitchFamily="18" charset="0"/>
              </a:rPr>
              <a:t>ARDUINO NANO</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B48CCBB-2D1C-4603-93E2-8EC5C5C63010}"/>
              </a:ext>
            </a:extLst>
          </p:cNvPr>
          <p:cNvSpPr>
            <a:spLocks noGrp="1"/>
          </p:cNvSpPr>
          <p:nvPr>
            <p:ph type="body" idx="1"/>
          </p:nvPr>
        </p:nvSpPr>
        <p:spPr>
          <a:xfrm>
            <a:off x="11855052" y="0"/>
            <a:ext cx="395537" cy="371872"/>
          </a:xfrm>
        </p:spPr>
        <p:txBody>
          <a:bodyPr/>
          <a:lstStyle/>
          <a:p>
            <a:r>
              <a:rPr lang="en-US" b="1" dirty="0">
                <a:solidFill>
                  <a:schemeClr val="tx1"/>
                </a:solidFill>
              </a:rPr>
              <a:t>5</a:t>
            </a:r>
            <a:endParaRPr lang="en-IN" b="1" dirty="0">
              <a:solidFill>
                <a:schemeClr val="tx1"/>
              </a:solidFill>
            </a:endParaRPr>
          </a:p>
        </p:txBody>
      </p:sp>
      <p:sp>
        <p:nvSpPr>
          <p:cNvPr id="6" name="Content Placeholder 5">
            <a:extLst>
              <a:ext uri="{FF2B5EF4-FFF2-40B4-BE49-F238E27FC236}">
                <a16:creationId xmlns:a16="http://schemas.microsoft.com/office/drawing/2014/main" id="{63A5322C-5F09-4FC9-A18F-73F6C9A8CA06}"/>
              </a:ext>
            </a:extLst>
          </p:cNvPr>
          <p:cNvSpPr>
            <a:spLocks noGrp="1"/>
          </p:cNvSpPr>
          <p:nvPr>
            <p:ph sz="quarter" idx="4"/>
          </p:nvPr>
        </p:nvSpPr>
        <p:spPr>
          <a:xfrm>
            <a:off x="585800" y="3861048"/>
            <a:ext cx="11017224" cy="2664296"/>
          </a:xfrm>
        </p:spPr>
        <p:txBody>
          <a:bodyPr>
            <a:normAutofit lnSpcReduction="10000"/>
          </a:bodyPr>
          <a:lstStyle/>
          <a:p>
            <a:pPr marL="0" indent="0" algn="just">
              <a:lnSpc>
                <a:spcPct val="100000"/>
              </a:lnSpc>
              <a:spcBef>
                <a:spcPts val="600"/>
              </a:spcBef>
              <a:buNone/>
            </a:pPr>
            <a:r>
              <a:rPr lang="en-US" sz="2800"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Arduino Nano is a compact and versatile development board designed for hobbyists, students, and professionals alike. It is based on the ATmega328P microcontroller, which is the same chip used in the popular Arduino Uno. However, the Nano is significantly smaller in size and has a lower power consumption. It is equipped with 14 digital input/output pins, 8 analog inputs, and a USB interface for programming and communication. Its compact size and ease of use make it a popular choice for a wide range of projects, including robotics, automation, and IoT applications.</a:t>
            </a:r>
            <a:endParaRPr lang="en-IN" dirty="0">
              <a:latin typeface="Times New Roman" panose="02020603050405020304" pitchFamily="18" charset="0"/>
              <a:cs typeface="Times New Roman" panose="02020603050405020304" pitchFamily="18" charset="0"/>
            </a:endParaRPr>
          </a:p>
        </p:txBody>
      </p:sp>
      <p:pic>
        <p:nvPicPr>
          <p:cNvPr id="1026" name="Picture 2" descr="Arduino Nano ATmega328PV3 Controller Board WITH CABLE">
            <a:extLst>
              <a:ext uri="{FF2B5EF4-FFF2-40B4-BE49-F238E27FC236}">
                <a16:creationId xmlns:a16="http://schemas.microsoft.com/office/drawing/2014/main" id="{ADE64DC5-8F7F-B776-AF7E-2E49D30A6A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3856" y="1123083"/>
            <a:ext cx="4185085" cy="2664297"/>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3847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1822</TotalTime>
  <Words>2704</Words>
  <Application>Microsoft Office PowerPoint</Application>
  <PresentationFormat>Custom</PresentationFormat>
  <Paragraphs>242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MS Mincho</vt:lpstr>
      <vt:lpstr>Arial</vt:lpstr>
      <vt:lpstr>Century Gothic</vt:lpstr>
      <vt:lpstr>Times New Roman</vt:lpstr>
      <vt:lpstr>Wingdings</vt:lpstr>
      <vt:lpstr>Blue atom design template</vt:lpstr>
      <vt:lpstr>OBJECT DETECTION IN REAL TIME USING CAMERA   ALONG WITH   METAL DETECTOR</vt:lpstr>
      <vt:lpstr>GROUP MEMBERS</vt:lpstr>
      <vt:lpstr>CONTENTS</vt:lpstr>
      <vt:lpstr>PowerPoint Presentation</vt:lpstr>
      <vt:lpstr>TEAM CONTRIBUTION</vt:lpstr>
      <vt:lpstr>WEEKLY ANALYSIS</vt:lpstr>
      <vt:lpstr>PowerPoint Presentation</vt:lpstr>
      <vt:lpstr>INTRODUCTION</vt:lpstr>
      <vt:lpstr>ARDUINO NANO</vt:lpstr>
      <vt:lpstr>BREADBOARD</vt:lpstr>
      <vt:lpstr>JUMPER WIRES</vt:lpstr>
      <vt:lpstr>220 ohm and 330 ohm RESISTORS</vt:lpstr>
      <vt:lpstr>1N418 DIODE</vt:lpstr>
      <vt:lpstr>5m COPPER WIRE </vt:lpstr>
      <vt:lpstr>RED LIGHT LED</vt:lpstr>
      <vt:lpstr>10nf CAPACITOR</vt:lpstr>
      <vt:lpstr>BUZZER</vt:lpstr>
      <vt:lpstr>WORKING OF METAL DETECTOR </vt:lpstr>
      <vt:lpstr>PowerPoint Presentation</vt:lpstr>
      <vt:lpstr>CIRCUIT DIAGRAM</vt:lpstr>
      <vt:lpstr>PROGRAMMING</vt:lpstr>
      <vt:lpstr>PowerPoint Presentation</vt:lpstr>
      <vt:lpstr>PowerPoint Presentation</vt:lpstr>
      <vt:lpstr>PowerPoint Presentation</vt:lpstr>
      <vt:lpstr>PowerPoint Presentation</vt:lpstr>
      <vt:lpstr>PowerPoint Presentation</vt:lpstr>
      <vt:lpstr>WIRING OF REAL HARDWARE</vt:lpstr>
      <vt:lpstr>OBJECT DETECTION MODEL</vt:lpstr>
      <vt:lpstr>COCLUSION AND FUTURE PROSPECTS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 MONITORING SYSTEM</dc:title>
  <dc:creator>rajeshwasnik2@outlook.com</dc:creator>
  <cp:lastModifiedBy>Lohitya Wasnik</cp:lastModifiedBy>
  <cp:revision>109</cp:revision>
  <dcterms:created xsi:type="dcterms:W3CDTF">2021-02-27T16:36:26Z</dcterms:created>
  <dcterms:modified xsi:type="dcterms:W3CDTF">2023-04-30T15:50:34Z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