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4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626638"/>
            <a:ext cx="4919305" cy="2976205"/>
          </a:xfrm>
          <a:prstGeom prst="rect">
            <a:avLst/>
          </a:prstGeom>
        </p:spPr>
      </p:pic>
      <p:sp>
        <p:nvSpPr>
          <p:cNvPr id="6" name="Text 2"/>
          <p:cNvSpPr/>
          <p:nvPr/>
        </p:nvSpPr>
        <p:spPr>
          <a:xfrm>
            <a:off x="793790" y="2277547"/>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1B1B27"/>
                </a:solidFill>
                <a:latin typeface="Raleway" pitchFamily="34" charset="0"/>
                <a:ea typeface="Raleway" pitchFamily="34" charset="-122"/>
                <a:cs typeface="Raleway" pitchFamily="34" charset="-120"/>
              </a:rPr>
              <a:t>Blog Website: Medium</a:t>
            </a:r>
            <a:endParaRPr lang="en-US" sz="6150" dirty="0"/>
          </a:p>
        </p:txBody>
      </p:sp>
      <p:sp>
        <p:nvSpPr>
          <p:cNvPr id="7" name="Text 3"/>
          <p:cNvSpPr/>
          <p:nvPr/>
        </p:nvSpPr>
        <p:spPr>
          <a:xfrm>
            <a:off x="793790" y="4574143"/>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Welcome to this presentation on Medium, a popular online publishing platform. We'll explore its objective, backend flow, and future scope.</a:t>
            </a:r>
            <a:endParaRPr lang="en-US" sz="1750" dirty="0"/>
          </a:p>
        </p:txBody>
      </p:sp>
      <p:sp>
        <p:nvSpPr>
          <p:cNvPr id="10" name="Text 6"/>
          <p:cNvSpPr/>
          <p:nvPr/>
        </p:nvSpPr>
        <p:spPr>
          <a:xfrm>
            <a:off x="793790" y="5555099"/>
            <a:ext cx="2699385" cy="396835"/>
          </a:xfrm>
          <a:prstGeom prst="rect">
            <a:avLst/>
          </a:prstGeom>
          <a:noFill/>
          <a:ln/>
        </p:spPr>
        <p:txBody>
          <a:bodyPr wrap="none" lIns="0" tIns="0" rIns="0" bIns="0" rtlCol="0" anchor="t"/>
          <a:lstStyle/>
          <a:p>
            <a:pPr marL="0" indent="0" algn="l">
              <a:lnSpc>
                <a:spcPts val="3100"/>
              </a:lnSpc>
              <a:buNone/>
            </a:pPr>
            <a:r>
              <a:rPr lang="en-US" sz="2200" b="1" dirty="0">
                <a:solidFill>
                  <a:srgbClr val="3C3939"/>
                </a:solidFill>
                <a:latin typeface="Roboto" pitchFamily="34" charset="0"/>
                <a:ea typeface="Roboto" pitchFamily="34" charset="-122"/>
                <a:cs typeface="Roboto" pitchFamily="34" charset="-120"/>
              </a:rPr>
              <a:t>by Riya Raghuwanshi</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80190" y="376035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Thankyou Everyone</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997637"/>
            <a:ext cx="4919305" cy="2234208"/>
          </a:xfrm>
          <a:prstGeom prst="rect">
            <a:avLst/>
          </a:prstGeom>
        </p:spPr>
      </p:pic>
      <p:sp>
        <p:nvSpPr>
          <p:cNvPr id="6" name="Text 2"/>
          <p:cNvSpPr/>
          <p:nvPr/>
        </p:nvSpPr>
        <p:spPr>
          <a:xfrm>
            <a:off x="6280190" y="92106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Objective of Medium</a:t>
            </a:r>
            <a:endParaRPr lang="en-US" sz="4450" dirty="0"/>
          </a:p>
        </p:txBody>
      </p:sp>
      <p:sp>
        <p:nvSpPr>
          <p:cNvPr id="7" name="Shape 3"/>
          <p:cNvSpPr/>
          <p:nvPr/>
        </p:nvSpPr>
        <p:spPr>
          <a:xfrm>
            <a:off x="6280190" y="2225159"/>
            <a:ext cx="510302" cy="510302"/>
          </a:xfrm>
          <a:prstGeom prst="roundRect">
            <a:avLst>
              <a:gd name="adj" fmla="val 18669"/>
            </a:avLst>
          </a:prstGeom>
          <a:solidFill>
            <a:srgbClr val="E1E1EA"/>
          </a:solidFill>
          <a:ln w="7620">
            <a:solidFill>
              <a:srgbClr val="C7C7D0"/>
            </a:solidFill>
            <a:prstDash val="solid"/>
          </a:ln>
        </p:spPr>
      </p:sp>
      <p:sp>
        <p:nvSpPr>
          <p:cNvPr id="8" name="Text 4"/>
          <p:cNvSpPr/>
          <p:nvPr/>
        </p:nvSpPr>
        <p:spPr>
          <a:xfrm>
            <a:off x="6462474" y="2310170"/>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9" name="Text 5"/>
          <p:cNvSpPr/>
          <p:nvPr/>
        </p:nvSpPr>
        <p:spPr>
          <a:xfrm>
            <a:off x="7017306" y="22251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Empower Authors</a:t>
            </a:r>
            <a:endParaRPr lang="en-US" sz="2200" dirty="0"/>
          </a:p>
        </p:txBody>
      </p:sp>
      <p:sp>
        <p:nvSpPr>
          <p:cNvPr id="10" name="Text 6"/>
          <p:cNvSpPr/>
          <p:nvPr/>
        </p:nvSpPr>
        <p:spPr>
          <a:xfrm>
            <a:off x="7017306" y="2715578"/>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Provide a platform for individuals to share their ideas and stories with a global audience.</a:t>
            </a:r>
            <a:endParaRPr lang="en-US" sz="1750" dirty="0"/>
          </a:p>
        </p:txBody>
      </p:sp>
      <p:sp>
        <p:nvSpPr>
          <p:cNvPr id="11" name="Shape 7"/>
          <p:cNvSpPr/>
          <p:nvPr/>
        </p:nvSpPr>
        <p:spPr>
          <a:xfrm>
            <a:off x="10171867" y="2225159"/>
            <a:ext cx="510302" cy="510302"/>
          </a:xfrm>
          <a:prstGeom prst="roundRect">
            <a:avLst>
              <a:gd name="adj" fmla="val 18669"/>
            </a:avLst>
          </a:prstGeom>
          <a:solidFill>
            <a:srgbClr val="E1E1EA"/>
          </a:solidFill>
          <a:ln w="7620">
            <a:solidFill>
              <a:srgbClr val="C7C7D0"/>
            </a:solidFill>
            <a:prstDash val="solid"/>
          </a:ln>
        </p:spPr>
      </p:sp>
      <p:sp>
        <p:nvSpPr>
          <p:cNvPr id="12" name="Text 8"/>
          <p:cNvSpPr/>
          <p:nvPr/>
        </p:nvSpPr>
        <p:spPr>
          <a:xfrm>
            <a:off x="10338316" y="2310170"/>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3" name="Text 9"/>
          <p:cNvSpPr/>
          <p:nvPr/>
        </p:nvSpPr>
        <p:spPr>
          <a:xfrm>
            <a:off x="10908983" y="22251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Foster a Community</a:t>
            </a:r>
            <a:endParaRPr lang="en-US" sz="2200" dirty="0"/>
          </a:p>
        </p:txBody>
      </p:sp>
      <p:sp>
        <p:nvSpPr>
          <p:cNvPr id="14" name="Text 10"/>
          <p:cNvSpPr/>
          <p:nvPr/>
        </p:nvSpPr>
        <p:spPr>
          <a:xfrm>
            <a:off x="10908983" y="2715578"/>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Encourage meaningful discussions and interactions among writers, readers, and editors.</a:t>
            </a:r>
            <a:endParaRPr lang="en-US" sz="1750" dirty="0"/>
          </a:p>
        </p:txBody>
      </p:sp>
      <p:sp>
        <p:nvSpPr>
          <p:cNvPr id="15" name="Shape 11"/>
          <p:cNvSpPr/>
          <p:nvPr/>
        </p:nvSpPr>
        <p:spPr>
          <a:xfrm>
            <a:off x="6280190" y="4649153"/>
            <a:ext cx="510302" cy="510302"/>
          </a:xfrm>
          <a:prstGeom prst="roundRect">
            <a:avLst>
              <a:gd name="adj" fmla="val 18669"/>
            </a:avLst>
          </a:prstGeom>
          <a:solidFill>
            <a:srgbClr val="E1E1EA"/>
          </a:solidFill>
          <a:ln w="7620">
            <a:solidFill>
              <a:srgbClr val="C7C7D0"/>
            </a:solidFill>
            <a:prstDash val="solid"/>
          </a:ln>
        </p:spPr>
      </p:sp>
      <p:sp>
        <p:nvSpPr>
          <p:cNvPr id="16" name="Text 12"/>
          <p:cNvSpPr/>
          <p:nvPr/>
        </p:nvSpPr>
        <p:spPr>
          <a:xfrm>
            <a:off x="6444496" y="4734163"/>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7" name="Text 13"/>
          <p:cNvSpPr/>
          <p:nvPr/>
        </p:nvSpPr>
        <p:spPr>
          <a:xfrm>
            <a:off x="7017306" y="4649153"/>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Curate High-Quality Content</a:t>
            </a:r>
            <a:endParaRPr lang="en-US" sz="2200" dirty="0"/>
          </a:p>
        </p:txBody>
      </p:sp>
      <p:sp>
        <p:nvSpPr>
          <p:cNvPr id="18" name="Text 14"/>
          <p:cNvSpPr/>
          <p:nvPr/>
        </p:nvSpPr>
        <p:spPr>
          <a:xfrm>
            <a:off x="7017306" y="5493901"/>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Promote thoughtful, engaging, and well-written content through editorial review and recommendations.</a:t>
            </a:r>
            <a:endParaRPr lang="en-US" sz="1750" dirty="0"/>
          </a:p>
        </p:txBody>
      </p:sp>
      <p:sp>
        <p:nvSpPr>
          <p:cNvPr id="19" name="Shape 15"/>
          <p:cNvSpPr/>
          <p:nvPr/>
        </p:nvSpPr>
        <p:spPr>
          <a:xfrm>
            <a:off x="10171867" y="4649153"/>
            <a:ext cx="510302" cy="510302"/>
          </a:xfrm>
          <a:prstGeom prst="roundRect">
            <a:avLst>
              <a:gd name="adj" fmla="val 18669"/>
            </a:avLst>
          </a:prstGeom>
          <a:solidFill>
            <a:srgbClr val="E1E1EA"/>
          </a:solidFill>
          <a:ln w="7620">
            <a:solidFill>
              <a:srgbClr val="C7C7D0"/>
            </a:solidFill>
            <a:prstDash val="solid"/>
          </a:ln>
        </p:spPr>
      </p:sp>
      <p:sp>
        <p:nvSpPr>
          <p:cNvPr id="20" name="Text 16"/>
          <p:cNvSpPr/>
          <p:nvPr/>
        </p:nvSpPr>
        <p:spPr>
          <a:xfrm>
            <a:off x="10334149" y="4734163"/>
            <a:ext cx="185738"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4</a:t>
            </a:r>
            <a:endParaRPr lang="en-US" sz="2650" dirty="0"/>
          </a:p>
        </p:txBody>
      </p:sp>
      <p:sp>
        <p:nvSpPr>
          <p:cNvPr id="21" name="Text 17"/>
          <p:cNvSpPr/>
          <p:nvPr/>
        </p:nvSpPr>
        <p:spPr>
          <a:xfrm>
            <a:off x="10908983" y="46491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Enable Monetization</a:t>
            </a:r>
            <a:endParaRPr lang="en-US" sz="2200" dirty="0"/>
          </a:p>
        </p:txBody>
      </p:sp>
      <p:sp>
        <p:nvSpPr>
          <p:cNvPr id="22" name="Text 18"/>
          <p:cNvSpPr/>
          <p:nvPr/>
        </p:nvSpPr>
        <p:spPr>
          <a:xfrm>
            <a:off x="10908983" y="5139571"/>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Allow creators to earn revenue from their writing through subscriptions, memberships, and partnerships.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22302" y="22302"/>
            <a:ext cx="14630400" cy="8229600"/>
          </a:xfrm>
          <a:prstGeom prst="rect">
            <a:avLst/>
          </a:prstGeom>
          <a:solidFill>
            <a:srgbClr val="FFFFFF">
              <a:alpha val="75000"/>
            </a:srgbClr>
          </a:solidFill>
          <a:ln/>
        </p:spPr>
      </p:sp>
      <p:sp>
        <p:nvSpPr>
          <p:cNvPr id="4" name="Text 2"/>
          <p:cNvSpPr/>
          <p:nvPr/>
        </p:nvSpPr>
        <p:spPr>
          <a:xfrm>
            <a:off x="1940600" y="447318"/>
            <a:ext cx="4773216" cy="507921"/>
          </a:xfrm>
          <a:prstGeom prst="rect">
            <a:avLst/>
          </a:prstGeom>
          <a:noFill/>
          <a:ln/>
        </p:spPr>
        <p:txBody>
          <a:bodyPr wrap="none" lIns="0" tIns="0" rIns="0" bIns="0" rtlCol="0" anchor="t"/>
          <a:lstStyle/>
          <a:p>
            <a:pPr marL="0" indent="0">
              <a:lnSpc>
                <a:spcPts val="3950"/>
              </a:lnSpc>
              <a:buNone/>
            </a:pPr>
            <a:r>
              <a:rPr lang="en-US" sz="3150" dirty="0">
                <a:solidFill>
                  <a:srgbClr val="1B1B27"/>
                </a:solidFill>
                <a:latin typeface="Raleway" pitchFamily="34" charset="0"/>
                <a:ea typeface="Raleway" pitchFamily="34" charset="-122"/>
                <a:cs typeface="Raleway" pitchFamily="34" charset="-120"/>
              </a:rPr>
              <a:t>Backend Flow of Medium</a:t>
            </a:r>
            <a:endParaRPr lang="en-US" sz="3150" dirty="0"/>
          </a:p>
        </p:txBody>
      </p:sp>
      <p:pic>
        <p:nvPicPr>
          <p:cNvPr id="5" name="Image 0" descr="preencoded.png"/>
          <p:cNvPicPr>
            <a:picLocks noChangeAspect="1"/>
          </p:cNvPicPr>
          <p:nvPr/>
        </p:nvPicPr>
        <p:blipFill>
          <a:blip r:embed="rId3"/>
          <a:stretch>
            <a:fillRect/>
          </a:stretch>
        </p:blipFill>
        <p:spPr>
          <a:xfrm>
            <a:off x="1940600" y="1280279"/>
            <a:ext cx="812721" cy="1300401"/>
          </a:xfrm>
          <a:prstGeom prst="rect">
            <a:avLst/>
          </a:prstGeom>
        </p:spPr>
      </p:pic>
      <p:sp>
        <p:nvSpPr>
          <p:cNvPr id="6" name="Text 3"/>
          <p:cNvSpPr/>
          <p:nvPr/>
        </p:nvSpPr>
        <p:spPr>
          <a:xfrm>
            <a:off x="2997041" y="1442799"/>
            <a:ext cx="2031921" cy="253960"/>
          </a:xfrm>
          <a:prstGeom prst="rect">
            <a:avLst/>
          </a:prstGeom>
          <a:noFill/>
          <a:ln/>
        </p:spPr>
        <p:txBody>
          <a:bodyPr wrap="none" lIns="0" tIns="0" rIns="0" bIns="0" rtlCol="0" anchor="t"/>
          <a:lstStyle/>
          <a:p>
            <a:pPr marL="0" indent="0" algn="l">
              <a:lnSpc>
                <a:spcPts val="1950"/>
              </a:lnSpc>
              <a:buNone/>
            </a:pPr>
            <a:r>
              <a:rPr lang="en-US" sz="1550" dirty="0">
                <a:solidFill>
                  <a:srgbClr val="3C3939"/>
                </a:solidFill>
                <a:latin typeface="Raleway" pitchFamily="34" charset="0"/>
                <a:ea typeface="Raleway" pitchFamily="34" charset="-122"/>
                <a:cs typeface="Raleway" pitchFamily="34" charset="-120"/>
              </a:rPr>
              <a:t>User Interaction</a:t>
            </a:r>
            <a:endParaRPr lang="en-US" sz="1550" dirty="0"/>
          </a:p>
        </p:txBody>
      </p:sp>
      <p:sp>
        <p:nvSpPr>
          <p:cNvPr id="7" name="Text 4"/>
          <p:cNvSpPr/>
          <p:nvPr/>
        </p:nvSpPr>
        <p:spPr>
          <a:xfrm>
            <a:off x="2997041" y="1794272"/>
            <a:ext cx="9692640" cy="520065"/>
          </a:xfrm>
          <a:prstGeom prst="rect">
            <a:avLst/>
          </a:prstGeom>
          <a:noFill/>
          <a:ln/>
        </p:spPr>
        <p:txBody>
          <a:bodyPr wrap="square" lIns="0" tIns="0" rIns="0" bIns="0" rtlCol="0" anchor="t"/>
          <a:lstStyle/>
          <a:p>
            <a:pPr marL="0" indent="0" algn="l">
              <a:lnSpc>
                <a:spcPts val="2000"/>
              </a:lnSpc>
              <a:buNone/>
            </a:pPr>
            <a:r>
              <a:rPr lang="en-US" sz="1250" dirty="0">
                <a:solidFill>
                  <a:srgbClr val="3C3939"/>
                </a:solidFill>
                <a:latin typeface="Roboto" pitchFamily="34" charset="0"/>
                <a:ea typeface="Roboto" pitchFamily="34" charset="-122"/>
                <a:cs typeface="Roboto" pitchFamily="34" charset="-120"/>
              </a:rPr>
              <a:t>Users interact with the platform through web browsers or mobile apps, submitting content, reading articles, and engaging with the community.</a:t>
            </a:r>
            <a:endParaRPr lang="en-US" sz="1250" dirty="0"/>
          </a:p>
        </p:txBody>
      </p:sp>
      <p:pic>
        <p:nvPicPr>
          <p:cNvPr id="8" name="Image 1" descr="preencoded.png"/>
          <p:cNvPicPr>
            <a:picLocks noChangeAspect="1"/>
          </p:cNvPicPr>
          <p:nvPr/>
        </p:nvPicPr>
        <p:blipFill>
          <a:blip r:embed="rId4"/>
          <a:stretch>
            <a:fillRect/>
          </a:stretch>
        </p:blipFill>
        <p:spPr>
          <a:xfrm>
            <a:off x="1940600" y="2580680"/>
            <a:ext cx="812721" cy="1300401"/>
          </a:xfrm>
          <a:prstGeom prst="rect">
            <a:avLst/>
          </a:prstGeom>
        </p:spPr>
      </p:pic>
      <p:sp>
        <p:nvSpPr>
          <p:cNvPr id="9" name="Text 5"/>
          <p:cNvSpPr/>
          <p:nvPr/>
        </p:nvSpPr>
        <p:spPr>
          <a:xfrm>
            <a:off x="2997041" y="2743200"/>
            <a:ext cx="2031921" cy="253960"/>
          </a:xfrm>
          <a:prstGeom prst="rect">
            <a:avLst/>
          </a:prstGeom>
          <a:noFill/>
          <a:ln/>
        </p:spPr>
        <p:txBody>
          <a:bodyPr wrap="none" lIns="0" tIns="0" rIns="0" bIns="0" rtlCol="0" anchor="t"/>
          <a:lstStyle/>
          <a:p>
            <a:pPr marL="0" indent="0" algn="l">
              <a:lnSpc>
                <a:spcPts val="1950"/>
              </a:lnSpc>
              <a:buNone/>
            </a:pPr>
            <a:r>
              <a:rPr lang="en-US" sz="1550" dirty="0">
                <a:solidFill>
                  <a:srgbClr val="3C3939"/>
                </a:solidFill>
                <a:latin typeface="Raleway" pitchFamily="34" charset="0"/>
                <a:ea typeface="Raleway" pitchFamily="34" charset="-122"/>
                <a:cs typeface="Raleway" pitchFamily="34" charset="-120"/>
              </a:rPr>
              <a:t>Content Processing</a:t>
            </a:r>
            <a:endParaRPr lang="en-US" sz="1550" dirty="0"/>
          </a:p>
        </p:txBody>
      </p:sp>
      <p:sp>
        <p:nvSpPr>
          <p:cNvPr id="10" name="Text 6"/>
          <p:cNvSpPr/>
          <p:nvPr/>
        </p:nvSpPr>
        <p:spPr>
          <a:xfrm>
            <a:off x="2997041" y="3094673"/>
            <a:ext cx="9692640" cy="520065"/>
          </a:xfrm>
          <a:prstGeom prst="rect">
            <a:avLst/>
          </a:prstGeom>
          <a:noFill/>
          <a:ln/>
        </p:spPr>
        <p:txBody>
          <a:bodyPr wrap="square" lIns="0" tIns="0" rIns="0" bIns="0" rtlCol="0" anchor="t"/>
          <a:lstStyle/>
          <a:p>
            <a:pPr marL="0" indent="0" algn="l">
              <a:lnSpc>
                <a:spcPts val="2000"/>
              </a:lnSpc>
              <a:buNone/>
            </a:pPr>
            <a:r>
              <a:rPr lang="en-US" sz="1250" dirty="0">
                <a:solidFill>
                  <a:srgbClr val="3C3939"/>
                </a:solidFill>
                <a:latin typeface="Roboto" pitchFamily="34" charset="0"/>
                <a:ea typeface="Roboto" pitchFamily="34" charset="-122"/>
                <a:cs typeface="Roboto" pitchFamily="34" charset="-120"/>
              </a:rPr>
              <a:t>Submitted content is processed through a content management system (CMS) to ensure quality, format, and compliance with platform policies.</a:t>
            </a:r>
            <a:endParaRPr lang="en-US" sz="1250" dirty="0"/>
          </a:p>
        </p:txBody>
      </p:sp>
      <p:pic>
        <p:nvPicPr>
          <p:cNvPr id="11" name="Image 2" descr="preencoded.png"/>
          <p:cNvPicPr>
            <a:picLocks noChangeAspect="1"/>
          </p:cNvPicPr>
          <p:nvPr/>
        </p:nvPicPr>
        <p:blipFill>
          <a:blip r:embed="rId5"/>
          <a:stretch>
            <a:fillRect/>
          </a:stretch>
        </p:blipFill>
        <p:spPr>
          <a:xfrm>
            <a:off x="1940600" y="3881080"/>
            <a:ext cx="812721" cy="1300401"/>
          </a:xfrm>
          <a:prstGeom prst="rect">
            <a:avLst/>
          </a:prstGeom>
        </p:spPr>
      </p:pic>
      <p:sp>
        <p:nvSpPr>
          <p:cNvPr id="12" name="Text 7"/>
          <p:cNvSpPr/>
          <p:nvPr/>
        </p:nvSpPr>
        <p:spPr>
          <a:xfrm>
            <a:off x="2997041" y="4043601"/>
            <a:ext cx="2031921" cy="253960"/>
          </a:xfrm>
          <a:prstGeom prst="rect">
            <a:avLst/>
          </a:prstGeom>
          <a:noFill/>
          <a:ln/>
        </p:spPr>
        <p:txBody>
          <a:bodyPr wrap="none" lIns="0" tIns="0" rIns="0" bIns="0" rtlCol="0" anchor="t"/>
          <a:lstStyle/>
          <a:p>
            <a:pPr marL="0" indent="0" algn="l">
              <a:lnSpc>
                <a:spcPts val="1950"/>
              </a:lnSpc>
              <a:buNone/>
            </a:pPr>
            <a:r>
              <a:rPr lang="en-US" sz="1550" dirty="0">
                <a:solidFill>
                  <a:srgbClr val="3C3939"/>
                </a:solidFill>
                <a:latin typeface="Raleway" pitchFamily="34" charset="0"/>
                <a:ea typeface="Raleway" pitchFamily="34" charset="-122"/>
                <a:cs typeface="Raleway" pitchFamily="34" charset="-120"/>
              </a:rPr>
              <a:t>Data Storage</a:t>
            </a:r>
            <a:endParaRPr lang="en-US" sz="1550" dirty="0"/>
          </a:p>
        </p:txBody>
      </p:sp>
      <p:sp>
        <p:nvSpPr>
          <p:cNvPr id="13" name="Text 8"/>
          <p:cNvSpPr/>
          <p:nvPr/>
        </p:nvSpPr>
        <p:spPr>
          <a:xfrm>
            <a:off x="2997041" y="4395073"/>
            <a:ext cx="9692640" cy="260033"/>
          </a:xfrm>
          <a:prstGeom prst="rect">
            <a:avLst/>
          </a:prstGeom>
          <a:noFill/>
          <a:ln/>
        </p:spPr>
        <p:txBody>
          <a:bodyPr wrap="none" lIns="0" tIns="0" rIns="0" bIns="0" rtlCol="0" anchor="t"/>
          <a:lstStyle/>
          <a:p>
            <a:pPr marL="0" indent="0" algn="l">
              <a:lnSpc>
                <a:spcPts val="2000"/>
              </a:lnSpc>
              <a:buNone/>
            </a:pPr>
            <a:r>
              <a:rPr lang="en-US" sz="1250" dirty="0">
                <a:solidFill>
                  <a:srgbClr val="3C3939"/>
                </a:solidFill>
                <a:latin typeface="Roboto" pitchFamily="34" charset="0"/>
                <a:ea typeface="Roboto" pitchFamily="34" charset="-122"/>
                <a:cs typeface="Roboto" pitchFamily="34" charset="-120"/>
              </a:rPr>
              <a:t>User data, content, and metadata are stored in secure databases, ensuring accessibility and integrity.</a:t>
            </a:r>
            <a:endParaRPr lang="en-US" sz="1250" dirty="0"/>
          </a:p>
        </p:txBody>
      </p:sp>
      <p:pic>
        <p:nvPicPr>
          <p:cNvPr id="14" name="Image 3" descr="preencoded.png"/>
          <p:cNvPicPr>
            <a:picLocks noChangeAspect="1"/>
          </p:cNvPicPr>
          <p:nvPr/>
        </p:nvPicPr>
        <p:blipFill>
          <a:blip r:embed="rId6"/>
          <a:stretch>
            <a:fillRect/>
          </a:stretch>
        </p:blipFill>
        <p:spPr>
          <a:xfrm>
            <a:off x="1940600" y="5181481"/>
            <a:ext cx="812721" cy="1300401"/>
          </a:xfrm>
          <a:prstGeom prst="rect">
            <a:avLst/>
          </a:prstGeom>
        </p:spPr>
      </p:pic>
      <p:sp>
        <p:nvSpPr>
          <p:cNvPr id="15" name="Text 9"/>
          <p:cNvSpPr/>
          <p:nvPr/>
        </p:nvSpPr>
        <p:spPr>
          <a:xfrm>
            <a:off x="2997041" y="5344001"/>
            <a:ext cx="2031921" cy="253960"/>
          </a:xfrm>
          <a:prstGeom prst="rect">
            <a:avLst/>
          </a:prstGeom>
          <a:noFill/>
          <a:ln/>
        </p:spPr>
        <p:txBody>
          <a:bodyPr wrap="none" lIns="0" tIns="0" rIns="0" bIns="0" rtlCol="0" anchor="t"/>
          <a:lstStyle/>
          <a:p>
            <a:pPr marL="0" indent="0" algn="l">
              <a:lnSpc>
                <a:spcPts val="1950"/>
              </a:lnSpc>
              <a:buNone/>
            </a:pPr>
            <a:r>
              <a:rPr lang="en-US" sz="1550" dirty="0">
                <a:solidFill>
                  <a:srgbClr val="3C3939"/>
                </a:solidFill>
                <a:latin typeface="Raleway" pitchFamily="34" charset="0"/>
                <a:ea typeface="Raleway" pitchFamily="34" charset="-122"/>
                <a:cs typeface="Raleway" pitchFamily="34" charset="-120"/>
              </a:rPr>
              <a:t>Content Delivery</a:t>
            </a:r>
            <a:endParaRPr lang="en-US" sz="1550" dirty="0"/>
          </a:p>
        </p:txBody>
      </p:sp>
      <p:sp>
        <p:nvSpPr>
          <p:cNvPr id="16" name="Text 10"/>
          <p:cNvSpPr/>
          <p:nvPr/>
        </p:nvSpPr>
        <p:spPr>
          <a:xfrm>
            <a:off x="2997041" y="5695474"/>
            <a:ext cx="9692640" cy="260033"/>
          </a:xfrm>
          <a:prstGeom prst="rect">
            <a:avLst/>
          </a:prstGeom>
          <a:noFill/>
          <a:ln/>
        </p:spPr>
        <p:txBody>
          <a:bodyPr wrap="none" lIns="0" tIns="0" rIns="0" bIns="0" rtlCol="0" anchor="t"/>
          <a:lstStyle/>
          <a:p>
            <a:pPr marL="0" indent="0" algn="l">
              <a:lnSpc>
                <a:spcPts val="2000"/>
              </a:lnSpc>
              <a:buNone/>
            </a:pPr>
            <a:r>
              <a:rPr lang="en-US" sz="1250" dirty="0">
                <a:solidFill>
                  <a:srgbClr val="3C3939"/>
                </a:solidFill>
                <a:latin typeface="Roboto" pitchFamily="34" charset="0"/>
                <a:ea typeface="Roboto" pitchFamily="34" charset="-122"/>
                <a:cs typeface="Roboto" pitchFamily="34" charset="-120"/>
              </a:rPr>
              <a:t>Processed content is delivered to users through a network of servers, optimized for speed and efficiency.</a:t>
            </a:r>
            <a:endParaRPr lang="en-US" sz="1250" dirty="0"/>
          </a:p>
        </p:txBody>
      </p:sp>
      <p:pic>
        <p:nvPicPr>
          <p:cNvPr id="17" name="Image 4" descr="preencoded.png"/>
          <p:cNvPicPr>
            <a:picLocks noChangeAspect="1"/>
          </p:cNvPicPr>
          <p:nvPr/>
        </p:nvPicPr>
        <p:blipFill>
          <a:blip r:embed="rId7"/>
          <a:stretch>
            <a:fillRect/>
          </a:stretch>
        </p:blipFill>
        <p:spPr>
          <a:xfrm>
            <a:off x="1940600" y="6481882"/>
            <a:ext cx="812721" cy="1300401"/>
          </a:xfrm>
          <a:prstGeom prst="rect">
            <a:avLst/>
          </a:prstGeom>
        </p:spPr>
      </p:pic>
      <p:sp>
        <p:nvSpPr>
          <p:cNvPr id="18" name="Text 11"/>
          <p:cNvSpPr/>
          <p:nvPr/>
        </p:nvSpPr>
        <p:spPr>
          <a:xfrm>
            <a:off x="2997041" y="6644402"/>
            <a:ext cx="2242304" cy="253960"/>
          </a:xfrm>
          <a:prstGeom prst="rect">
            <a:avLst/>
          </a:prstGeom>
          <a:noFill/>
          <a:ln/>
        </p:spPr>
        <p:txBody>
          <a:bodyPr wrap="none" lIns="0" tIns="0" rIns="0" bIns="0" rtlCol="0" anchor="t"/>
          <a:lstStyle/>
          <a:p>
            <a:pPr marL="0" indent="0" algn="l">
              <a:lnSpc>
                <a:spcPts val="1950"/>
              </a:lnSpc>
              <a:buNone/>
            </a:pPr>
            <a:r>
              <a:rPr lang="en-US" sz="1550" dirty="0">
                <a:solidFill>
                  <a:srgbClr val="3C3939"/>
                </a:solidFill>
                <a:latin typeface="Raleway" pitchFamily="34" charset="0"/>
                <a:ea typeface="Raleway" pitchFamily="34" charset="-122"/>
                <a:cs typeface="Raleway" pitchFamily="34" charset="-120"/>
              </a:rPr>
              <a:t>Analytics and Feedback</a:t>
            </a:r>
            <a:endParaRPr lang="en-US" sz="1550" dirty="0"/>
          </a:p>
        </p:txBody>
      </p:sp>
      <p:sp>
        <p:nvSpPr>
          <p:cNvPr id="19" name="Text 12"/>
          <p:cNvSpPr/>
          <p:nvPr/>
        </p:nvSpPr>
        <p:spPr>
          <a:xfrm>
            <a:off x="2997041" y="6995874"/>
            <a:ext cx="9692640" cy="260033"/>
          </a:xfrm>
          <a:prstGeom prst="rect">
            <a:avLst/>
          </a:prstGeom>
          <a:noFill/>
          <a:ln/>
        </p:spPr>
        <p:txBody>
          <a:bodyPr wrap="none" lIns="0" tIns="0" rIns="0" bIns="0" rtlCol="0" anchor="t"/>
          <a:lstStyle/>
          <a:p>
            <a:pPr marL="0" indent="0" algn="l">
              <a:lnSpc>
                <a:spcPts val="2000"/>
              </a:lnSpc>
              <a:buNone/>
            </a:pPr>
            <a:r>
              <a:rPr lang="en-US" sz="1250" dirty="0">
                <a:solidFill>
                  <a:srgbClr val="3C3939"/>
                </a:solidFill>
                <a:latin typeface="Roboto" pitchFamily="34" charset="0"/>
                <a:ea typeface="Roboto" pitchFamily="34" charset="-122"/>
                <a:cs typeface="Roboto" pitchFamily="34" charset="-120"/>
              </a:rPr>
              <a:t>The platform collects data on user behavior and content performance, providing insights for improvement and optimization.</a:t>
            </a:r>
            <a:endParaRPr lang="en-US" sz="1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22302"/>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8976482" y="1405054"/>
            <a:ext cx="5370312" cy="5057063"/>
          </a:xfrm>
          <a:prstGeom prst="rect">
            <a:avLst/>
          </a:prstGeom>
        </p:spPr>
      </p:pic>
      <p:sp>
        <p:nvSpPr>
          <p:cNvPr id="5" name="Text 2"/>
          <p:cNvSpPr/>
          <p:nvPr/>
        </p:nvSpPr>
        <p:spPr>
          <a:xfrm>
            <a:off x="793790" y="1641158"/>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User Registration and Authentication</a:t>
            </a:r>
            <a:endParaRPr lang="en-US" sz="4450" dirty="0"/>
          </a:p>
        </p:txBody>
      </p:sp>
      <p:sp>
        <p:nvSpPr>
          <p:cNvPr id="6" name="Text 3"/>
          <p:cNvSpPr/>
          <p:nvPr/>
        </p:nvSpPr>
        <p:spPr>
          <a:xfrm>
            <a:off x="793790" y="3625691"/>
            <a:ext cx="214955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Registration</a:t>
            </a:r>
            <a:endParaRPr lang="en-US" sz="2200" dirty="0"/>
          </a:p>
        </p:txBody>
      </p:sp>
      <p:sp>
        <p:nvSpPr>
          <p:cNvPr id="7" name="Text 4"/>
          <p:cNvSpPr/>
          <p:nvPr/>
        </p:nvSpPr>
        <p:spPr>
          <a:xfrm>
            <a:off x="793790" y="4206835"/>
            <a:ext cx="2149554" cy="217741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Users can sign up for a Medium account using email addresses, social media accounts, or other methods.</a:t>
            </a:r>
            <a:endParaRPr lang="en-US" sz="1750" dirty="0"/>
          </a:p>
        </p:txBody>
      </p:sp>
      <p:sp>
        <p:nvSpPr>
          <p:cNvPr id="8" name="Text 5"/>
          <p:cNvSpPr/>
          <p:nvPr/>
        </p:nvSpPr>
        <p:spPr>
          <a:xfrm>
            <a:off x="3504367" y="3625691"/>
            <a:ext cx="214955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Authentication</a:t>
            </a:r>
            <a:endParaRPr lang="en-US" sz="2200" dirty="0"/>
          </a:p>
        </p:txBody>
      </p:sp>
      <p:sp>
        <p:nvSpPr>
          <p:cNvPr id="9" name="Text 6"/>
          <p:cNvSpPr/>
          <p:nvPr/>
        </p:nvSpPr>
        <p:spPr>
          <a:xfrm>
            <a:off x="3504367" y="4206835"/>
            <a:ext cx="2149554"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platform verifies user identity through password-based authentication or third-party providers.</a:t>
            </a:r>
            <a:endParaRPr lang="en-US" sz="1750" dirty="0"/>
          </a:p>
        </p:txBody>
      </p:sp>
      <p:sp>
        <p:nvSpPr>
          <p:cNvPr id="10" name="Text 7"/>
          <p:cNvSpPr/>
          <p:nvPr/>
        </p:nvSpPr>
        <p:spPr>
          <a:xfrm>
            <a:off x="6214943" y="3625691"/>
            <a:ext cx="214955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User Profiles</a:t>
            </a:r>
            <a:endParaRPr lang="en-US" sz="2200" dirty="0"/>
          </a:p>
        </p:txBody>
      </p:sp>
      <p:sp>
        <p:nvSpPr>
          <p:cNvPr id="11" name="Text 8"/>
          <p:cNvSpPr/>
          <p:nvPr/>
        </p:nvSpPr>
        <p:spPr>
          <a:xfrm>
            <a:off x="6214943" y="4206835"/>
            <a:ext cx="2149554" cy="217741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Users can create profiles, customize their appearance, and connect with other members of the community.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7315200" cy="8229600"/>
          </a:xfrm>
          <a:prstGeom prst="rect">
            <a:avLst/>
          </a:prstGeom>
        </p:spPr>
      </p:pic>
      <p:pic>
        <p:nvPicPr>
          <p:cNvPr id="5" name="Image 1" descr="preencoded.png"/>
          <p:cNvPicPr>
            <a:picLocks noChangeAspect="1"/>
          </p:cNvPicPr>
          <p:nvPr/>
        </p:nvPicPr>
        <p:blipFill>
          <a:blip r:embed="rId4"/>
          <a:stretch>
            <a:fillRect/>
          </a:stretch>
        </p:blipFill>
        <p:spPr>
          <a:xfrm>
            <a:off x="191572" y="1219795"/>
            <a:ext cx="6931938" cy="5790009"/>
          </a:xfrm>
          <a:prstGeom prst="rect">
            <a:avLst/>
          </a:prstGeom>
        </p:spPr>
      </p:pic>
      <p:sp>
        <p:nvSpPr>
          <p:cNvPr id="6" name="Text 2"/>
          <p:cNvSpPr/>
          <p:nvPr/>
        </p:nvSpPr>
        <p:spPr>
          <a:xfrm>
            <a:off x="7851696" y="1273731"/>
            <a:ext cx="5704284" cy="478988"/>
          </a:xfrm>
          <a:prstGeom prst="rect">
            <a:avLst/>
          </a:prstGeom>
          <a:noFill/>
          <a:ln/>
        </p:spPr>
        <p:txBody>
          <a:bodyPr wrap="none" lIns="0" tIns="0" rIns="0" bIns="0" rtlCol="0" anchor="t"/>
          <a:lstStyle/>
          <a:p>
            <a:pPr marL="0" indent="0">
              <a:lnSpc>
                <a:spcPts val="3750"/>
              </a:lnSpc>
              <a:buNone/>
            </a:pPr>
            <a:r>
              <a:rPr lang="en-US" sz="3000" dirty="0">
                <a:solidFill>
                  <a:srgbClr val="1B1B27"/>
                </a:solidFill>
                <a:latin typeface="Raleway" pitchFamily="34" charset="0"/>
                <a:ea typeface="Raleway" pitchFamily="34" charset="-122"/>
                <a:cs typeface="Raleway" pitchFamily="34" charset="-120"/>
              </a:rPr>
              <a:t>Content Creation and Publishing</a:t>
            </a:r>
            <a:endParaRPr lang="en-US" sz="3000" dirty="0"/>
          </a:p>
        </p:txBody>
      </p:sp>
      <p:sp>
        <p:nvSpPr>
          <p:cNvPr id="7" name="Shape 3"/>
          <p:cNvSpPr/>
          <p:nvPr/>
        </p:nvSpPr>
        <p:spPr>
          <a:xfrm>
            <a:off x="8070175" y="1982629"/>
            <a:ext cx="22860" cy="4973122"/>
          </a:xfrm>
          <a:prstGeom prst="roundRect">
            <a:avLst>
              <a:gd name="adj" fmla="val 281654"/>
            </a:avLst>
          </a:prstGeom>
          <a:solidFill>
            <a:srgbClr val="C7C7D0"/>
          </a:solidFill>
          <a:ln/>
        </p:spPr>
      </p:sp>
      <p:sp>
        <p:nvSpPr>
          <p:cNvPr id="8" name="Shape 4"/>
          <p:cNvSpPr/>
          <p:nvPr/>
        </p:nvSpPr>
        <p:spPr>
          <a:xfrm>
            <a:off x="8231207" y="2316004"/>
            <a:ext cx="536496" cy="22860"/>
          </a:xfrm>
          <a:prstGeom prst="roundRect">
            <a:avLst>
              <a:gd name="adj" fmla="val 281654"/>
            </a:avLst>
          </a:prstGeom>
          <a:solidFill>
            <a:srgbClr val="C7C7D0"/>
          </a:solidFill>
          <a:ln/>
        </p:spPr>
      </p:sp>
      <p:sp>
        <p:nvSpPr>
          <p:cNvPr id="9" name="Shape 5"/>
          <p:cNvSpPr/>
          <p:nvPr/>
        </p:nvSpPr>
        <p:spPr>
          <a:xfrm>
            <a:off x="7909143" y="2155031"/>
            <a:ext cx="344924" cy="344924"/>
          </a:xfrm>
          <a:prstGeom prst="roundRect">
            <a:avLst>
              <a:gd name="adj" fmla="val 18667"/>
            </a:avLst>
          </a:prstGeom>
          <a:solidFill>
            <a:srgbClr val="E1E1EA"/>
          </a:solidFill>
          <a:ln w="7620">
            <a:solidFill>
              <a:srgbClr val="C7C7D0"/>
            </a:solidFill>
            <a:prstDash val="solid"/>
          </a:ln>
        </p:spPr>
      </p:sp>
      <p:sp>
        <p:nvSpPr>
          <p:cNvPr id="10" name="Text 6"/>
          <p:cNvSpPr/>
          <p:nvPr/>
        </p:nvSpPr>
        <p:spPr>
          <a:xfrm>
            <a:off x="8032373" y="2212538"/>
            <a:ext cx="98465" cy="229910"/>
          </a:xfrm>
          <a:prstGeom prst="rect">
            <a:avLst/>
          </a:prstGeom>
          <a:noFill/>
          <a:ln/>
        </p:spPr>
        <p:txBody>
          <a:bodyPr wrap="none" lIns="0" tIns="0" rIns="0" bIns="0" rtlCol="0" anchor="t"/>
          <a:lstStyle/>
          <a:p>
            <a:pPr marL="0" indent="0" algn="ctr">
              <a:lnSpc>
                <a:spcPts val="1800"/>
              </a:lnSpc>
              <a:buNone/>
            </a:pPr>
            <a:r>
              <a:rPr lang="en-US" sz="1800" dirty="0">
                <a:solidFill>
                  <a:srgbClr val="3C3939"/>
                </a:solidFill>
                <a:latin typeface="Raleway" pitchFamily="34" charset="0"/>
                <a:ea typeface="Raleway" pitchFamily="34" charset="-122"/>
                <a:cs typeface="Raleway" pitchFamily="34" charset="-120"/>
              </a:rPr>
              <a:t>1</a:t>
            </a:r>
            <a:endParaRPr lang="en-US" sz="1800" dirty="0"/>
          </a:p>
        </p:txBody>
      </p:sp>
      <p:sp>
        <p:nvSpPr>
          <p:cNvPr id="11" name="Text 7"/>
          <p:cNvSpPr/>
          <p:nvPr/>
        </p:nvSpPr>
        <p:spPr>
          <a:xfrm>
            <a:off x="8924687" y="2135862"/>
            <a:ext cx="1916192" cy="239435"/>
          </a:xfrm>
          <a:prstGeom prst="rect">
            <a:avLst/>
          </a:prstGeom>
          <a:noFill/>
          <a:ln/>
        </p:spPr>
        <p:txBody>
          <a:bodyPr wrap="none" lIns="0" tIns="0" rIns="0" bIns="0" rtlCol="0" anchor="t"/>
          <a:lstStyle/>
          <a:p>
            <a:pPr marL="0" indent="0" algn="l">
              <a:lnSpc>
                <a:spcPts val="1850"/>
              </a:lnSpc>
              <a:buNone/>
            </a:pPr>
            <a:r>
              <a:rPr lang="en-US" sz="1500" dirty="0">
                <a:solidFill>
                  <a:srgbClr val="3C3939"/>
                </a:solidFill>
                <a:latin typeface="Raleway" pitchFamily="34" charset="0"/>
                <a:ea typeface="Raleway" pitchFamily="34" charset="-122"/>
                <a:cs typeface="Raleway" pitchFamily="34" charset="-120"/>
              </a:rPr>
              <a:t>Drafting</a:t>
            </a:r>
            <a:endParaRPr lang="en-US" sz="1500" dirty="0"/>
          </a:p>
        </p:txBody>
      </p:sp>
      <p:sp>
        <p:nvSpPr>
          <p:cNvPr id="12" name="Text 8"/>
          <p:cNvSpPr/>
          <p:nvPr/>
        </p:nvSpPr>
        <p:spPr>
          <a:xfrm>
            <a:off x="8924687" y="2467213"/>
            <a:ext cx="5169218" cy="490538"/>
          </a:xfrm>
          <a:prstGeom prst="rect">
            <a:avLst/>
          </a:prstGeom>
          <a:noFill/>
          <a:ln/>
        </p:spPr>
        <p:txBody>
          <a:bodyPr wrap="square" lIns="0" tIns="0" rIns="0" bIns="0" rtlCol="0" anchor="t"/>
          <a:lstStyle/>
          <a:p>
            <a:pPr marL="0" indent="0" algn="l">
              <a:lnSpc>
                <a:spcPts val="1900"/>
              </a:lnSpc>
              <a:buNone/>
            </a:pPr>
            <a:r>
              <a:rPr lang="en-US" sz="1200" dirty="0">
                <a:solidFill>
                  <a:srgbClr val="3C3939"/>
                </a:solidFill>
                <a:latin typeface="Roboto" pitchFamily="34" charset="0"/>
                <a:ea typeface="Roboto" pitchFamily="34" charset="-122"/>
                <a:cs typeface="Roboto" pitchFamily="34" charset="-120"/>
              </a:rPr>
              <a:t>Users can create new articles using Medium's built-in editor, which provides formatting tools, image upload, and other features.</a:t>
            </a:r>
            <a:endParaRPr lang="en-US" sz="1200" dirty="0"/>
          </a:p>
        </p:txBody>
      </p:sp>
      <p:sp>
        <p:nvSpPr>
          <p:cNvPr id="13" name="Shape 9"/>
          <p:cNvSpPr/>
          <p:nvPr/>
        </p:nvSpPr>
        <p:spPr>
          <a:xfrm>
            <a:off x="8231207" y="3597593"/>
            <a:ext cx="536496" cy="22860"/>
          </a:xfrm>
          <a:prstGeom prst="roundRect">
            <a:avLst>
              <a:gd name="adj" fmla="val 281654"/>
            </a:avLst>
          </a:prstGeom>
          <a:solidFill>
            <a:srgbClr val="C7C7D0"/>
          </a:solidFill>
          <a:ln/>
        </p:spPr>
      </p:sp>
      <p:sp>
        <p:nvSpPr>
          <p:cNvPr id="14" name="Shape 10"/>
          <p:cNvSpPr/>
          <p:nvPr/>
        </p:nvSpPr>
        <p:spPr>
          <a:xfrm>
            <a:off x="7909143" y="3436620"/>
            <a:ext cx="344924" cy="344924"/>
          </a:xfrm>
          <a:prstGeom prst="roundRect">
            <a:avLst>
              <a:gd name="adj" fmla="val 18667"/>
            </a:avLst>
          </a:prstGeom>
          <a:solidFill>
            <a:srgbClr val="E1E1EA"/>
          </a:solidFill>
          <a:ln w="7620">
            <a:solidFill>
              <a:srgbClr val="C7C7D0"/>
            </a:solidFill>
            <a:prstDash val="solid"/>
          </a:ln>
        </p:spPr>
      </p:sp>
      <p:sp>
        <p:nvSpPr>
          <p:cNvPr id="15" name="Text 11"/>
          <p:cNvSpPr/>
          <p:nvPr/>
        </p:nvSpPr>
        <p:spPr>
          <a:xfrm>
            <a:off x="8021657" y="3494127"/>
            <a:ext cx="119777" cy="229910"/>
          </a:xfrm>
          <a:prstGeom prst="rect">
            <a:avLst/>
          </a:prstGeom>
          <a:noFill/>
          <a:ln/>
        </p:spPr>
        <p:txBody>
          <a:bodyPr wrap="none" lIns="0" tIns="0" rIns="0" bIns="0" rtlCol="0" anchor="t"/>
          <a:lstStyle/>
          <a:p>
            <a:pPr marL="0" indent="0" algn="ctr">
              <a:lnSpc>
                <a:spcPts val="1800"/>
              </a:lnSpc>
              <a:buNone/>
            </a:pPr>
            <a:r>
              <a:rPr lang="en-US" sz="1800" dirty="0">
                <a:solidFill>
                  <a:srgbClr val="3C3939"/>
                </a:solidFill>
                <a:latin typeface="Raleway" pitchFamily="34" charset="0"/>
                <a:ea typeface="Raleway" pitchFamily="34" charset="-122"/>
                <a:cs typeface="Raleway" pitchFamily="34" charset="-120"/>
              </a:rPr>
              <a:t>2</a:t>
            </a:r>
            <a:endParaRPr lang="en-US" sz="1800" dirty="0"/>
          </a:p>
        </p:txBody>
      </p:sp>
      <p:sp>
        <p:nvSpPr>
          <p:cNvPr id="16" name="Text 12"/>
          <p:cNvSpPr/>
          <p:nvPr/>
        </p:nvSpPr>
        <p:spPr>
          <a:xfrm>
            <a:off x="8924687" y="3417451"/>
            <a:ext cx="1916192" cy="239435"/>
          </a:xfrm>
          <a:prstGeom prst="rect">
            <a:avLst/>
          </a:prstGeom>
          <a:noFill/>
          <a:ln/>
        </p:spPr>
        <p:txBody>
          <a:bodyPr wrap="none" lIns="0" tIns="0" rIns="0" bIns="0" rtlCol="0" anchor="t"/>
          <a:lstStyle/>
          <a:p>
            <a:pPr marL="0" indent="0" algn="l">
              <a:lnSpc>
                <a:spcPts val="1850"/>
              </a:lnSpc>
              <a:buNone/>
            </a:pPr>
            <a:r>
              <a:rPr lang="en-US" sz="1500" dirty="0">
                <a:solidFill>
                  <a:srgbClr val="3C3939"/>
                </a:solidFill>
                <a:latin typeface="Raleway" pitchFamily="34" charset="0"/>
                <a:ea typeface="Raleway" pitchFamily="34" charset="-122"/>
                <a:cs typeface="Raleway" pitchFamily="34" charset="-120"/>
              </a:rPr>
              <a:t>Editing</a:t>
            </a:r>
            <a:endParaRPr lang="en-US" sz="1500" dirty="0"/>
          </a:p>
        </p:txBody>
      </p:sp>
      <p:sp>
        <p:nvSpPr>
          <p:cNvPr id="17" name="Text 13"/>
          <p:cNvSpPr/>
          <p:nvPr/>
        </p:nvSpPr>
        <p:spPr>
          <a:xfrm>
            <a:off x="8924687" y="3748802"/>
            <a:ext cx="5169218" cy="490538"/>
          </a:xfrm>
          <a:prstGeom prst="rect">
            <a:avLst/>
          </a:prstGeom>
          <a:noFill/>
          <a:ln/>
        </p:spPr>
        <p:txBody>
          <a:bodyPr wrap="square" lIns="0" tIns="0" rIns="0" bIns="0" rtlCol="0" anchor="t"/>
          <a:lstStyle/>
          <a:p>
            <a:pPr marL="0" indent="0" algn="l">
              <a:lnSpc>
                <a:spcPts val="1900"/>
              </a:lnSpc>
              <a:buNone/>
            </a:pPr>
            <a:r>
              <a:rPr lang="en-US" sz="1200" dirty="0">
                <a:solidFill>
                  <a:srgbClr val="3C3939"/>
                </a:solidFill>
                <a:latin typeface="Roboto" pitchFamily="34" charset="0"/>
                <a:ea typeface="Roboto" pitchFamily="34" charset="-122"/>
                <a:cs typeface="Roboto" pitchFamily="34" charset="-120"/>
              </a:rPr>
              <a:t>Before publishing, users can edit and revise their content, ensuring clarity, accuracy, and quality.</a:t>
            </a:r>
            <a:endParaRPr lang="en-US" sz="1200" dirty="0"/>
          </a:p>
        </p:txBody>
      </p:sp>
      <p:sp>
        <p:nvSpPr>
          <p:cNvPr id="18" name="Shape 14"/>
          <p:cNvSpPr/>
          <p:nvPr/>
        </p:nvSpPr>
        <p:spPr>
          <a:xfrm>
            <a:off x="8231207" y="4879181"/>
            <a:ext cx="536496" cy="22860"/>
          </a:xfrm>
          <a:prstGeom prst="roundRect">
            <a:avLst>
              <a:gd name="adj" fmla="val 281654"/>
            </a:avLst>
          </a:prstGeom>
          <a:solidFill>
            <a:srgbClr val="C7C7D0"/>
          </a:solidFill>
          <a:ln/>
        </p:spPr>
      </p:sp>
      <p:sp>
        <p:nvSpPr>
          <p:cNvPr id="19" name="Shape 15"/>
          <p:cNvSpPr/>
          <p:nvPr/>
        </p:nvSpPr>
        <p:spPr>
          <a:xfrm>
            <a:off x="7909143" y="4718209"/>
            <a:ext cx="344924" cy="344924"/>
          </a:xfrm>
          <a:prstGeom prst="roundRect">
            <a:avLst>
              <a:gd name="adj" fmla="val 18667"/>
            </a:avLst>
          </a:prstGeom>
          <a:solidFill>
            <a:srgbClr val="E1E1EA"/>
          </a:solidFill>
          <a:ln w="7620">
            <a:solidFill>
              <a:srgbClr val="C7C7D0"/>
            </a:solidFill>
            <a:prstDash val="solid"/>
          </a:ln>
        </p:spPr>
      </p:sp>
      <p:sp>
        <p:nvSpPr>
          <p:cNvPr id="20" name="Text 16"/>
          <p:cNvSpPr/>
          <p:nvPr/>
        </p:nvSpPr>
        <p:spPr>
          <a:xfrm>
            <a:off x="8020229" y="4775716"/>
            <a:ext cx="122753" cy="229910"/>
          </a:xfrm>
          <a:prstGeom prst="rect">
            <a:avLst/>
          </a:prstGeom>
          <a:noFill/>
          <a:ln/>
        </p:spPr>
        <p:txBody>
          <a:bodyPr wrap="none" lIns="0" tIns="0" rIns="0" bIns="0" rtlCol="0" anchor="t"/>
          <a:lstStyle/>
          <a:p>
            <a:pPr marL="0" indent="0" algn="ctr">
              <a:lnSpc>
                <a:spcPts val="1800"/>
              </a:lnSpc>
              <a:buNone/>
            </a:pPr>
            <a:r>
              <a:rPr lang="en-US" sz="1800" dirty="0">
                <a:solidFill>
                  <a:srgbClr val="3C3939"/>
                </a:solidFill>
                <a:latin typeface="Raleway" pitchFamily="34" charset="0"/>
                <a:ea typeface="Raleway" pitchFamily="34" charset="-122"/>
                <a:cs typeface="Raleway" pitchFamily="34" charset="-120"/>
              </a:rPr>
              <a:t>3</a:t>
            </a:r>
            <a:endParaRPr lang="en-US" sz="1800" dirty="0"/>
          </a:p>
        </p:txBody>
      </p:sp>
      <p:sp>
        <p:nvSpPr>
          <p:cNvPr id="21" name="Text 17"/>
          <p:cNvSpPr/>
          <p:nvPr/>
        </p:nvSpPr>
        <p:spPr>
          <a:xfrm>
            <a:off x="8924687" y="4699040"/>
            <a:ext cx="1916192" cy="239435"/>
          </a:xfrm>
          <a:prstGeom prst="rect">
            <a:avLst/>
          </a:prstGeom>
          <a:noFill/>
          <a:ln/>
        </p:spPr>
        <p:txBody>
          <a:bodyPr wrap="none" lIns="0" tIns="0" rIns="0" bIns="0" rtlCol="0" anchor="t"/>
          <a:lstStyle/>
          <a:p>
            <a:pPr marL="0" indent="0" algn="l">
              <a:lnSpc>
                <a:spcPts val="1850"/>
              </a:lnSpc>
              <a:buNone/>
            </a:pPr>
            <a:r>
              <a:rPr lang="en-US" sz="1500" dirty="0">
                <a:solidFill>
                  <a:srgbClr val="3C3939"/>
                </a:solidFill>
                <a:latin typeface="Raleway" pitchFamily="34" charset="0"/>
                <a:ea typeface="Raleway" pitchFamily="34" charset="-122"/>
                <a:cs typeface="Raleway" pitchFamily="34" charset="-120"/>
              </a:rPr>
              <a:t>Publishing</a:t>
            </a:r>
            <a:endParaRPr lang="en-US" sz="1500" dirty="0"/>
          </a:p>
        </p:txBody>
      </p:sp>
      <p:sp>
        <p:nvSpPr>
          <p:cNvPr id="22" name="Text 18"/>
          <p:cNvSpPr/>
          <p:nvPr/>
        </p:nvSpPr>
        <p:spPr>
          <a:xfrm>
            <a:off x="8924687" y="5030391"/>
            <a:ext cx="5169218" cy="490538"/>
          </a:xfrm>
          <a:prstGeom prst="rect">
            <a:avLst/>
          </a:prstGeom>
          <a:noFill/>
          <a:ln/>
        </p:spPr>
        <p:txBody>
          <a:bodyPr wrap="square" lIns="0" tIns="0" rIns="0" bIns="0" rtlCol="0" anchor="t"/>
          <a:lstStyle/>
          <a:p>
            <a:pPr marL="0" indent="0" algn="l">
              <a:lnSpc>
                <a:spcPts val="1900"/>
              </a:lnSpc>
              <a:buNone/>
            </a:pPr>
            <a:r>
              <a:rPr lang="en-US" sz="1200" dirty="0">
                <a:solidFill>
                  <a:srgbClr val="3C3939"/>
                </a:solidFill>
                <a:latin typeface="Roboto" pitchFamily="34" charset="0"/>
                <a:ea typeface="Roboto" pitchFamily="34" charset="-122"/>
                <a:cs typeface="Roboto" pitchFamily="34" charset="-120"/>
              </a:rPr>
              <a:t>Once satisfied, users can publish their articles to the platform, making them visible to the public.</a:t>
            </a:r>
            <a:endParaRPr lang="en-US" sz="1200" dirty="0"/>
          </a:p>
        </p:txBody>
      </p:sp>
      <p:sp>
        <p:nvSpPr>
          <p:cNvPr id="23" name="Shape 19"/>
          <p:cNvSpPr/>
          <p:nvPr/>
        </p:nvSpPr>
        <p:spPr>
          <a:xfrm>
            <a:off x="8231207" y="6160770"/>
            <a:ext cx="536496" cy="22860"/>
          </a:xfrm>
          <a:prstGeom prst="roundRect">
            <a:avLst>
              <a:gd name="adj" fmla="val 281654"/>
            </a:avLst>
          </a:prstGeom>
          <a:solidFill>
            <a:srgbClr val="C7C7D0"/>
          </a:solidFill>
          <a:ln/>
        </p:spPr>
      </p:sp>
      <p:sp>
        <p:nvSpPr>
          <p:cNvPr id="24" name="Shape 20"/>
          <p:cNvSpPr/>
          <p:nvPr/>
        </p:nvSpPr>
        <p:spPr>
          <a:xfrm>
            <a:off x="7909143" y="5999798"/>
            <a:ext cx="344924" cy="344924"/>
          </a:xfrm>
          <a:prstGeom prst="roundRect">
            <a:avLst>
              <a:gd name="adj" fmla="val 18667"/>
            </a:avLst>
          </a:prstGeom>
          <a:solidFill>
            <a:srgbClr val="E1E1EA"/>
          </a:solidFill>
          <a:ln w="7620">
            <a:solidFill>
              <a:srgbClr val="C7C7D0"/>
            </a:solidFill>
            <a:prstDash val="solid"/>
          </a:ln>
        </p:spPr>
      </p:sp>
      <p:sp>
        <p:nvSpPr>
          <p:cNvPr id="25" name="Text 21"/>
          <p:cNvSpPr/>
          <p:nvPr/>
        </p:nvSpPr>
        <p:spPr>
          <a:xfrm>
            <a:off x="8018800" y="6057305"/>
            <a:ext cx="125492" cy="229910"/>
          </a:xfrm>
          <a:prstGeom prst="rect">
            <a:avLst/>
          </a:prstGeom>
          <a:noFill/>
          <a:ln/>
        </p:spPr>
        <p:txBody>
          <a:bodyPr wrap="none" lIns="0" tIns="0" rIns="0" bIns="0" rtlCol="0" anchor="t"/>
          <a:lstStyle/>
          <a:p>
            <a:pPr marL="0" indent="0" algn="ctr">
              <a:lnSpc>
                <a:spcPts val="1800"/>
              </a:lnSpc>
              <a:buNone/>
            </a:pPr>
            <a:r>
              <a:rPr lang="en-US" sz="1800" dirty="0">
                <a:solidFill>
                  <a:srgbClr val="3C3939"/>
                </a:solidFill>
                <a:latin typeface="Raleway" pitchFamily="34" charset="0"/>
                <a:ea typeface="Raleway" pitchFamily="34" charset="-122"/>
                <a:cs typeface="Raleway" pitchFamily="34" charset="-120"/>
              </a:rPr>
              <a:t>4</a:t>
            </a:r>
            <a:endParaRPr lang="en-US" sz="1800" dirty="0"/>
          </a:p>
        </p:txBody>
      </p:sp>
      <p:sp>
        <p:nvSpPr>
          <p:cNvPr id="26" name="Text 22"/>
          <p:cNvSpPr/>
          <p:nvPr/>
        </p:nvSpPr>
        <p:spPr>
          <a:xfrm>
            <a:off x="8924687" y="5980628"/>
            <a:ext cx="1916192" cy="239435"/>
          </a:xfrm>
          <a:prstGeom prst="rect">
            <a:avLst/>
          </a:prstGeom>
          <a:noFill/>
          <a:ln/>
        </p:spPr>
        <p:txBody>
          <a:bodyPr wrap="none" lIns="0" tIns="0" rIns="0" bIns="0" rtlCol="0" anchor="t"/>
          <a:lstStyle/>
          <a:p>
            <a:pPr marL="0" indent="0" algn="l">
              <a:lnSpc>
                <a:spcPts val="1850"/>
              </a:lnSpc>
              <a:buNone/>
            </a:pPr>
            <a:r>
              <a:rPr lang="en-US" sz="1500" dirty="0">
                <a:solidFill>
                  <a:srgbClr val="3C3939"/>
                </a:solidFill>
                <a:latin typeface="Raleway" pitchFamily="34" charset="0"/>
                <a:ea typeface="Raleway" pitchFamily="34" charset="-122"/>
                <a:cs typeface="Raleway" pitchFamily="34" charset="-120"/>
              </a:rPr>
              <a:t>Distribution</a:t>
            </a:r>
            <a:endParaRPr lang="en-US" sz="1500" dirty="0"/>
          </a:p>
        </p:txBody>
      </p:sp>
      <p:sp>
        <p:nvSpPr>
          <p:cNvPr id="27" name="Text 23"/>
          <p:cNvSpPr/>
          <p:nvPr/>
        </p:nvSpPr>
        <p:spPr>
          <a:xfrm>
            <a:off x="8924687" y="6311979"/>
            <a:ext cx="5169218" cy="490538"/>
          </a:xfrm>
          <a:prstGeom prst="rect">
            <a:avLst/>
          </a:prstGeom>
          <a:noFill/>
          <a:ln/>
        </p:spPr>
        <p:txBody>
          <a:bodyPr wrap="square" lIns="0" tIns="0" rIns="0" bIns="0" rtlCol="0" anchor="t"/>
          <a:lstStyle/>
          <a:p>
            <a:pPr marL="0" indent="0" algn="l">
              <a:lnSpc>
                <a:spcPts val="1900"/>
              </a:lnSpc>
              <a:buNone/>
            </a:pPr>
            <a:r>
              <a:rPr lang="en-US" sz="1200" dirty="0">
                <a:solidFill>
                  <a:srgbClr val="3C3939"/>
                </a:solidFill>
                <a:latin typeface="Roboto" pitchFamily="34" charset="0"/>
                <a:ea typeface="Roboto" pitchFamily="34" charset="-122"/>
                <a:cs typeface="Roboto" pitchFamily="34" charset="-120"/>
              </a:rPr>
              <a:t>Published content is distributed through the platform's network of readers, social media, and other channels.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1151"/>
            <a:ext cx="14630400" cy="8229600"/>
          </a:xfrm>
          <a:prstGeom prst="rect">
            <a:avLst/>
          </a:prstGeom>
          <a:solidFill>
            <a:srgbClr val="FFFFFF">
              <a:alpha val="75000"/>
            </a:srgbClr>
          </a:solidFill>
          <a:ln/>
        </p:spPr>
        <p:txBody>
          <a:bodyPr/>
          <a:lstStyle/>
          <a:p>
            <a:r>
              <a:rPr lang="en-IN" dirty="0"/>
              <a:t> </a:t>
            </a:r>
          </a:p>
        </p:txBody>
      </p:sp>
      <p:pic>
        <p:nvPicPr>
          <p:cNvPr id="4" name="Image 0" descr="preencoded.png"/>
          <p:cNvPicPr>
            <a:picLocks noChangeAspect="1"/>
          </p:cNvPicPr>
          <p:nvPr/>
        </p:nvPicPr>
        <p:blipFill>
          <a:blip r:embed="rId3"/>
          <a:stretch>
            <a:fillRect/>
          </a:stretch>
        </p:blipFill>
        <p:spPr>
          <a:xfrm>
            <a:off x="7558207" y="1753076"/>
            <a:ext cx="6829068" cy="4723448"/>
          </a:xfrm>
          <a:prstGeom prst="rect">
            <a:avLst/>
          </a:prstGeom>
        </p:spPr>
      </p:pic>
      <p:sp>
        <p:nvSpPr>
          <p:cNvPr id="5" name="Text 2"/>
          <p:cNvSpPr/>
          <p:nvPr/>
        </p:nvSpPr>
        <p:spPr>
          <a:xfrm>
            <a:off x="680442" y="686991"/>
            <a:ext cx="5954316" cy="1214914"/>
          </a:xfrm>
          <a:prstGeom prst="rect">
            <a:avLst/>
          </a:prstGeom>
          <a:noFill/>
          <a:ln/>
        </p:spPr>
        <p:txBody>
          <a:bodyPr wrap="square" lIns="0" tIns="0" rIns="0" bIns="0" rtlCol="0" anchor="t"/>
          <a:lstStyle/>
          <a:p>
            <a:pPr marL="0" indent="0">
              <a:lnSpc>
                <a:spcPts val="4750"/>
              </a:lnSpc>
              <a:buNone/>
            </a:pPr>
            <a:r>
              <a:rPr lang="en-US" sz="3800" dirty="0">
                <a:solidFill>
                  <a:srgbClr val="1B1B27"/>
                </a:solidFill>
                <a:latin typeface="Raleway" pitchFamily="34" charset="0"/>
                <a:ea typeface="Raleway" pitchFamily="34" charset="-122"/>
                <a:cs typeface="Raleway" pitchFamily="34" charset="-120"/>
              </a:rPr>
              <a:t>Content Curation and Recommendation</a:t>
            </a:r>
            <a:endParaRPr lang="en-US" sz="3800" dirty="0"/>
          </a:p>
        </p:txBody>
      </p:sp>
      <p:sp>
        <p:nvSpPr>
          <p:cNvPr id="6" name="Shape 3"/>
          <p:cNvSpPr/>
          <p:nvPr/>
        </p:nvSpPr>
        <p:spPr>
          <a:xfrm>
            <a:off x="680442" y="2193488"/>
            <a:ext cx="5954316" cy="1446133"/>
          </a:xfrm>
          <a:prstGeom prst="roundRect">
            <a:avLst>
              <a:gd name="adj" fmla="val 5647"/>
            </a:avLst>
          </a:prstGeom>
          <a:solidFill>
            <a:srgbClr val="E1E1EA"/>
          </a:solidFill>
          <a:ln w="7620">
            <a:solidFill>
              <a:srgbClr val="C7C7D0"/>
            </a:solidFill>
            <a:prstDash val="solid"/>
          </a:ln>
        </p:spPr>
      </p:sp>
      <p:sp>
        <p:nvSpPr>
          <p:cNvPr id="7" name="Text 4"/>
          <p:cNvSpPr/>
          <p:nvPr/>
        </p:nvSpPr>
        <p:spPr>
          <a:xfrm>
            <a:off x="882372" y="2395418"/>
            <a:ext cx="2430185" cy="303728"/>
          </a:xfrm>
          <a:prstGeom prst="rect">
            <a:avLst/>
          </a:prstGeom>
          <a:noFill/>
          <a:ln/>
        </p:spPr>
        <p:txBody>
          <a:bodyPr wrap="none" lIns="0" tIns="0" rIns="0" bIns="0" rtlCol="0" anchor="t"/>
          <a:lstStyle/>
          <a:p>
            <a:pPr marL="0" indent="0">
              <a:lnSpc>
                <a:spcPts val="2350"/>
              </a:lnSpc>
              <a:buNone/>
            </a:pPr>
            <a:r>
              <a:rPr lang="en-US" sz="1900" dirty="0">
                <a:solidFill>
                  <a:srgbClr val="3C3939"/>
                </a:solidFill>
                <a:latin typeface="Raleway" pitchFamily="34" charset="0"/>
                <a:ea typeface="Raleway" pitchFamily="34" charset="-122"/>
                <a:cs typeface="Raleway" pitchFamily="34" charset="-120"/>
              </a:rPr>
              <a:t>Editorial Review</a:t>
            </a:r>
            <a:endParaRPr lang="en-US" sz="1900" dirty="0"/>
          </a:p>
        </p:txBody>
      </p:sp>
      <p:sp>
        <p:nvSpPr>
          <p:cNvPr id="8" name="Text 5"/>
          <p:cNvSpPr/>
          <p:nvPr/>
        </p:nvSpPr>
        <p:spPr>
          <a:xfrm>
            <a:off x="882372" y="2815709"/>
            <a:ext cx="5550456" cy="621983"/>
          </a:xfrm>
          <a:prstGeom prst="rect">
            <a:avLst/>
          </a:prstGeom>
          <a:noFill/>
          <a:ln/>
        </p:spPr>
        <p:txBody>
          <a:bodyPr wrap="square" lIns="0" tIns="0" rIns="0" bIns="0" rtlCol="0" anchor="t"/>
          <a:lstStyle/>
          <a:p>
            <a:pPr marL="0" indent="0">
              <a:lnSpc>
                <a:spcPts val="2400"/>
              </a:lnSpc>
              <a:buNone/>
            </a:pPr>
            <a:r>
              <a:rPr lang="en-US" sz="1500" dirty="0">
                <a:solidFill>
                  <a:srgbClr val="3C3939"/>
                </a:solidFill>
                <a:latin typeface="Roboto" pitchFamily="34" charset="0"/>
                <a:ea typeface="Roboto" pitchFamily="34" charset="-122"/>
                <a:cs typeface="Roboto" pitchFamily="34" charset="-120"/>
              </a:rPr>
              <a:t>Medium employs a team of editors to curate high-quality content, ensuring relevance, originality, and engaging writing.</a:t>
            </a:r>
            <a:endParaRPr lang="en-US" sz="1500" dirty="0"/>
          </a:p>
        </p:txBody>
      </p:sp>
      <p:sp>
        <p:nvSpPr>
          <p:cNvPr id="9" name="Shape 6"/>
          <p:cNvSpPr/>
          <p:nvPr/>
        </p:nvSpPr>
        <p:spPr>
          <a:xfrm>
            <a:off x="680442" y="3833932"/>
            <a:ext cx="5954316" cy="1757124"/>
          </a:xfrm>
          <a:prstGeom prst="roundRect">
            <a:avLst>
              <a:gd name="adj" fmla="val 4647"/>
            </a:avLst>
          </a:prstGeom>
          <a:solidFill>
            <a:srgbClr val="E1E1EA"/>
          </a:solidFill>
          <a:ln w="7620">
            <a:solidFill>
              <a:srgbClr val="C7C7D0"/>
            </a:solidFill>
            <a:prstDash val="solid"/>
          </a:ln>
        </p:spPr>
      </p:sp>
      <p:sp>
        <p:nvSpPr>
          <p:cNvPr id="10" name="Text 7"/>
          <p:cNvSpPr/>
          <p:nvPr/>
        </p:nvSpPr>
        <p:spPr>
          <a:xfrm>
            <a:off x="882372" y="4035862"/>
            <a:ext cx="3482340" cy="303728"/>
          </a:xfrm>
          <a:prstGeom prst="rect">
            <a:avLst/>
          </a:prstGeom>
          <a:noFill/>
          <a:ln/>
        </p:spPr>
        <p:txBody>
          <a:bodyPr wrap="none" lIns="0" tIns="0" rIns="0" bIns="0" rtlCol="0" anchor="t"/>
          <a:lstStyle/>
          <a:p>
            <a:pPr marL="0" indent="0">
              <a:lnSpc>
                <a:spcPts val="2350"/>
              </a:lnSpc>
              <a:buNone/>
            </a:pPr>
            <a:r>
              <a:rPr lang="en-US" sz="1900" dirty="0">
                <a:solidFill>
                  <a:srgbClr val="3C3939"/>
                </a:solidFill>
                <a:latin typeface="Raleway" pitchFamily="34" charset="0"/>
                <a:ea typeface="Raleway" pitchFamily="34" charset="-122"/>
                <a:cs typeface="Raleway" pitchFamily="34" charset="-120"/>
              </a:rPr>
              <a:t>Algorithmic Recommendations</a:t>
            </a:r>
            <a:endParaRPr lang="en-US" sz="1900" dirty="0"/>
          </a:p>
        </p:txBody>
      </p:sp>
      <p:sp>
        <p:nvSpPr>
          <p:cNvPr id="11" name="Text 8"/>
          <p:cNvSpPr/>
          <p:nvPr/>
        </p:nvSpPr>
        <p:spPr>
          <a:xfrm>
            <a:off x="882372" y="4456152"/>
            <a:ext cx="5550456" cy="932974"/>
          </a:xfrm>
          <a:prstGeom prst="rect">
            <a:avLst/>
          </a:prstGeom>
          <a:noFill/>
          <a:ln/>
        </p:spPr>
        <p:txBody>
          <a:bodyPr wrap="square" lIns="0" tIns="0" rIns="0" bIns="0" rtlCol="0" anchor="t"/>
          <a:lstStyle/>
          <a:p>
            <a:pPr marL="0" indent="0">
              <a:lnSpc>
                <a:spcPts val="2400"/>
              </a:lnSpc>
              <a:buNone/>
            </a:pPr>
            <a:r>
              <a:rPr lang="en-US" sz="1500" dirty="0">
                <a:solidFill>
                  <a:srgbClr val="3C3939"/>
                </a:solidFill>
                <a:latin typeface="Roboto" pitchFamily="34" charset="0"/>
                <a:ea typeface="Roboto" pitchFamily="34" charset="-122"/>
                <a:cs typeface="Roboto" pitchFamily="34" charset="-120"/>
              </a:rPr>
              <a:t>The platform utilizes machine learning algorithms to personalize content recommendations, based on user interests and reading history.</a:t>
            </a:r>
            <a:endParaRPr lang="en-US" sz="1500" dirty="0"/>
          </a:p>
        </p:txBody>
      </p:sp>
      <p:sp>
        <p:nvSpPr>
          <p:cNvPr id="12" name="Shape 9"/>
          <p:cNvSpPr/>
          <p:nvPr/>
        </p:nvSpPr>
        <p:spPr>
          <a:xfrm>
            <a:off x="680442" y="5785366"/>
            <a:ext cx="5954316" cy="1757124"/>
          </a:xfrm>
          <a:prstGeom prst="roundRect">
            <a:avLst>
              <a:gd name="adj" fmla="val 4647"/>
            </a:avLst>
          </a:prstGeom>
          <a:solidFill>
            <a:srgbClr val="E1E1EA"/>
          </a:solidFill>
          <a:ln w="7620">
            <a:solidFill>
              <a:srgbClr val="C7C7D0"/>
            </a:solidFill>
            <a:prstDash val="solid"/>
          </a:ln>
        </p:spPr>
      </p:sp>
      <p:sp>
        <p:nvSpPr>
          <p:cNvPr id="13" name="Text 10"/>
          <p:cNvSpPr/>
          <p:nvPr/>
        </p:nvSpPr>
        <p:spPr>
          <a:xfrm>
            <a:off x="882372" y="5987296"/>
            <a:ext cx="2815828" cy="303728"/>
          </a:xfrm>
          <a:prstGeom prst="rect">
            <a:avLst/>
          </a:prstGeom>
          <a:noFill/>
          <a:ln/>
        </p:spPr>
        <p:txBody>
          <a:bodyPr wrap="none" lIns="0" tIns="0" rIns="0" bIns="0" rtlCol="0" anchor="t"/>
          <a:lstStyle/>
          <a:p>
            <a:pPr marL="0" indent="0">
              <a:lnSpc>
                <a:spcPts val="2350"/>
              </a:lnSpc>
              <a:buNone/>
            </a:pPr>
            <a:r>
              <a:rPr lang="en-US" sz="1900" dirty="0">
                <a:solidFill>
                  <a:srgbClr val="3C3939"/>
                </a:solidFill>
                <a:latin typeface="Raleway" pitchFamily="34" charset="0"/>
                <a:ea typeface="Raleway" pitchFamily="34" charset="-122"/>
                <a:cs typeface="Raleway" pitchFamily="34" charset="-120"/>
              </a:rPr>
              <a:t>Community Engagement</a:t>
            </a:r>
            <a:endParaRPr lang="en-US" sz="1900" dirty="0"/>
          </a:p>
        </p:txBody>
      </p:sp>
      <p:sp>
        <p:nvSpPr>
          <p:cNvPr id="14" name="Text 11"/>
          <p:cNvSpPr/>
          <p:nvPr/>
        </p:nvSpPr>
        <p:spPr>
          <a:xfrm>
            <a:off x="882372" y="6407587"/>
            <a:ext cx="5550456" cy="932974"/>
          </a:xfrm>
          <a:prstGeom prst="rect">
            <a:avLst/>
          </a:prstGeom>
          <a:noFill/>
          <a:ln/>
        </p:spPr>
        <p:txBody>
          <a:bodyPr wrap="square" lIns="0" tIns="0" rIns="0" bIns="0" rtlCol="0" anchor="t"/>
          <a:lstStyle/>
          <a:p>
            <a:pPr marL="0" indent="0">
              <a:lnSpc>
                <a:spcPts val="2400"/>
              </a:lnSpc>
              <a:buNone/>
            </a:pPr>
            <a:r>
              <a:rPr lang="en-US" sz="1500" dirty="0">
                <a:solidFill>
                  <a:srgbClr val="3C3939"/>
                </a:solidFill>
                <a:latin typeface="Roboto" pitchFamily="34" charset="0"/>
                <a:ea typeface="Roboto" pitchFamily="34" charset="-122"/>
                <a:cs typeface="Roboto" pitchFamily="34" charset="-120"/>
              </a:rPr>
              <a:t>Users can follow writers, publications, and topics of interest, contributing to the platform's curation process through their engagement.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11151" y="36671"/>
            <a:ext cx="14630400" cy="8229600"/>
          </a:xfrm>
          <a:prstGeom prst="rect">
            <a:avLst/>
          </a:prstGeom>
          <a:solidFill>
            <a:srgbClr val="FFFFFF">
              <a:alpha val="85000"/>
            </a:srgbClr>
          </a:solidFill>
          <a:ln/>
        </p:spPr>
      </p:sp>
      <p:sp>
        <p:nvSpPr>
          <p:cNvPr id="6" name="Text 3"/>
          <p:cNvSpPr/>
          <p:nvPr/>
        </p:nvSpPr>
        <p:spPr>
          <a:xfrm>
            <a:off x="730925" y="575667"/>
            <a:ext cx="5221010" cy="652582"/>
          </a:xfrm>
          <a:prstGeom prst="rect">
            <a:avLst/>
          </a:prstGeom>
          <a:noFill/>
          <a:ln/>
        </p:spPr>
        <p:txBody>
          <a:bodyPr wrap="none" lIns="0" tIns="0" rIns="0" bIns="0" rtlCol="0" anchor="t"/>
          <a:lstStyle/>
          <a:p>
            <a:pPr marL="0" indent="0">
              <a:lnSpc>
                <a:spcPts val="5100"/>
              </a:lnSpc>
              <a:buNone/>
            </a:pPr>
            <a:r>
              <a:rPr lang="en-US" sz="4100" dirty="0">
                <a:solidFill>
                  <a:srgbClr val="1B1B27"/>
                </a:solidFill>
                <a:latin typeface="Raleway" pitchFamily="34" charset="0"/>
                <a:ea typeface="Raleway" pitchFamily="34" charset="-122"/>
                <a:cs typeface="Raleway" pitchFamily="34" charset="-120"/>
              </a:rPr>
              <a:t>Technology Stack</a:t>
            </a:r>
            <a:endParaRPr lang="en-US" sz="4100" dirty="0"/>
          </a:p>
        </p:txBody>
      </p:sp>
      <p:sp>
        <p:nvSpPr>
          <p:cNvPr id="7" name="Text 4"/>
          <p:cNvSpPr/>
          <p:nvPr/>
        </p:nvSpPr>
        <p:spPr>
          <a:xfrm>
            <a:off x="730925" y="1750338"/>
            <a:ext cx="3045500" cy="391478"/>
          </a:xfrm>
          <a:prstGeom prst="rect">
            <a:avLst/>
          </a:prstGeom>
          <a:noFill/>
          <a:ln/>
        </p:spPr>
        <p:txBody>
          <a:bodyPr wrap="none" lIns="0" tIns="0" rIns="0" bIns="0" rtlCol="0" anchor="t"/>
          <a:lstStyle/>
          <a:p>
            <a:pPr marL="0" indent="0">
              <a:lnSpc>
                <a:spcPts val="3050"/>
              </a:lnSpc>
              <a:buNone/>
            </a:pPr>
            <a:r>
              <a:rPr lang="en-US" sz="2450" dirty="0">
                <a:solidFill>
                  <a:srgbClr val="1B1B27"/>
                </a:solidFill>
                <a:latin typeface="Raleway" pitchFamily="34" charset="0"/>
                <a:ea typeface="Raleway" pitchFamily="34" charset="-122"/>
                <a:cs typeface="Raleway" pitchFamily="34" charset="-120"/>
              </a:rPr>
              <a:t>Frontend:</a:t>
            </a:r>
            <a:endParaRPr lang="en-US" sz="2450" dirty="0"/>
          </a:p>
        </p:txBody>
      </p:sp>
      <p:sp>
        <p:nvSpPr>
          <p:cNvPr id="8" name="Text 5"/>
          <p:cNvSpPr/>
          <p:nvPr/>
        </p:nvSpPr>
        <p:spPr>
          <a:xfrm>
            <a:off x="1064895" y="2350651"/>
            <a:ext cx="2711529"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JavaScript:</a:t>
            </a:r>
            <a:r>
              <a:rPr lang="en-US" sz="1600" dirty="0">
                <a:solidFill>
                  <a:srgbClr val="3C3939"/>
                </a:solidFill>
                <a:latin typeface="Roboto" pitchFamily="34" charset="0"/>
                <a:ea typeface="Roboto" pitchFamily="34" charset="-122"/>
                <a:cs typeface="Roboto" pitchFamily="34" charset="-120"/>
              </a:rPr>
              <a:t> The core language used for developing interactive elements on the web.</a:t>
            </a:r>
            <a:endParaRPr lang="en-US" sz="1600" dirty="0"/>
          </a:p>
        </p:txBody>
      </p:sp>
      <p:sp>
        <p:nvSpPr>
          <p:cNvPr id="9" name="Text 6"/>
          <p:cNvSpPr/>
          <p:nvPr/>
        </p:nvSpPr>
        <p:spPr>
          <a:xfrm>
            <a:off x="1064895" y="3759994"/>
            <a:ext cx="2711529"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React.js:</a:t>
            </a:r>
            <a:r>
              <a:rPr lang="en-US" sz="1600" dirty="0">
                <a:solidFill>
                  <a:srgbClr val="3C3939"/>
                </a:solidFill>
                <a:latin typeface="Roboto" pitchFamily="34" charset="0"/>
                <a:ea typeface="Roboto" pitchFamily="34" charset="-122"/>
                <a:cs typeface="Roboto" pitchFamily="34" charset="-120"/>
              </a:rPr>
              <a:t> A popular JavaScript library used by Medium for building user interfaces.</a:t>
            </a:r>
            <a:endParaRPr lang="en-US" sz="1600" dirty="0"/>
          </a:p>
        </p:txBody>
      </p:sp>
      <p:sp>
        <p:nvSpPr>
          <p:cNvPr id="10" name="Text 7"/>
          <p:cNvSpPr/>
          <p:nvPr/>
        </p:nvSpPr>
        <p:spPr>
          <a:xfrm>
            <a:off x="1064895" y="5169337"/>
            <a:ext cx="2711529" cy="100226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GraphQL:</a:t>
            </a:r>
            <a:r>
              <a:rPr lang="en-US" sz="1600" dirty="0">
                <a:solidFill>
                  <a:srgbClr val="3C3939"/>
                </a:solidFill>
                <a:latin typeface="Roboto" pitchFamily="34" charset="0"/>
                <a:ea typeface="Roboto" pitchFamily="34" charset="-122"/>
                <a:cs typeface="Roboto" pitchFamily="34" charset="-120"/>
              </a:rPr>
              <a:t> Used for efficient data fetching and real-time updates.</a:t>
            </a:r>
            <a:endParaRPr lang="en-US" sz="1600" dirty="0"/>
          </a:p>
        </p:txBody>
      </p:sp>
      <p:sp>
        <p:nvSpPr>
          <p:cNvPr id="11" name="Text 8"/>
          <p:cNvSpPr/>
          <p:nvPr/>
        </p:nvSpPr>
        <p:spPr>
          <a:xfrm>
            <a:off x="1064895" y="6244590"/>
            <a:ext cx="2711529"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HTML/CSS:</a:t>
            </a:r>
            <a:r>
              <a:rPr lang="en-US" sz="1600" dirty="0">
                <a:solidFill>
                  <a:srgbClr val="3C3939"/>
                </a:solidFill>
                <a:latin typeface="Roboto" pitchFamily="34" charset="0"/>
                <a:ea typeface="Roboto" pitchFamily="34" charset="-122"/>
                <a:cs typeface="Roboto" pitchFamily="34" charset="-120"/>
              </a:rPr>
              <a:t> Standard web technologies used for structuring and styling the web pages.</a:t>
            </a:r>
            <a:endParaRPr lang="en-US" sz="1600" dirty="0"/>
          </a:p>
        </p:txBody>
      </p:sp>
      <p:sp>
        <p:nvSpPr>
          <p:cNvPr id="12" name="Text 9"/>
          <p:cNvSpPr/>
          <p:nvPr/>
        </p:nvSpPr>
        <p:spPr>
          <a:xfrm>
            <a:off x="4293394" y="1750338"/>
            <a:ext cx="2864882" cy="391478"/>
          </a:xfrm>
          <a:prstGeom prst="rect">
            <a:avLst/>
          </a:prstGeom>
          <a:noFill/>
          <a:ln/>
        </p:spPr>
        <p:txBody>
          <a:bodyPr wrap="none" lIns="0" tIns="0" rIns="0" bIns="0" rtlCol="0" anchor="t"/>
          <a:lstStyle/>
          <a:p>
            <a:pPr marL="0" indent="0">
              <a:lnSpc>
                <a:spcPts val="3050"/>
              </a:lnSpc>
              <a:buNone/>
            </a:pPr>
            <a:r>
              <a:rPr lang="en-US" sz="2450" dirty="0">
                <a:solidFill>
                  <a:srgbClr val="1B1B27"/>
                </a:solidFill>
                <a:latin typeface="Raleway" pitchFamily="34" charset="0"/>
                <a:ea typeface="Raleway" pitchFamily="34" charset="-122"/>
                <a:cs typeface="Raleway" pitchFamily="34" charset="-120"/>
              </a:rPr>
              <a:t>Backend:</a:t>
            </a:r>
            <a:endParaRPr lang="en-US" sz="2450" dirty="0"/>
          </a:p>
        </p:txBody>
      </p:sp>
      <p:sp>
        <p:nvSpPr>
          <p:cNvPr id="13" name="Text 10"/>
          <p:cNvSpPr/>
          <p:nvPr/>
        </p:nvSpPr>
        <p:spPr>
          <a:xfrm>
            <a:off x="4627364" y="2350651"/>
            <a:ext cx="2530912"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Node.js:</a:t>
            </a:r>
            <a:r>
              <a:rPr lang="en-US" sz="1600" dirty="0">
                <a:solidFill>
                  <a:srgbClr val="3C3939"/>
                </a:solidFill>
                <a:latin typeface="Roboto" pitchFamily="34" charset="0"/>
                <a:ea typeface="Roboto" pitchFamily="34" charset="-122"/>
                <a:cs typeface="Roboto" pitchFamily="34" charset="-120"/>
              </a:rPr>
              <a:t> It allows Medium to handle multiple requests efficiently and build scalable applications.</a:t>
            </a:r>
            <a:endParaRPr lang="en-US" sz="1600" dirty="0"/>
          </a:p>
        </p:txBody>
      </p:sp>
      <p:sp>
        <p:nvSpPr>
          <p:cNvPr id="14" name="Text 11"/>
          <p:cNvSpPr/>
          <p:nvPr/>
        </p:nvSpPr>
        <p:spPr>
          <a:xfrm>
            <a:off x="4627364" y="3999821"/>
            <a:ext cx="2530912" cy="1670447"/>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Express.js:</a:t>
            </a:r>
            <a:r>
              <a:rPr lang="en-US" sz="1600" dirty="0">
                <a:solidFill>
                  <a:srgbClr val="3C3939"/>
                </a:solidFill>
                <a:latin typeface="Roboto" pitchFamily="34" charset="0"/>
                <a:ea typeface="Roboto" pitchFamily="34" charset="-122"/>
                <a:cs typeface="Roboto" pitchFamily="34" charset="-120"/>
              </a:rPr>
              <a:t> It is used to build the server-side logic and handle routing, middleware, and request handling.</a:t>
            </a:r>
            <a:endParaRPr lang="en-US" sz="1600" dirty="0"/>
          </a:p>
        </p:txBody>
      </p:sp>
      <p:sp>
        <p:nvSpPr>
          <p:cNvPr id="15" name="Text 12"/>
          <p:cNvSpPr/>
          <p:nvPr/>
        </p:nvSpPr>
        <p:spPr>
          <a:xfrm>
            <a:off x="4627364" y="5696860"/>
            <a:ext cx="2530912"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Nginx:</a:t>
            </a:r>
            <a:r>
              <a:rPr lang="en-US" sz="1600" dirty="0">
                <a:solidFill>
                  <a:srgbClr val="3C3939"/>
                </a:solidFill>
                <a:latin typeface="Roboto" pitchFamily="34" charset="0"/>
                <a:ea typeface="Roboto" pitchFamily="34" charset="-122"/>
                <a:cs typeface="Roboto" pitchFamily="34" charset="-120"/>
              </a:rPr>
              <a:t> It helps Medium manage high traffic and ensure fast content delivery.</a:t>
            </a:r>
            <a:endParaRPr lang="en-US" sz="1600" dirty="0"/>
          </a:p>
        </p:txBody>
      </p:sp>
      <p:sp>
        <p:nvSpPr>
          <p:cNvPr id="16" name="Text 13"/>
          <p:cNvSpPr/>
          <p:nvPr/>
        </p:nvSpPr>
        <p:spPr>
          <a:xfrm>
            <a:off x="7675245" y="1750338"/>
            <a:ext cx="2864882" cy="391478"/>
          </a:xfrm>
          <a:prstGeom prst="rect">
            <a:avLst/>
          </a:prstGeom>
          <a:noFill/>
          <a:ln/>
        </p:spPr>
        <p:txBody>
          <a:bodyPr wrap="none" lIns="0" tIns="0" rIns="0" bIns="0" rtlCol="0" anchor="t"/>
          <a:lstStyle/>
          <a:p>
            <a:pPr marL="0" indent="0">
              <a:lnSpc>
                <a:spcPts val="3050"/>
              </a:lnSpc>
              <a:buNone/>
            </a:pPr>
            <a:r>
              <a:rPr lang="en-US" sz="2450" dirty="0">
                <a:solidFill>
                  <a:srgbClr val="1B1B27"/>
                </a:solidFill>
                <a:latin typeface="Raleway" pitchFamily="34" charset="0"/>
                <a:ea typeface="Raleway" pitchFamily="34" charset="-122"/>
                <a:cs typeface="Raleway" pitchFamily="34" charset="-120"/>
              </a:rPr>
              <a:t>Database:</a:t>
            </a:r>
            <a:endParaRPr lang="en-US" sz="2450" dirty="0"/>
          </a:p>
        </p:txBody>
      </p:sp>
      <p:sp>
        <p:nvSpPr>
          <p:cNvPr id="17" name="Text 14"/>
          <p:cNvSpPr/>
          <p:nvPr/>
        </p:nvSpPr>
        <p:spPr>
          <a:xfrm>
            <a:off x="8009215" y="2350651"/>
            <a:ext cx="2530912"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Amazon RDS (Relational Database Service):</a:t>
            </a:r>
            <a:r>
              <a:rPr lang="en-US" sz="1600" dirty="0">
                <a:solidFill>
                  <a:srgbClr val="3C3939"/>
                </a:solidFill>
                <a:latin typeface="Roboto" pitchFamily="34" charset="0"/>
                <a:ea typeface="Roboto" pitchFamily="34" charset="-122"/>
                <a:cs typeface="Roboto" pitchFamily="34" charset="-120"/>
              </a:rPr>
              <a:t> Used for managing relational databases in the cloud. </a:t>
            </a:r>
            <a:endParaRPr lang="en-US" sz="1600" dirty="0"/>
          </a:p>
        </p:txBody>
      </p:sp>
      <p:sp>
        <p:nvSpPr>
          <p:cNvPr id="18" name="Text 15"/>
          <p:cNvSpPr/>
          <p:nvPr/>
        </p:nvSpPr>
        <p:spPr>
          <a:xfrm>
            <a:off x="8009215" y="3984419"/>
            <a:ext cx="2530912" cy="1670446"/>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Amazon DynamoDB:</a:t>
            </a:r>
            <a:r>
              <a:rPr lang="en-US" sz="1600" dirty="0">
                <a:solidFill>
                  <a:srgbClr val="3C3939"/>
                </a:solidFill>
                <a:latin typeface="Roboto" pitchFamily="34" charset="0"/>
                <a:ea typeface="Roboto" pitchFamily="34" charset="-122"/>
                <a:cs typeface="Roboto" pitchFamily="34" charset="-120"/>
              </a:rPr>
              <a:t> A NoSQL database service, used for high-performance, scalable data storage.</a:t>
            </a:r>
            <a:endParaRPr lang="en-US" sz="1600" dirty="0"/>
          </a:p>
        </p:txBody>
      </p:sp>
      <p:sp>
        <p:nvSpPr>
          <p:cNvPr id="19" name="Text 16"/>
          <p:cNvSpPr/>
          <p:nvPr/>
        </p:nvSpPr>
        <p:spPr>
          <a:xfrm>
            <a:off x="8009215" y="5644039"/>
            <a:ext cx="2530912" cy="1670446"/>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Amazon S3 (Simple Storage Service):</a:t>
            </a:r>
            <a:r>
              <a:rPr lang="en-US" sz="1600" dirty="0">
                <a:solidFill>
                  <a:srgbClr val="3C3939"/>
                </a:solidFill>
                <a:latin typeface="Roboto" pitchFamily="34" charset="0"/>
                <a:ea typeface="Roboto" pitchFamily="34" charset="-122"/>
                <a:cs typeface="Roboto" pitchFamily="34" charset="-120"/>
              </a:rPr>
              <a:t> Used for storing and serving large amounts of static content.</a:t>
            </a:r>
            <a:endParaRPr lang="en-US" sz="1600" dirty="0"/>
          </a:p>
        </p:txBody>
      </p:sp>
      <p:sp>
        <p:nvSpPr>
          <p:cNvPr id="20" name="Text 17"/>
          <p:cNvSpPr/>
          <p:nvPr/>
        </p:nvSpPr>
        <p:spPr>
          <a:xfrm>
            <a:off x="11057096" y="1750338"/>
            <a:ext cx="2864882" cy="782955"/>
          </a:xfrm>
          <a:prstGeom prst="rect">
            <a:avLst/>
          </a:prstGeom>
          <a:noFill/>
          <a:ln/>
        </p:spPr>
        <p:txBody>
          <a:bodyPr wrap="square" lIns="0" tIns="0" rIns="0" bIns="0" rtlCol="0" anchor="t"/>
          <a:lstStyle/>
          <a:p>
            <a:pPr marL="0" indent="0">
              <a:lnSpc>
                <a:spcPts val="3050"/>
              </a:lnSpc>
              <a:buNone/>
            </a:pPr>
            <a:r>
              <a:rPr lang="en-US" sz="2450" dirty="0">
                <a:solidFill>
                  <a:srgbClr val="1B1B27"/>
                </a:solidFill>
                <a:latin typeface="Raleway" pitchFamily="34" charset="0"/>
                <a:ea typeface="Raleway" pitchFamily="34" charset="-122"/>
                <a:cs typeface="Raleway" pitchFamily="34" charset="-120"/>
              </a:rPr>
              <a:t>Additional Technologies:</a:t>
            </a:r>
            <a:endParaRPr lang="en-US" sz="2450" dirty="0"/>
          </a:p>
        </p:txBody>
      </p:sp>
      <p:sp>
        <p:nvSpPr>
          <p:cNvPr id="21" name="Text 18"/>
          <p:cNvSpPr/>
          <p:nvPr/>
        </p:nvSpPr>
        <p:spPr>
          <a:xfrm>
            <a:off x="11391067" y="2742128"/>
            <a:ext cx="2530912"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AWS (Amazon Web Services):</a:t>
            </a:r>
            <a:r>
              <a:rPr lang="en-US" sz="1600" dirty="0">
                <a:solidFill>
                  <a:srgbClr val="3C3939"/>
                </a:solidFill>
                <a:latin typeface="Roboto" pitchFamily="34" charset="0"/>
                <a:ea typeface="Roboto" pitchFamily="34" charset="-122"/>
                <a:cs typeface="Roboto" pitchFamily="34" charset="-120"/>
              </a:rPr>
              <a:t> Medium relies heavily on AWS for its cloud infrastructure.</a:t>
            </a:r>
            <a:endParaRPr lang="en-US" sz="1600" dirty="0"/>
          </a:p>
        </p:txBody>
      </p:sp>
      <p:sp>
        <p:nvSpPr>
          <p:cNvPr id="22" name="Text 19"/>
          <p:cNvSpPr/>
          <p:nvPr/>
        </p:nvSpPr>
        <p:spPr>
          <a:xfrm>
            <a:off x="11391067" y="4435747"/>
            <a:ext cx="2530912" cy="1336358"/>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Kafka:</a:t>
            </a:r>
            <a:r>
              <a:rPr lang="en-US" sz="1600" dirty="0">
                <a:solidFill>
                  <a:srgbClr val="3C3939"/>
                </a:solidFill>
                <a:latin typeface="Roboto" pitchFamily="34" charset="0"/>
                <a:ea typeface="Roboto" pitchFamily="34" charset="-122"/>
                <a:cs typeface="Roboto" pitchFamily="34" charset="-120"/>
              </a:rPr>
              <a:t> An event streaming platform used to handle real-time data feeds.</a:t>
            </a:r>
            <a:endParaRPr lang="en-US" sz="1600" dirty="0"/>
          </a:p>
        </p:txBody>
      </p:sp>
      <p:sp>
        <p:nvSpPr>
          <p:cNvPr id="23" name="Text 20"/>
          <p:cNvSpPr/>
          <p:nvPr/>
        </p:nvSpPr>
        <p:spPr>
          <a:xfrm>
            <a:off x="11391067" y="5808776"/>
            <a:ext cx="2530912" cy="668179"/>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3C3939"/>
                </a:solidFill>
                <a:latin typeface="Roboto" pitchFamily="34" charset="0"/>
                <a:ea typeface="Roboto" pitchFamily="34" charset="-122"/>
                <a:cs typeface="Roboto" pitchFamily="34" charset="-120"/>
              </a:rPr>
              <a:t>ElasticSearch:</a:t>
            </a:r>
            <a:r>
              <a:rPr lang="en-US" sz="1600" dirty="0">
                <a:solidFill>
                  <a:srgbClr val="3C3939"/>
                </a:solidFill>
                <a:latin typeface="Roboto" pitchFamily="34" charset="0"/>
                <a:ea typeface="Roboto" pitchFamily="34" charset="-122"/>
                <a:cs typeface="Roboto" pitchFamily="34" charset="-120"/>
              </a:rPr>
              <a:t> Used for search functionality.</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22302"/>
            <a:ext cx="14630400" cy="8229600"/>
          </a:xfrm>
          <a:prstGeom prst="rect">
            <a:avLst/>
          </a:prstGeom>
          <a:solidFill>
            <a:srgbClr val="FFFFFF">
              <a:alpha val="75000"/>
            </a:srgbClr>
          </a:solidFill>
          <a:ln/>
        </p:spPr>
      </p:sp>
      <p:sp>
        <p:nvSpPr>
          <p:cNvPr id="4" name="Text 2"/>
          <p:cNvSpPr/>
          <p:nvPr/>
        </p:nvSpPr>
        <p:spPr>
          <a:xfrm>
            <a:off x="761405" y="599361"/>
            <a:ext cx="9624536" cy="679847"/>
          </a:xfrm>
          <a:prstGeom prst="rect">
            <a:avLst/>
          </a:prstGeom>
          <a:noFill/>
          <a:ln/>
        </p:spPr>
        <p:txBody>
          <a:bodyPr wrap="none" lIns="0" tIns="0" rIns="0" bIns="0" rtlCol="0" anchor="t"/>
          <a:lstStyle/>
          <a:p>
            <a:pPr marL="0" indent="0">
              <a:lnSpc>
                <a:spcPts val="5350"/>
              </a:lnSpc>
              <a:buNone/>
            </a:pPr>
            <a:r>
              <a:rPr lang="en-US" sz="4250" dirty="0">
                <a:solidFill>
                  <a:srgbClr val="1B1B27"/>
                </a:solidFill>
                <a:latin typeface="Raleway" pitchFamily="34" charset="0"/>
                <a:ea typeface="Raleway" pitchFamily="34" charset="-122"/>
                <a:cs typeface="Raleway" pitchFamily="34" charset="-120"/>
              </a:rPr>
              <a:t>Challenges faced by blogging website</a:t>
            </a:r>
            <a:endParaRPr lang="en-US" sz="4250" dirty="0"/>
          </a:p>
        </p:txBody>
      </p:sp>
      <p:sp>
        <p:nvSpPr>
          <p:cNvPr id="5" name="Text 3"/>
          <p:cNvSpPr/>
          <p:nvPr/>
        </p:nvSpPr>
        <p:spPr>
          <a:xfrm>
            <a:off x="1109305" y="1681520"/>
            <a:ext cx="7440692" cy="1044059"/>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3C3939"/>
                </a:solidFill>
                <a:latin typeface="Roboto" pitchFamily="34" charset="0"/>
                <a:ea typeface="Roboto" pitchFamily="34" charset="-122"/>
                <a:cs typeface="Roboto" pitchFamily="34" charset="-120"/>
              </a:rPr>
              <a:t>Content Quality and Consistency</a:t>
            </a:r>
            <a:r>
              <a:rPr lang="en-US" sz="1700" dirty="0">
                <a:solidFill>
                  <a:srgbClr val="3C3939"/>
                </a:solidFill>
                <a:latin typeface="Roboto" pitchFamily="34" charset="0"/>
                <a:ea typeface="Roboto" pitchFamily="34" charset="-122"/>
                <a:cs typeface="Roboto" pitchFamily="34" charset="-120"/>
              </a:rPr>
              <a:t>: Maintaining high-quality content consistently is challenging. Bloggers need to keep their content relevant, engaging, and valuable to their audience.</a:t>
            </a:r>
            <a:endParaRPr lang="en-US" sz="1700" dirty="0"/>
          </a:p>
        </p:txBody>
      </p:sp>
      <p:sp>
        <p:nvSpPr>
          <p:cNvPr id="6" name="Text 4"/>
          <p:cNvSpPr/>
          <p:nvPr/>
        </p:nvSpPr>
        <p:spPr>
          <a:xfrm>
            <a:off x="1109305" y="2801660"/>
            <a:ext cx="7440692" cy="696039"/>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3C3939"/>
                </a:solidFill>
                <a:latin typeface="Roboto" pitchFamily="34" charset="0"/>
                <a:ea typeface="Roboto" pitchFamily="34" charset="-122"/>
                <a:cs typeface="Roboto" pitchFamily="34" charset="-120"/>
              </a:rPr>
              <a:t>Audience Engagement</a:t>
            </a:r>
            <a:r>
              <a:rPr lang="en-US" sz="1700" dirty="0">
                <a:solidFill>
                  <a:srgbClr val="3C3939"/>
                </a:solidFill>
                <a:latin typeface="Roboto" pitchFamily="34" charset="0"/>
                <a:ea typeface="Roboto" pitchFamily="34" charset="-122"/>
                <a:cs typeface="Roboto" pitchFamily="34" charset="-120"/>
              </a:rPr>
              <a:t>: Engaging readers through comments, shares, and interactions requires ongoing effort and creativity.</a:t>
            </a:r>
            <a:endParaRPr lang="en-US" sz="1700" dirty="0"/>
          </a:p>
        </p:txBody>
      </p:sp>
      <p:sp>
        <p:nvSpPr>
          <p:cNvPr id="7" name="Text 5"/>
          <p:cNvSpPr/>
          <p:nvPr/>
        </p:nvSpPr>
        <p:spPr>
          <a:xfrm>
            <a:off x="1109305" y="3573780"/>
            <a:ext cx="7440692" cy="1392079"/>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3C3939"/>
                </a:solidFill>
                <a:latin typeface="Roboto" pitchFamily="34" charset="0"/>
                <a:ea typeface="Roboto" pitchFamily="34" charset="-122"/>
                <a:cs typeface="Roboto" pitchFamily="34" charset="-120"/>
              </a:rPr>
              <a:t>Monetization</a:t>
            </a:r>
            <a:r>
              <a:rPr lang="en-US" sz="1700" dirty="0">
                <a:solidFill>
                  <a:srgbClr val="3C3939"/>
                </a:solidFill>
                <a:latin typeface="Roboto" pitchFamily="34" charset="0"/>
                <a:ea typeface="Roboto" pitchFamily="34" charset="-122"/>
                <a:cs typeface="Roboto" pitchFamily="34" charset="-120"/>
              </a:rPr>
              <a:t>: Generating revenue from a blog can be challenging, especially in the early stages. Bloggers often rely on ads, sponsored content, affiliate marketing, or paid subscriptions, but these require a substantial and engaged audience.</a:t>
            </a:r>
            <a:endParaRPr lang="en-US" sz="1700" dirty="0"/>
          </a:p>
        </p:txBody>
      </p:sp>
      <p:sp>
        <p:nvSpPr>
          <p:cNvPr id="8" name="Text 6"/>
          <p:cNvSpPr/>
          <p:nvPr/>
        </p:nvSpPr>
        <p:spPr>
          <a:xfrm>
            <a:off x="1109305" y="5041940"/>
            <a:ext cx="7440692" cy="1392079"/>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3C3939"/>
                </a:solidFill>
                <a:latin typeface="Roboto" pitchFamily="34" charset="0"/>
                <a:ea typeface="Roboto" pitchFamily="34" charset="-122"/>
                <a:cs typeface="Roboto" pitchFamily="34" charset="-120"/>
              </a:rPr>
              <a:t>SEO and Discoverability</a:t>
            </a:r>
            <a:r>
              <a:rPr lang="en-US" sz="1700" dirty="0">
                <a:solidFill>
                  <a:srgbClr val="3C3939"/>
                </a:solidFill>
                <a:latin typeface="Roboto" pitchFamily="34" charset="0"/>
                <a:ea typeface="Roboto" pitchFamily="34" charset="-122"/>
                <a:cs typeface="Roboto" pitchFamily="34" charset="-120"/>
              </a:rPr>
              <a:t>: Ensuring that blog content ranks well in search engines is crucial for attracting organic traffic. SEO requires knowledge of keywords, backlinks, and staying updated with search engine algorithms, which can be complex and time-consuming.</a:t>
            </a:r>
            <a:endParaRPr lang="en-US" sz="1700" dirty="0"/>
          </a:p>
        </p:txBody>
      </p:sp>
      <p:sp>
        <p:nvSpPr>
          <p:cNvPr id="9" name="Text 7"/>
          <p:cNvSpPr/>
          <p:nvPr/>
        </p:nvSpPr>
        <p:spPr>
          <a:xfrm>
            <a:off x="1109305" y="6510099"/>
            <a:ext cx="7440692" cy="1044059"/>
          </a:xfrm>
          <a:prstGeom prst="rect">
            <a:avLst/>
          </a:prstGeom>
          <a:noFill/>
          <a:ln/>
        </p:spPr>
        <p:txBody>
          <a:bodyPr wrap="square" lIns="0" tIns="0" rIns="0" bIns="0" rtlCol="0" anchor="t"/>
          <a:lstStyle/>
          <a:p>
            <a:pPr marL="342900" indent="-342900" algn="l">
              <a:lnSpc>
                <a:spcPts val="2700"/>
              </a:lnSpc>
              <a:buSzPct val="100000"/>
              <a:buChar char="•"/>
            </a:pPr>
            <a:r>
              <a:rPr lang="en-US" sz="1700" b="1" dirty="0">
                <a:solidFill>
                  <a:srgbClr val="3C3939"/>
                </a:solidFill>
                <a:latin typeface="Roboto" pitchFamily="34" charset="0"/>
                <a:ea typeface="Roboto" pitchFamily="34" charset="-122"/>
                <a:cs typeface="Roboto" pitchFamily="34" charset="-120"/>
              </a:rPr>
              <a:t>Competition</a:t>
            </a:r>
            <a:r>
              <a:rPr lang="en-US" sz="1700" dirty="0">
                <a:solidFill>
                  <a:srgbClr val="3C3939"/>
                </a:solidFill>
                <a:latin typeface="Roboto" pitchFamily="34" charset="0"/>
                <a:ea typeface="Roboto" pitchFamily="34" charset="-122"/>
                <a:cs typeface="Roboto" pitchFamily="34" charset="-120"/>
              </a:rPr>
              <a:t>: The blogging space is highly competitive, with numerous blogs covering similar topics. Standing out and maintaining a unique voice while competing with well-established blogs can be tough.</a:t>
            </a:r>
            <a:endParaRPr lang="en-US" sz="1700" dirty="0"/>
          </a:p>
        </p:txBody>
      </p:sp>
      <p:sp>
        <p:nvSpPr>
          <p:cNvPr id="10" name="Text 8"/>
          <p:cNvSpPr/>
          <p:nvPr/>
        </p:nvSpPr>
        <p:spPr>
          <a:xfrm>
            <a:off x="9088398" y="1801177"/>
            <a:ext cx="4788098" cy="348020"/>
          </a:xfrm>
          <a:prstGeom prst="rect">
            <a:avLst/>
          </a:prstGeom>
          <a:noFill/>
          <a:ln/>
        </p:spPr>
        <p:txBody>
          <a:bodyPr wrap="none" lIns="0" tIns="0" rIns="0" bIns="0" rtlCol="0" anchor="t"/>
          <a:lstStyle/>
          <a:p>
            <a:pPr marL="0" indent="0">
              <a:lnSpc>
                <a:spcPts val="2700"/>
              </a:lnSpc>
              <a:buNone/>
            </a:pPr>
            <a:endParaRPr lang="en-US" sz="1700" dirty="0"/>
          </a:p>
        </p:txBody>
      </p:sp>
      <p:pic>
        <p:nvPicPr>
          <p:cNvPr id="11" name="Image 0" descr="preencoded.png"/>
          <p:cNvPicPr>
            <a:picLocks noChangeAspect="1"/>
          </p:cNvPicPr>
          <p:nvPr/>
        </p:nvPicPr>
        <p:blipFill>
          <a:blip r:embed="rId3"/>
          <a:stretch>
            <a:fillRect/>
          </a:stretch>
        </p:blipFill>
        <p:spPr>
          <a:xfrm>
            <a:off x="9010339" y="3149679"/>
            <a:ext cx="4788098" cy="21271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5033" y="1636633"/>
            <a:ext cx="4956334" cy="4956334"/>
          </a:xfrm>
          <a:prstGeom prst="rect">
            <a:avLst/>
          </a:prstGeom>
        </p:spPr>
      </p:pic>
      <p:sp>
        <p:nvSpPr>
          <p:cNvPr id="6" name="Text 2"/>
          <p:cNvSpPr/>
          <p:nvPr/>
        </p:nvSpPr>
        <p:spPr>
          <a:xfrm>
            <a:off x="6228636" y="1087755"/>
            <a:ext cx="6863834" cy="662821"/>
          </a:xfrm>
          <a:prstGeom prst="rect">
            <a:avLst/>
          </a:prstGeom>
          <a:noFill/>
          <a:ln/>
        </p:spPr>
        <p:txBody>
          <a:bodyPr wrap="none" lIns="0" tIns="0" rIns="0" bIns="0" rtlCol="0" anchor="t"/>
          <a:lstStyle/>
          <a:p>
            <a:pPr marL="0" indent="0">
              <a:lnSpc>
                <a:spcPts val="5200"/>
              </a:lnSpc>
              <a:buNone/>
            </a:pPr>
            <a:r>
              <a:rPr lang="en-US" sz="4150" dirty="0">
                <a:solidFill>
                  <a:srgbClr val="1B1B27"/>
                </a:solidFill>
                <a:latin typeface="Raleway" pitchFamily="34" charset="0"/>
                <a:ea typeface="Raleway" pitchFamily="34" charset="-122"/>
                <a:cs typeface="Raleway" pitchFamily="34" charset="-120"/>
              </a:rPr>
              <a:t>Future Scope and Roadmap</a:t>
            </a:r>
            <a:endParaRPr lang="en-US" sz="4150" dirty="0"/>
          </a:p>
        </p:txBody>
      </p:sp>
      <p:pic>
        <p:nvPicPr>
          <p:cNvPr id="7" name="Image 2" descr="preencoded.png"/>
          <p:cNvPicPr>
            <a:picLocks noChangeAspect="1"/>
          </p:cNvPicPr>
          <p:nvPr/>
        </p:nvPicPr>
        <p:blipFill>
          <a:blip r:embed="rId5"/>
          <a:stretch>
            <a:fillRect/>
          </a:stretch>
        </p:blipFill>
        <p:spPr>
          <a:xfrm>
            <a:off x="6228636" y="2068711"/>
            <a:ext cx="530185" cy="530185"/>
          </a:xfrm>
          <a:prstGeom prst="rect">
            <a:avLst/>
          </a:prstGeom>
        </p:spPr>
      </p:pic>
      <p:sp>
        <p:nvSpPr>
          <p:cNvPr id="8" name="Text 3"/>
          <p:cNvSpPr/>
          <p:nvPr/>
        </p:nvSpPr>
        <p:spPr>
          <a:xfrm>
            <a:off x="6228636" y="2810947"/>
            <a:ext cx="2651165" cy="331351"/>
          </a:xfrm>
          <a:prstGeom prst="rect">
            <a:avLst/>
          </a:prstGeom>
          <a:noFill/>
          <a:ln/>
        </p:spPr>
        <p:txBody>
          <a:bodyPr wrap="none" lIns="0" tIns="0" rIns="0" bIns="0" rtlCol="0" anchor="t"/>
          <a:lstStyle/>
          <a:p>
            <a:pPr marL="0" indent="0" algn="l">
              <a:lnSpc>
                <a:spcPts val="2600"/>
              </a:lnSpc>
              <a:buNone/>
            </a:pPr>
            <a:r>
              <a:rPr lang="en-US" sz="2050" dirty="0">
                <a:solidFill>
                  <a:srgbClr val="3C3939"/>
                </a:solidFill>
                <a:latin typeface="Raleway" pitchFamily="34" charset="0"/>
                <a:ea typeface="Raleway" pitchFamily="34" charset="-122"/>
                <a:cs typeface="Raleway" pitchFamily="34" charset="-120"/>
              </a:rPr>
              <a:t>Community Growth</a:t>
            </a:r>
            <a:endParaRPr lang="en-US" sz="2050" dirty="0"/>
          </a:p>
        </p:txBody>
      </p:sp>
      <p:sp>
        <p:nvSpPr>
          <p:cNvPr id="9" name="Text 4"/>
          <p:cNvSpPr/>
          <p:nvPr/>
        </p:nvSpPr>
        <p:spPr>
          <a:xfrm>
            <a:off x="6228636" y="3269456"/>
            <a:ext cx="3670697" cy="1017627"/>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Continued expansion of the writer and reader community through targeted outreach and initiatives.</a:t>
            </a:r>
            <a:endParaRPr lang="en-US" sz="1650" dirty="0"/>
          </a:p>
        </p:txBody>
      </p:sp>
      <p:pic>
        <p:nvPicPr>
          <p:cNvPr id="10" name="Image 3" descr="preencoded.png"/>
          <p:cNvPicPr>
            <a:picLocks noChangeAspect="1"/>
          </p:cNvPicPr>
          <p:nvPr/>
        </p:nvPicPr>
        <p:blipFill>
          <a:blip r:embed="rId6"/>
          <a:stretch>
            <a:fillRect/>
          </a:stretch>
        </p:blipFill>
        <p:spPr>
          <a:xfrm>
            <a:off x="10217468" y="2068711"/>
            <a:ext cx="530185" cy="530185"/>
          </a:xfrm>
          <a:prstGeom prst="rect">
            <a:avLst/>
          </a:prstGeom>
        </p:spPr>
      </p:pic>
      <p:sp>
        <p:nvSpPr>
          <p:cNvPr id="11" name="Text 5"/>
          <p:cNvSpPr/>
          <p:nvPr/>
        </p:nvSpPr>
        <p:spPr>
          <a:xfrm>
            <a:off x="10217468" y="2810947"/>
            <a:ext cx="3610332" cy="331351"/>
          </a:xfrm>
          <a:prstGeom prst="rect">
            <a:avLst/>
          </a:prstGeom>
          <a:noFill/>
          <a:ln/>
        </p:spPr>
        <p:txBody>
          <a:bodyPr wrap="none" lIns="0" tIns="0" rIns="0" bIns="0" rtlCol="0" anchor="t"/>
          <a:lstStyle/>
          <a:p>
            <a:pPr marL="0" indent="0" algn="l">
              <a:lnSpc>
                <a:spcPts val="2600"/>
              </a:lnSpc>
              <a:buNone/>
            </a:pPr>
            <a:r>
              <a:rPr lang="en-US" sz="2050" dirty="0">
                <a:solidFill>
                  <a:srgbClr val="3C3939"/>
                </a:solidFill>
                <a:latin typeface="Raleway" pitchFamily="34" charset="0"/>
                <a:ea typeface="Raleway" pitchFamily="34" charset="-122"/>
                <a:cs typeface="Raleway" pitchFamily="34" charset="-120"/>
              </a:rPr>
              <a:t>Technological Advancements</a:t>
            </a:r>
            <a:endParaRPr lang="en-US" sz="2050" dirty="0"/>
          </a:p>
        </p:txBody>
      </p:sp>
      <p:sp>
        <p:nvSpPr>
          <p:cNvPr id="12" name="Text 6"/>
          <p:cNvSpPr/>
          <p:nvPr/>
        </p:nvSpPr>
        <p:spPr>
          <a:xfrm>
            <a:off x="10217468" y="3269456"/>
            <a:ext cx="3670697" cy="1017627"/>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Integration of AI-powered features for content creation, recommendation, and user experience enhancement.</a:t>
            </a:r>
            <a:endParaRPr lang="en-US" sz="1650" dirty="0"/>
          </a:p>
        </p:txBody>
      </p:sp>
      <p:pic>
        <p:nvPicPr>
          <p:cNvPr id="13" name="Image 4" descr="preencoded.png"/>
          <p:cNvPicPr>
            <a:picLocks noChangeAspect="1"/>
          </p:cNvPicPr>
          <p:nvPr/>
        </p:nvPicPr>
        <p:blipFill>
          <a:blip r:embed="rId7"/>
          <a:stretch>
            <a:fillRect/>
          </a:stretch>
        </p:blipFill>
        <p:spPr>
          <a:xfrm>
            <a:off x="6228636" y="4923353"/>
            <a:ext cx="530185" cy="530185"/>
          </a:xfrm>
          <a:prstGeom prst="rect">
            <a:avLst/>
          </a:prstGeom>
        </p:spPr>
      </p:pic>
      <p:sp>
        <p:nvSpPr>
          <p:cNvPr id="14" name="Text 7"/>
          <p:cNvSpPr/>
          <p:nvPr/>
        </p:nvSpPr>
        <p:spPr>
          <a:xfrm>
            <a:off x="6228636" y="5665589"/>
            <a:ext cx="2651165" cy="331351"/>
          </a:xfrm>
          <a:prstGeom prst="rect">
            <a:avLst/>
          </a:prstGeom>
          <a:noFill/>
          <a:ln/>
        </p:spPr>
        <p:txBody>
          <a:bodyPr wrap="none" lIns="0" tIns="0" rIns="0" bIns="0" rtlCol="0" anchor="t"/>
          <a:lstStyle/>
          <a:p>
            <a:pPr marL="0" indent="0" algn="l">
              <a:lnSpc>
                <a:spcPts val="2600"/>
              </a:lnSpc>
              <a:buNone/>
            </a:pPr>
            <a:r>
              <a:rPr lang="en-US" sz="2050" dirty="0">
                <a:solidFill>
                  <a:srgbClr val="3C3939"/>
                </a:solidFill>
                <a:latin typeface="Raleway" pitchFamily="34" charset="0"/>
                <a:ea typeface="Raleway" pitchFamily="34" charset="-122"/>
                <a:cs typeface="Raleway" pitchFamily="34" charset="-120"/>
              </a:rPr>
              <a:t>Monetization Options</a:t>
            </a:r>
            <a:endParaRPr lang="en-US" sz="2050" dirty="0"/>
          </a:p>
        </p:txBody>
      </p:sp>
      <p:sp>
        <p:nvSpPr>
          <p:cNvPr id="15" name="Text 8"/>
          <p:cNvSpPr/>
          <p:nvPr/>
        </p:nvSpPr>
        <p:spPr>
          <a:xfrm>
            <a:off x="6228636" y="6124099"/>
            <a:ext cx="3670697" cy="1017627"/>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Exploration of new revenue streams for creators, including partnerships, advertising, and subscription models.</a:t>
            </a:r>
            <a:endParaRPr lang="en-US" sz="1650" dirty="0"/>
          </a:p>
        </p:txBody>
      </p:sp>
      <p:pic>
        <p:nvPicPr>
          <p:cNvPr id="16" name="Image 5" descr="preencoded.png"/>
          <p:cNvPicPr>
            <a:picLocks noChangeAspect="1"/>
          </p:cNvPicPr>
          <p:nvPr/>
        </p:nvPicPr>
        <p:blipFill>
          <a:blip r:embed="rId8"/>
          <a:stretch>
            <a:fillRect/>
          </a:stretch>
        </p:blipFill>
        <p:spPr>
          <a:xfrm>
            <a:off x="10217468" y="4923353"/>
            <a:ext cx="530185" cy="530185"/>
          </a:xfrm>
          <a:prstGeom prst="rect">
            <a:avLst/>
          </a:prstGeom>
        </p:spPr>
      </p:pic>
      <p:sp>
        <p:nvSpPr>
          <p:cNvPr id="17" name="Text 9"/>
          <p:cNvSpPr/>
          <p:nvPr/>
        </p:nvSpPr>
        <p:spPr>
          <a:xfrm>
            <a:off x="10217468" y="5665589"/>
            <a:ext cx="2651165" cy="331351"/>
          </a:xfrm>
          <a:prstGeom prst="rect">
            <a:avLst/>
          </a:prstGeom>
          <a:noFill/>
          <a:ln/>
        </p:spPr>
        <p:txBody>
          <a:bodyPr wrap="none" lIns="0" tIns="0" rIns="0" bIns="0" rtlCol="0" anchor="t"/>
          <a:lstStyle/>
          <a:p>
            <a:pPr marL="0" indent="0" algn="l">
              <a:lnSpc>
                <a:spcPts val="2600"/>
              </a:lnSpc>
              <a:buNone/>
            </a:pPr>
            <a:r>
              <a:rPr lang="en-US" sz="2050" dirty="0">
                <a:solidFill>
                  <a:srgbClr val="3C3939"/>
                </a:solidFill>
                <a:latin typeface="Raleway" pitchFamily="34" charset="0"/>
                <a:ea typeface="Raleway" pitchFamily="34" charset="-122"/>
                <a:cs typeface="Raleway" pitchFamily="34" charset="-120"/>
              </a:rPr>
              <a:t>Global Expansion</a:t>
            </a:r>
            <a:endParaRPr lang="en-US" sz="2050" dirty="0"/>
          </a:p>
        </p:txBody>
      </p:sp>
      <p:sp>
        <p:nvSpPr>
          <p:cNvPr id="18" name="Text 10"/>
          <p:cNvSpPr/>
          <p:nvPr/>
        </p:nvSpPr>
        <p:spPr>
          <a:xfrm>
            <a:off x="10217468" y="6124099"/>
            <a:ext cx="3670697" cy="1017627"/>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Expansion of the platform to new markets and languages, reaching a broader audience.</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905</Words>
  <Application>Microsoft Office PowerPoint</Application>
  <PresentationFormat>Custom</PresentationFormat>
  <Paragraphs>99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Riya Raghuwanshi</cp:lastModifiedBy>
  <cp:revision>4</cp:revision>
  <dcterms:created xsi:type="dcterms:W3CDTF">2024-08-29T15:16:13Z</dcterms:created>
  <dcterms:modified xsi:type="dcterms:W3CDTF">2024-08-30T15:41:36Z</dcterms:modified>
</cp:coreProperties>
</file>