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81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69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16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6593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615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8367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96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180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827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36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329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3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44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126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606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6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392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38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8693" y="2876312"/>
            <a:ext cx="8016597" cy="1002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kern="0" spc="-126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Searching Algorithms</a:t>
            </a:r>
            <a:endParaRPr lang="en-US" sz="6300" dirty="0"/>
          </a:p>
        </p:txBody>
      </p:sp>
      <p:sp>
        <p:nvSpPr>
          <p:cNvPr id="7" name="Text 3"/>
          <p:cNvSpPr/>
          <p:nvPr/>
        </p:nvSpPr>
        <p:spPr>
          <a:xfrm>
            <a:off x="968693" y="4248626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Welcome! Let's learn about Linear and Binary Search.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968693" y="4921329"/>
            <a:ext cx="2795707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Riya Raghuwanshi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472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942" y="2497574"/>
            <a:ext cx="6873716" cy="323433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934" y="626388"/>
            <a:ext cx="4154805" cy="519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kern="0" spc="-65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Linear Search</a:t>
            </a:r>
            <a:endParaRPr lang="en-US" sz="3250" dirty="0"/>
          </a:p>
        </p:txBody>
      </p:sp>
      <p:sp>
        <p:nvSpPr>
          <p:cNvPr id="7" name="Text 2"/>
          <p:cNvSpPr/>
          <p:nvPr/>
        </p:nvSpPr>
        <p:spPr>
          <a:xfrm>
            <a:off x="617934" y="1145739"/>
            <a:ext cx="6079331" cy="547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each element in the array sequentially.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1350" b="1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Time Complexity: O(n)</a:t>
            </a:r>
            <a:endParaRPr lang="en-US" sz="1350" b="1" dirty="0"/>
          </a:p>
        </p:txBody>
      </p:sp>
      <p:sp>
        <p:nvSpPr>
          <p:cNvPr id="8" name="Shape 3"/>
          <p:cNvSpPr/>
          <p:nvPr/>
        </p:nvSpPr>
        <p:spPr>
          <a:xfrm>
            <a:off x="871299" y="1891546"/>
            <a:ext cx="22860" cy="5711666"/>
          </a:xfrm>
          <a:prstGeom prst="roundRect">
            <a:avLst>
              <a:gd name="adj" fmla="val 324429"/>
            </a:avLst>
          </a:prstGeom>
          <a:solidFill>
            <a:srgbClr val="D6BADD"/>
          </a:solidFill>
          <a:ln/>
        </p:spPr>
      </p:sp>
      <p:sp>
        <p:nvSpPr>
          <p:cNvPr id="9" name="Shape 4"/>
          <p:cNvSpPr/>
          <p:nvPr/>
        </p:nvSpPr>
        <p:spPr>
          <a:xfrm>
            <a:off x="1058466" y="2277308"/>
            <a:ext cx="617934" cy="22860"/>
          </a:xfrm>
          <a:prstGeom prst="roundRect">
            <a:avLst>
              <a:gd name="adj" fmla="val 324429"/>
            </a:avLst>
          </a:prstGeom>
          <a:solidFill>
            <a:srgbClr val="D6BADD"/>
          </a:solidFill>
          <a:ln/>
        </p:spPr>
      </p:sp>
      <p:sp>
        <p:nvSpPr>
          <p:cNvPr id="10" name="Shape 5"/>
          <p:cNvSpPr/>
          <p:nvPr/>
        </p:nvSpPr>
        <p:spPr>
          <a:xfrm>
            <a:off x="684133" y="2090142"/>
            <a:ext cx="397193" cy="397193"/>
          </a:xfrm>
          <a:prstGeom prst="roundRect">
            <a:avLst>
              <a:gd name="adj" fmla="val 1867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820341" y="2164080"/>
            <a:ext cx="124658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1853922" y="2068116"/>
            <a:ext cx="2077403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1853922" y="2433638"/>
            <a:ext cx="4843343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Start at index 0</a:t>
            </a:r>
            <a:endParaRPr lang="en-US" sz="1350" dirty="0"/>
          </a:p>
        </p:txBody>
      </p:sp>
      <p:sp>
        <p:nvSpPr>
          <p:cNvPr id="14" name="Shape 9"/>
          <p:cNvSpPr/>
          <p:nvPr/>
        </p:nvSpPr>
        <p:spPr>
          <a:xfrm>
            <a:off x="1058466" y="3454956"/>
            <a:ext cx="617934" cy="22860"/>
          </a:xfrm>
          <a:prstGeom prst="roundRect">
            <a:avLst>
              <a:gd name="adj" fmla="val 324429"/>
            </a:avLst>
          </a:prstGeom>
          <a:solidFill>
            <a:srgbClr val="D6BADD"/>
          </a:solidFill>
          <a:ln/>
        </p:spPr>
      </p:sp>
      <p:sp>
        <p:nvSpPr>
          <p:cNvPr id="15" name="Shape 10"/>
          <p:cNvSpPr/>
          <p:nvPr/>
        </p:nvSpPr>
        <p:spPr>
          <a:xfrm>
            <a:off x="684133" y="3267789"/>
            <a:ext cx="397193" cy="397193"/>
          </a:xfrm>
          <a:prstGeom prst="roundRect">
            <a:avLst>
              <a:gd name="adj" fmla="val 1867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20341" y="3341727"/>
            <a:ext cx="124658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1950" dirty="0"/>
          </a:p>
        </p:txBody>
      </p:sp>
      <p:sp>
        <p:nvSpPr>
          <p:cNvPr id="17" name="Text 12"/>
          <p:cNvSpPr/>
          <p:nvPr/>
        </p:nvSpPr>
        <p:spPr>
          <a:xfrm>
            <a:off x="1853922" y="3245763"/>
            <a:ext cx="2077403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1600" dirty="0"/>
          </a:p>
        </p:txBody>
      </p:sp>
      <p:sp>
        <p:nvSpPr>
          <p:cNvPr id="18" name="Text 13"/>
          <p:cNvSpPr/>
          <p:nvPr/>
        </p:nvSpPr>
        <p:spPr>
          <a:xfrm>
            <a:off x="1853922" y="3611285"/>
            <a:ext cx="4843343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Compare current element to target</a:t>
            </a:r>
            <a:endParaRPr lang="en-US" sz="1350" dirty="0"/>
          </a:p>
        </p:txBody>
      </p:sp>
      <p:sp>
        <p:nvSpPr>
          <p:cNvPr id="19" name="Shape 14"/>
          <p:cNvSpPr/>
          <p:nvPr/>
        </p:nvSpPr>
        <p:spPr>
          <a:xfrm>
            <a:off x="1058466" y="4632603"/>
            <a:ext cx="617934" cy="22860"/>
          </a:xfrm>
          <a:prstGeom prst="roundRect">
            <a:avLst>
              <a:gd name="adj" fmla="val 324429"/>
            </a:avLst>
          </a:prstGeom>
          <a:solidFill>
            <a:srgbClr val="D6BADD"/>
          </a:solidFill>
          <a:ln/>
        </p:spPr>
      </p:sp>
      <p:sp>
        <p:nvSpPr>
          <p:cNvPr id="20" name="Shape 15"/>
          <p:cNvSpPr/>
          <p:nvPr/>
        </p:nvSpPr>
        <p:spPr>
          <a:xfrm>
            <a:off x="684133" y="4445437"/>
            <a:ext cx="397193" cy="397193"/>
          </a:xfrm>
          <a:prstGeom prst="roundRect">
            <a:avLst>
              <a:gd name="adj" fmla="val 1867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820341" y="4519374"/>
            <a:ext cx="124658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1950" dirty="0"/>
          </a:p>
        </p:txBody>
      </p:sp>
      <p:sp>
        <p:nvSpPr>
          <p:cNvPr id="22" name="Text 17"/>
          <p:cNvSpPr/>
          <p:nvPr/>
        </p:nvSpPr>
        <p:spPr>
          <a:xfrm>
            <a:off x="1853922" y="4423410"/>
            <a:ext cx="2077403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1600" dirty="0"/>
          </a:p>
        </p:txBody>
      </p:sp>
      <p:sp>
        <p:nvSpPr>
          <p:cNvPr id="23" name="Text 18"/>
          <p:cNvSpPr/>
          <p:nvPr/>
        </p:nvSpPr>
        <p:spPr>
          <a:xfrm>
            <a:off x="1853922" y="4788932"/>
            <a:ext cx="4843343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equal, return index</a:t>
            </a:r>
            <a:endParaRPr lang="en-US" sz="1350" dirty="0"/>
          </a:p>
        </p:txBody>
      </p:sp>
      <p:sp>
        <p:nvSpPr>
          <p:cNvPr id="24" name="Shape 19"/>
          <p:cNvSpPr/>
          <p:nvPr/>
        </p:nvSpPr>
        <p:spPr>
          <a:xfrm>
            <a:off x="1058466" y="5810250"/>
            <a:ext cx="617934" cy="22860"/>
          </a:xfrm>
          <a:prstGeom prst="roundRect">
            <a:avLst>
              <a:gd name="adj" fmla="val 324429"/>
            </a:avLst>
          </a:prstGeom>
          <a:solidFill>
            <a:srgbClr val="D6BADD"/>
          </a:solidFill>
          <a:ln/>
        </p:spPr>
      </p:sp>
      <p:sp>
        <p:nvSpPr>
          <p:cNvPr id="25" name="Shape 20"/>
          <p:cNvSpPr/>
          <p:nvPr/>
        </p:nvSpPr>
        <p:spPr>
          <a:xfrm>
            <a:off x="684133" y="5623084"/>
            <a:ext cx="397193" cy="397193"/>
          </a:xfrm>
          <a:prstGeom prst="roundRect">
            <a:avLst>
              <a:gd name="adj" fmla="val 1867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820341" y="5697022"/>
            <a:ext cx="124658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1950" dirty="0"/>
          </a:p>
        </p:txBody>
      </p:sp>
      <p:sp>
        <p:nvSpPr>
          <p:cNvPr id="27" name="Text 22"/>
          <p:cNvSpPr/>
          <p:nvPr/>
        </p:nvSpPr>
        <p:spPr>
          <a:xfrm>
            <a:off x="1853922" y="5601057"/>
            <a:ext cx="2077403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1600" dirty="0"/>
          </a:p>
        </p:txBody>
      </p:sp>
      <p:sp>
        <p:nvSpPr>
          <p:cNvPr id="28" name="Text 23"/>
          <p:cNvSpPr/>
          <p:nvPr/>
        </p:nvSpPr>
        <p:spPr>
          <a:xfrm>
            <a:off x="1853922" y="5966579"/>
            <a:ext cx="4843343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not, move to next element</a:t>
            </a:r>
            <a:endParaRPr lang="en-US" sz="1350" dirty="0"/>
          </a:p>
        </p:txBody>
      </p:sp>
      <p:sp>
        <p:nvSpPr>
          <p:cNvPr id="29" name="Shape 24"/>
          <p:cNvSpPr/>
          <p:nvPr/>
        </p:nvSpPr>
        <p:spPr>
          <a:xfrm>
            <a:off x="1058466" y="6987897"/>
            <a:ext cx="617934" cy="22860"/>
          </a:xfrm>
          <a:prstGeom prst="roundRect">
            <a:avLst>
              <a:gd name="adj" fmla="val 324429"/>
            </a:avLst>
          </a:prstGeom>
          <a:solidFill>
            <a:srgbClr val="D6BADD"/>
          </a:solidFill>
          <a:ln/>
        </p:spPr>
      </p:sp>
      <p:sp>
        <p:nvSpPr>
          <p:cNvPr id="30" name="Shape 25"/>
          <p:cNvSpPr/>
          <p:nvPr/>
        </p:nvSpPr>
        <p:spPr>
          <a:xfrm>
            <a:off x="684133" y="6800731"/>
            <a:ext cx="397193" cy="397193"/>
          </a:xfrm>
          <a:prstGeom prst="roundRect">
            <a:avLst>
              <a:gd name="adj" fmla="val 1867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31" name="Text 26"/>
          <p:cNvSpPr/>
          <p:nvPr/>
        </p:nvSpPr>
        <p:spPr>
          <a:xfrm>
            <a:off x="820341" y="6874669"/>
            <a:ext cx="124658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5</a:t>
            </a:r>
            <a:endParaRPr lang="en-US" sz="1950" dirty="0"/>
          </a:p>
        </p:txBody>
      </p:sp>
      <p:sp>
        <p:nvSpPr>
          <p:cNvPr id="32" name="Text 27"/>
          <p:cNvSpPr/>
          <p:nvPr/>
        </p:nvSpPr>
        <p:spPr>
          <a:xfrm>
            <a:off x="1853922" y="6778704"/>
            <a:ext cx="2077403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5</a:t>
            </a:r>
            <a:endParaRPr lang="en-US" sz="1600" dirty="0"/>
          </a:p>
        </p:txBody>
      </p:sp>
      <p:sp>
        <p:nvSpPr>
          <p:cNvPr id="33" name="Text 28"/>
          <p:cNvSpPr/>
          <p:nvPr/>
        </p:nvSpPr>
        <p:spPr>
          <a:xfrm>
            <a:off x="1853922" y="7144226"/>
            <a:ext cx="4843343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Repeat until target is found or end of array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-23150"/>
            <a:ext cx="7315200" cy="8231624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745" y="2476381"/>
            <a:ext cx="6975991" cy="327874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64820" y="259080"/>
            <a:ext cx="3192780" cy="399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500" kern="0" spc="-5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Binary Search</a:t>
            </a:r>
            <a:endParaRPr lang="en-US" sz="2500" dirty="0"/>
          </a:p>
        </p:txBody>
      </p:sp>
      <p:sp>
        <p:nvSpPr>
          <p:cNvPr id="7" name="Text 2"/>
          <p:cNvSpPr/>
          <p:nvPr/>
        </p:nvSpPr>
        <p:spPr>
          <a:xfrm>
            <a:off x="464820" y="663894"/>
            <a:ext cx="6365558" cy="434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 search for sorted arrays.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1050" b="1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Time Complexity:  O(log n)</a:t>
            </a:r>
            <a:endParaRPr lang="en-US" sz="1050" b="1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21" y="1345525"/>
            <a:ext cx="678418" cy="108549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356717" y="1481138"/>
            <a:ext cx="1596390" cy="19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kern="0" spc="-2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1250" dirty="0"/>
          </a:p>
        </p:txBody>
      </p:sp>
      <p:sp>
        <p:nvSpPr>
          <p:cNvPr id="10" name="Text 4"/>
          <p:cNvSpPr/>
          <p:nvPr/>
        </p:nvSpPr>
        <p:spPr>
          <a:xfrm>
            <a:off x="1356717" y="1762006"/>
            <a:ext cx="5483662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 middle element</a:t>
            </a:r>
            <a:endParaRPr lang="en-US" sz="10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821" y="2431018"/>
            <a:ext cx="678418" cy="108549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356717" y="2566630"/>
            <a:ext cx="1596390" cy="19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kern="0" spc="-2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1250" dirty="0"/>
          </a:p>
        </p:txBody>
      </p:sp>
      <p:sp>
        <p:nvSpPr>
          <p:cNvPr id="13" name="Text 6"/>
          <p:cNvSpPr/>
          <p:nvPr/>
        </p:nvSpPr>
        <p:spPr>
          <a:xfrm>
            <a:off x="1356717" y="2847499"/>
            <a:ext cx="5483662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Compare target to middle</a:t>
            </a:r>
            <a:endParaRPr lang="en-US" sz="10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821" y="3516511"/>
            <a:ext cx="678418" cy="108549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356717" y="3652123"/>
            <a:ext cx="1596390" cy="19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kern="0" spc="-2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1250" dirty="0"/>
          </a:p>
        </p:txBody>
      </p:sp>
      <p:sp>
        <p:nvSpPr>
          <p:cNvPr id="16" name="Text 8"/>
          <p:cNvSpPr/>
          <p:nvPr/>
        </p:nvSpPr>
        <p:spPr>
          <a:xfrm>
            <a:off x="1356717" y="3932992"/>
            <a:ext cx="5483662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equal, return index</a:t>
            </a:r>
            <a:endParaRPr lang="en-US" sz="10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821" y="4602004"/>
            <a:ext cx="678418" cy="1085493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1356717" y="4737616"/>
            <a:ext cx="1596390" cy="19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kern="0" spc="-2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1250" dirty="0"/>
          </a:p>
        </p:txBody>
      </p:sp>
      <p:sp>
        <p:nvSpPr>
          <p:cNvPr id="19" name="Text 10"/>
          <p:cNvSpPr/>
          <p:nvPr/>
        </p:nvSpPr>
        <p:spPr>
          <a:xfrm>
            <a:off x="1356717" y="5018484"/>
            <a:ext cx="5483662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greater, search right half</a:t>
            </a:r>
            <a:endParaRPr lang="en-US" sz="1050" dirty="0"/>
          </a:p>
        </p:txBody>
      </p:sp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21" y="5687497"/>
            <a:ext cx="678418" cy="1085493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1356717" y="5823109"/>
            <a:ext cx="1596390" cy="19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kern="0" spc="-2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5</a:t>
            </a:r>
            <a:endParaRPr lang="en-US" sz="1250" dirty="0"/>
          </a:p>
        </p:txBody>
      </p:sp>
      <p:sp>
        <p:nvSpPr>
          <p:cNvPr id="22" name="Text 12"/>
          <p:cNvSpPr/>
          <p:nvPr/>
        </p:nvSpPr>
        <p:spPr>
          <a:xfrm>
            <a:off x="1356717" y="6103977"/>
            <a:ext cx="5483662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less, search left half</a:t>
            </a:r>
            <a:endParaRPr lang="en-US" sz="1050" dirty="0"/>
          </a:p>
        </p:txBody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821" y="6772989"/>
            <a:ext cx="678418" cy="1085493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1356717" y="6908602"/>
            <a:ext cx="1596390" cy="19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kern="0" spc="-2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6</a:t>
            </a:r>
            <a:endParaRPr lang="en-US" sz="1250" dirty="0"/>
          </a:p>
        </p:txBody>
      </p:sp>
      <p:sp>
        <p:nvSpPr>
          <p:cNvPr id="25" name="Text 14"/>
          <p:cNvSpPr/>
          <p:nvPr/>
        </p:nvSpPr>
        <p:spPr>
          <a:xfrm>
            <a:off x="1356717" y="7189470"/>
            <a:ext cx="5483662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kern="0" spc="-2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Repeat steps 1-5 until found or array is empty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130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Source Sans Pro</vt:lpstr>
      <vt:lpstr>Source Serif Pro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Riya Raghuwanshi</cp:lastModifiedBy>
  <cp:revision>3</cp:revision>
  <dcterms:created xsi:type="dcterms:W3CDTF">2024-08-30T11:15:13Z</dcterms:created>
  <dcterms:modified xsi:type="dcterms:W3CDTF">2024-08-30T12:04:08Z</dcterms:modified>
</cp:coreProperties>
</file>