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786B77-C2BA-4E84-A1E5-B0795FAC5A06}"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E3FE30-484E-4F58-A574-B4BE228716D7}" type="slidenum">
              <a:rPr lang="en-IN" smtClean="0"/>
              <a:t>‹#›</a:t>
            </a:fld>
            <a:endParaRPr lang="en-IN"/>
          </a:p>
        </p:txBody>
      </p:sp>
    </p:spTree>
    <p:extLst>
      <p:ext uri="{BB962C8B-B14F-4D97-AF65-F5344CB8AC3E}">
        <p14:creationId xmlns:p14="http://schemas.microsoft.com/office/powerpoint/2010/main" val="402133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E3FE30-484E-4F58-A574-B4BE228716D7}" type="slidenum">
              <a:rPr lang="en-IN" smtClean="0"/>
              <a:t>9</a:t>
            </a:fld>
            <a:endParaRPr lang="en-IN"/>
          </a:p>
        </p:txBody>
      </p:sp>
    </p:spTree>
    <p:extLst>
      <p:ext uri="{BB962C8B-B14F-4D97-AF65-F5344CB8AC3E}">
        <p14:creationId xmlns:p14="http://schemas.microsoft.com/office/powerpoint/2010/main" val="46359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E3FE30-484E-4F58-A574-B4BE228716D7}" type="slidenum">
              <a:rPr lang="en-IN" smtClean="0"/>
              <a:t>10</a:t>
            </a:fld>
            <a:endParaRPr lang="en-IN"/>
          </a:p>
        </p:txBody>
      </p:sp>
    </p:spTree>
    <p:extLst>
      <p:ext uri="{BB962C8B-B14F-4D97-AF65-F5344CB8AC3E}">
        <p14:creationId xmlns:p14="http://schemas.microsoft.com/office/powerpoint/2010/main" val="257611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6600" y="2119260"/>
            <a:ext cx="5796025" cy="518160"/>
          </a:xfrm>
          <a:prstGeom prst="rect">
            <a:avLst/>
          </a:prstGeom>
        </p:spPr>
        <p:txBody>
          <a:bodyPr vert="horz" wrap="square" lIns="0" tIns="16510" rIns="0" bIns="0" rtlCol="0">
            <a:spAutoFit/>
          </a:bodyPr>
          <a:lstStyle/>
          <a:p>
            <a:pPr marL="3213735">
              <a:lnSpc>
                <a:spcPct val="100000"/>
              </a:lnSpc>
              <a:spcBef>
                <a:spcPts val="130"/>
              </a:spcBef>
            </a:pPr>
            <a:r>
              <a:rPr lang="en-IN" dirty="0" smtClean="0"/>
              <a:t>RIYA SALESIA</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4431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p:cNvSpPr txBox="1"/>
          <p:nvPr/>
        </p:nvSpPr>
        <p:spPr>
          <a:xfrm>
            <a:off x="1164590" y="4866062"/>
            <a:ext cx="8153400" cy="923330"/>
          </a:xfrm>
          <a:prstGeom prst="rect">
            <a:avLst/>
          </a:prstGeom>
          <a:noFill/>
        </p:spPr>
        <p:txBody>
          <a:bodyPr wrap="square" rtlCol="0">
            <a:spAutoFit/>
          </a:bodyPr>
          <a:lstStyle/>
          <a:p>
            <a:pPr algn="ctr"/>
            <a:r>
              <a:rPr lang="en-US" dirty="0">
                <a:latin typeface="Calisto MT" panose="02040603050505030304" pitchFamily="18" charset="0"/>
              </a:rPr>
              <a:t>The model achieved high accuracy in predicting loan defaults, providing valuable insights for risk assessment. It effectively identified defaulters, aiding in proactive risk management for financial institutions.</a:t>
            </a:r>
            <a:endParaRPr lang="en-IN" dirty="0">
              <a:latin typeface="Calisto MT" panose="02040603050505030304" pitchFamily="18" charset="0"/>
            </a:endParaRPr>
          </a:p>
        </p:txBody>
      </p:sp>
      <p:pic>
        <p:nvPicPr>
          <p:cNvPr id="15" name="Picture 14"/>
          <p:cNvPicPr>
            <a:picLocks noChangeAspect="1"/>
          </p:cNvPicPr>
          <p:nvPr/>
        </p:nvPicPr>
        <p:blipFill>
          <a:blip r:embed="rId4"/>
          <a:stretch>
            <a:fillRect/>
          </a:stretch>
        </p:blipFill>
        <p:spPr>
          <a:xfrm>
            <a:off x="0" y="1754915"/>
            <a:ext cx="6172200" cy="2743200"/>
          </a:xfrm>
          <a:prstGeom prst="rect">
            <a:avLst/>
          </a:prstGeom>
        </p:spPr>
      </p:pic>
      <p:pic>
        <p:nvPicPr>
          <p:cNvPr id="16" name="Picture 15"/>
          <p:cNvPicPr>
            <a:picLocks noChangeAspect="1"/>
          </p:cNvPicPr>
          <p:nvPr/>
        </p:nvPicPr>
        <p:blipFill>
          <a:blip r:embed="rId5"/>
          <a:stretch>
            <a:fillRect/>
          </a:stretch>
        </p:blipFill>
        <p:spPr>
          <a:xfrm>
            <a:off x="4800600" y="2015436"/>
            <a:ext cx="5719208" cy="23177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371600"/>
            <a:ext cx="4012248"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2669951" y="2847479"/>
            <a:ext cx="7483730" cy="400110"/>
          </a:xfrm>
          <a:prstGeom prst="rect">
            <a:avLst/>
          </a:prstGeom>
          <a:noFill/>
        </p:spPr>
        <p:txBody>
          <a:bodyPr wrap="square" rtlCol="0">
            <a:spAutoFit/>
          </a:bodyPr>
          <a:lstStyle/>
          <a:p>
            <a:r>
              <a:rPr lang="en-IN" sz="2000" b="1" i="1" dirty="0" smtClean="0"/>
              <a:t>Loan Default Prediction Using RNN ( Recurrent Neural Network )</a:t>
            </a:r>
            <a:endParaRPr lang="en-IN" sz="2000"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81395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851907" y="1956137"/>
            <a:ext cx="7750198" cy="3477875"/>
          </a:xfrm>
          <a:prstGeom prst="rect">
            <a:avLst/>
          </a:prstGeom>
          <a:noFill/>
        </p:spPr>
        <p:txBody>
          <a:bodyPr wrap="square" rtlCol="0">
            <a:spAutoFit/>
          </a:bodyPr>
          <a:lstStyle/>
          <a:p>
            <a:r>
              <a:rPr lang="en-US" sz="2000" dirty="0">
                <a:latin typeface="Calisto MT" panose="02040603050505030304" pitchFamily="18" charset="0"/>
              </a:rPr>
              <a:t>Loan default prediction in banking using RNN involves several key steps. Initially, borrower data is collected, encompassing factors like credit score, debt-to-income ratio, and loan amount. </a:t>
            </a:r>
            <a:endParaRPr lang="en-US" sz="2000" dirty="0" smtClean="0">
              <a:latin typeface="Calisto MT" panose="02040603050505030304" pitchFamily="18" charset="0"/>
            </a:endParaRPr>
          </a:p>
          <a:p>
            <a:r>
              <a:rPr lang="en-US" sz="2000" dirty="0" smtClean="0">
                <a:latin typeface="Calisto MT" panose="02040603050505030304" pitchFamily="18" charset="0"/>
              </a:rPr>
              <a:t>Subsequently</a:t>
            </a:r>
            <a:r>
              <a:rPr lang="en-US" sz="2000" dirty="0">
                <a:latin typeface="Calisto MT" panose="02040603050505030304" pitchFamily="18" charset="0"/>
              </a:rPr>
              <a:t>, data preprocessing tasks such as normalization and reshaping into sequences are conducted. The RNN model, featuring LSTM layers, is then constructed and trained on this data, aiming to capture sequential patterns. </a:t>
            </a:r>
            <a:endParaRPr lang="en-US" sz="2000" dirty="0" smtClean="0">
              <a:latin typeface="Calisto MT" panose="02040603050505030304" pitchFamily="18" charset="0"/>
            </a:endParaRPr>
          </a:p>
          <a:p>
            <a:r>
              <a:rPr lang="en-US" sz="2000" dirty="0" smtClean="0">
                <a:latin typeface="Calisto MT" panose="02040603050505030304" pitchFamily="18" charset="0"/>
              </a:rPr>
              <a:t>Evaluation </a:t>
            </a:r>
            <a:r>
              <a:rPr lang="en-US" sz="2000" dirty="0">
                <a:latin typeface="Calisto MT" panose="02040603050505030304" pitchFamily="18" charset="0"/>
              </a:rPr>
              <a:t>metrics like accuracy and loss are employed to assess model performance. Following training, the model is utilized to predict loan defaults on new data. Analysis of prediction outcomes allows for identifying defaulters and evaluating the model's efficacy.</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34250" y="1911155"/>
            <a:ext cx="7315199" cy="3170099"/>
          </a:xfrm>
          <a:prstGeom prst="rect">
            <a:avLst/>
          </a:prstGeom>
          <a:noFill/>
        </p:spPr>
        <p:txBody>
          <a:bodyPr wrap="square" rtlCol="0">
            <a:spAutoFit/>
          </a:bodyPr>
          <a:lstStyle/>
          <a:p>
            <a:r>
              <a:rPr lang="en-US" sz="2000" dirty="0">
                <a:latin typeface="Calisto MT" panose="02040603050505030304" pitchFamily="18" charset="0"/>
              </a:rPr>
              <a:t>Predicting loan defaults in banking involves utilizing Recurrent Neural Networks (RNNs) to analyze historical borrower data and predict the likelihood of a borrower defaulting on a loan. </a:t>
            </a:r>
            <a:endParaRPr lang="en-US" sz="2000" dirty="0" smtClean="0">
              <a:latin typeface="Calisto MT" panose="02040603050505030304" pitchFamily="18" charset="0"/>
            </a:endParaRPr>
          </a:p>
          <a:p>
            <a:r>
              <a:rPr lang="en-US" sz="2000" dirty="0" smtClean="0">
                <a:latin typeface="Calisto MT" panose="02040603050505030304" pitchFamily="18" charset="0"/>
              </a:rPr>
              <a:t>The </a:t>
            </a:r>
            <a:r>
              <a:rPr lang="en-US" sz="2000" dirty="0">
                <a:latin typeface="Calisto MT" panose="02040603050505030304" pitchFamily="18" charset="0"/>
              </a:rPr>
              <a:t>model is trained on features such as credit score, debt-to-income ratio, loan amount, monthly income, and open credit lines. RNNs leverage the sequential nature of the data to capture temporal dependencies and make accurate predictions. </a:t>
            </a:r>
            <a:endParaRPr lang="en-US" sz="2000" dirty="0" smtClean="0">
              <a:latin typeface="Calisto MT" panose="02040603050505030304" pitchFamily="18" charset="0"/>
            </a:endParaRPr>
          </a:p>
          <a:p>
            <a:r>
              <a:rPr lang="en-US" sz="2000" dirty="0" smtClean="0">
                <a:latin typeface="Calisto MT" panose="02040603050505030304" pitchFamily="18" charset="0"/>
              </a:rPr>
              <a:t>By </a:t>
            </a:r>
            <a:r>
              <a:rPr lang="en-US" sz="2000" dirty="0">
                <a:latin typeface="Calisto MT" panose="02040603050505030304" pitchFamily="18" charset="0"/>
              </a:rPr>
              <a:t>identifying high-risk borrowers, banks can proactively manage their loan portfolios, minimize financial losses, and make informed decisions regarding loan approvals.</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09800"/>
            <a:ext cx="7108825" cy="3785652"/>
          </a:xfrm>
          <a:prstGeom prst="rect">
            <a:avLst/>
          </a:prstGeom>
          <a:noFill/>
        </p:spPr>
        <p:txBody>
          <a:bodyPr wrap="square" rtlCol="0">
            <a:spAutoFit/>
          </a:bodyPr>
          <a:lstStyle/>
          <a:p>
            <a:r>
              <a:rPr lang="en-US" sz="2000" dirty="0">
                <a:latin typeface="Calisto MT" panose="02040603050505030304" pitchFamily="18" charset="0"/>
              </a:rPr>
              <a:t>The project aims to develop a loan default prediction system using Recurrent Neural Networks (RNNs) in banking. It involves collecting borrower data including credit score, debt-to-income ratio, loan amount, monthly income, and open credit lines. The data is preprocessed, split into training and testing sets, and normalized. </a:t>
            </a:r>
            <a:endParaRPr lang="en-US" sz="2000" dirty="0" smtClean="0">
              <a:latin typeface="Calisto MT" panose="02040603050505030304" pitchFamily="18" charset="0"/>
            </a:endParaRPr>
          </a:p>
          <a:p>
            <a:r>
              <a:rPr lang="en-US" sz="2000" dirty="0" smtClean="0">
                <a:latin typeface="Calisto MT" panose="02040603050505030304" pitchFamily="18" charset="0"/>
              </a:rPr>
              <a:t>An </a:t>
            </a:r>
            <a:r>
              <a:rPr lang="en-US" sz="2000" dirty="0">
                <a:latin typeface="Calisto MT" panose="02040603050505030304" pitchFamily="18" charset="0"/>
              </a:rPr>
              <a:t>RNN model is then built and trained on the training data to predict loan defaults. The model's performance is evaluated using accuracy metrics. The system helps banks identify high-risk borrowers, minimize financial losses due to defaults, and make informed decisions regarding loan approvals, thereby improving risk management and overall efficiency.</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112917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99452" y="2170828"/>
            <a:ext cx="8368348" cy="3170099"/>
          </a:xfrm>
          <a:prstGeom prst="rect">
            <a:avLst/>
          </a:prstGeom>
          <a:noFill/>
        </p:spPr>
        <p:txBody>
          <a:bodyPr wrap="square" rtlCol="0">
            <a:spAutoFit/>
          </a:bodyPr>
          <a:lstStyle/>
          <a:p>
            <a:r>
              <a:rPr lang="en-US" sz="2000" dirty="0">
                <a:latin typeface="Calisto MT" panose="02040603050505030304" pitchFamily="18" charset="0"/>
              </a:rPr>
              <a:t>The end users of the loan default prediction system using RNNs in banking include financial institutions such as banks, credit unions, and lending companies. Loan officers, risk managers, and other personnel involved in the lending process are the primary end users. </a:t>
            </a:r>
            <a:endParaRPr lang="en-US" sz="2000" dirty="0" smtClean="0">
              <a:latin typeface="Calisto MT" panose="02040603050505030304" pitchFamily="18" charset="0"/>
            </a:endParaRPr>
          </a:p>
          <a:p>
            <a:r>
              <a:rPr lang="en-US" sz="2000" dirty="0" smtClean="0">
                <a:latin typeface="Calisto MT" panose="02040603050505030304" pitchFamily="18" charset="0"/>
              </a:rPr>
              <a:t>Additionally</a:t>
            </a:r>
            <a:r>
              <a:rPr lang="en-US" sz="2000" dirty="0">
                <a:latin typeface="Calisto MT" panose="02040603050505030304" pitchFamily="18" charset="0"/>
              </a:rPr>
              <a:t>, stakeholders such as regulators and investors may also benefit from the system's insights into borrower risk profiles and default probabilities. </a:t>
            </a:r>
            <a:endParaRPr lang="en-US" sz="2000" dirty="0" smtClean="0">
              <a:latin typeface="Calisto MT" panose="02040603050505030304" pitchFamily="18" charset="0"/>
            </a:endParaRPr>
          </a:p>
          <a:p>
            <a:r>
              <a:rPr lang="en-US" sz="2000" dirty="0" smtClean="0">
                <a:latin typeface="Calisto MT" panose="02040603050505030304" pitchFamily="18" charset="0"/>
              </a:rPr>
              <a:t>Ultimately</a:t>
            </a:r>
            <a:r>
              <a:rPr lang="en-US" sz="2000" dirty="0">
                <a:latin typeface="Calisto MT" panose="02040603050505030304" pitchFamily="18" charset="0"/>
              </a:rPr>
              <a:t>, the system serves to assist decision-makers in mitigating financial risks associated with lending by providing timely and accurate predictions of loan defaults.</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600" y="976673"/>
            <a:ext cx="9365095" cy="505908"/>
          </a:xfrm>
          <a:prstGeom prst="rect">
            <a:avLst/>
          </a:prstGeom>
        </p:spPr>
        <p:txBody>
          <a:bodyPr vert="horz" wrap="square" lIns="0" tIns="13335" rIns="0" bIns="0" rtlCol="0" anchor="ctr">
            <a:spAutoFit/>
          </a:bodyPr>
          <a:lstStyle/>
          <a:p>
            <a:pPr marL="12700" algn="ctr">
              <a:lnSpc>
                <a:spcPct val="100000"/>
              </a:lnSpc>
              <a:spcBef>
                <a:spcPts val="105"/>
              </a:spcBef>
            </a:pPr>
            <a:r>
              <a:rPr sz="3200" spc="-40" dirty="0" smtClean="0"/>
              <a:t>Y</a:t>
            </a:r>
            <a:r>
              <a:rPr sz="3200" spc="10" dirty="0" smtClean="0"/>
              <a:t>O</a:t>
            </a:r>
            <a:r>
              <a:rPr sz="3200" spc="25" dirty="0" smtClean="0"/>
              <a:t>U</a:t>
            </a:r>
            <a:r>
              <a:rPr sz="3200" dirty="0" smtClean="0"/>
              <a:t>R</a:t>
            </a:r>
            <a:r>
              <a:rPr sz="3200" spc="5" dirty="0" smtClean="0"/>
              <a:t> </a:t>
            </a:r>
            <a:r>
              <a:rPr sz="3200" spc="25" dirty="0" smtClean="0"/>
              <a:t>S</a:t>
            </a:r>
            <a:r>
              <a:rPr sz="3200" spc="10" dirty="0" smtClean="0"/>
              <a:t>O</a:t>
            </a:r>
            <a:r>
              <a:rPr sz="3200" spc="25" dirty="0" smtClean="0"/>
              <a:t>LU</a:t>
            </a:r>
            <a:r>
              <a:rPr sz="3200" spc="-35" dirty="0" smtClean="0"/>
              <a:t>T</a:t>
            </a:r>
            <a:r>
              <a:rPr sz="3200" spc="-30" dirty="0" smtClean="0"/>
              <a:t>I</a:t>
            </a:r>
            <a:r>
              <a:rPr sz="3200" spc="10" dirty="0" smtClean="0"/>
              <a:t>O</a:t>
            </a:r>
            <a:r>
              <a:rPr sz="3200" dirty="0" smtClean="0"/>
              <a:t>N</a:t>
            </a:r>
            <a:r>
              <a:rPr sz="3200" spc="-345" dirty="0" smtClean="0"/>
              <a:t> </a:t>
            </a:r>
            <a:r>
              <a:rPr sz="3200" spc="-35" dirty="0" smtClean="0"/>
              <a:t>A</a:t>
            </a:r>
            <a:r>
              <a:rPr sz="3200" spc="-5" dirty="0" smtClean="0"/>
              <a:t>N</a:t>
            </a:r>
            <a:r>
              <a:rPr sz="3200" dirty="0" smtClean="0"/>
              <a:t>D</a:t>
            </a:r>
            <a:r>
              <a:rPr sz="3200" spc="35" dirty="0" smtClean="0"/>
              <a:t> </a:t>
            </a:r>
            <a:r>
              <a:rPr sz="3200" spc="-30" dirty="0" smtClean="0"/>
              <a:t>I</a:t>
            </a:r>
            <a:r>
              <a:rPr sz="3200" spc="-35" dirty="0" smtClean="0"/>
              <a:t>T</a:t>
            </a:r>
            <a:r>
              <a:rPr sz="3200" dirty="0" smtClean="0"/>
              <a:t>S</a:t>
            </a:r>
            <a:r>
              <a:rPr sz="3200" spc="60" dirty="0" smtClean="0"/>
              <a:t> </a:t>
            </a:r>
            <a:r>
              <a:rPr sz="3200" spc="-295" dirty="0" smtClean="0"/>
              <a:t>V</a:t>
            </a:r>
            <a:r>
              <a:rPr sz="3200" spc="-35" dirty="0" smtClean="0"/>
              <a:t>A</a:t>
            </a:r>
            <a:r>
              <a:rPr sz="3200" spc="25" dirty="0" smtClean="0"/>
              <a:t>LU</a:t>
            </a:r>
            <a:r>
              <a:rPr sz="3200" dirty="0" smtClean="0"/>
              <a:t>E</a:t>
            </a:r>
            <a:r>
              <a:rPr sz="3200" spc="-65" dirty="0" smtClean="0"/>
              <a:t> </a:t>
            </a:r>
            <a:r>
              <a:rPr sz="3200" spc="-15" dirty="0" smtClean="0"/>
              <a:t>P</a:t>
            </a:r>
            <a:r>
              <a:rPr sz="3200" spc="-30" dirty="0" smtClean="0"/>
              <a:t>R</a:t>
            </a:r>
            <a:r>
              <a:rPr sz="3200" spc="10" dirty="0" smtClean="0"/>
              <a:t>O</a:t>
            </a:r>
            <a:r>
              <a:rPr sz="3200" spc="-15" dirty="0" smtClean="0"/>
              <a:t>P</a:t>
            </a:r>
            <a:r>
              <a:rPr sz="3200" spc="10" dirty="0" smtClean="0"/>
              <a:t>O</a:t>
            </a:r>
            <a:r>
              <a:rPr sz="3200" spc="25" dirty="0" smtClean="0"/>
              <a:t>S</a:t>
            </a:r>
            <a:r>
              <a:rPr sz="3200" spc="-30" dirty="0" smtClean="0"/>
              <a:t>I</a:t>
            </a:r>
            <a:r>
              <a:rPr sz="3200" spc="-35" dirty="0" smtClean="0"/>
              <a:t>T</a:t>
            </a:r>
            <a:r>
              <a:rPr sz="3200" spc="-30" dirty="0" smtClean="0"/>
              <a:t>I</a:t>
            </a:r>
            <a:r>
              <a:rPr sz="3200" spc="10" dirty="0" smtClean="0"/>
              <a:t>O</a:t>
            </a:r>
            <a:r>
              <a:rPr sz="3200" dirty="0" smtClean="0"/>
              <a:t>N</a:t>
            </a:r>
            <a:endParaRPr sz="32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7</a:t>
            </a:fld>
            <a:endParaRPr spc="10" dirty="0"/>
          </a:p>
        </p:txBody>
      </p:sp>
      <p:sp>
        <p:nvSpPr>
          <p:cNvPr id="14" name="Rectangle 13"/>
          <p:cNvSpPr/>
          <p:nvPr/>
        </p:nvSpPr>
        <p:spPr>
          <a:xfrm>
            <a:off x="1143000" y="1870796"/>
            <a:ext cx="7924800" cy="3844204"/>
          </a:xfrm>
          <a:prstGeom prst="rect">
            <a:avLst/>
          </a:prstGeom>
        </p:spPr>
        <p:txBody>
          <a:bodyPr/>
          <a:lstStyle/>
          <a:p>
            <a:pPr lvl="0"/>
            <a:r>
              <a:rPr lang="en-US" sz="2000" dirty="0" smtClean="0">
                <a:latin typeface="Calisto MT" panose="02040603050505030304" pitchFamily="18" charset="0"/>
              </a:rPr>
              <a:t>This system </a:t>
            </a:r>
            <a:r>
              <a:rPr lang="en-US" sz="2000" dirty="0">
                <a:latin typeface="Calisto MT" panose="02040603050505030304" pitchFamily="18" charset="0"/>
              </a:rPr>
              <a:t>leverages </a:t>
            </a:r>
            <a:r>
              <a:rPr lang="en-US" sz="2000" dirty="0" smtClean="0">
                <a:latin typeface="Calisto MT" panose="02040603050505030304" pitchFamily="18" charset="0"/>
              </a:rPr>
              <a:t>(</a:t>
            </a:r>
            <a:r>
              <a:rPr lang="en-US" sz="2000" dirty="0">
                <a:latin typeface="Calisto MT" panose="02040603050505030304" pitchFamily="18" charset="0"/>
              </a:rPr>
              <a:t>RNNs) to analyze borrower profiles and financial indicators, offering valuable insights into the likelihood of loan defaults. </a:t>
            </a:r>
            <a:endParaRPr lang="en-US" sz="2000" dirty="0" smtClean="0">
              <a:latin typeface="Calisto MT" panose="02040603050505030304" pitchFamily="18" charset="0"/>
            </a:endParaRPr>
          </a:p>
          <a:p>
            <a:pPr lvl="0"/>
            <a:r>
              <a:rPr lang="en-US" sz="2000" dirty="0" smtClean="0">
                <a:latin typeface="Calisto MT" panose="02040603050505030304" pitchFamily="18" charset="0"/>
              </a:rPr>
              <a:t>Its </a:t>
            </a:r>
            <a:r>
              <a:rPr lang="en-US" sz="2000" dirty="0">
                <a:latin typeface="Calisto MT" panose="02040603050505030304" pitchFamily="18" charset="0"/>
              </a:rPr>
              <a:t>value proposition lies in its ability to accurately forecast potential defaults, enabling financial institutions to make informed lending decisions and mitigate risks effectively. </a:t>
            </a:r>
            <a:endParaRPr lang="en-US" sz="2000" dirty="0" smtClean="0">
              <a:latin typeface="Calisto MT" panose="02040603050505030304" pitchFamily="18" charset="0"/>
            </a:endParaRPr>
          </a:p>
          <a:p>
            <a:pPr lvl="0"/>
            <a:r>
              <a:rPr lang="en-US" sz="2000" dirty="0" smtClean="0">
                <a:latin typeface="Calisto MT" panose="02040603050505030304" pitchFamily="18" charset="0"/>
              </a:rPr>
              <a:t>By </a:t>
            </a:r>
            <a:r>
              <a:rPr lang="en-US" sz="2000" dirty="0">
                <a:latin typeface="Calisto MT" panose="02040603050505030304" pitchFamily="18" charset="0"/>
              </a:rPr>
              <a:t>automating the analysis process and providing timely predictions, the system enhances efficiency, reduces manual effort, and improves the overall loan portfolio's performance. </a:t>
            </a:r>
            <a:endParaRPr lang="en-US" sz="2000" dirty="0" smtClean="0">
              <a:latin typeface="Calisto MT" panose="02040603050505030304" pitchFamily="18" charset="0"/>
            </a:endParaRPr>
          </a:p>
          <a:p>
            <a:pPr lvl="0"/>
            <a:r>
              <a:rPr lang="en-US" sz="2000" dirty="0" smtClean="0">
                <a:latin typeface="Calisto MT" panose="02040603050505030304" pitchFamily="18" charset="0"/>
              </a:rPr>
              <a:t>Ultimately</a:t>
            </a:r>
            <a:r>
              <a:rPr lang="en-US" sz="2000" dirty="0">
                <a:latin typeface="Calisto MT" panose="02040603050505030304" pitchFamily="18" charset="0"/>
              </a:rPr>
              <a:t>, it helps financial institutions optimize their lending practices, minimize losses, and maintain a healthy balance between risk and profitability.</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362200"/>
            <a:ext cx="6846570" cy="3170099"/>
          </a:xfrm>
          <a:prstGeom prst="rect">
            <a:avLst/>
          </a:prstGeom>
          <a:noFill/>
        </p:spPr>
        <p:txBody>
          <a:bodyPr wrap="square" rtlCol="0">
            <a:spAutoFit/>
          </a:bodyPr>
          <a:lstStyle/>
          <a:p>
            <a:r>
              <a:rPr lang="en-US" sz="2000" dirty="0">
                <a:latin typeface="Calisto MT" panose="02040603050505030304" pitchFamily="18" charset="0"/>
              </a:rPr>
              <a:t>The wow factor in the solution lies in its ability to accurately predict loan defaults based on complex borrower profiles and financial indicators. </a:t>
            </a:r>
            <a:endParaRPr lang="en-US" sz="2000" dirty="0" smtClean="0">
              <a:latin typeface="Calisto MT" panose="02040603050505030304" pitchFamily="18" charset="0"/>
            </a:endParaRPr>
          </a:p>
          <a:p>
            <a:r>
              <a:rPr lang="en-US" sz="2000" dirty="0" smtClean="0">
                <a:latin typeface="Calisto MT" panose="02040603050505030304" pitchFamily="18" charset="0"/>
              </a:rPr>
              <a:t>By </a:t>
            </a:r>
            <a:r>
              <a:rPr lang="en-US" sz="2000" dirty="0">
                <a:latin typeface="Calisto MT" panose="02040603050505030304" pitchFamily="18" charset="0"/>
              </a:rPr>
              <a:t>leveraging Recurrent Neural Networks (RNNs), the model can capture temporal dependencies in the data, providing more robust predictions. </a:t>
            </a:r>
            <a:endParaRPr lang="en-US" sz="2000" dirty="0" smtClean="0">
              <a:latin typeface="Calisto MT" panose="02040603050505030304" pitchFamily="18" charset="0"/>
            </a:endParaRPr>
          </a:p>
          <a:p>
            <a:r>
              <a:rPr lang="en-US" sz="2000" dirty="0" smtClean="0">
                <a:latin typeface="Calisto MT" panose="02040603050505030304" pitchFamily="18" charset="0"/>
              </a:rPr>
              <a:t>This </a:t>
            </a:r>
            <a:r>
              <a:rPr lang="en-US" sz="2000" dirty="0">
                <a:latin typeface="Calisto MT" panose="02040603050505030304" pitchFamily="18" charset="0"/>
              </a:rPr>
              <a:t>empowers financial institutions to make informed decisions, mitigate risks, and optimize loan approval processes, ultimately enhancing operational efficiency and profitability while reducing potential losses.</a:t>
            </a:r>
            <a:endParaRPr lang="en-IN" sz="20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1995" y="625486"/>
            <a:ext cx="2855603"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16" name="TextBox 15"/>
          <p:cNvSpPr txBox="1"/>
          <p:nvPr/>
        </p:nvSpPr>
        <p:spPr>
          <a:xfrm>
            <a:off x="721995" y="1653004"/>
            <a:ext cx="4388516" cy="369332"/>
          </a:xfrm>
          <a:prstGeom prst="rect">
            <a:avLst/>
          </a:prstGeom>
          <a:noFill/>
        </p:spPr>
        <p:txBody>
          <a:bodyPr wrap="square" rtlCol="0">
            <a:spAutoFit/>
          </a:bodyPr>
          <a:lstStyle/>
          <a:p>
            <a:endParaRPr lang="en-IN" dirty="0" smtClean="0">
              <a:latin typeface="Calisto MT" panose="02040603050505030304" pitchFamily="18" charset="0"/>
            </a:endParaRPr>
          </a:p>
        </p:txBody>
      </p:sp>
      <p:pic>
        <p:nvPicPr>
          <p:cNvPr id="7" name="Picture 6"/>
          <p:cNvPicPr>
            <a:picLocks noChangeAspect="1"/>
          </p:cNvPicPr>
          <p:nvPr/>
        </p:nvPicPr>
        <p:blipFill>
          <a:blip r:embed="rId4"/>
          <a:stretch>
            <a:fillRect/>
          </a:stretch>
        </p:blipFill>
        <p:spPr>
          <a:xfrm>
            <a:off x="1214786" y="1513284"/>
            <a:ext cx="7791450" cy="438269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1830</TotalTime>
  <Words>707</Words>
  <Application>Microsoft Office PowerPoint</Application>
  <PresentationFormat>Widescreen</PresentationFormat>
  <Paragraphs>53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Calisto MT</vt:lpstr>
      <vt:lpstr>Trebuchet MS</vt:lpstr>
      <vt:lpstr>Office Theme</vt:lpstr>
      <vt:lpstr>RIYA SALESIA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RIYA SALESIA</dc:title>
  <dc:creator>Riya Salesia</dc:creator>
  <cp:lastModifiedBy>riyas</cp:lastModifiedBy>
  <cp:revision>25</cp:revision>
  <dcterms:created xsi:type="dcterms:W3CDTF">2024-03-27T12:30:35Z</dcterms:created>
  <dcterms:modified xsi:type="dcterms:W3CDTF">2024-04-02T16:09:17Z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2024-03-27T00:00:00Z</vt:filetime>
  </property>
</Properties>
</file>