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0083800" cy="7562850"/>
  <p:notesSz cx="100838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2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0524" y="627634"/>
            <a:ext cx="7643926" cy="636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81190"/>
            <a:ext cx="494030" cy="3077845"/>
          </a:xfrm>
          <a:custGeom>
            <a:avLst/>
            <a:gdLst/>
            <a:ahLst/>
            <a:cxnLst/>
            <a:rect l="l" t="t" r="r" b="b"/>
            <a:pathLst>
              <a:path w="494030" h="3077845">
                <a:moveTo>
                  <a:pt x="0" y="0"/>
                </a:moveTo>
                <a:lnTo>
                  <a:pt x="0" y="3077846"/>
                </a:lnTo>
                <a:lnTo>
                  <a:pt x="493588" y="3077846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56989" y="4607902"/>
            <a:ext cx="4424680" cy="2951480"/>
          </a:xfrm>
          <a:custGeom>
            <a:avLst/>
            <a:gdLst/>
            <a:ahLst/>
            <a:cxnLst/>
            <a:rect l="l" t="t" r="r" b="b"/>
            <a:pathLst>
              <a:path w="4424680" h="2951479">
                <a:moveTo>
                  <a:pt x="0" y="2951138"/>
                </a:moveTo>
                <a:lnTo>
                  <a:pt x="4424269" y="0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64779" y="0"/>
            <a:ext cx="1343025" cy="7559675"/>
          </a:xfrm>
          <a:custGeom>
            <a:avLst/>
            <a:gdLst/>
            <a:ahLst/>
            <a:cxnLst/>
            <a:rect l="l" t="t" r="r" b="b"/>
            <a:pathLst>
              <a:path w="1343025" h="7559675">
                <a:moveTo>
                  <a:pt x="0" y="0"/>
                </a:moveTo>
                <a:lnTo>
                  <a:pt x="1343025" y="7559674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597534" y="0"/>
            <a:ext cx="2484120" cy="7559040"/>
          </a:xfrm>
          <a:custGeom>
            <a:avLst/>
            <a:gdLst/>
            <a:ahLst/>
            <a:cxnLst/>
            <a:rect l="l" t="t" r="r" b="b"/>
            <a:pathLst>
              <a:path w="2484120" h="7559040">
                <a:moveTo>
                  <a:pt x="2230868" y="0"/>
                </a:moveTo>
                <a:lnTo>
                  <a:pt x="0" y="7559037"/>
                </a:lnTo>
                <a:lnTo>
                  <a:pt x="2483724" y="7559037"/>
                </a:lnTo>
                <a:lnTo>
                  <a:pt x="2483724" y="8969"/>
                </a:lnTo>
                <a:lnTo>
                  <a:pt x="2230868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943166" y="0"/>
            <a:ext cx="2138680" cy="7559040"/>
          </a:xfrm>
          <a:custGeom>
            <a:avLst/>
            <a:gdLst/>
            <a:ahLst/>
            <a:cxnLst/>
            <a:rect l="l" t="t" r="r" b="b"/>
            <a:pathLst>
              <a:path w="2138679" h="7559040">
                <a:moveTo>
                  <a:pt x="2138092" y="0"/>
                </a:moveTo>
                <a:lnTo>
                  <a:pt x="0" y="0"/>
                </a:lnTo>
                <a:lnTo>
                  <a:pt x="1324530" y="7559035"/>
                </a:lnTo>
                <a:lnTo>
                  <a:pt x="2138092" y="7559035"/>
                </a:lnTo>
                <a:lnTo>
                  <a:pt x="2138092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318249" y="4320987"/>
            <a:ext cx="2763520" cy="3238500"/>
          </a:xfrm>
          <a:custGeom>
            <a:avLst/>
            <a:gdLst/>
            <a:ahLst/>
            <a:cxnLst/>
            <a:rect l="l" t="t" r="r" b="b"/>
            <a:pathLst>
              <a:path w="2763520" h="3238500">
                <a:moveTo>
                  <a:pt x="2763009" y="0"/>
                </a:moveTo>
                <a:lnTo>
                  <a:pt x="0" y="3238050"/>
                </a:lnTo>
                <a:lnTo>
                  <a:pt x="2763009" y="3238050"/>
                </a:lnTo>
                <a:lnTo>
                  <a:pt x="2763009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730676" y="0"/>
            <a:ext cx="2350770" cy="7559040"/>
          </a:xfrm>
          <a:custGeom>
            <a:avLst/>
            <a:gdLst/>
            <a:ahLst/>
            <a:cxnLst/>
            <a:rect l="l" t="t" r="r" b="b"/>
            <a:pathLst>
              <a:path w="2350770" h="7559040">
                <a:moveTo>
                  <a:pt x="2350582" y="0"/>
                </a:moveTo>
                <a:lnTo>
                  <a:pt x="0" y="0"/>
                </a:lnTo>
                <a:lnTo>
                  <a:pt x="2044257" y="7559035"/>
                </a:lnTo>
                <a:lnTo>
                  <a:pt x="2350582" y="7549977"/>
                </a:lnTo>
                <a:lnTo>
                  <a:pt x="2350582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145524" y="0"/>
            <a:ext cx="935990" cy="7559040"/>
          </a:xfrm>
          <a:custGeom>
            <a:avLst/>
            <a:gdLst/>
            <a:ahLst/>
            <a:cxnLst/>
            <a:rect l="l" t="t" r="r" b="b"/>
            <a:pathLst>
              <a:path w="935990" h="7559040">
                <a:moveTo>
                  <a:pt x="935734" y="0"/>
                </a:moveTo>
                <a:lnTo>
                  <a:pt x="745096" y="0"/>
                </a:lnTo>
                <a:lnTo>
                  <a:pt x="0" y="7559035"/>
                </a:lnTo>
                <a:lnTo>
                  <a:pt x="935734" y="7559035"/>
                </a:lnTo>
                <a:lnTo>
                  <a:pt x="935734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924270" y="0"/>
            <a:ext cx="1157605" cy="7559040"/>
          </a:xfrm>
          <a:custGeom>
            <a:avLst/>
            <a:gdLst/>
            <a:ahLst/>
            <a:cxnLst/>
            <a:rect l="l" t="t" r="r" b="b"/>
            <a:pathLst>
              <a:path w="1157604" h="7559040">
                <a:moveTo>
                  <a:pt x="1156989" y="0"/>
                </a:moveTo>
                <a:lnTo>
                  <a:pt x="0" y="0"/>
                </a:lnTo>
                <a:lnTo>
                  <a:pt x="1033925" y="7559035"/>
                </a:lnTo>
                <a:lnTo>
                  <a:pt x="1156989" y="7559035"/>
                </a:lnTo>
                <a:lnTo>
                  <a:pt x="1156989" y="0"/>
                </a:lnTo>
                <a:close/>
              </a:path>
            </a:pathLst>
          </a:custGeom>
          <a:solidFill>
            <a:srgbClr val="226192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94064" y="5420581"/>
            <a:ext cx="1187450" cy="2138680"/>
          </a:xfrm>
          <a:custGeom>
            <a:avLst/>
            <a:gdLst/>
            <a:ahLst/>
            <a:cxnLst/>
            <a:rect l="l" t="t" r="r" b="b"/>
            <a:pathLst>
              <a:path w="1187450" h="2138679">
                <a:moveTo>
                  <a:pt x="1187195" y="0"/>
                </a:moveTo>
                <a:lnTo>
                  <a:pt x="0" y="2138456"/>
                </a:lnTo>
                <a:lnTo>
                  <a:pt x="1187195" y="2132943"/>
                </a:lnTo>
                <a:lnTo>
                  <a:pt x="118719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1568" y="324688"/>
            <a:ext cx="9174480" cy="9389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540" y="1510030"/>
            <a:ext cx="8325484" cy="5184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50322" y="3239966"/>
            <a:ext cx="2379345" cy="4289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b="1" dirty="0">
                <a:latin typeface="Times New Roman"/>
                <a:cs typeface="Times New Roman"/>
              </a:rPr>
              <a:t>Group</a:t>
            </a:r>
            <a:r>
              <a:rPr sz="2700" b="1" spc="-5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No.</a:t>
            </a:r>
            <a:r>
              <a:rPr sz="2700" b="1" spc="-35" dirty="0">
                <a:latin typeface="Times New Roman"/>
                <a:cs typeface="Times New Roman"/>
              </a:rPr>
              <a:t> </a:t>
            </a:r>
            <a:r>
              <a:rPr sz="2700" b="1" spc="-25" dirty="0">
                <a:latin typeface="Times New Roman"/>
                <a:cs typeface="Times New Roman"/>
              </a:rPr>
              <a:t>15</a:t>
            </a:r>
            <a:endParaRPr sz="27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52897" y="6073140"/>
            <a:ext cx="5588000" cy="1095375"/>
            <a:chOff x="2352897" y="6073140"/>
            <a:chExt cx="5588000" cy="1095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9707" y="6073140"/>
              <a:ext cx="2582417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2897" y="6681666"/>
              <a:ext cx="488810" cy="2318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9003" y="6490716"/>
              <a:ext cx="1418082" cy="67741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4947" y="6490716"/>
              <a:ext cx="1056894" cy="6774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6467" y="6490716"/>
              <a:ext cx="2419349" cy="67741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2719" y="6490716"/>
              <a:ext cx="1418081" cy="67741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334895" y="6165291"/>
            <a:ext cx="5410200" cy="79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265"/>
              </a:lnSpc>
              <a:spcBef>
                <a:spcPts val="95"/>
              </a:spcBef>
            </a:pPr>
            <a:r>
              <a:rPr sz="2800" b="1" dirty="0">
                <a:latin typeface="Times New Roman"/>
                <a:cs typeface="Times New Roman"/>
              </a:rPr>
              <a:t>Project</a:t>
            </a:r>
            <a:r>
              <a:rPr sz="2800" b="1" spc="-12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Guide</a:t>
            </a:r>
            <a:endParaRPr sz="2800" dirty="0">
              <a:latin typeface="Times New Roman"/>
              <a:cs typeface="Times New Roman"/>
            </a:endParaRPr>
          </a:p>
          <a:p>
            <a:pPr algn="ctr">
              <a:lnSpc>
                <a:spcPts val="2785"/>
              </a:lnSpc>
            </a:pPr>
            <a:r>
              <a:rPr sz="2400" b="1" dirty="0">
                <a:latin typeface="Times New Roman"/>
                <a:cs typeface="Times New Roman"/>
              </a:rPr>
              <a:t>Ms.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Anagha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Aher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Ms.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Ashwini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Rahude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146304"/>
            <a:ext cx="10081895" cy="1671955"/>
            <a:chOff x="0" y="146304"/>
            <a:chExt cx="10081895" cy="167195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717484"/>
              <a:ext cx="10081259" cy="1007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61" y="1744218"/>
              <a:ext cx="10080625" cy="0"/>
            </a:xfrm>
            <a:custGeom>
              <a:avLst/>
              <a:gdLst/>
              <a:ahLst/>
              <a:cxnLst/>
              <a:rect l="l" t="t" r="r" b="b"/>
              <a:pathLst>
                <a:path w="10080625">
                  <a:moveTo>
                    <a:pt x="0" y="0"/>
                  </a:moveTo>
                  <a:lnTo>
                    <a:pt x="10080625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8991" y="146304"/>
              <a:ext cx="7687056" cy="1571243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297176" y="3917950"/>
          <a:ext cx="6050279" cy="1979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4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Group</a:t>
                      </a:r>
                      <a:r>
                        <a:rPr sz="2000" b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member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21107019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Riya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Rajesh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Sawant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21107012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Rutuja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Patil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21107006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Tanvi</a:t>
                      </a:r>
                      <a:r>
                        <a:rPr sz="20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Panchal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22207008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Sneha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Sabat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0E53CAE-F3B3-E79C-405C-31328C3A0C09}"/>
              </a:ext>
            </a:extLst>
          </p:cNvPr>
          <p:cNvSpPr txBox="1"/>
          <p:nvPr/>
        </p:nvSpPr>
        <p:spPr>
          <a:xfrm>
            <a:off x="437291" y="2143683"/>
            <a:ext cx="897045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based Data-Driven AI Fitness Trainer integrating Deep Learning Algorithms and Computer Vision </a:t>
            </a:r>
            <a:endParaRPr lang="en-IN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2799" y="509016"/>
            <a:ext cx="9568815" cy="1009650"/>
            <a:chOff x="482799" y="509016"/>
            <a:chExt cx="9568815" cy="1009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799" y="783129"/>
              <a:ext cx="3032609" cy="44771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4971" y="509016"/>
              <a:ext cx="6846570" cy="10096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Research</a:t>
            </a:r>
            <a:r>
              <a:rPr spc="-70" dirty="0"/>
              <a:t> </a:t>
            </a:r>
            <a:r>
              <a:rPr dirty="0"/>
              <a:t>Gap</a:t>
            </a:r>
            <a:r>
              <a:rPr spc="-70" dirty="0"/>
              <a:t> </a:t>
            </a:r>
            <a:r>
              <a:rPr dirty="0"/>
              <a:t>(Limitations</a:t>
            </a:r>
            <a:r>
              <a:rPr spc="-7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existing</a:t>
            </a:r>
            <a:r>
              <a:rPr spc="-60" dirty="0"/>
              <a:t> </a:t>
            </a:r>
            <a:r>
              <a:rPr spc="-10" dirty="0"/>
              <a:t>systems)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8708" y="1933448"/>
            <a:ext cx="8629650" cy="424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Limited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Exercise</a:t>
            </a:r>
            <a:r>
              <a:rPr sz="1800" spc="7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Variety: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Existing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systems,</a:t>
            </a:r>
            <a:r>
              <a:rPr sz="1800" spc="6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those</a:t>
            </a:r>
            <a:r>
              <a:rPr sz="1800" spc="6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5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Mediapipe,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7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often </a:t>
            </a:r>
            <a:r>
              <a:rPr sz="1800" dirty="0">
                <a:latin typeface="Times New Roman"/>
                <a:cs typeface="Times New Roman"/>
              </a:rPr>
              <a:t>restricted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specific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exercises,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limiting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ability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diverse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workouts.</a:t>
            </a:r>
            <a:endParaRPr sz="1800">
              <a:latin typeface="Times New Roman"/>
              <a:cs typeface="Times New Roman"/>
            </a:endParaRPr>
          </a:p>
          <a:p>
            <a:pPr marL="354965" indent="-342265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Environmental</a:t>
            </a:r>
            <a:r>
              <a:rPr sz="1800" spc="4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Dependence: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Current</a:t>
            </a:r>
            <a:r>
              <a:rPr sz="1800" spc="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posture</a:t>
            </a:r>
            <a:r>
              <a:rPr sz="1800" spc="48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estimation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systems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rely</a:t>
            </a:r>
            <a:r>
              <a:rPr sz="1800" spc="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factors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spc="-20" dirty="0">
                <a:latin typeface="Times New Roman"/>
                <a:cs typeface="Times New Roman"/>
              </a:rPr>
              <a:t>like</a:t>
            </a:r>
            <a:endParaRPr sz="18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lighting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camera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quality,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reducing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effectiveness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conditions.</a:t>
            </a:r>
            <a:endParaRPr sz="18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Challenges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Feedback: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While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posture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correction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exists,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integrating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accurate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exercise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tracking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remains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challenge.</a:t>
            </a:r>
            <a:endParaRPr sz="1800">
              <a:latin typeface="Times New Roman"/>
              <a:cs typeface="Times New Roman"/>
            </a:endParaRPr>
          </a:p>
          <a:p>
            <a:pPr marL="354965" indent="-342265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High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Computational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Demand: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learning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models,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MLP,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face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issues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with</a:t>
            </a:r>
            <a:endParaRPr sz="18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scalability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real-time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computational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requirements.</a:t>
            </a:r>
            <a:endParaRPr sz="18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Limited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Personalization: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Many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lack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dynamic,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personalization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on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preferences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evolving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levels.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gaps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existing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present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opportunities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Trainer </a:t>
            </a:r>
            <a:r>
              <a:rPr sz="1800" dirty="0">
                <a:latin typeface="Times New Roman"/>
                <a:cs typeface="Times New Roman"/>
              </a:rPr>
              <a:t>addresses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providing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dynamic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progress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tracking,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feedback,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enhanced </a:t>
            </a:r>
            <a:r>
              <a:rPr sz="1800" dirty="0">
                <a:latin typeface="Times New Roman"/>
                <a:cs typeface="Times New Roman"/>
              </a:rPr>
              <a:t>personalization.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engaging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effective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solution.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967" y="784653"/>
            <a:ext cx="3742545" cy="3563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755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200" dirty="0"/>
              <a:t> </a:t>
            </a:r>
            <a:r>
              <a:rPr spc="-10" dirty="0"/>
              <a:t>Definition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41" y="1789557"/>
            <a:ext cx="8269605" cy="463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Data-</a:t>
            </a:r>
            <a:r>
              <a:rPr sz="1800" dirty="0">
                <a:latin typeface="Times New Roman"/>
                <a:cs typeface="Times New Roman"/>
              </a:rPr>
              <a:t>Driven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Trainer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comprehensive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solution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leverages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artificial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intelligence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personalized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diet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recommendations,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progress,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offer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feedback.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aims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enhance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engagement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motivation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data-</a:t>
            </a:r>
            <a:r>
              <a:rPr sz="1800" dirty="0">
                <a:latin typeface="Times New Roman"/>
                <a:cs typeface="Times New Roman"/>
              </a:rPr>
              <a:t>driven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insights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advanced </a:t>
            </a:r>
            <a:r>
              <a:rPr sz="1800" dirty="0">
                <a:latin typeface="Times New Roman"/>
                <a:cs typeface="Times New Roman"/>
              </a:rPr>
              <a:t>technologies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while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integrating</a:t>
            </a:r>
            <a:r>
              <a:rPr sz="1800" spc="1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secure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subscription-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1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manage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various </a:t>
            </a:r>
            <a:r>
              <a:rPr sz="1800" dirty="0">
                <a:latin typeface="Times New Roman"/>
                <a:cs typeface="Times New Roman"/>
              </a:rPr>
              <a:t>service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tiers.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Key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points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address: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Progress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Tracking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Real-Time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Feedback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Face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Recognition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9265" algn="l"/>
              </a:tabLst>
            </a:pPr>
            <a:r>
              <a:rPr sz="1800" spc="-20" dirty="0">
                <a:latin typeface="Times New Roman"/>
                <a:cs typeface="Times New Roman"/>
              </a:rPr>
              <a:t>Weekly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Performance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Reports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Diet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Recommendation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Engine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9265" algn="l"/>
              </a:tabLst>
            </a:pPr>
            <a:r>
              <a:rPr sz="1800" spc="-20" dirty="0">
                <a:latin typeface="Times New Roman"/>
                <a:cs typeface="Times New Roman"/>
              </a:rPr>
              <a:t>Workout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Recommendation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Engine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9265" algn="l"/>
              </a:tabLst>
            </a:pPr>
            <a:r>
              <a:rPr sz="1800" spc="-10" dirty="0">
                <a:latin typeface="Times New Roman"/>
                <a:cs typeface="Times New Roman"/>
              </a:rPr>
              <a:t>Subscription-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653" y="848657"/>
            <a:ext cx="3747115" cy="35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7621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200" dirty="0"/>
              <a:t> </a:t>
            </a:r>
            <a:r>
              <a:rPr spc="-10" dirty="0"/>
              <a:t>Definition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53866" y="6635902"/>
            <a:ext cx="3588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Figure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2:</a:t>
            </a:r>
            <a:r>
              <a:rPr sz="1800" i="1" spc="-4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Problem</a:t>
            </a:r>
            <a:r>
              <a:rPr sz="1800" i="1" spc="-5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Definition</a:t>
            </a:r>
            <a:r>
              <a:rPr sz="1800" i="1" spc="-6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Diagram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7276" y="5077460"/>
            <a:ext cx="111506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Times New Roman"/>
                <a:cs typeface="Times New Roman"/>
              </a:rPr>
              <a:t>Problem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Definition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221" y="4017340"/>
            <a:ext cx="2152650" cy="1520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predefined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exercises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poor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lighting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performance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focus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squats</a:t>
            </a:r>
            <a:endParaRPr sz="1400">
              <a:latin typeface="Times New Roman"/>
              <a:cs typeface="Times New Roman"/>
            </a:endParaRPr>
          </a:p>
          <a:p>
            <a:pPr marL="183515" marR="5080" indent="-171450">
              <a:lnSpc>
                <a:spcPct val="100000"/>
              </a:lnSpc>
              <a:buFont typeface="Arial MT"/>
              <a:buChar char="•"/>
              <a:tabLst>
                <a:tab pos="234950" algn="l"/>
              </a:tabLst>
            </a:pPr>
            <a:r>
              <a:rPr sz="1400" dirty="0">
                <a:latin typeface="Times New Roman"/>
                <a:cs typeface="Times New Roman"/>
              </a:rPr>
              <a:t>low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phase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speed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estimation 	accuracy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domain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restrictions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hardware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constraints.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8609" y="2277237"/>
            <a:ext cx="205549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feature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interactions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offers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generic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suggestions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struggles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sparse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accuracy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issues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84160" y="4017340"/>
            <a:ext cx="1922780" cy="109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complexity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data-</a:t>
            </a:r>
            <a:endParaRPr sz="140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Times New Roman"/>
                <a:cs typeface="Times New Roman"/>
              </a:rPr>
              <a:t>sharing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scalability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issues</a:t>
            </a:r>
            <a:endParaRPr sz="1400">
              <a:latin typeface="Times New Roman"/>
              <a:cs typeface="Times New Roman"/>
            </a:endParaRPr>
          </a:p>
          <a:p>
            <a:pPr marL="183515" marR="5080" indent="-171450">
              <a:lnSpc>
                <a:spcPct val="100000"/>
              </a:lnSpc>
              <a:buFont typeface="Arial MT"/>
              <a:buChar char="•"/>
              <a:tabLst>
                <a:tab pos="184785" algn="l"/>
              </a:tabLst>
            </a:pPr>
            <a:r>
              <a:rPr sz="1400" dirty="0">
                <a:latin typeface="Times New Roman"/>
                <a:cs typeface="Times New Roman"/>
              </a:rPr>
              <a:t>security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implementation 	difficulties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90572" y="3267455"/>
            <a:ext cx="5242560" cy="2571115"/>
            <a:chOff x="2290572" y="3267455"/>
            <a:chExt cx="5242560" cy="2571115"/>
          </a:xfrm>
        </p:grpSpPr>
        <p:sp>
          <p:nvSpPr>
            <p:cNvPr id="10" name="object 10"/>
            <p:cNvSpPr/>
            <p:nvPr/>
          </p:nvSpPr>
          <p:spPr>
            <a:xfrm>
              <a:off x="5381370" y="3531996"/>
              <a:ext cx="1088390" cy="1335405"/>
            </a:xfrm>
            <a:custGeom>
              <a:avLst/>
              <a:gdLst/>
              <a:ahLst/>
              <a:cxnLst/>
              <a:rect l="l" t="t" r="r" b="b"/>
              <a:pathLst>
                <a:path w="1088389" h="1335404">
                  <a:moveTo>
                    <a:pt x="993266" y="0"/>
                  </a:moveTo>
                  <a:lnTo>
                    <a:pt x="0" y="1260855"/>
                  </a:lnTo>
                  <a:lnTo>
                    <a:pt x="94614" y="1335404"/>
                  </a:lnTo>
                  <a:lnTo>
                    <a:pt x="1087881" y="74548"/>
                  </a:lnTo>
                  <a:lnTo>
                    <a:pt x="9932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0478" y="3277361"/>
              <a:ext cx="5222875" cy="2551430"/>
            </a:xfrm>
            <a:custGeom>
              <a:avLst/>
              <a:gdLst/>
              <a:ahLst/>
              <a:cxnLst/>
              <a:rect l="l" t="t" r="r" b="b"/>
              <a:pathLst>
                <a:path w="5222875" h="2551429">
                  <a:moveTo>
                    <a:pt x="2611374" y="0"/>
                  </a:moveTo>
                  <a:lnTo>
                    <a:pt x="2562314" y="441"/>
                  </a:lnTo>
                  <a:lnTo>
                    <a:pt x="2513474" y="1759"/>
                  </a:lnTo>
                  <a:lnTo>
                    <a:pt x="2464862" y="3947"/>
                  </a:lnTo>
                  <a:lnTo>
                    <a:pt x="2416485" y="6997"/>
                  </a:lnTo>
                  <a:lnTo>
                    <a:pt x="2368351" y="10901"/>
                  </a:lnTo>
                  <a:lnTo>
                    <a:pt x="2320468" y="15652"/>
                  </a:lnTo>
                  <a:lnTo>
                    <a:pt x="2272843" y="21241"/>
                  </a:lnTo>
                  <a:lnTo>
                    <a:pt x="2225486" y="27662"/>
                  </a:lnTo>
                  <a:lnTo>
                    <a:pt x="2178403" y="34905"/>
                  </a:lnTo>
                  <a:lnTo>
                    <a:pt x="2131603" y="42965"/>
                  </a:lnTo>
                  <a:lnTo>
                    <a:pt x="2085093" y="51832"/>
                  </a:lnTo>
                  <a:lnTo>
                    <a:pt x="2038882" y="61499"/>
                  </a:lnTo>
                  <a:lnTo>
                    <a:pt x="1992977" y="71959"/>
                  </a:lnTo>
                  <a:lnTo>
                    <a:pt x="1947386" y="83204"/>
                  </a:lnTo>
                  <a:lnTo>
                    <a:pt x="1902117" y="95226"/>
                  </a:lnTo>
                  <a:lnTo>
                    <a:pt x="1857178" y="108017"/>
                  </a:lnTo>
                  <a:lnTo>
                    <a:pt x="1812577" y="121570"/>
                  </a:lnTo>
                  <a:lnTo>
                    <a:pt x="1768321" y="135876"/>
                  </a:lnTo>
                  <a:lnTo>
                    <a:pt x="1724419" y="150929"/>
                  </a:lnTo>
                  <a:lnTo>
                    <a:pt x="1680878" y="166721"/>
                  </a:lnTo>
                  <a:lnTo>
                    <a:pt x="1637707" y="183243"/>
                  </a:lnTo>
                  <a:lnTo>
                    <a:pt x="1594913" y="200489"/>
                  </a:lnTo>
                  <a:lnTo>
                    <a:pt x="1552504" y="218450"/>
                  </a:lnTo>
                  <a:lnTo>
                    <a:pt x="1510488" y="237118"/>
                  </a:lnTo>
                  <a:lnTo>
                    <a:pt x="1468874" y="256487"/>
                  </a:lnTo>
                  <a:lnTo>
                    <a:pt x="1427667" y="276548"/>
                  </a:lnTo>
                  <a:lnTo>
                    <a:pt x="1386878" y="297293"/>
                  </a:lnTo>
                  <a:lnTo>
                    <a:pt x="1346513" y="318716"/>
                  </a:lnTo>
                  <a:lnTo>
                    <a:pt x="1306581" y="340807"/>
                  </a:lnTo>
                  <a:lnTo>
                    <a:pt x="1267089" y="363560"/>
                  </a:lnTo>
                  <a:lnTo>
                    <a:pt x="1228045" y="386967"/>
                  </a:lnTo>
                  <a:lnTo>
                    <a:pt x="1189457" y="411019"/>
                  </a:lnTo>
                  <a:lnTo>
                    <a:pt x="1151334" y="435710"/>
                  </a:lnTo>
                  <a:lnTo>
                    <a:pt x="1113682" y="461032"/>
                  </a:lnTo>
                  <a:lnTo>
                    <a:pt x="1076510" y="486976"/>
                  </a:lnTo>
                  <a:lnTo>
                    <a:pt x="1039826" y="513536"/>
                  </a:lnTo>
                  <a:lnTo>
                    <a:pt x="1003638" y="540703"/>
                  </a:lnTo>
                  <a:lnTo>
                    <a:pt x="967953" y="568470"/>
                  </a:lnTo>
                  <a:lnTo>
                    <a:pt x="932779" y="596829"/>
                  </a:lnTo>
                  <a:lnTo>
                    <a:pt x="898124" y="625773"/>
                  </a:lnTo>
                  <a:lnTo>
                    <a:pt x="863997" y="655293"/>
                  </a:lnTo>
                  <a:lnTo>
                    <a:pt x="830405" y="685382"/>
                  </a:lnTo>
                  <a:lnTo>
                    <a:pt x="797356" y="716032"/>
                  </a:lnTo>
                  <a:lnTo>
                    <a:pt x="764857" y="747236"/>
                  </a:lnTo>
                  <a:lnTo>
                    <a:pt x="732917" y="778985"/>
                  </a:lnTo>
                  <a:lnTo>
                    <a:pt x="701544" y="811273"/>
                  </a:lnTo>
                  <a:lnTo>
                    <a:pt x="670745" y="844091"/>
                  </a:lnTo>
                  <a:lnTo>
                    <a:pt x="640529" y="877432"/>
                  </a:lnTo>
                  <a:lnTo>
                    <a:pt x="610903" y="911288"/>
                  </a:lnTo>
                  <a:lnTo>
                    <a:pt x="581875" y="945651"/>
                  </a:lnTo>
                  <a:lnTo>
                    <a:pt x="553453" y="980513"/>
                  </a:lnTo>
                  <a:lnTo>
                    <a:pt x="525645" y="1015868"/>
                  </a:lnTo>
                  <a:lnTo>
                    <a:pt x="498459" y="1051706"/>
                  </a:lnTo>
                  <a:lnTo>
                    <a:pt x="471903" y="1088021"/>
                  </a:lnTo>
                  <a:lnTo>
                    <a:pt x="445984" y="1124805"/>
                  </a:lnTo>
                  <a:lnTo>
                    <a:pt x="420711" y="1162050"/>
                  </a:lnTo>
                  <a:lnTo>
                    <a:pt x="396091" y="1199748"/>
                  </a:lnTo>
                  <a:lnTo>
                    <a:pt x="372132" y="1237892"/>
                  </a:lnTo>
                  <a:lnTo>
                    <a:pt x="348843" y="1276474"/>
                  </a:lnTo>
                  <a:lnTo>
                    <a:pt x="326230" y="1315485"/>
                  </a:lnTo>
                  <a:lnTo>
                    <a:pt x="304303" y="1354920"/>
                  </a:lnTo>
                  <a:lnTo>
                    <a:pt x="283068" y="1394769"/>
                  </a:lnTo>
                  <a:lnTo>
                    <a:pt x="262534" y="1435025"/>
                  </a:lnTo>
                  <a:lnTo>
                    <a:pt x="242709" y="1475680"/>
                  </a:lnTo>
                  <a:lnTo>
                    <a:pt x="223600" y="1516727"/>
                  </a:lnTo>
                  <a:lnTo>
                    <a:pt x="205216" y="1558159"/>
                  </a:lnTo>
                  <a:lnTo>
                    <a:pt x="187564" y="1599966"/>
                  </a:lnTo>
                  <a:lnTo>
                    <a:pt x="170652" y="1642142"/>
                  </a:lnTo>
                  <a:lnTo>
                    <a:pt x="154488" y="1684678"/>
                  </a:lnTo>
                  <a:lnTo>
                    <a:pt x="139080" y="1727568"/>
                  </a:lnTo>
                  <a:lnTo>
                    <a:pt x="124436" y="1770803"/>
                  </a:lnTo>
                  <a:lnTo>
                    <a:pt x="110563" y="1814376"/>
                  </a:lnTo>
                  <a:lnTo>
                    <a:pt x="97471" y="1858279"/>
                  </a:lnTo>
                  <a:lnTo>
                    <a:pt x="85165" y="1902504"/>
                  </a:lnTo>
                  <a:lnTo>
                    <a:pt x="73656" y="1947043"/>
                  </a:lnTo>
                  <a:lnTo>
                    <a:pt x="62949" y="1991890"/>
                  </a:lnTo>
                  <a:lnTo>
                    <a:pt x="53054" y="2037035"/>
                  </a:lnTo>
                  <a:lnTo>
                    <a:pt x="43977" y="2082472"/>
                  </a:lnTo>
                  <a:lnTo>
                    <a:pt x="35728" y="2128193"/>
                  </a:lnTo>
                  <a:lnTo>
                    <a:pt x="28314" y="2174190"/>
                  </a:lnTo>
                  <a:lnTo>
                    <a:pt x="21742" y="2220455"/>
                  </a:lnTo>
                  <a:lnTo>
                    <a:pt x="16021" y="2266981"/>
                  </a:lnTo>
                  <a:lnTo>
                    <a:pt x="11158" y="2313759"/>
                  </a:lnTo>
                  <a:lnTo>
                    <a:pt x="7162" y="2360783"/>
                  </a:lnTo>
                  <a:lnTo>
                    <a:pt x="4040" y="2408044"/>
                  </a:lnTo>
                  <a:lnTo>
                    <a:pt x="1801" y="2455535"/>
                  </a:lnTo>
                  <a:lnTo>
                    <a:pt x="451" y="2503248"/>
                  </a:lnTo>
                  <a:lnTo>
                    <a:pt x="0" y="2551176"/>
                  </a:lnTo>
                  <a:lnTo>
                    <a:pt x="1275588" y="2551176"/>
                  </a:lnTo>
                  <a:lnTo>
                    <a:pt x="1276468" y="2504413"/>
                  </a:lnTo>
                  <a:lnTo>
                    <a:pt x="1279091" y="2458075"/>
                  </a:lnTo>
                  <a:lnTo>
                    <a:pt x="1283426" y="2412189"/>
                  </a:lnTo>
                  <a:lnTo>
                    <a:pt x="1289441" y="2366785"/>
                  </a:lnTo>
                  <a:lnTo>
                    <a:pt x="1297109" y="2321892"/>
                  </a:lnTo>
                  <a:lnTo>
                    <a:pt x="1306397" y="2277538"/>
                  </a:lnTo>
                  <a:lnTo>
                    <a:pt x="1317276" y="2233751"/>
                  </a:lnTo>
                  <a:lnTo>
                    <a:pt x="1329716" y="2190562"/>
                  </a:lnTo>
                  <a:lnTo>
                    <a:pt x="1343686" y="2147998"/>
                  </a:lnTo>
                  <a:lnTo>
                    <a:pt x="1359157" y="2106089"/>
                  </a:lnTo>
                  <a:lnTo>
                    <a:pt x="1376098" y="2064863"/>
                  </a:lnTo>
                  <a:lnTo>
                    <a:pt x="1394478" y="2024350"/>
                  </a:lnTo>
                  <a:lnTo>
                    <a:pt x="1414269" y="1984577"/>
                  </a:lnTo>
                  <a:lnTo>
                    <a:pt x="1435440" y="1945574"/>
                  </a:lnTo>
                  <a:lnTo>
                    <a:pt x="1457960" y="1907370"/>
                  </a:lnTo>
                  <a:lnTo>
                    <a:pt x="1481799" y="1869994"/>
                  </a:lnTo>
                  <a:lnTo>
                    <a:pt x="1506927" y="1833473"/>
                  </a:lnTo>
                  <a:lnTo>
                    <a:pt x="1533314" y="1797838"/>
                  </a:lnTo>
                  <a:lnTo>
                    <a:pt x="1560930" y="1763117"/>
                  </a:lnTo>
                  <a:lnTo>
                    <a:pt x="1589745" y="1729338"/>
                  </a:lnTo>
                  <a:lnTo>
                    <a:pt x="1619728" y="1696531"/>
                  </a:lnTo>
                  <a:lnTo>
                    <a:pt x="1650849" y="1664725"/>
                  </a:lnTo>
                  <a:lnTo>
                    <a:pt x="1683078" y="1633947"/>
                  </a:lnTo>
                  <a:lnTo>
                    <a:pt x="1716385" y="1604228"/>
                  </a:lnTo>
                  <a:lnTo>
                    <a:pt x="1750740" y="1575596"/>
                  </a:lnTo>
                  <a:lnTo>
                    <a:pt x="1786112" y="1548079"/>
                  </a:lnTo>
                  <a:lnTo>
                    <a:pt x="1822472" y="1521707"/>
                  </a:lnTo>
                  <a:lnTo>
                    <a:pt x="1859789" y="1496509"/>
                  </a:lnTo>
                  <a:lnTo>
                    <a:pt x="1898032" y="1472512"/>
                  </a:lnTo>
                  <a:lnTo>
                    <a:pt x="1937173" y="1449747"/>
                  </a:lnTo>
                  <a:lnTo>
                    <a:pt x="1977180" y="1428241"/>
                  </a:lnTo>
                  <a:lnTo>
                    <a:pt x="2018024" y="1408024"/>
                  </a:lnTo>
                  <a:lnTo>
                    <a:pt x="2059673" y="1389125"/>
                  </a:lnTo>
                  <a:lnTo>
                    <a:pt x="2102099" y="1371572"/>
                  </a:lnTo>
                  <a:lnTo>
                    <a:pt x="2145271" y="1355394"/>
                  </a:lnTo>
                  <a:lnTo>
                    <a:pt x="2189158" y="1340620"/>
                  </a:lnTo>
                  <a:lnTo>
                    <a:pt x="2233731" y="1327278"/>
                  </a:lnTo>
                  <a:lnTo>
                    <a:pt x="2278960" y="1315399"/>
                  </a:lnTo>
                  <a:lnTo>
                    <a:pt x="2324813" y="1305010"/>
                  </a:lnTo>
                  <a:lnTo>
                    <a:pt x="2371262" y="1296140"/>
                  </a:lnTo>
                  <a:lnTo>
                    <a:pt x="2418275" y="1288818"/>
                  </a:lnTo>
                  <a:lnTo>
                    <a:pt x="2465823" y="1283073"/>
                  </a:lnTo>
                  <a:lnTo>
                    <a:pt x="2513876" y="1278933"/>
                  </a:lnTo>
                  <a:lnTo>
                    <a:pt x="2562403" y="1276429"/>
                  </a:lnTo>
                  <a:lnTo>
                    <a:pt x="2611374" y="1275588"/>
                  </a:lnTo>
                  <a:lnTo>
                    <a:pt x="2660344" y="1276429"/>
                  </a:lnTo>
                  <a:lnTo>
                    <a:pt x="2708871" y="1278933"/>
                  </a:lnTo>
                  <a:lnTo>
                    <a:pt x="2756924" y="1283073"/>
                  </a:lnTo>
                  <a:lnTo>
                    <a:pt x="2804472" y="1288818"/>
                  </a:lnTo>
                  <a:lnTo>
                    <a:pt x="2851485" y="1296140"/>
                  </a:lnTo>
                  <a:lnTo>
                    <a:pt x="2897934" y="1305010"/>
                  </a:lnTo>
                  <a:lnTo>
                    <a:pt x="2943787" y="1315399"/>
                  </a:lnTo>
                  <a:lnTo>
                    <a:pt x="2989016" y="1327278"/>
                  </a:lnTo>
                  <a:lnTo>
                    <a:pt x="3033589" y="1340620"/>
                  </a:lnTo>
                  <a:lnTo>
                    <a:pt x="3077476" y="1355394"/>
                  </a:lnTo>
                  <a:lnTo>
                    <a:pt x="3120648" y="1371572"/>
                  </a:lnTo>
                  <a:lnTo>
                    <a:pt x="3163074" y="1389125"/>
                  </a:lnTo>
                  <a:lnTo>
                    <a:pt x="3204723" y="1408024"/>
                  </a:lnTo>
                  <a:lnTo>
                    <a:pt x="3245567" y="1428241"/>
                  </a:lnTo>
                  <a:lnTo>
                    <a:pt x="3285574" y="1449747"/>
                  </a:lnTo>
                  <a:lnTo>
                    <a:pt x="3324715" y="1472512"/>
                  </a:lnTo>
                  <a:lnTo>
                    <a:pt x="3362958" y="1496509"/>
                  </a:lnTo>
                  <a:lnTo>
                    <a:pt x="3400275" y="1521707"/>
                  </a:lnTo>
                  <a:lnTo>
                    <a:pt x="3436635" y="1548079"/>
                  </a:lnTo>
                  <a:lnTo>
                    <a:pt x="3472007" y="1575596"/>
                  </a:lnTo>
                  <a:lnTo>
                    <a:pt x="3506362" y="1604228"/>
                  </a:lnTo>
                  <a:lnTo>
                    <a:pt x="3539669" y="1633947"/>
                  </a:lnTo>
                  <a:lnTo>
                    <a:pt x="3571898" y="1664725"/>
                  </a:lnTo>
                  <a:lnTo>
                    <a:pt x="3603019" y="1696531"/>
                  </a:lnTo>
                  <a:lnTo>
                    <a:pt x="3633002" y="1729338"/>
                  </a:lnTo>
                  <a:lnTo>
                    <a:pt x="3661817" y="1763117"/>
                  </a:lnTo>
                  <a:lnTo>
                    <a:pt x="3689433" y="1797838"/>
                  </a:lnTo>
                  <a:lnTo>
                    <a:pt x="3715820" y="1833473"/>
                  </a:lnTo>
                  <a:lnTo>
                    <a:pt x="3740948" y="1869994"/>
                  </a:lnTo>
                  <a:lnTo>
                    <a:pt x="3764788" y="1907370"/>
                  </a:lnTo>
                  <a:lnTo>
                    <a:pt x="3787307" y="1945574"/>
                  </a:lnTo>
                  <a:lnTo>
                    <a:pt x="3808478" y="1984577"/>
                  </a:lnTo>
                  <a:lnTo>
                    <a:pt x="3828269" y="2024350"/>
                  </a:lnTo>
                  <a:lnTo>
                    <a:pt x="3846649" y="2064863"/>
                  </a:lnTo>
                  <a:lnTo>
                    <a:pt x="3863590" y="2106089"/>
                  </a:lnTo>
                  <a:lnTo>
                    <a:pt x="3879061" y="2147998"/>
                  </a:lnTo>
                  <a:lnTo>
                    <a:pt x="3893031" y="2190562"/>
                  </a:lnTo>
                  <a:lnTo>
                    <a:pt x="3905471" y="2233751"/>
                  </a:lnTo>
                  <a:lnTo>
                    <a:pt x="3916350" y="2277538"/>
                  </a:lnTo>
                  <a:lnTo>
                    <a:pt x="3925638" y="2321892"/>
                  </a:lnTo>
                  <a:lnTo>
                    <a:pt x="3933306" y="2366785"/>
                  </a:lnTo>
                  <a:lnTo>
                    <a:pt x="3939321" y="2412189"/>
                  </a:lnTo>
                  <a:lnTo>
                    <a:pt x="3943656" y="2458075"/>
                  </a:lnTo>
                  <a:lnTo>
                    <a:pt x="3946279" y="2504413"/>
                  </a:lnTo>
                  <a:lnTo>
                    <a:pt x="3947160" y="2551176"/>
                  </a:lnTo>
                  <a:lnTo>
                    <a:pt x="5222748" y="2551176"/>
                  </a:lnTo>
                  <a:lnTo>
                    <a:pt x="5222296" y="2503248"/>
                  </a:lnTo>
                  <a:lnTo>
                    <a:pt x="5220946" y="2455535"/>
                  </a:lnTo>
                  <a:lnTo>
                    <a:pt x="5218707" y="2408044"/>
                  </a:lnTo>
                  <a:lnTo>
                    <a:pt x="5215585" y="2360783"/>
                  </a:lnTo>
                  <a:lnTo>
                    <a:pt x="5211589" y="2313759"/>
                  </a:lnTo>
                  <a:lnTo>
                    <a:pt x="5206726" y="2266981"/>
                  </a:lnTo>
                  <a:lnTo>
                    <a:pt x="5201005" y="2220455"/>
                  </a:lnTo>
                  <a:lnTo>
                    <a:pt x="5194433" y="2174190"/>
                  </a:lnTo>
                  <a:lnTo>
                    <a:pt x="5187019" y="2128193"/>
                  </a:lnTo>
                  <a:lnTo>
                    <a:pt x="5178770" y="2082472"/>
                  </a:lnTo>
                  <a:lnTo>
                    <a:pt x="5169693" y="2037035"/>
                  </a:lnTo>
                  <a:lnTo>
                    <a:pt x="5159798" y="1991890"/>
                  </a:lnTo>
                  <a:lnTo>
                    <a:pt x="5149091" y="1947043"/>
                  </a:lnTo>
                  <a:lnTo>
                    <a:pt x="5137582" y="1902504"/>
                  </a:lnTo>
                  <a:lnTo>
                    <a:pt x="5125276" y="1858279"/>
                  </a:lnTo>
                  <a:lnTo>
                    <a:pt x="5112184" y="1814376"/>
                  </a:lnTo>
                  <a:lnTo>
                    <a:pt x="5098311" y="1770803"/>
                  </a:lnTo>
                  <a:lnTo>
                    <a:pt x="5083667" y="1727568"/>
                  </a:lnTo>
                  <a:lnTo>
                    <a:pt x="5068259" y="1684678"/>
                  </a:lnTo>
                  <a:lnTo>
                    <a:pt x="5052095" y="1642142"/>
                  </a:lnTo>
                  <a:lnTo>
                    <a:pt x="5035183" y="1599966"/>
                  </a:lnTo>
                  <a:lnTo>
                    <a:pt x="5017531" y="1558159"/>
                  </a:lnTo>
                  <a:lnTo>
                    <a:pt x="4999147" y="1516727"/>
                  </a:lnTo>
                  <a:lnTo>
                    <a:pt x="4980038" y="1475680"/>
                  </a:lnTo>
                  <a:lnTo>
                    <a:pt x="4960213" y="1435025"/>
                  </a:lnTo>
                  <a:lnTo>
                    <a:pt x="4939679" y="1394769"/>
                  </a:lnTo>
                  <a:lnTo>
                    <a:pt x="4918444" y="1354920"/>
                  </a:lnTo>
                  <a:lnTo>
                    <a:pt x="4896517" y="1315485"/>
                  </a:lnTo>
                  <a:lnTo>
                    <a:pt x="4873904" y="1276474"/>
                  </a:lnTo>
                  <a:lnTo>
                    <a:pt x="4850615" y="1237892"/>
                  </a:lnTo>
                  <a:lnTo>
                    <a:pt x="4826656" y="1199748"/>
                  </a:lnTo>
                  <a:lnTo>
                    <a:pt x="4802036" y="1162050"/>
                  </a:lnTo>
                  <a:lnTo>
                    <a:pt x="4776763" y="1124805"/>
                  </a:lnTo>
                  <a:lnTo>
                    <a:pt x="4750844" y="1088021"/>
                  </a:lnTo>
                  <a:lnTo>
                    <a:pt x="4724288" y="1051706"/>
                  </a:lnTo>
                  <a:lnTo>
                    <a:pt x="4697102" y="1015868"/>
                  </a:lnTo>
                  <a:lnTo>
                    <a:pt x="4669294" y="980513"/>
                  </a:lnTo>
                  <a:lnTo>
                    <a:pt x="4640872" y="945651"/>
                  </a:lnTo>
                  <a:lnTo>
                    <a:pt x="4611844" y="911288"/>
                  </a:lnTo>
                  <a:lnTo>
                    <a:pt x="4582218" y="877432"/>
                  </a:lnTo>
                  <a:lnTo>
                    <a:pt x="4552002" y="844091"/>
                  </a:lnTo>
                  <a:lnTo>
                    <a:pt x="4521203" y="811273"/>
                  </a:lnTo>
                  <a:lnTo>
                    <a:pt x="4489830" y="778985"/>
                  </a:lnTo>
                  <a:lnTo>
                    <a:pt x="4457890" y="747236"/>
                  </a:lnTo>
                  <a:lnTo>
                    <a:pt x="4425391" y="716032"/>
                  </a:lnTo>
                  <a:lnTo>
                    <a:pt x="4392342" y="685382"/>
                  </a:lnTo>
                  <a:lnTo>
                    <a:pt x="4358750" y="655293"/>
                  </a:lnTo>
                  <a:lnTo>
                    <a:pt x="4324623" y="625773"/>
                  </a:lnTo>
                  <a:lnTo>
                    <a:pt x="4289968" y="596829"/>
                  </a:lnTo>
                  <a:lnTo>
                    <a:pt x="4254794" y="568470"/>
                  </a:lnTo>
                  <a:lnTo>
                    <a:pt x="4219109" y="540703"/>
                  </a:lnTo>
                  <a:lnTo>
                    <a:pt x="4182921" y="513536"/>
                  </a:lnTo>
                  <a:lnTo>
                    <a:pt x="4146237" y="486976"/>
                  </a:lnTo>
                  <a:lnTo>
                    <a:pt x="4109065" y="461032"/>
                  </a:lnTo>
                  <a:lnTo>
                    <a:pt x="4071413" y="435710"/>
                  </a:lnTo>
                  <a:lnTo>
                    <a:pt x="4033290" y="411019"/>
                  </a:lnTo>
                  <a:lnTo>
                    <a:pt x="3994702" y="386967"/>
                  </a:lnTo>
                  <a:lnTo>
                    <a:pt x="3955658" y="363560"/>
                  </a:lnTo>
                  <a:lnTo>
                    <a:pt x="3916166" y="340807"/>
                  </a:lnTo>
                  <a:lnTo>
                    <a:pt x="3876234" y="318716"/>
                  </a:lnTo>
                  <a:lnTo>
                    <a:pt x="3835869" y="297293"/>
                  </a:lnTo>
                  <a:lnTo>
                    <a:pt x="3795080" y="276548"/>
                  </a:lnTo>
                  <a:lnTo>
                    <a:pt x="3753873" y="256487"/>
                  </a:lnTo>
                  <a:lnTo>
                    <a:pt x="3712259" y="237118"/>
                  </a:lnTo>
                  <a:lnTo>
                    <a:pt x="3670243" y="218450"/>
                  </a:lnTo>
                  <a:lnTo>
                    <a:pt x="3627834" y="200489"/>
                  </a:lnTo>
                  <a:lnTo>
                    <a:pt x="3585040" y="183243"/>
                  </a:lnTo>
                  <a:lnTo>
                    <a:pt x="3541869" y="166721"/>
                  </a:lnTo>
                  <a:lnTo>
                    <a:pt x="3498328" y="150929"/>
                  </a:lnTo>
                  <a:lnTo>
                    <a:pt x="3454426" y="135876"/>
                  </a:lnTo>
                  <a:lnTo>
                    <a:pt x="3410170" y="121570"/>
                  </a:lnTo>
                  <a:lnTo>
                    <a:pt x="3365569" y="108017"/>
                  </a:lnTo>
                  <a:lnTo>
                    <a:pt x="3320630" y="95226"/>
                  </a:lnTo>
                  <a:lnTo>
                    <a:pt x="3275361" y="83204"/>
                  </a:lnTo>
                  <a:lnTo>
                    <a:pt x="3229770" y="71959"/>
                  </a:lnTo>
                  <a:lnTo>
                    <a:pt x="3183865" y="61499"/>
                  </a:lnTo>
                  <a:lnTo>
                    <a:pt x="3137654" y="51832"/>
                  </a:lnTo>
                  <a:lnTo>
                    <a:pt x="3091144" y="42965"/>
                  </a:lnTo>
                  <a:lnTo>
                    <a:pt x="3044344" y="34905"/>
                  </a:lnTo>
                  <a:lnTo>
                    <a:pt x="2997261" y="27662"/>
                  </a:lnTo>
                  <a:lnTo>
                    <a:pt x="2949904" y="21241"/>
                  </a:lnTo>
                  <a:lnTo>
                    <a:pt x="2902279" y="15652"/>
                  </a:lnTo>
                  <a:lnTo>
                    <a:pt x="2854396" y="10901"/>
                  </a:lnTo>
                  <a:lnTo>
                    <a:pt x="2806262" y="6997"/>
                  </a:lnTo>
                  <a:lnTo>
                    <a:pt x="2757885" y="3947"/>
                  </a:lnTo>
                  <a:lnTo>
                    <a:pt x="2709273" y="1759"/>
                  </a:lnTo>
                  <a:lnTo>
                    <a:pt x="2660433" y="441"/>
                  </a:lnTo>
                  <a:lnTo>
                    <a:pt x="2611374" y="0"/>
                  </a:lnTo>
                  <a:close/>
                </a:path>
              </a:pathLst>
            </a:custGeom>
            <a:solidFill>
              <a:srgbClr val="507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0478" y="3277361"/>
              <a:ext cx="5222875" cy="2551430"/>
            </a:xfrm>
            <a:custGeom>
              <a:avLst/>
              <a:gdLst/>
              <a:ahLst/>
              <a:cxnLst/>
              <a:rect l="l" t="t" r="r" b="b"/>
              <a:pathLst>
                <a:path w="5222875" h="2551429">
                  <a:moveTo>
                    <a:pt x="0" y="2551176"/>
                  </a:moveTo>
                  <a:lnTo>
                    <a:pt x="451" y="2503248"/>
                  </a:lnTo>
                  <a:lnTo>
                    <a:pt x="1801" y="2455535"/>
                  </a:lnTo>
                  <a:lnTo>
                    <a:pt x="4040" y="2408044"/>
                  </a:lnTo>
                  <a:lnTo>
                    <a:pt x="7162" y="2360783"/>
                  </a:lnTo>
                  <a:lnTo>
                    <a:pt x="11158" y="2313759"/>
                  </a:lnTo>
                  <a:lnTo>
                    <a:pt x="16021" y="2266981"/>
                  </a:lnTo>
                  <a:lnTo>
                    <a:pt x="21742" y="2220455"/>
                  </a:lnTo>
                  <a:lnTo>
                    <a:pt x="28314" y="2174190"/>
                  </a:lnTo>
                  <a:lnTo>
                    <a:pt x="35728" y="2128193"/>
                  </a:lnTo>
                  <a:lnTo>
                    <a:pt x="43977" y="2082472"/>
                  </a:lnTo>
                  <a:lnTo>
                    <a:pt x="53054" y="2037035"/>
                  </a:lnTo>
                  <a:lnTo>
                    <a:pt x="62949" y="1991890"/>
                  </a:lnTo>
                  <a:lnTo>
                    <a:pt x="73656" y="1947043"/>
                  </a:lnTo>
                  <a:lnTo>
                    <a:pt x="85165" y="1902504"/>
                  </a:lnTo>
                  <a:lnTo>
                    <a:pt x="97471" y="1858279"/>
                  </a:lnTo>
                  <a:lnTo>
                    <a:pt x="110563" y="1814376"/>
                  </a:lnTo>
                  <a:lnTo>
                    <a:pt x="124436" y="1770803"/>
                  </a:lnTo>
                  <a:lnTo>
                    <a:pt x="139080" y="1727568"/>
                  </a:lnTo>
                  <a:lnTo>
                    <a:pt x="154488" y="1684678"/>
                  </a:lnTo>
                  <a:lnTo>
                    <a:pt x="170652" y="1642142"/>
                  </a:lnTo>
                  <a:lnTo>
                    <a:pt x="187564" y="1599966"/>
                  </a:lnTo>
                  <a:lnTo>
                    <a:pt x="205216" y="1558159"/>
                  </a:lnTo>
                  <a:lnTo>
                    <a:pt x="223600" y="1516727"/>
                  </a:lnTo>
                  <a:lnTo>
                    <a:pt x="242709" y="1475680"/>
                  </a:lnTo>
                  <a:lnTo>
                    <a:pt x="262534" y="1435025"/>
                  </a:lnTo>
                  <a:lnTo>
                    <a:pt x="283068" y="1394769"/>
                  </a:lnTo>
                  <a:lnTo>
                    <a:pt x="304303" y="1354920"/>
                  </a:lnTo>
                  <a:lnTo>
                    <a:pt x="326230" y="1315485"/>
                  </a:lnTo>
                  <a:lnTo>
                    <a:pt x="348843" y="1276474"/>
                  </a:lnTo>
                  <a:lnTo>
                    <a:pt x="372132" y="1237892"/>
                  </a:lnTo>
                  <a:lnTo>
                    <a:pt x="396091" y="1199748"/>
                  </a:lnTo>
                  <a:lnTo>
                    <a:pt x="420711" y="1162050"/>
                  </a:lnTo>
                  <a:lnTo>
                    <a:pt x="445984" y="1124805"/>
                  </a:lnTo>
                  <a:lnTo>
                    <a:pt x="471903" y="1088021"/>
                  </a:lnTo>
                  <a:lnTo>
                    <a:pt x="498459" y="1051706"/>
                  </a:lnTo>
                  <a:lnTo>
                    <a:pt x="525645" y="1015868"/>
                  </a:lnTo>
                  <a:lnTo>
                    <a:pt x="553453" y="980513"/>
                  </a:lnTo>
                  <a:lnTo>
                    <a:pt x="581875" y="945651"/>
                  </a:lnTo>
                  <a:lnTo>
                    <a:pt x="610903" y="911288"/>
                  </a:lnTo>
                  <a:lnTo>
                    <a:pt x="640529" y="877432"/>
                  </a:lnTo>
                  <a:lnTo>
                    <a:pt x="670745" y="844091"/>
                  </a:lnTo>
                  <a:lnTo>
                    <a:pt x="701544" y="811273"/>
                  </a:lnTo>
                  <a:lnTo>
                    <a:pt x="732917" y="778985"/>
                  </a:lnTo>
                  <a:lnTo>
                    <a:pt x="764857" y="747236"/>
                  </a:lnTo>
                  <a:lnTo>
                    <a:pt x="797356" y="716032"/>
                  </a:lnTo>
                  <a:lnTo>
                    <a:pt x="830405" y="685382"/>
                  </a:lnTo>
                  <a:lnTo>
                    <a:pt x="863997" y="655293"/>
                  </a:lnTo>
                  <a:lnTo>
                    <a:pt x="898124" y="625773"/>
                  </a:lnTo>
                  <a:lnTo>
                    <a:pt x="932779" y="596829"/>
                  </a:lnTo>
                  <a:lnTo>
                    <a:pt x="967953" y="568470"/>
                  </a:lnTo>
                  <a:lnTo>
                    <a:pt x="1003638" y="540703"/>
                  </a:lnTo>
                  <a:lnTo>
                    <a:pt x="1039826" y="513536"/>
                  </a:lnTo>
                  <a:lnTo>
                    <a:pt x="1076510" y="486976"/>
                  </a:lnTo>
                  <a:lnTo>
                    <a:pt x="1113682" y="461032"/>
                  </a:lnTo>
                  <a:lnTo>
                    <a:pt x="1151334" y="435710"/>
                  </a:lnTo>
                  <a:lnTo>
                    <a:pt x="1189457" y="411019"/>
                  </a:lnTo>
                  <a:lnTo>
                    <a:pt x="1228045" y="386967"/>
                  </a:lnTo>
                  <a:lnTo>
                    <a:pt x="1267089" y="363560"/>
                  </a:lnTo>
                  <a:lnTo>
                    <a:pt x="1306581" y="340807"/>
                  </a:lnTo>
                  <a:lnTo>
                    <a:pt x="1346513" y="318716"/>
                  </a:lnTo>
                  <a:lnTo>
                    <a:pt x="1386878" y="297293"/>
                  </a:lnTo>
                  <a:lnTo>
                    <a:pt x="1427667" y="276548"/>
                  </a:lnTo>
                  <a:lnTo>
                    <a:pt x="1468874" y="256487"/>
                  </a:lnTo>
                  <a:lnTo>
                    <a:pt x="1510488" y="237118"/>
                  </a:lnTo>
                  <a:lnTo>
                    <a:pt x="1552504" y="218450"/>
                  </a:lnTo>
                  <a:lnTo>
                    <a:pt x="1594913" y="200489"/>
                  </a:lnTo>
                  <a:lnTo>
                    <a:pt x="1637707" y="183243"/>
                  </a:lnTo>
                  <a:lnTo>
                    <a:pt x="1680878" y="166721"/>
                  </a:lnTo>
                  <a:lnTo>
                    <a:pt x="1724419" y="150929"/>
                  </a:lnTo>
                  <a:lnTo>
                    <a:pt x="1768321" y="135876"/>
                  </a:lnTo>
                  <a:lnTo>
                    <a:pt x="1812577" y="121570"/>
                  </a:lnTo>
                  <a:lnTo>
                    <a:pt x="1857178" y="108017"/>
                  </a:lnTo>
                  <a:lnTo>
                    <a:pt x="1902117" y="95226"/>
                  </a:lnTo>
                  <a:lnTo>
                    <a:pt x="1947386" y="83204"/>
                  </a:lnTo>
                  <a:lnTo>
                    <a:pt x="1992977" y="71959"/>
                  </a:lnTo>
                  <a:lnTo>
                    <a:pt x="2038882" y="61499"/>
                  </a:lnTo>
                  <a:lnTo>
                    <a:pt x="2085093" y="51832"/>
                  </a:lnTo>
                  <a:lnTo>
                    <a:pt x="2131603" y="42965"/>
                  </a:lnTo>
                  <a:lnTo>
                    <a:pt x="2178403" y="34905"/>
                  </a:lnTo>
                  <a:lnTo>
                    <a:pt x="2225486" y="27662"/>
                  </a:lnTo>
                  <a:lnTo>
                    <a:pt x="2272843" y="21241"/>
                  </a:lnTo>
                  <a:lnTo>
                    <a:pt x="2320468" y="15652"/>
                  </a:lnTo>
                  <a:lnTo>
                    <a:pt x="2368351" y="10901"/>
                  </a:lnTo>
                  <a:lnTo>
                    <a:pt x="2416485" y="6997"/>
                  </a:lnTo>
                  <a:lnTo>
                    <a:pt x="2464862" y="3947"/>
                  </a:lnTo>
                  <a:lnTo>
                    <a:pt x="2513474" y="1759"/>
                  </a:lnTo>
                  <a:lnTo>
                    <a:pt x="2562314" y="441"/>
                  </a:lnTo>
                  <a:lnTo>
                    <a:pt x="2611374" y="0"/>
                  </a:lnTo>
                  <a:lnTo>
                    <a:pt x="2660433" y="441"/>
                  </a:lnTo>
                  <a:lnTo>
                    <a:pt x="2709273" y="1759"/>
                  </a:lnTo>
                  <a:lnTo>
                    <a:pt x="2757885" y="3947"/>
                  </a:lnTo>
                  <a:lnTo>
                    <a:pt x="2806262" y="6997"/>
                  </a:lnTo>
                  <a:lnTo>
                    <a:pt x="2854396" y="10901"/>
                  </a:lnTo>
                  <a:lnTo>
                    <a:pt x="2902279" y="15652"/>
                  </a:lnTo>
                  <a:lnTo>
                    <a:pt x="2949904" y="21241"/>
                  </a:lnTo>
                  <a:lnTo>
                    <a:pt x="2997261" y="27662"/>
                  </a:lnTo>
                  <a:lnTo>
                    <a:pt x="3044344" y="34905"/>
                  </a:lnTo>
                  <a:lnTo>
                    <a:pt x="3091144" y="42965"/>
                  </a:lnTo>
                  <a:lnTo>
                    <a:pt x="3137654" y="51832"/>
                  </a:lnTo>
                  <a:lnTo>
                    <a:pt x="3183865" y="61499"/>
                  </a:lnTo>
                  <a:lnTo>
                    <a:pt x="3229770" y="71959"/>
                  </a:lnTo>
                  <a:lnTo>
                    <a:pt x="3275361" y="83204"/>
                  </a:lnTo>
                  <a:lnTo>
                    <a:pt x="3320630" y="95226"/>
                  </a:lnTo>
                  <a:lnTo>
                    <a:pt x="3365569" y="108017"/>
                  </a:lnTo>
                  <a:lnTo>
                    <a:pt x="3410170" y="121570"/>
                  </a:lnTo>
                  <a:lnTo>
                    <a:pt x="3454426" y="135876"/>
                  </a:lnTo>
                  <a:lnTo>
                    <a:pt x="3498328" y="150929"/>
                  </a:lnTo>
                  <a:lnTo>
                    <a:pt x="3541869" y="166721"/>
                  </a:lnTo>
                  <a:lnTo>
                    <a:pt x="3585040" y="183243"/>
                  </a:lnTo>
                  <a:lnTo>
                    <a:pt x="3627834" y="200489"/>
                  </a:lnTo>
                  <a:lnTo>
                    <a:pt x="3670243" y="218450"/>
                  </a:lnTo>
                  <a:lnTo>
                    <a:pt x="3712259" y="237118"/>
                  </a:lnTo>
                  <a:lnTo>
                    <a:pt x="3753873" y="256487"/>
                  </a:lnTo>
                  <a:lnTo>
                    <a:pt x="3795080" y="276548"/>
                  </a:lnTo>
                  <a:lnTo>
                    <a:pt x="3835869" y="297293"/>
                  </a:lnTo>
                  <a:lnTo>
                    <a:pt x="3876234" y="318716"/>
                  </a:lnTo>
                  <a:lnTo>
                    <a:pt x="3916166" y="340807"/>
                  </a:lnTo>
                  <a:lnTo>
                    <a:pt x="3955658" y="363560"/>
                  </a:lnTo>
                  <a:lnTo>
                    <a:pt x="3994702" y="386967"/>
                  </a:lnTo>
                  <a:lnTo>
                    <a:pt x="4033290" y="411019"/>
                  </a:lnTo>
                  <a:lnTo>
                    <a:pt x="4071413" y="435710"/>
                  </a:lnTo>
                  <a:lnTo>
                    <a:pt x="4109065" y="461032"/>
                  </a:lnTo>
                  <a:lnTo>
                    <a:pt x="4146237" y="486976"/>
                  </a:lnTo>
                  <a:lnTo>
                    <a:pt x="4182921" y="513536"/>
                  </a:lnTo>
                  <a:lnTo>
                    <a:pt x="4219109" y="540703"/>
                  </a:lnTo>
                  <a:lnTo>
                    <a:pt x="4254794" y="568470"/>
                  </a:lnTo>
                  <a:lnTo>
                    <a:pt x="4289968" y="596829"/>
                  </a:lnTo>
                  <a:lnTo>
                    <a:pt x="4324623" y="625773"/>
                  </a:lnTo>
                  <a:lnTo>
                    <a:pt x="4358750" y="655293"/>
                  </a:lnTo>
                  <a:lnTo>
                    <a:pt x="4392342" y="685382"/>
                  </a:lnTo>
                  <a:lnTo>
                    <a:pt x="4425391" y="716032"/>
                  </a:lnTo>
                  <a:lnTo>
                    <a:pt x="4457890" y="747236"/>
                  </a:lnTo>
                  <a:lnTo>
                    <a:pt x="4489830" y="778985"/>
                  </a:lnTo>
                  <a:lnTo>
                    <a:pt x="4521203" y="811273"/>
                  </a:lnTo>
                  <a:lnTo>
                    <a:pt x="4552002" y="844091"/>
                  </a:lnTo>
                  <a:lnTo>
                    <a:pt x="4582218" y="877432"/>
                  </a:lnTo>
                  <a:lnTo>
                    <a:pt x="4611844" y="911288"/>
                  </a:lnTo>
                  <a:lnTo>
                    <a:pt x="4640872" y="945651"/>
                  </a:lnTo>
                  <a:lnTo>
                    <a:pt x="4669294" y="980513"/>
                  </a:lnTo>
                  <a:lnTo>
                    <a:pt x="4697102" y="1015868"/>
                  </a:lnTo>
                  <a:lnTo>
                    <a:pt x="4724288" y="1051706"/>
                  </a:lnTo>
                  <a:lnTo>
                    <a:pt x="4750844" y="1088021"/>
                  </a:lnTo>
                  <a:lnTo>
                    <a:pt x="4776763" y="1124805"/>
                  </a:lnTo>
                  <a:lnTo>
                    <a:pt x="4802036" y="1162050"/>
                  </a:lnTo>
                  <a:lnTo>
                    <a:pt x="4826656" y="1199748"/>
                  </a:lnTo>
                  <a:lnTo>
                    <a:pt x="4850615" y="1237892"/>
                  </a:lnTo>
                  <a:lnTo>
                    <a:pt x="4873904" y="1276474"/>
                  </a:lnTo>
                  <a:lnTo>
                    <a:pt x="4896517" y="1315485"/>
                  </a:lnTo>
                  <a:lnTo>
                    <a:pt x="4918444" y="1354920"/>
                  </a:lnTo>
                  <a:lnTo>
                    <a:pt x="4939679" y="1394769"/>
                  </a:lnTo>
                  <a:lnTo>
                    <a:pt x="4960213" y="1435025"/>
                  </a:lnTo>
                  <a:lnTo>
                    <a:pt x="4980038" y="1475680"/>
                  </a:lnTo>
                  <a:lnTo>
                    <a:pt x="4999147" y="1516727"/>
                  </a:lnTo>
                  <a:lnTo>
                    <a:pt x="5017531" y="1558159"/>
                  </a:lnTo>
                  <a:lnTo>
                    <a:pt x="5035183" y="1599966"/>
                  </a:lnTo>
                  <a:lnTo>
                    <a:pt x="5052095" y="1642142"/>
                  </a:lnTo>
                  <a:lnTo>
                    <a:pt x="5068259" y="1684678"/>
                  </a:lnTo>
                  <a:lnTo>
                    <a:pt x="5083667" y="1727568"/>
                  </a:lnTo>
                  <a:lnTo>
                    <a:pt x="5098311" y="1770803"/>
                  </a:lnTo>
                  <a:lnTo>
                    <a:pt x="5112184" y="1814376"/>
                  </a:lnTo>
                  <a:lnTo>
                    <a:pt x="5125276" y="1858279"/>
                  </a:lnTo>
                  <a:lnTo>
                    <a:pt x="5137582" y="1902504"/>
                  </a:lnTo>
                  <a:lnTo>
                    <a:pt x="5149091" y="1947043"/>
                  </a:lnTo>
                  <a:lnTo>
                    <a:pt x="5159798" y="1991890"/>
                  </a:lnTo>
                  <a:lnTo>
                    <a:pt x="5169693" y="2037035"/>
                  </a:lnTo>
                  <a:lnTo>
                    <a:pt x="5178770" y="2082472"/>
                  </a:lnTo>
                  <a:lnTo>
                    <a:pt x="5187019" y="2128193"/>
                  </a:lnTo>
                  <a:lnTo>
                    <a:pt x="5194433" y="2174190"/>
                  </a:lnTo>
                  <a:lnTo>
                    <a:pt x="5201005" y="2220455"/>
                  </a:lnTo>
                  <a:lnTo>
                    <a:pt x="5206726" y="2266981"/>
                  </a:lnTo>
                  <a:lnTo>
                    <a:pt x="5211589" y="2313759"/>
                  </a:lnTo>
                  <a:lnTo>
                    <a:pt x="5215585" y="2360783"/>
                  </a:lnTo>
                  <a:lnTo>
                    <a:pt x="5218707" y="2408044"/>
                  </a:lnTo>
                  <a:lnTo>
                    <a:pt x="5220946" y="2455535"/>
                  </a:lnTo>
                  <a:lnTo>
                    <a:pt x="5222296" y="2503248"/>
                  </a:lnTo>
                  <a:lnTo>
                    <a:pt x="5222748" y="2551176"/>
                  </a:lnTo>
                  <a:lnTo>
                    <a:pt x="3947160" y="2551176"/>
                  </a:lnTo>
                  <a:lnTo>
                    <a:pt x="3946279" y="2504413"/>
                  </a:lnTo>
                  <a:lnTo>
                    <a:pt x="3943656" y="2458075"/>
                  </a:lnTo>
                  <a:lnTo>
                    <a:pt x="3939321" y="2412189"/>
                  </a:lnTo>
                  <a:lnTo>
                    <a:pt x="3933306" y="2366785"/>
                  </a:lnTo>
                  <a:lnTo>
                    <a:pt x="3925638" y="2321892"/>
                  </a:lnTo>
                  <a:lnTo>
                    <a:pt x="3916350" y="2277538"/>
                  </a:lnTo>
                  <a:lnTo>
                    <a:pt x="3905471" y="2233751"/>
                  </a:lnTo>
                  <a:lnTo>
                    <a:pt x="3893031" y="2190562"/>
                  </a:lnTo>
                  <a:lnTo>
                    <a:pt x="3879061" y="2147998"/>
                  </a:lnTo>
                  <a:lnTo>
                    <a:pt x="3863590" y="2106089"/>
                  </a:lnTo>
                  <a:lnTo>
                    <a:pt x="3846649" y="2064863"/>
                  </a:lnTo>
                  <a:lnTo>
                    <a:pt x="3828269" y="2024350"/>
                  </a:lnTo>
                  <a:lnTo>
                    <a:pt x="3808478" y="1984577"/>
                  </a:lnTo>
                  <a:lnTo>
                    <a:pt x="3787307" y="1945574"/>
                  </a:lnTo>
                  <a:lnTo>
                    <a:pt x="3764788" y="1907370"/>
                  </a:lnTo>
                  <a:lnTo>
                    <a:pt x="3740948" y="1869994"/>
                  </a:lnTo>
                  <a:lnTo>
                    <a:pt x="3715820" y="1833473"/>
                  </a:lnTo>
                  <a:lnTo>
                    <a:pt x="3689433" y="1797838"/>
                  </a:lnTo>
                  <a:lnTo>
                    <a:pt x="3661817" y="1763117"/>
                  </a:lnTo>
                  <a:lnTo>
                    <a:pt x="3633002" y="1729338"/>
                  </a:lnTo>
                  <a:lnTo>
                    <a:pt x="3603019" y="1696531"/>
                  </a:lnTo>
                  <a:lnTo>
                    <a:pt x="3571898" y="1664725"/>
                  </a:lnTo>
                  <a:lnTo>
                    <a:pt x="3539669" y="1633947"/>
                  </a:lnTo>
                  <a:lnTo>
                    <a:pt x="3506362" y="1604228"/>
                  </a:lnTo>
                  <a:lnTo>
                    <a:pt x="3472007" y="1575596"/>
                  </a:lnTo>
                  <a:lnTo>
                    <a:pt x="3436635" y="1548079"/>
                  </a:lnTo>
                  <a:lnTo>
                    <a:pt x="3400275" y="1521707"/>
                  </a:lnTo>
                  <a:lnTo>
                    <a:pt x="3362958" y="1496509"/>
                  </a:lnTo>
                  <a:lnTo>
                    <a:pt x="3324715" y="1472512"/>
                  </a:lnTo>
                  <a:lnTo>
                    <a:pt x="3285574" y="1449747"/>
                  </a:lnTo>
                  <a:lnTo>
                    <a:pt x="3245567" y="1428241"/>
                  </a:lnTo>
                  <a:lnTo>
                    <a:pt x="3204723" y="1408024"/>
                  </a:lnTo>
                  <a:lnTo>
                    <a:pt x="3163074" y="1389125"/>
                  </a:lnTo>
                  <a:lnTo>
                    <a:pt x="3120648" y="1371572"/>
                  </a:lnTo>
                  <a:lnTo>
                    <a:pt x="3077476" y="1355394"/>
                  </a:lnTo>
                  <a:lnTo>
                    <a:pt x="3033589" y="1340620"/>
                  </a:lnTo>
                  <a:lnTo>
                    <a:pt x="2989016" y="1327278"/>
                  </a:lnTo>
                  <a:lnTo>
                    <a:pt x="2943787" y="1315399"/>
                  </a:lnTo>
                  <a:lnTo>
                    <a:pt x="2897934" y="1305010"/>
                  </a:lnTo>
                  <a:lnTo>
                    <a:pt x="2851485" y="1296140"/>
                  </a:lnTo>
                  <a:lnTo>
                    <a:pt x="2804472" y="1288818"/>
                  </a:lnTo>
                  <a:lnTo>
                    <a:pt x="2756924" y="1283073"/>
                  </a:lnTo>
                  <a:lnTo>
                    <a:pt x="2708871" y="1278933"/>
                  </a:lnTo>
                  <a:lnTo>
                    <a:pt x="2660344" y="1276429"/>
                  </a:lnTo>
                  <a:lnTo>
                    <a:pt x="2611374" y="1275588"/>
                  </a:lnTo>
                  <a:lnTo>
                    <a:pt x="2562403" y="1276429"/>
                  </a:lnTo>
                  <a:lnTo>
                    <a:pt x="2513876" y="1278933"/>
                  </a:lnTo>
                  <a:lnTo>
                    <a:pt x="2465823" y="1283073"/>
                  </a:lnTo>
                  <a:lnTo>
                    <a:pt x="2418275" y="1288818"/>
                  </a:lnTo>
                  <a:lnTo>
                    <a:pt x="2371262" y="1296140"/>
                  </a:lnTo>
                  <a:lnTo>
                    <a:pt x="2324813" y="1305010"/>
                  </a:lnTo>
                  <a:lnTo>
                    <a:pt x="2278960" y="1315399"/>
                  </a:lnTo>
                  <a:lnTo>
                    <a:pt x="2233731" y="1327278"/>
                  </a:lnTo>
                  <a:lnTo>
                    <a:pt x="2189158" y="1340620"/>
                  </a:lnTo>
                  <a:lnTo>
                    <a:pt x="2145271" y="1355394"/>
                  </a:lnTo>
                  <a:lnTo>
                    <a:pt x="2102099" y="1371572"/>
                  </a:lnTo>
                  <a:lnTo>
                    <a:pt x="2059673" y="1389125"/>
                  </a:lnTo>
                  <a:lnTo>
                    <a:pt x="2018024" y="1408024"/>
                  </a:lnTo>
                  <a:lnTo>
                    <a:pt x="1977180" y="1428241"/>
                  </a:lnTo>
                  <a:lnTo>
                    <a:pt x="1937173" y="1449747"/>
                  </a:lnTo>
                  <a:lnTo>
                    <a:pt x="1898032" y="1472512"/>
                  </a:lnTo>
                  <a:lnTo>
                    <a:pt x="1859789" y="1496509"/>
                  </a:lnTo>
                  <a:lnTo>
                    <a:pt x="1822472" y="1521707"/>
                  </a:lnTo>
                  <a:lnTo>
                    <a:pt x="1786112" y="1548079"/>
                  </a:lnTo>
                  <a:lnTo>
                    <a:pt x="1750740" y="1575596"/>
                  </a:lnTo>
                  <a:lnTo>
                    <a:pt x="1716385" y="1604228"/>
                  </a:lnTo>
                  <a:lnTo>
                    <a:pt x="1683078" y="1633947"/>
                  </a:lnTo>
                  <a:lnTo>
                    <a:pt x="1650849" y="1664725"/>
                  </a:lnTo>
                  <a:lnTo>
                    <a:pt x="1619728" y="1696531"/>
                  </a:lnTo>
                  <a:lnTo>
                    <a:pt x="1589745" y="1729338"/>
                  </a:lnTo>
                  <a:lnTo>
                    <a:pt x="1560930" y="1763117"/>
                  </a:lnTo>
                  <a:lnTo>
                    <a:pt x="1533314" y="1797838"/>
                  </a:lnTo>
                  <a:lnTo>
                    <a:pt x="1506927" y="1833473"/>
                  </a:lnTo>
                  <a:lnTo>
                    <a:pt x="1481799" y="1869994"/>
                  </a:lnTo>
                  <a:lnTo>
                    <a:pt x="1457960" y="1907370"/>
                  </a:lnTo>
                  <a:lnTo>
                    <a:pt x="1435440" y="1945574"/>
                  </a:lnTo>
                  <a:lnTo>
                    <a:pt x="1414269" y="1984577"/>
                  </a:lnTo>
                  <a:lnTo>
                    <a:pt x="1394478" y="2024350"/>
                  </a:lnTo>
                  <a:lnTo>
                    <a:pt x="1376098" y="2064863"/>
                  </a:lnTo>
                  <a:lnTo>
                    <a:pt x="1359157" y="2106089"/>
                  </a:lnTo>
                  <a:lnTo>
                    <a:pt x="1343686" y="2147998"/>
                  </a:lnTo>
                  <a:lnTo>
                    <a:pt x="1329716" y="2190562"/>
                  </a:lnTo>
                  <a:lnTo>
                    <a:pt x="1317276" y="2233751"/>
                  </a:lnTo>
                  <a:lnTo>
                    <a:pt x="1306397" y="2277538"/>
                  </a:lnTo>
                  <a:lnTo>
                    <a:pt x="1297109" y="2321892"/>
                  </a:lnTo>
                  <a:lnTo>
                    <a:pt x="1289441" y="2366785"/>
                  </a:lnTo>
                  <a:lnTo>
                    <a:pt x="1283426" y="2412189"/>
                  </a:lnTo>
                  <a:lnTo>
                    <a:pt x="1279091" y="2458075"/>
                  </a:lnTo>
                  <a:lnTo>
                    <a:pt x="1276468" y="2504413"/>
                  </a:lnTo>
                  <a:lnTo>
                    <a:pt x="1275588" y="2551176"/>
                  </a:lnTo>
                  <a:lnTo>
                    <a:pt x="0" y="2551176"/>
                  </a:lnTo>
                  <a:close/>
                </a:path>
              </a:pathLst>
            </a:custGeom>
            <a:ln w="19812">
              <a:solidFill>
                <a:srgbClr val="2253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32277" y="3523233"/>
              <a:ext cx="3417570" cy="1380490"/>
            </a:xfrm>
            <a:custGeom>
              <a:avLst/>
              <a:gdLst/>
              <a:ahLst/>
              <a:cxnLst/>
              <a:rect l="l" t="t" r="r" b="b"/>
              <a:pathLst>
                <a:path w="3417570" h="1380489">
                  <a:moveTo>
                    <a:pt x="1090041" y="1305814"/>
                  </a:moveTo>
                  <a:lnTo>
                    <a:pt x="94488" y="46736"/>
                  </a:lnTo>
                  <a:lnTo>
                    <a:pt x="0" y="121412"/>
                  </a:lnTo>
                  <a:lnTo>
                    <a:pt x="995553" y="1380490"/>
                  </a:lnTo>
                  <a:lnTo>
                    <a:pt x="1090041" y="1305814"/>
                  </a:lnTo>
                  <a:close/>
                </a:path>
                <a:path w="3417570" h="1380489">
                  <a:moveTo>
                    <a:pt x="3417316" y="74549"/>
                  </a:moveTo>
                  <a:lnTo>
                    <a:pt x="3322701" y="0"/>
                  </a:lnTo>
                  <a:lnTo>
                    <a:pt x="2329561" y="1260983"/>
                  </a:lnTo>
                  <a:lnTo>
                    <a:pt x="2424176" y="1335532"/>
                  </a:lnTo>
                  <a:lnTo>
                    <a:pt x="3417316" y="74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26433" y="3732403"/>
            <a:ext cx="14535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Recommendation</a:t>
            </a:r>
            <a:endParaRPr sz="16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18097" y="4738878"/>
            <a:ext cx="10528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 marR="5080" indent="-685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Subscription Integration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0532" y="4730648"/>
            <a:ext cx="849630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marR="5080" indent="-47625">
              <a:lnSpc>
                <a:spcPct val="11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Virtual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Trainer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757" y="784653"/>
            <a:ext cx="1142500" cy="4477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7169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47" y="1769745"/>
            <a:ext cx="8376284" cy="38957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69900" marR="5080" indent="-457200" algn="just">
              <a:lnSpc>
                <a:spcPct val="93100"/>
              </a:lnSpc>
              <a:spcBef>
                <a:spcPts val="250"/>
              </a:spcBef>
              <a:buSzPct val="80555"/>
              <a:buAutoNum type="arabicPeriod"/>
              <a:tabLst>
                <a:tab pos="46990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Data-</a:t>
            </a:r>
            <a:r>
              <a:rPr sz="1800" dirty="0">
                <a:latin typeface="Times New Roman"/>
                <a:cs typeface="Times New Roman"/>
              </a:rPr>
              <a:t>Driven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Trainer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(AIFT)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applied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various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areas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centers,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home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workouts,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corporate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wellness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programs,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more,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providing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comprehensive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solution 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training,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plans,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nutrition guidance.</a:t>
            </a:r>
            <a:endParaRPr sz="1800">
              <a:latin typeface="Times New Roman"/>
              <a:cs typeface="Times New Roman"/>
            </a:endParaRPr>
          </a:p>
          <a:p>
            <a:pPr marL="469900" marR="5715" indent="-457200" algn="just">
              <a:lnSpc>
                <a:spcPts val="2000"/>
              </a:lnSpc>
              <a:spcBef>
                <a:spcPts val="1450"/>
              </a:spcBef>
              <a:buSzPct val="80555"/>
              <a:buAutoNum type="arabicPeriod"/>
              <a:tabLst>
                <a:tab pos="469900" algn="l"/>
              </a:tabLst>
            </a:pPr>
            <a:r>
              <a:rPr sz="1800" dirty="0">
                <a:latin typeface="Times New Roman"/>
                <a:cs typeface="Times New Roman"/>
              </a:rPr>
              <a:t>AIFT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caters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wide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range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users,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including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enthusiasts,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beginners, </a:t>
            </a:r>
            <a:r>
              <a:rPr sz="1800" dirty="0">
                <a:latin typeface="Times New Roman"/>
                <a:cs typeface="Times New Roman"/>
              </a:rPr>
              <a:t>professional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athletes,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individuals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specific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needs,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offering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tailored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diet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each.</a:t>
            </a:r>
            <a:endParaRPr sz="18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ts val="2000"/>
              </a:lnSpc>
              <a:spcBef>
                <a:spcPts val="1425"/>
              </a:spcBef>
              <a:buSzPct val="80555"/>
              <a:buAutoNum type="arabicPeriod"/>
              <a:tabLst>
                <a:tab pos="46990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7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recommendation</a:t>
            </a:r>
            <a:r>
              <a:rPr sz="1800" spc="16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engines</a:t>
            </a:r>
            <a:r>
              <a:rPr sz="1800" spc="17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within</a:t>
            </a:r>
            <a:r>
              <a:rPr sz="1800" spc="16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AIFT</a:t>
            </a:r>
            <a:r>
              <a:rPr sz="1800" spc="1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16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highly</a:t>
            </a:r>
            <a:r>
              <a:rPr sz="1800" spc="17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customizable,</a:t>
            </a:r>
            <a:r>
              <a:rPr sz="1800" spc="17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allowing </a:t>
            </a:r>
            <a:r>
              <a:rPr sz="1800" dirty="0">
                <a:latin typeface="Times New Roman"/>
                <a:cs typeface="Times New Roman"/>
              </a:rPr>
              <a:t>seamless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integration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platforms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ensuring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flexibility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different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fitness </a:t>
            </a:r>
            <a:r>
              <a:rPr sz="1800" dirty="0">
                <a:latin typeface="Times New Roman"/>
                <a:cs typeface="Times New Roman"/>
              </a:rPr>
              <a:t>applications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cases.</a:t>
            </a:r>
            <a:endParaRPr sz="18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93100"/>
              </a:lnSpc>
              <a:spcBef>
                <a:spcPts val="1370"/>
              </a:spcBef>
              <a:buSzPct val="80555"/>
              <a:buAutoNum type="arabicPeriod"/>
              <a:tabLst>
                <a:tab pos="469900" algn="l"/>
              </a:tabLst>
            </a:pP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180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49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adaptive</a:t>
            </a:r>
            <a:r>
              <a:rPr sz="1800" spc="185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49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plans,</a:t>
            </a:r>
            <a:r>
              <a:rPr sz="1800" spc="180" dirty="0">
                <a:latin typeface="Times New Roman"/>
                <a:cs typeface="Times New Roman"/>
              </a:rPr>
              <a:t>  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185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feedback,</a:t>
            </a:r>
            <a:r>
              <a:rPr sz="1800" spc="49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85" dirty="0">
                <a:latin typeface="Times New Roman"/>
                <a:cs typeface="Times New Roman"/>
              </a:rPr>
              <a:t>   </a:t>
            </a:r>
            <a:r>
              <a:rPr sz="1800" spc="-10" dirty="0">
                <a:latin typeface="Times New Roman"/>
                <a:cs typeface="Times New Roman"/>
              </a:rPr>
              <a:t>personalized </a:t>
            </a:r>
            <a:r>
              <a:rPr sz="1800" dirty="0">
                <a:latin typeface="Times New Roman"/>
                <a:cs typeface="Times New Roman"/>
              </a:rPr>
              <a:t>recommendations,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AIFT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enhances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experience,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valuable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tool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users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looking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achieve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efficiently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effectively.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383" y="783129"/>
            <a:ext cx="3905739" cy="4477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6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Technological</a:t>
            </a:r>
            <a:r>
              <a:rPr spc="-120" dirty="0"/>
              <a:t> </a:t>
            </a:r>
            <a:r>
              <a:rPr spc="-10"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318" y="1533715"/>
            <a:ext cx="8556625" cy="53492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b="1" spc="-10" dirty="0">
                <a:latin typeface="Times New Roman"/>
                <a:cs typeface="Times New Roman"/>
              </a:rPr>
              <a:t>Front-</a:t>
            </a:r>
            <a:r>
              <a:rPr sz="1800" b="1" spc="-20" dirty="0">
                <a:latin typeface="Times New Roman"/>
                <a:cs typeface="Times New Roman"/>
              </a:rPr>
              <a:t>end:</a:t>
            </a:r>
            <a:endParaRPr sz="1800" dirty="0">
              <a:latin typeface="Times New Roman"/>
              <a:cs typeface="Times New Roman"/>
            </a:endParaRPr>
          </a:p>
          <a:p>
            <a:pPr marL="298450" marR="635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HTML5,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CSS3,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JavaScript: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building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responsive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web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interfaces,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ensuring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cross- </a:t>
            </a:r>
            <a:r>
              <a:rPr sz="1800" dirty="0">
                <a:latin typeface="Times New Roman"/>
                <a:cs typeface="Times New Roman"/>
              </a:rPr>
              <a:t>device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compatibility.</a:t>
            </a:r>
            <a:endParaRPr sz="1800" dirty="0">
              <a:latin typeface="Times New Roman"/>
              <a:cs typeface="Times New Roman"/>
            </a:endParaRPr>
          </a:p>
          <a:p>
            <a:pPr marL="298450" marR="762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355600" algn="l"/>
                <a:tab pos="1104900" algn="l"/>
                <a:tab pos="1763395" algn="l"/>
                <a:tab pos="2373630" algn="l"/>
                <a:tab pos="2778760" algn="l"/>
                <a:tab pos="3655060" algn="l"/>
                <a:tab pos="5125720" algn="l"/>
                <a:tab pos="5900420" algn="l"/>
                <a:tab pos="6516370" algn="l"/>
                <a:tab pos="7386320" algn="l"/>
                <a:tab pos="7626984" algn="l"/>
              </a:tabLst>
            </a:pPr>
            <a:r>
              <a:rPr sz="1800" spc="-10" dirty="0">
                <a:latin typeface="Times New Roman"/>
                <a:cs typeface="Times New Roman"/>
              </a:rPr>
              <a:t>Flutter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3.7.1: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Used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for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creating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cross-platform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mobile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apps,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offering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consistent </a:t>
            </a:r>
            <a:r>
              <a:rPr sz="1800" dirty="0">
                <a:latin typeface="Times New Roman"/>
                <a:cs typeface="Times New Roman"/>
              </a:rPr>
              <a:t>experience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Android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iOS.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  <a:buFont typeface="Wingdings"/>
              <a:buChar char=""/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Back-</a:t>
            </a:r>
            <a:r>
              <a:rPr sz="1800" b="1" spc="-20" dirty="0">
                <a:latin typeface="Times New Roman"/>
                <a:cs typeface="Times New Roman"/>
              </a:rPr>
              <a:t>end: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43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SQLite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3.46.0: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storage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caching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interactions.</a:t>
            </a:r>
            <a:endParaRPr sz="180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AWS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DynamoDB: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scalable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NoSQL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database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managing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data,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plans,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subscription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information.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  <a:buFont typeface="Wingdings"/>
              <a:buChar char=""/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AI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Fitness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Trainer: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43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MTCNN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FaceNet: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recognition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verification.</a:t>
            </a:r>
            <a:endParaRPr sz="1800" dirty="0">
              <a:latin typeface="Times New Roman"/>
              <a:cs typeface="Times New Roman"/>
            </a:endParaRPr>
          </a:p>
          <a:p>
            <a:pPr marL="298450" marR="889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CVZone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MediaPipe: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estimation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improved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accuracy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exercise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form.</a:t>
            </a:r>
            <a:endParaRPr sz="1800" dirty="0">
              <a:latin typeface="Times New Roman"/>
              <a:cs typeface="Times New Roman"/>
            </a:endParaRPr>
          </a:p>
          <a:p>
            <a:pPr marL="298450" marR="6350" indent="-285750">
              <a:lnSpc>
                <a:spcPct val="100000"/>
              </a:lnSpc>
              <a:spcBef>
                <a:spcPts val="430"/>
              </a:spcBef>
              <a:buFont typeface="Arial" panose="020B0604020202020204" pitchFamily="34" charset="0"/>
              <a:buChar char="•"/>
              <a:tabLst>
                <a:tab pos="355600" algn="l"/>
                <a:tab pos="966469" algn="l"/>
                <a:tab pos="2569845" algn="l"/>
                <a:tab pos="3446145" algn="l"/>
                <a:tab pos="4057650" algn="l"/>
                <a:tab pos="4363720" algn="l"/>
                <a:tab pos="5374640" algn="l"/>
                <a:tab pos="6137910" algn="l"/>
                <a:tab pos="6493510" algn="l"/>
                <a:tab pos="6723380" algn="l"/>
                <a:tab pos="7511415" algn="l"/>
                <a:tab pos="8275320" algn="l"/>
              </a:tabLst>
            </a:pPr>
            <a:r>
              <a:rPr sz="1800" spc="-25" dirty="0">
                <a:latin typeface="Times New Roman"/>
                <a:cs typeface="Times New Roman"/>
              </a:rPr>
              <a:t>CNN</a:t>
            </a:r>
            <a:r>
              <a:rPr sz="1800" dirty="0">
                <a:latin typeface="Times New Roman"/>
                <a:cs typeface="Times New Roman"/>
              </a:rPr>
              <a:t>	Model:</a:t>
            </a:r>
            <a:r>
              <a:rPr sz="1800" spc="4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Detects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exercise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types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in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real-time,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trained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on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custom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dataset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for </a:t>
            </a:r>
            <a:r>
              <a:rPr sz="1800" spc="-10" dirty="0">
                <a:latin typeface="Times New Roman"/>
                <a:cs typeface="Times New Roman"/>
              </a:rPr>
              <a:t>robustness.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383" y="783129"/>
            <a:ext cx="3905739" cy="4477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6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Technological</a:t>
            </a:r>
            <a:r>
              <a:rPr spc="-120" dirty="0"/>
              <a:t> </a:t>
            </a:r>
            <a:r>
              <a:rPr spc="-10"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843" y="1734692"/>
            <a:ext cx="8917305" cy="4964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latin typeface="Times New Roman"/>
                <a:cs typeface="Times New Roman"/>
              </a:rPr>
              <a:t>Recommendation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Engine:</a:t>
            </a:r>
            <a:endParaRPr sz="1800" dirty="0">
              <a:latin typeface="Times New Roman"/>
              <a:cs typeface="Times New Roman"/>
            </a:endParaRPr>
          </a:p>
          <a:p>
            <a:pPr marL="298450" marR="5715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Learning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(MLP):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Generates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personalized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diet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plans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(age, </a:t>
            </a:r>
            <a:r>
              <a:rPr sz="1800" dirty="0">
                <a:latin typeface="Times New Roman"/>
                <a:cs typeface="Times New Roman"/>
              </a:rPr>
              <a:t>weight,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goals).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Combines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content-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collaborative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filtering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relevance.</a:t>
            </a:r>
            <a:endParaRPr sz="1800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955"/>
              </a:spcBef>
              <a:buFont typeface="Arial" panose="020B0604020202020204" pitchFamily="34" charset="0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Subscription,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Reports,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Leaderboard:</a:t>
            </a:r>
            <a:endParaRPr sz="1800" dirty="0">
              <a:latin typeface="Times New Roman"/>
              <a:cs typeface="Times New Roman"/>
            </a:endParaRPr>
          </a:p>
          <a:p>
            <a:pPr marL="298450" marR="6985" indent="-285750">
              <a:lnSpc>
                <a:spcPct val="100000"/>
              </a:lnSpc>
              <a:spcBef>
                <a:spcPts val="43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Blockchain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(Ethereum):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Manages subscriptions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securely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smart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contracts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automation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payments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control.</a:t>
            </a:r>
            <a:endParaRPr sz="1800" dirty="0">
              <a:latin typeface="Times New Roman"/>
              <a:cs typeface="Times New Roman"/>
            </a:endParaRPr>
          </a:p>
          <a:p>
            <a:pPr marL="298450" marR="762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Visualization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(D3.js,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Chart.js,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Plotly):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visualizations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progress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spc="-10" dirty="0">
                <a:latin typeface="Times New Roman"/>
                <a:cs typeface="Times New Roman"/>
              </a:rPr>
              <a:t>leaderboards.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Report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(ReportLab,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jsPDF):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Customizable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performance.</a:t>
            </a:r>
            <a:endParaRPr sz="180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00000"/>
              </a:lnSpc>
              <a:spcBef>
                <a:spcPts val="43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Authentication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(Auth0,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Firebase,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JWT):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sessions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2FA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enhanced protection.</a:t>
            </a:r>
            <a:endParaRPr sz="1800" dirty="0">
              <a:latin typeface="Times New Roman"/>
              <a:cs typeface="Times New Roman"/>
            </a:endParaRPr>
          </a:p>
          <a:p>
            <a:pPr marL="298450" marR="6350" indent="-285750">
              <a:lnSpc>
                <a:spcPct val="100000"/>
              </a:lnSpc>
              <a:spcBef>
                <a:spcPts val="43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Payment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Processing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(Stripe,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PayPal,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Braintree):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Handles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subscription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payments,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integrated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blockchain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updates.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Database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(PostgreSQL,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Redis):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PostgreSQL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long-</a:t>
            </a:r>
            <a:r>
              <a:rPr sz="1800" dirty="0">
                <a:latin typeface="Times New Roman"/>
                <a:cs typeface="Times New Roman"/>
              </a:rPr>
              <a:t>term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storage,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Redis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spc="-20" dirty="0">
                <a:latin typeface="Times New Roman"/>
                <a:cs typeface="Times New Roman"/>
              </a:rPr>
              <a:t>time</a:t>
            </a:r>
            <a:r>
              <a:rPr lang="en-IN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leaderboard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data.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246" y="484421"/>
            <a:ext cx="5749539" cy="443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Proposed</a:t>
            </a:r>
            <a:r>
              <a:rPr spc="-55" dirty="0"/>
              <a:t> </a:t>
            </a:r>
            <a:r>
              <a:rPr dirty="0"/>
              <a:t>system</a:t>
            </a:r>
            <a:r>
              <a:rPr spc="-7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21227" y="6915099"/>
            <a:ext cx="3636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Figure</a:t>
            </a:r>
            <a:r>
              <a:rPr sz="1800" i="1" spc="-5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3: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Proposed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system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architecture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872" y="1421892"/>
            <a:ext cx="8747760" cy="53355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984" y="848657"/>
            <a:ext cx="6401883" cy="443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4676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100"/>
              </a:spcBef>
            </a:pPr>
            <a:r>
              <a:rPr dirty="0"/>
              <a:t>Prototype</a:t>
            </a:r>
            <a:r>
              <a:rPr spc="-110" dirty="0"/>
              <a:t> </a:t>
            </a:r>
            <a:r>
              <a:rPr dirty="0"/>
              <a:t>Design</a:t>
            </a:r>
            <a:r>
              <a:rPr spc="-110" dirty="0"/>
              <a:t> </a:t>
            </a:r>
            <a:r>
              <a:rPr spc="-10" dirty="0"/>
              <a:t>Demonstration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3132" y="2179701"/>
            <a:ext cx="2958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Not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Applicable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Review 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923" y="848657"/>
            <a:ext cx="4468049" cy="443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4676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Implementation</a:t>
            </a:r>
            <a:r>
              <a:rPr spc="-114" dirty="0"/>
              <a:t> </a:t>
            </a:r>
            <a:r>
              <a:rPr spc="-10" dirty="0"/>
              <a:t>Status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44" y="2148332"/>
            <a:ext cx="2958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Not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Applicable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Review 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Review</a:t>
            </a:r>
            <a:r>
              <a:rPr sz="3200" spc="-15" dirty="0"/>
              <a:t> </a:t>
            </a:r>
            <a:r>
              <a:rPr sz="3200" dirty="0"/>
              <a:t>Suggestions</a:t>
            </a:r>
            <a:r>
              <a:rPr sz="3200" spc="-35" dirty="0"/>
              <a:t> </a:t>
            </a:r>
            <a:r>
              <a:rPr sz="3200" dirty="0"/>
              <a:t>(Given</a:t>
            </a:r>
            <a:r>
              <a:rPr sz="3200" spc="-35" dirty="0"/>
              <a:t> </a:t>
            </a:r>
            <a:r>
              <a:rPr sz="3200" dirty="0"/>
              <a:t>in Last</a:t>
            </a:r>
            <a:r>
              <a:rPr sz="3200" spc="5" dirty="0"/>
              <a:t> </a:t>
            </a:r>
            <a:r>
              <a:rPr sz="3200" spc="-10" dirty="0"/>
              <a:t>meeting)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58444" y="2148332"/>
            <a:ext cx="2958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Not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Applicable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Review 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0233" y="368046"/>
            <a:ext cx="1779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204" y="1020683"/>
            <a:ext cx="5179695" cy="624395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34010" indent="-321310">
              <a:lnSpc>
                <a:spcPct val="100000"/>
              </a:lnSpc>
              <a:spcBef>
                <a:spcPts val="1305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spc="-10" dirty="0">
                <a:latin typeface="Times New Roman"/>
                <a:cs typeface="Times New Roman"/>
              </a:rPr>
              <a:t>Abstract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5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spc="-10" dirty="0">
                <a:latin typeface="Times New Roman"/>
                <a:cs typeface="Times New Roman"/>
              </a:rPr>
              <a:t>Introduction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spc="-10" dirty="0">
                <a:latin typeface="Times New Roman"/>
                <a:cs typeface="Times New Roman"/>
              </a:rPr>
              <a:t>Objectives</a:t>
            </a:r>
            <a:endParaRPr sz="240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dirty="0">
                <a:latin typeface="Times New Roman"/>
                <a:cs typeface="Times New Roman"/>
              </a:rPr>
              <a:t>Literature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Review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dirty="0">
                <a:latin typeface="Times New Roman"/>
                <a:cs typeface="Times New Roman"/>
              </a:rPr>
              <a:t>Research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Gap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Definition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spc="-10" dirty="0">
                <a:latin typeface="Times New Roman"/>
                <a:cs typeface="Times New Roman"/>
              </a:rPr>
              <a:t>Scope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19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spc="-10" dirty="0">
                <a:latin typeface="Times New Roman"/>
                <a:cs typeface="Times New Roman"/>
              </a:rPr>
              <a:t>Technological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Stack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dirty="0">
                <a:latin typeface="Times New Roman"/>
                <a:cs typeface="Times New Roman"/>
              </a:rPr>
              <a:t>Proposed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Architecture/Working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dirty="0">
                <a:latin typeface="Times New Roman"/>
                <a:cs typeface="Times New Roman"/>
              </a:rPr>
              <a:t>Prototype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Demonstration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dirty="0">
                <a:latin typeface="Times New Roman"/>
                <a:cs typeface="Times New Roman"/>
              </a:rPr>
              <a:t>Implementation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Status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dirty="0">
                <a:latin typeface="Times New Roman"/>
                <a:cs typeface="Times New Roman"/>
              </a:rPr>
              <a:t>Review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Suggestions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818" y="783129"/>
            <a:ext cx="2133332" cy="3563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6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8542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</a:tabLst>
            </a:pPr>
            <a:r>
              <a:rPr spc="-25" dirty="0"/>
              <a:t>Venkata</a:t>
            </a:r>
            <a:r>
              <a:rPr spc="-20" dirty="0"/>
              <a:t> </a:t>
            </a:r>
            <a:r>
              <a:rPr dirty="0"/>
              <a:t>Sai</a:t>
            </a:r>
            <a:r>
              <a:rPr spc="-20" dirty="0"/>
              <a:t> </a:t>
            </a:r>
            <a:r>
              <a:rPr dirty="0"/>
              <a:t>P</a:t>
            </a:r>
            <a:r>
              <a:rPr spc="-85" dirty="0"/>
              <a:t> </a:t>
            </a:r>
            <a:r>
              <a:rPr dirty="0"/>
              <a:t>Bhamidipati,Ishi</a:t>
            </a:r>
            <a:r>
              <a:rPr spc="-30" dirty="0"/>
              <a:t> </a:t>
            </a:r>
            <a:r>
              <a:rPr dirty="0"/>
              <a:t>Saxena,</a:t>
            </a:r>
            <a:r>
              <a:rPr spc="-30" dirty="0"/>
              <a:t> </a:t>
            </a:r>
            <a:r>
              <a:rPr dirty="0"/>
              <a:t>Mrs.</a:t>
            </a:r>
            <a:r>
              <a:rPr spc="-15" dirty="0"/>
              <a:t> </a:t>
            </a:r>
            <a:r>
              <a:rPr dirty="0"/>
              <a:t>D.</a:t>
            </a:r>
            <a:r>
              <a:rPr spc="-15" dirty="0"/>
              <a:t> </a:t>
            </a:r>
            <a:r>
              <a:rPr dirty="0"/>
              <a:t>Saisanthiya,</a:t>
            </a:r>
            <a:r>
              <a:rPr spc="-55" dirty="0"/>
              <a:t> </a:t>
            </a:r>
            <a:r>
              <a:rPr dirty="0"/>
              <a:t>Mrs.</a:t>
            </a:r>
            <a:r>
              <a:rPr spc="-15" dirty="0"/>
              <a:t> </a:t>
            </a:r>
            <a:r>
              <a:rPr dirty="0"/>
              <a:t>D.</a:t>
            </a:r>
            <a:r>
              <a:rPr spc="-25" dirty="0"/>
              <a:t> </a:t>
            </a:r>
            <a:r>
              <a:rPr spc="-10" dirty="0"/>
              <a:t>Saisanthiya,Dr. </a:t>
            </a:r>
            <a:r>
              <a:rPr dirty="0"/>
              <a:t>Mervin</a:t>
            </a:r>
            <a:r>
              <a:rPr spc="-60" dirty="0"/>
              <a:t> </a:t>
            </a:r>
            <a:r>
              <a:rPr dirty="0"/>
              <a:t>Retnadhas,</a:t>
            </a:r>
            <a:r>
              <a:rPr spc="-50" dirty="0"/>
              <a:t> </a:t>
            </a:r>
            <a:r>
              <a:rPr b="1" dirty="0">
                <a:latin typeface="Times New Roman"/>
                <a:cs typeface="Times New Roman"/>
              </a:rPr>
              <a:t>Robust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Intelligent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Posture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Estimation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for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</a:t>
            </a:r>
            <a:r>
              <a:rPr b="1" spc="-114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AI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Gym</a:t>
            </a:r>
            <a:r>
              <a:rPr b="1" spc="-9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Trainer </a:t>
            </a:r>
            <a:r>
              <a:rPr b="1" dirty="0">
                <a:latin typeface="Times New Roman"/>
                <a:cs typeface="Times New Roman"/>
              </a:rPr>
              <a:t>using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Mediapipe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OpenCV</a:t>
            </a:r>
            <a:r>
              <a:rPr dirty="0"/>
              <a:t>,</a:t>
            </a:r>
            <a:r>
              <a:rPr spc="-20" dirty="0"/>
              <a:t> </a:t>
            </a:r>
            <a:r>
              <a:rPr dirty="0"/>
              <a:t>2023</a:t>
            </a:r>
            <a:r>
              <a:rPr spc="-40" dirty="0"/>
              <a:t> </a:t>
            </a:r>
            <a:r>
              <a:rPr dirty="0"/>
              <a:t>International</a:t>
            </a:r>
            <a:r>
              <a:rPr spc="-40" dirty="0"/>
              <a:t> </a:t>
            </a:r>
            <a:r>
              <a:rPr dirty="0"/>
              <a:t>Conference</a:t>
            </a:r>
            <a:r>
              <a:rPr spc="-45" dirty="0"/>
              <a:t>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Networking</a:t>
            </a:r>
            <a:r>
              <a:rPr spc="-40" dirty="0"/>
              <a:t> </a:t>
            </a:r>
            <a:r>
              <a:rPr spc="-25" dirty="0"/>
              <a:t>and </a:t>
            </a:r>
            <a:r>
              <a:rPr dirty="0"/>
              <a:t>Communications</a:t>
            </a:r>
            <a:r>
              <a:rPr spc="-45" dirty="0"/>
              <a:t> </a:t>
            </a:r>
            <a:r>
              <a:rPr spc="-10" dirty="0"/>
              <a:t>(ICNWC),</a:t>
            </a:r>
          </a:p>
          <a:p>
            <a:pPr marL="469265" marR="85090" indent="-4572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265" algn="l"/>
              </a:tabLst>
            </a:pPr>
            <a:r>
              <a:rPr dirty="0"/>
              <a:t>M.</a:t>
            </a:r>
            <a:r>
              <a:rPr spc="-20" dirty="0"/>
              <a:t> </a:t>
            </a:r>
            <a:r>
              <a:rPr spc="-10" dirty="0"/>
              <a:t>Chariar,</a:t>
            </a:r>
            <a:r>
              <a:rPr spc="-20" dirty="0"/>
              <a:t> </a:t>
            </a:r>
            <a:r>
              <a:rPr dirty="0"/>
              <a:t>S. </a:t>
            </a:r>
            <a:r>
              <a:rPr spc="-10" dirty="0"/>
              <a:t>Rao,</a:t>
            </a:r>
            <a:r>
              <a:rPr spc="-105" dirty="0"/>
              <a:t> </a:t>
            </a:r>
            <a:r>
              <a:rPr dirty="0"/>
              <a:t>A.</a:t>
            </a:r>
            <a:r>
              <a:rPr spc="-5" dirty="0"/>
              <a:t> </a:t>
            </a:r>
            <a:r>
              <a:rPr dirty="0"/>
              <a:t>Irani,</a:t>
            </a:r>
            <a:r>
              <a:rPr spc="-10" dirty="0"/>
              <a:t> </a:t>
            </a:r>
            <a:r>
              <a:rPr dirty="0"/>
              <a:t>S.</a:t>
            </a:r>
            <a:r>
              <a:rPr spc="-5" dirty="0"/>
              <a:t> </a:t>
            </a:r>
            <a:r>
              <a:rPr dirty="0"/>
              <a:t>Suresh</a:t>
            </a:r>
            <a:r>
              <a:rPr spc="-1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C.</a:t>
            </a:r>
            <a:r>
              <a:rPr spc="-10" dirty="0"/>
              <a:t> </a:t>
            </a:r>
            <a:r>
              <a:rPr dirty="0"/>
              <a:t>S.</a:t>
            </a:r>
            <a:r>
              <a:rPr spc="-105" dirty="0"/>
              <a:t> </a:t>
            </a:r>
            <a:r>
              <a:rPr dirty="0"/>
              <a:t>Asha,</a:t>
            </a:r>
            <a:r>
              <a:rPr spc="-10" dirty="0"/>
              <a:t> </a:t>
            </a:r>
            <a:r>
              <a:rPr dirty="0"/>
              <a:t>"</a:t>
            </a:r>
            <a:r>
              <a:rPr b="1" dirty="0">
                <a:latin typeface="Times New Roman"/>
                <a:cs typeface="Times New Roman"/>
              </a:rPr>
              <a:t>AI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spc="-30" dirty="0">
                <a:latin typeface="Times New Roman"/>
                <a:cs typeface="Times New Roman"/>
              </a:rPr>
              <a:t>Trainer:</a:t>
            </a:r>
            <a:r>
              <a:rPr b="1" spc="-11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Autoencoder </a:t>
            </a:r>
            <a:r>
              <a:rPr b="1" dirty="0">
                <a:latin typeface="Times New Roman"/>
                <a:cs typeface="Times New Roman"/>
              </a:rPr>
              <a:t>Based</a:t>
            </a:r>
            <a:r>
              <a:rPr b="1" spc="-114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Approach</a:t>
            </a:r>
            <a:r>
              <a:rPr b="1" spc="-6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for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Squat</a:t>
            </a:r>
            <a:r>
              <a:rPr b="1" spc="-1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Analysis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Correction,</a:t>
            </a:r>
            <a:r>
              <a:rPr dirty="0"/>
              <a:t>"</a:t>
            </a:r>
            <a:r>
              <a:rPr spc="-4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spc="-10" dirty="0"/>
              <a:t>IEEE</a:t>
            </a:r>
            <a:r>
              <a:rPr spc="-110" dirty="0"/>
              <a:t> </a:t>
            </a:r>
            <a:r>
              <a:rPr dirty="0"/>
              <a:t>Access,</a:t>
            </a:r>
            <a:r>
              <a:rPr spc="-30" dirty="0"/>
              <a:t> </a:t>
            </a:r>
            <a:r>
              <a:rPr dirty="0"/>
              <a:t>vol.</a:t>
            </a:r>
            <a:r>
              <a:rPr spc="-40" dirty="0"/>
              <a:t> </a:t>
            </a:r>
            <a:r>
              <a:rPr dirty="0"/>
              <a:t>11,</a:t>
            </a:r>
            <a:r>
              <a:rPr spc="-40" dirty="0"/>
              <a:t> </a:t>
            </a:r>
            <a:r>
              <a:rPr spc="-25" dirty="0"/>
              <a:t>pp. </a:t>
            </a:r>
            <a:r>
              <a:rPr spc="-10" dirty="0"/>
              <a:t>107135-</a:t>
            </a:r>
            <a:r>
              <a:rPr dirty="0"/>
              <a:t>107149,</a:t>
            </a:r>
            <a:r>
              <a:rPr spc="-15" dirty="0"/>
              <a:t> </a:t>
            </a:r>
            <a:r>
              <a:rPr dirty="0"/>
              <a:t>2023,</a:t>
            </a:r>
            <a:r>
              <a:rPr spc="5" dirty="0"/>
              <a:t> </a:t>
            </a:r>
            <a:r>
              <a:rPr dirty="0"/>
              <a:t>doi:</a:t>
            </a:r>
            <a:r>
              <a:rPr spc="5" dirty="0"/>
              <a:t> </a:t>
            </a:r>
            <a:r>
              <a:rPr spc="-10" dirty="0"/>
              <a:t>10.1109/ACCESS.2023.3316009.</a:t>
            </a:r>
          </a:p>
          <a:p>
            <a:pPr marL="469265" marR="13970" indent="-4572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9265" algn="l"/>
              </a:tabLst>
            </a:pPr>
            <a:r>
              <a:rPr spc="-35" dirty="0"/>
              <a:t>T.</a:t>
            </a:r>
            <a:r>
              <a:rPr spc="-55" dirty="0"/>
              <a:t> </a:t>
            </a:r>
            <a:r>
              <a:rPr dirty="0"/>
              <a:t>Callens,</a:t>
            </a:r>
            <a:r>
              <a:rPr spc="-75" dirty="0"/>
              <a:t> </a:t>
            </a:r>
            <a:r>
              <a:rPr spc="-50" dirty="0"/>
              <a:t>T.</a:t>
            </a:r>
            <a:r>
              <a:rPr spc="-40" dirty="0"/>
              <a:t> </a:t>
            </a:r>
            <a:r>
              <a:rPr dirty="0"/>
              <a:t>van</a:t>
            </a:r>
            <a:r>
              <a:rPr spc="-20" dirty="0"/>
              <a:t> </a:t>
            </a:r>
            <a:r>
              <a:rPr dirty="0"/>
              <a:t>der</a:t>
            </a:r>
            <a:r>
              <a:rPr spc="-30" dirty="0"/>
              <a:t> </a:t>
            </a:r>
            <a:r>
              <a:rPr dirty="0"/>
              <a:t>Have,</a:t>
            </a:r>
            <a:r>
              <a:rPr spc="-40" dirty="0"/>
              <a:t> </a:t>
            </a:r>
            <a:r>
              <a:rPr dirty="0"/>
              <a:t>S.</a:t>
            </a:r>
            <a:r>
              <a:rPr spc="-55" dirty="0"/>
              <a:t> </a:t>
            </a:r>
            <a:r>
              <a:rPr spc="-105" dirty="0"/>
              <a:t>V.</a:t>
            </a:r>
            <a:r>
              <a:rPr spc="-10" dirty="0"/>
              <a:t> </a:t>
            </a:r>
            <a:r>
              <a:rPr dirty="0"/>
              <a:t>Rossom,</a:t>
            </a:r>
            <a:r>
              <a:rPr spc="-20" dirty="0"/>
              <a:t> </a:t>
            </a:r>
            <a:r>
              <a:rPr dirty="0"/>
              <a:t>J.</a:t>
            </a:r>
            <a:r>
              <a:rPr spc="-2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Schutter</a:t>
            </a:r>
            <a:r>
              <a:rPr spc="-2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E.</a:t>
            </a:r>
            <a:r>
              <a:rPr spc="-105" dirty="0"/>
              <a:t> </a:t>
            </a:r>
            <a:r>
              <a:rPr dirty="0"/>
              <a:t>Aertbeliën,</a:t>
            </a:r>
            <a:r>
              <a:rPr spc="-40" dirty="0"/>
              <a:t> </a:t>
            </a:r>
            <a:r>
              <a:rPr spc="-25" dirty="0"/>
              <a:t>"</a:t>
            </a:r>
            <a:r>
              <a:rPr b="1" spc="-25" dirty="0">
                <a:latin typeface="Times New Roman"/>
                <a:cs typeface="Times New Roman"/>
              </a:rPr>
              <a:t>A </a:t>
            </a:r>
            <a:r>
              <a:rPr b="1" dirty="0">
                <a:latin typeface="Times New Roman"/>
                <a:cs typeface="Times New Roman"/>
              </a:rPr>
              <a:t>Framework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for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Recognition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Prediction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of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Human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Motions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in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Human-</a:t>
            </a:r>
            <a:r>
              <a:rPr b="1" spc="-10" dirty="0">
                <a:latin typeface="Times New Roman"/>
                <a:cs typeface="Times New Roman"/>
              </a:rPr>
              <a:t>Robot </a:t>
            </a:r>
            <a:r>
              <a:rPr b="1" dirty="0">
                <a:latin typeface="Times New Roman"/>
                <a:cs typeface="Times New Roman"/>
              </a:rPr>
              <a:t>Collaboration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Using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Probabilistic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Motion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Models</a:t>
            </a:r>
            <a:r>
              <a:rPr dirty="0"/>
              <a:t>,"</a:t>
            </a:r>
            <a:r>
              <a:rPr spc="-4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IEEE</a:t>
            </a:r>
            <a:r>
              <a:rPr spc="-30" dirty="0"/>
              <a:t> </a:t>
            </a:r>
            <a:r>
              <a:rPr dirty="0"/>
              <a:t>Robotics</a:t>
            </a:r>
            <a:r>
              <a:rPr spc="-40" dirty="0"/>
              <a:t> </a:t>
            </a:r>
            <a:r>
              <a:rPr spc="-25" dirty="0"/>
              <a:t>and </a:t>
            </a:r>
            <a:r>
              <a:rPr dirty="0"/>
              <a:t>Automation</a:t>
            </a:r>
            <a:r>
              <a:rPr spc="-10" dirty="0"/>
              <a:t> </a:t>
            </a:r>
            <a:r>
              <a:rPr dirty="0"/>
              <a:t>Letters,</a:t>
            </a:r>
            <a:r>
              <a:rPr spc="-20" dirty="0"/>
              <a:t> </a:t>
            </a:r>
            <a:r>
              <a:rPr dirty="0"/>
              <a:t>vol.</a:t>
            </a:r>
            <a:r>
              <a:rPr spc="-10" dirty="0"/>
              <a:t> </a:t>
            </a:r>
            <a:r>
              <a:rPr dirty="0"/>
              <a:t>5,</a:t>
            </a:r>
            <a:r>
              <a:rPr spc="-10" dirty="0"/>
              <a:t> </a:t>
            </a:r>
            <a:r>
              <a:rPr dirty="0"/>
              <a:t>no.</a:t>
            </a:r>
            <a:r>
              <a:rPr spc="-10" dirty="0"/>
              <a:t> </a:t>
            </a:r>
            <a:r>
              <a:rPr dirty="0"/>
              <a:t>4,</a:t>
            </a:r>
            <a:r>
              <a:rPr spc="-15" dirty="0"/>
              <a:t> </a:t>
            </a:r>
            <a:r>
              <a:rPr dirty="0"/>
              <a:t>pp.</a:t>
            </a:r>
            <a:r>
              <a:rPr spc="-10" dirty="0"/>
              <a:t> </a:t>
            </a:r>
            <a:r>
              <a:rPr dirty="0"/>
              <a:t>5151-5158,</a:t>
            </a:r>
            <a:r>
              <a:rPr spc="-15" dirty="0"/>
              <a:t> </a:t>
            </a:r>
            <a:r>
              <a:rPr dirty="0"/>
              <a:t>Oct.</a:t>
            </a:r>
            <a:r>
              <a:rPr spc="-15" dirty="0"/>
              <a:t> </a:t>
            </a:r>
            <a:r>
              <a:rPr dirty="0"/>
              <a:t>2020, </a:t>
            </a:r>
            <a:r>
              <a:rPr spc="-20" dirty="0"/>
              <a:t>doi: </a:t>
            </a:r>
            <a:r>
              <a:rPr spc="-10" dirty="0"/>
              <a:t>10.1109/LRA.2020.3005892.</a:t>
            </a:r>
          </a:p>
          <a:p>
            <a:pPr marL="469265" marR="139700" indent="-4572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265" algn="l"/>
              </a:tabLst>
            </a:pPr>
            <a:r>
              <a:rPr dirty="0"/>
              <a:t>H.</a:t>
            </a:r>
            <a:r>
              <a:rPr spc="-30" dirty="0"/>
              <a:t> </a:t>
            </a:r>
            <a:r>
              <a:rPr dirty="0"/>
              <a:t>Cui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N.</a:t>
            </a:r>
            <a:r>
              <a:rPr spc="-25" dirty="0"/>
              <a:t> </a:t>
            </a:r>
            <a:r>
              <a:rPr dirty="0"/>
              <a:t>Dahnoun,</a:t>
            </a:r>
            <a:r>
              <a:rPr spc="-30" dirty="0"/>
              <a:t> </a:t>
            </a:r>
            <a:r>
              <a:rPr spc="-10" dirty="0"/>
              <a:t>"</a:t>
            </a:r>
            <a:r>
              <a:rPr b="1" spc="-10" dirty="0">
                <a:latin typeface="Times New Roman"/>
                <a:cs typeface="Times New Roman"/>
              </a:rPr>
              <a:t>Real-</a:t>
            </a:r>
            <a:r>
              <a:rPr b="1" dirty="0">
                <a:latin typeface="Times New Roman"/>
                <a:cs typeface="Times New Roman"/>
              </a:rPr>
              <a:t>Time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Short-</a:t>
            </a:r>
            <a:r>
              <a:rPr b="1" dirty="0">
                <a:latin typeface="Times New Roman"/>
                <a:cs typeface="Times New Roman"/>
              </a:rPr>
              <a:t>Range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Human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Posture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Estimation </a:t>
            </a:r>
            <a:r>
              <a:rPr b="1" dirty="0">
                <a:latin typeface="Times New Roman"/>
                <a:cs typeface="Times New Roman"/>
              </a:rPr>
              <a:t>Using</a:t>
            </a:r>
            <a:r>
              <a:rPr b="1" spc="-20" dirty="0">
                <a:latin typeface="Times New Roman"/>
                <a:cs typeface="Times New Roman"/>
              </a:rPr>
              <a:t> mmWave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Radars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Neural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Networks</a:t>
            </a:r>
            <a:r>
              <a:rPr dirty="0"/>
              <a:t>,"</a:t>
            </a:r>
            <a:r>
              <a:rPr spc="-4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IEEE</a:t>
            </a:r>
            <a:r>
              <a:rPr spc="-40" dirty="0"/>
              <a:t> </a:t>
            </a:r>
            <a:r>
              <a:rPr dirty="0"/>
              <a:t>Sensors</a:t>
            </a:r>
            <a:r>
              <a:rPr spc="-20" dirty="0"/>
              <a:t> </a:t>
            </a:r>
            <a:r>
              <a:rPr dirty="0"/>
              <a:t>Journal,</a:t>
            </a:r>
            <a:r>
              <a:rPr spc="-35" dirty="0"/>
              <a:t> </a:t>
            </a:r>
            <a:r>
              <a:rPr dirty="0"/>
              <a:t>vol.</a:t>
            </a:r>
            <a:r>
              <a:rPr spc="-20" dirty="0"/>
              <a:t> </a:t>
            </a:r>
            <a:r>
              <a:rPr spc="-25" dirty="0"/>
              <a:t>22, </a:t>
            </a:r>
            <a:r>
              <a:rPr dirty="0"/>
              <a:t>no.</a:t>
            </a:r>
            <a:r>
              <a:rPr spc="-10" dirty="0"/>
              <a:t> </a:t>
            </a:r>
            <a:r>
              <a:rPr dirty="0"/>
              <a:t>1, pp. </a:t>
            </a:r>
            <a:r>
              <a:rPr spc="-10" dirty="0"/>
              <a:t>535-</a:t>
            </a:r>
            <a:r>
              <a:rPr dirty="0"/>
              <a:t>543,</a:t>
            </a:r>
            <a:r>
              <a:rPr spc="5" dirty="0"/>
              <a:t> </a:t>
            </a:r>
            <a:r>
              <a:rPr dirty="0"/>
              <a:t>1</a:t>
            </a:r>
            <a:r>
              <a:rPr spc="-5" dirty="0"/>
              <a:t> </a:t>
            </a:r>
            <a:r>
              <a:rPr dirty="0"/>
              <a:t>Jan.1,</a:t>
            </a:r>
            <a:r>
              <a:rPr spc="-10" dirty="0"/>
              <a:t> </a:t>
            </a:r>
            <a:r>
              <a:rPr dirty="0"/>
              <a:t>2022,</a:t>
            </a:r>
            <a:r>
              <a:rPr spc="-5" dirty="0"/>
              <a:t> </a:t>
            </a:r>
            <a:r>
              <a:rPr dirty="0"/>
              <a:t>doi:</a:t>
            </a:r>
            <a:r>
              <a:rPr spc="5" dirty="0"/>
              <a:t> </a:t>
            </a:r>
            <a:r>
              <a:rPr spc="-10" dirty="0"/>
              <a:t>10.1109/JSEN.2021.3127937.</a:t>
            </a:r>
          </a:p>
          <a:p>
            <a:pPr marL="469265" marR="5080" indent="-4572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265" algn="l"/>
              </a:tabLst>
            </a:pPr>
            <a:r>
              <a:rPr spc="-10" dirty="0"/>
              <a:t>Xu-</a:t>
            </a:r>
            <a:r>
              <a:rPr dirty="0"/>
              <a:t>na</a:t>
            </a:r>
            <a:r>
              <a:rPr spc="-50" dirty="0"/>
              <a:t> WANG,</a:t>
            </a:r>
            <a:r>
              <a:rPr spc="-10" dirty="0"/>
              <a:t> Qing-</a:t>
            </a:r>
            <a:r>
              <a:rPr dirty="0"/>
              <a:t>mei</a:t>
            </a:r>
            <a:r>
              <a:rPr spc="-45" dirty="0"/>
              <a:t> </a:t>
            </a:r>
            <a:r>
              <a:rPr spc="-30" dirty="0"/>
              <a:t>TAN,</a:t>
            </a:r>
            <a:r>
              <a:rPr spc="-25" dirty="0"/>
              <a:t> </a:t>
            </a:r>
            <a:r>
              <a:rPr b="1" dirty="0">
                <a:latin typeface="Times New Roman"/>
                <a:cs typeface="Times New Roman"/>
              </a:rPr>
              <a:t>DAN: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deep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association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neural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network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approach </a:t>
            </a:r>
            <a:r>
              <a:rPr b="1" dirty="0">
                <a:latin typeface="Times New Roman"/>
                <a:cs typeface="Times New Roman"/>
              </a:rPr>
              <a:t>for</a:t>
            </a:r>
            <a:r>
              <a:rPr b="1" spc="-8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personalization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recommendation</a:t>
            </a:r>
            <a:r>
              <a:rPr dirty="0"/>
              <a:t>,</a:t>
            </a:r>
            <a:r>
              <a:rPr spc="-45" dirty="0"/>
              <a:t> </a:t>
            </a:r>
            <a:r>
              <a:rPr dirty="0"/>
              <a:t>Frontiers</a:t>
            </a:r>
            <a:r>
              <a:rPr spc="-4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Information</a:t>
            </a:r>
            <a:r>
              <a:rPr spc="-80" dirty="0"/>
              <a:t> </a:t>
            </a:r>
            <a:r>
              <a:rPr spc="-10" dirty="0"/>
              <a:t>Technology</a:t>
            </a:r>
            <a:r>
              <a:rPr spc="-55" dirty="0"/>
              <a:t> </a:t>
            </a:r>
            <a:r>
              <a:rPr spc="-50" dirty="0"/>
              <a:t>&amp; </a:t>
            </a:r>
            <a:r>
              <a:rPr dirty="0"/>
              <a:t>Electronic</a:t>
            </a:r>
            <a:r>
              <a:rPr spc="-55" dirty="0"/>
              <a:t> </a:t>
            </a:r>
            <a:r>
              <a:rPr dirty="0"/>
              <a:t>Engineering,</a:t>
            </a:r>
            <a:r>
              <a:rPr spc="-35" dirty="0"/>
              <a:t> </a:t>
            </a:r>
            <a:r>
              <a:rPr dirty="0"/>
              <a:t>vol.</a:t>
            </a:r>
            <a:r>
              <a:rPr spc="-35" dirty="0"/>
              <a:t> </a:t>
            </a:r>
            <a:r>
              <a:rPr dirty="0"/>
              <a:t>7,</a:t>
            </a:r>
            <a:r>
              <a:rPr spc="-30" dirty="0"/>
              <a:t> </a:t>
            </a:r>
            <a:r>
              <a:rPr dirty="0"/>
              <a:t>963–980,</a:t>
            </a:r>
            <a:r>
              <a:rPr spc="-25" dirty="0"/>
              <a:t> </a:t>
            </a:r>
            <a:r>
              <a:rPr b="1" spc="-10" dirty="0">
                <a:latin typeface="Times New Roman"/>
                <a:cs typeface="Times New Roman"/>
              </a:rPr>
              <a:t>2020</a:t>
            </a:r>
            <a:r>
              <a:rPr spc="-10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317" y="709041"/>
            <a:ext cx="8479155" cy="644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417195" indent="-457200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Badiâa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Dellal-</a:t>
            </a:r>
            <a:r>
              <a:rPr sz="1800" dirty="0">
                <a:latin typeface="Times New Roman"/>
                <a:cs typeface="Times New Roman"/>
              </a:rPr>
              <a:t>Hedjazi,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Zaiai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Alimazighi,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Deep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learning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recommendation </a:t>
            </a:r>
            <a:r>
              <a:rPr sz="1800" b="1" dirty="0">
                <a:latin typeface="Times New Roman"/>
                <a:cs typeface="Times New Roman"/>
              </a:rPr>
              <a:t>systems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IEEE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Congress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Science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Technology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(CiSt),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2020.</a:t>
            </a:r>
            <a:endParaRPr sz="1800">
              <a:latin typeface="Times New Roman"/>
              <a:cs typeface="Times New Roman"/>
            </a:endParaRPr>
          </a:p>
          <a:p>
            <a:pPr marL="469265" marR="269240" indent="-457200">
              <a:lnSpc>
                <a:spcPct val="100000"/>
              </a:lnSpc>
              <a:spcBef>
                <a:spcPts val="430"/>
              </a:spcBef>
              <a:buAutoNum type="arabicPeriod" startAt="6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Ram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Murti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Rawat,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Vikrant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Tomar,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Vinay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Kumar,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Embedding-</a:t>
            </a:r>
            <a:r>
              <a:rPr sz="1800" b="1" dirty="0">
                <a:latin typeface="Times New Roman"/>
                <a:cs typeface="Times New Roman"/>
              </a:rPr>
              <a:t>based</a:t>
            </a:r>
            <a:r>
              <a:rPr sz="1800" b="1" spc="-20" dirty="0">
                <a:latin typeface="Times New Roman"/>
                <a:cs typeface="Times New Roman"/>
              </a:rPr>
              <a:t> Deep </a:t>
            </a:r>
            <a:r>
              <a:rPr sz="1800" b="1" spc="-10" dirty="0">
                <a:latin typeface="Times New Roman"/>
                <a:cs typeface="Times New Roman"/>
              </a:rPr>
              <a:t>Learning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Approach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Movie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Recommendation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5th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International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Conference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on </a:t>
            </a:r>
            <a:r>
              <a:rPr sz="1800" dirty="0">
                <a:latin typeface="Times New Roman"/>
                <a:cs typeface="Times New Roman"/>
              </a:rPr>
              <a:t>Communication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Electronics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(ICCES),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2020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69265" marR="75565" indent="-457200">
              <a:lnSpc>
                <a:spcPct val="100000"/>
              </a:lnSpc>
              <a:spcBef>
                <a:spcPts val="434"/>
              </a:spcBef>
              <a:buAutoNum type="arabicPeriod" startAt="6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Zhenhua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Huang,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Chang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Yu,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Juan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Ni,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Hai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Liu,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Chun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Zeng,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Yong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Tang,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Efficient </a:t>
            </a:r>
            <a:r>
              <a:rPr sz="1800" b="1" dirty="0">
                <a:latin typeface="Times New Roman"/>
                <a:cs typeface="Times New Roman"/>
              </a:rPr>
              <a:t>Hybrid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Recommendation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Model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with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Deep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Neural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Networks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IEEE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vol.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7, </a:t>
            </a:r>
            <a:r>
              <a:rPr sz="1800" b="1" spc="-10" dirty="0">
                <a:latin typeface="Times New Roman"/>
                <a:cs typeface="Times New Roman"/>
              </a:rPr>
              <a:t>2019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69265" marR="235585" indent="-457200">
              <a:lnSpc>
                <a:spcPct val="100000"/>
              </a:lnSpc>
              <a:spcBef>
                <a:spcPts val="434"/>
              </a:spcBef>
              <a:buAutoNum type="arabicPeriod" startAt="6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Didar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Divani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Sanandaj,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Sasan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H.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Alizadeh,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hybrid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recommender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using </a:t>
            </a:r>
            <a:r>
              <a:rPr sz="1800" b="1" dirty="0">
                <a:latin typeface="Times New Roman"/>
                <a:cs typeface="Times New Roman"/>
              </a:rPr>
              <a:t>multi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layer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perceptron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neural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network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Conference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Robotics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10th </a:t>
            </a:r>
            <a:r>
              <a:rPr sz="1800" dirty="0">
                <a:latin typeface="Times New Roman"/>
                <a:cs typeface="Times New Roman"/>
              </a:rPr>
              <a:t>RoboCup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Iranopen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International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Symposium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(IRANOPEN),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2018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69265" marR="606425" indent="-457200">
              <a:lnSpc>
                <a:spcPct val="100000"/>
              </a:lnSpc>
              <a:spcBef>
                <a:spcPts val="430"/>
              </a:spcBef>
              <a:buAutoNum type="arabicPeriod" startAt="6"/>
              <a:tabLst>
                <a:tab pos="469265" algn="l"/>
              </a:tabLst>
            </a:pPr>
            <a:r>
              <a:rPr sz="1800" spc="-10" dirty="0">
                <a:latin typeface="Times New Roman"/>
                <a:cs typeface="Times New Roman"/>
              </a:rPr>
              <a:t>Al-</a:t>
            </a:r>
            <a:r>
              <a:rPr sz="1800" dirty="0">
                <a:latin typeface="Times New Roman"/>
                <a:cs typeface="Times New Roman"/>
              </a:rPr>
              <a:t>Zahrani,</a:t>
            </a:r>
            <a:r>
              <a:rPr sz="1800" spc="-10" dirty="0">
                <a:latin typeface="Times New Roman"/>
                <a:cs typeface="Times New Roman"/>
              </a:rPr>
              <a:t> Fahad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Ahmad,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Subscription-</a:t>
            </a:r>
            <a:r>
              <a:rPr sz="1800" b="1" dirty="0">
                <a:latin typeface="Times New Roman"/>
                <a:cs typeface="Times New Roman"/>
              </a:rPr>
              <a:t>Based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Data-</a:t>
            </a:r>
            <a:r>
              <a:rPr sz="1800" b="1" dirty="0">
                <a:latin typeface="Times New Roman"/>
                <a:cs typeface="Times New Roman"/>
              </a:rPr>
              <a:t>Sharing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Model </a:t>
            </a:r>
            <a:r>
              <a:rPr sz="1800" b="1" spc="-20" dirty="0">
                <a:latin typeface="Times New Roman"/>
                <a:cs typeface="Times New Roman"/>
              </a:rPr>
              <a:t>Using </a:t>
            </a:r>
            <a:r>
              <a:rPr sz="1800" b="1" dirty="0">
                <a:latin typeface="Times New Roman"/>
                <a:cs typeface="Times New Roman"/>
              </a:rPr>
              <a:t>Blockchain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Service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IEEE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vol.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115966–115981,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2020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34"/>
              </a:spcBef>
              <a:buAutoNum type="arabicPeriod" startAt="6"/>
              <a:tabLst>
                <a:tab pos="469265" algn="l"/>
              </a:tabLst>
            </a:pPr>
            <a:r>
              <a:rPr sz="1800" spc="-10" dirty="0">
                <a:latin typeface="Times New Roman"/>
                <a:cs typeface="Times New Roman"/>
              </a:rPr>
              <a:t>Wenzheng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Liu,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Xiaofeng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Wang,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Peng,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State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Art: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Mobile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Payment,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IEEE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vol.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2020</a:t>
            </a:r>
            <a:endParaRPr sz="1800">
              <a:latin typeface="Times New Roman"/>
              <a:cs typeface="Times New Roman"/>
            </a:endParaRPr>
          </a:p>
          <a:p>
            <a:pPr marL="469265" marR="523875" indent="-457200">
              <a:lnSpc>
                <a:spcPct val="100000"/>
              </a:lnSpc>
              <a:spcBef>
                <a:spcPts val="430"/>
              </a:spcBef>
              <a:buAutoNum type="arabicPeriod" startAt="12"/>
              <a:tabLst>
                <a:tab pos="469265" algn="l"/>
              </a:tabLst>
            </a:pPr>
            <a:r>
              <a:rPr sz="1800" spc="-20" dirty="0">
                <a:latin typeface="Times New Roman"/>
                <a:cs typeface="Times New Roman"/>
              </a:rPr>
              <a:t>Yustus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Eko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Oktian,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Elizabeth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Nathania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Witanto,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Sandra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Kumi,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Sang-</a:t>
            </a:r>
            <a:r>
              <a:rPr sz="1800" dirty="0">
                <a:latin typeface="Times New Roman"/>
                <a:cs typeface="Times New Roman"/>
              </a:rPr>
              <a:t>Gon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Lee, </a:t>
            </a:r>
            <a:r>
              <a:rPr sz="1800" b="1" dirty="0">
                <a:latin typeface="Times New Roman"/>
                <a:cs typeface="Times New Roman"/>
              </a:rPr>
              <a:t>BlockSubPay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-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Blockchain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Framework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Subscription-</a:t>
            </a:r>
            <a:r>
              <a:rPr sz="1800" b="1" dirty="0">
                <a:latin typeface="Times New Roman"/>
                <a:cs typeface="Times New Roman"/>
              </a:rPr>
              <a:t>Based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Payment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in </a:t>
            </a:r>
            <a:r>
              <a:rPr sz="1800" b="1" dirty="0">
                <a:latin typeface="Times New Roman"/>
                <a:cs typeface="Times New Roman"/>
              </a:rPr>
              <a:t>Cloud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Service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21st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International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Conference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Advanced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Communication Technology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(ICACT),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2019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69265" marR="42545" indent="-457200">
              <a:lnSpc>
                <a:spcPct val="100000"/>
              </a:lnSpc>
              <a:spcBef>
                <a:spcPts val="434"/>
              </a:spcBef>
              <a:buAutoNum type="arabicPeriod" startAt="12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Jingwei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Liu,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Xiaolu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Ye,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Hongli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Zhang,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Xiaojiang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Mohsen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Guizani,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BPDS: </a:t>
            </a:r>
            <a:r>
              <a:rPr sz="1800" b="1" spc="-20" dirty="0">
                <a:latin typeface="Times New Roman"/>
                <a:cs typeface="Times New Roman"/>
              </a:rPr>
              <a:t>A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Blockchain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Based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Privacy-Preserving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Sharing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Electronic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Medical </a:t>
            </a:r>
            <a:r>
              <a:rPr sz="1800" b="1" dirty="0">
                <a:latin typeface="Times New Roman"/>
                <a:cs typeface="Times New Roman"/>
              </a:rPr>
              <a:t>Records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IEEE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Global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Communications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Conference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(GLOBECOM),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2018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5866" y="3384042"/>
            <a:ext cx="2334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40" dirty="0"/>
              <a:t> </a:t>
            </a:r>
            <a:r>
              <a:rPr spc="-90" dirty="0"/>
              <a:t>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015" y="787697"/>
            <a:ext cx="1729922" cy="35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6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Abstract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1964" y="1789557"/>
            <a:ext cx="6757034" cy="2465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98700"/>
              </a:lnSpc>
              <a:spcBef>
                <a:spcPts val="125"/>
              </a:spcBef>
            </a:pPr>
            <a:r>
              <a:rPr sz="1800" dirty="0">
                <a:latin typeface="Times New Roman"/>
                <a:cs typeface="Times New Roman"/>
              </a:rPr>
              <a:t>Generic</a:t>
            </a:r>
            <a:r>
              <a:rPr sz="1800" spc="1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1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routines,</a:t>
            </a:r>
            <a:r>
              <a:rPr sz="1800" spc="1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lack</a:t>
            </a:r>
            <a:r>
              <a:rPr sz="1800" spc="1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personalized</a:t>
            </a:r>
            <a:r>
              <a:rPr sz="1800" spc="1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advice,</a:t>
            </a:r>
            <a:r>
              <a:rPr sz="1800" spc="1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85" dirty="0">
                <a:latin typeface="Times New Roman"/>
                <a:cs typeface="Times New Roman"/>
              </a:rPr>
              <a:t>  </a:t>
            </a:r>
            <a:r>
              <a:rPr sz="1800" spc="-20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management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issues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often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lead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ineffective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workouts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frustration.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Trainer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addresses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issues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offering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personalized </a:t>
            </a:r>
            <a:r>
              <a:rPr sz="1800" dirty="0">
                <a:latin typeface="Times New Roman"/>
                <a:cs typeface="Times New Roman"/>
              </a:rPr>
              <a:t>recommendations</a:t>
            </a:r>
            <a:r>
              <a:rPr sz="1800" spc="4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45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45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Neural</a:t>
            </a:r>
            <a:r>
              <a:rPr sz="1800" spc="4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Networks</a:t>
            </a:r>
            <a:r>
              <a:rPr sz="1800" spc="4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(MLP),</a:t>
            </a:r>
            <a:r>
              <a:rPr sz="1800" spc="45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tailored</a:t>
            </a:r>
            <a:r>
              <a:rPr sz="1800" spc="4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user’s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goals.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combines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Mediapipe,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CVzone,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CNN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advanced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estimation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voice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assistant. </a:t>
            </a:r>
            <a:r>
              <a:rPr sz="1800" dirty="0">
                <a:latin typeface="Times New Roman"/>
                <a:cs typeface="Times New Roman"/>
              </a:rPr>
              <a:t>Additionally,</a:t>
            </a:r>
            <a:r>
              <a:rPr sz="1800" spc="1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users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track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progress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performance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dashboard</a:t>
            </a:r>
            <a:r>
              <a:rPr sz="1800" spc="2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leaderboard,</a:t>
            </a:r>
            <a:r>
              <a:rPr sz="1800" spc="2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ensuring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engaging</a:t>
            </a:r>
            <a:r>
              <a:rPr sz="1800" spc="2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effective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experience.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991" y="783129"/>
            <a:ext cx="2491123" cy="3563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6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4812" y="1607058"/>
            <a:ext cx="8197850" cy="4959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6350" indent="-28511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72110" algn="l"/>
              </a:tabLst>
            </a:pPr>
            <a:r>
              <a:rPr sz="1800" dirty="0">
                <a:latin typeface="Times New Roman"/>
                <a:cs typeface="Times New Roman"/>
              </a:rPr>
              <a:t>Modern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enthusiasts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seek personalized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guidance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achieve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 unique </a:t>
            </a:r>
            <a:r>
              <a:rPr sz="1800" spc="-10" dirty="0">
                <a:latin typeface="Times New Roman"/>
                <a:cs typeface="Times New Roman"/>
              </a:rPr>
              <a:t>health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goals,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traditional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programs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often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lack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adaptability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cater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individual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needs, leading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decreased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motivation 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inconsistent</a:t>
            </a:r>
            <a:r>
              <a:rPr sz="1800" spc="-10" dirty="0">
                <a:latin typeface="Times New Roman"/>
                <a:cs typeface="Times New Roman"/>
              </a:rPr>
              <a:t> results.</a:t>
            </a:r>
            <a:endParaRPr sz="1800">
              <a:latin typeface="Times New Roman"/>
              <a:cs typeface="Times New Roman"/>
            </a:endParaRPr>
          </a:p>
          <a:p>
            <a:pPr marL="372110" marR="5715" indent="-285115" algn="just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372110" algn="l"/>
              </a:tabLst>
            </a:pPr>
            <a:r>
              <a:rPr sz="1800" dirty="0">
                <a:latin typeface="Times New Roman"/>
                <a:cs typeface="Times New Roman"/>
              </a:rPr>
              <a:t>Existing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solutions,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mobile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apps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wearable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devices,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typically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offer </a:t>
            </a:r>
            <a:r>
              <a:rPr sz="1800" dirty="0">
                <a:latin typeface="Times New Roman"/>
                <a:cs typeface="Times New Roman"/>
              </a:rPr>
              <a:t>generic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plans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manual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tracking,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failing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deliver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personalized,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 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necessary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effective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achievement.</a:t>
            </a:r>
            <a:endParaRPr sz="1800">
              <a:latin typeface="Times New Roman"/>
              <a:cs typeface="Times New Roman"/>
            </a:endParaRPr>
          </a:p>
          <a:p>
            <a:pPr marL="371475" indent="-284480" algn="just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371475" algn="l"/>
              </a:tabLst>
            </a:pPr>
            <a:r>
              <a:rPr sz="1800" dirty="0">
                <a:latin typeface="Times New Roman"/>
                <a:cs typeface="Times New Roman"/>
              </a:rPr>
              <a:t>Inadequate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personalization,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lack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low user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engagement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 marL="372110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persistent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challenges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current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solutions.</a:t>
            </a:r>
            <a:endParaRPr sz="1800">
              <a:latin typeface="Times New Roman"/>
              <a:cs typeface="Times New Roman"/>
            </a:endParaRPr>
          </a:p>
          <a:p>
            <a:pPr marL="372110" marR="6350" indent="-285115" algn="just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372110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dynamic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interactive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solution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needed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address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limitations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precise,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personalized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guidance.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Motivation</a:t>
            </a:r>
            <a:endParaRPr sz="2000">
              <a:latin typeface="Times New Roman"/>
              <a:cs typeface="Times New Roman"/>
            </a:endParaRPr>
          </a:p>
          <a:p>
            <a:pPr marL="299085" marR="6350" indent="-287020" algn="just">
              <a:lnSpc>
                <a:spcPct val="100000"/>
              </a:lnSpc>
              <a:spcBef>
                <a:spcPts val="309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Traditional</a:t>
            </a:r>
            <a:r>
              <a:rPr sz="1800" spc="5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programs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offer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generic</a:t>
            </a:r>
            <a:r>
              <a:rPr sz="1800" spc="5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advice</a:t>
            </a:r>
            <a:r>
              <a:rPr sz="1800" spc="5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manual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tracking,</a:t>
            </a:r>
            <a:r>
              <a:rPr sz="1800" spc="55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lacking </a:t>
            </a:r>
            <a:r>
              <a:rPr sz="1800" dirty="0">
                <a:latin typeface="Times New Roman"/>
                <a:cs typeface="Times New Roman"/>
              </a:rPr>
              <a:t>personalization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individual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conditions,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progress.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Trainer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uses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artificial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intelligence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analysis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229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personalized</a:t>
            </a:r>
            <a:r>
              <a:rPr sz="1800" spc="229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recommendations</a:t>
            </a:r>
            <a:r>
              <a:rPr sz="1800" spc="2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instant</a:t>
            </a:r>
            <a:r>
              <a:rPr sz="1800" spc="229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feedback,</a:t>
            </a:r>
            <a:r>
              <a:rPr sz="1800" spc="2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improving</a:t>
            </a:r>
            <a:r>
              <a:rPr sz="1800" spc="229" dirty="0">
                <a:latin typeface="Times New Roman"/>
                <a:cs typeface="Times New Roman"/>
              </a:rPr>
              <a:t>  </a:t>
            </a:r>
            <a:r>
              <a:rPr sz="1800" spc="-20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engagement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outcomes.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380" y="783129"/>
            <a:ext cx="2060197" cy="4477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6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1439" y="1588973"/>
            <a:ext cx="9098280" cy="474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exercise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gesture,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posture,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accuracy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percentage,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as 	</a:t>
            </a:r>
            <a:r>
              <a:rPr sz="1800" dirty="0">
                <a:latin typeface="Times New Roman"/>
                <a:cs typeface="Times New Roman"/>
              </a:rPr>
              <a:t>well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track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exercises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performed,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calculate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calories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burned,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address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user 	</a:t>
            </a:r>
            <a:r>
              <a:rPr sz="1800" dirty="0">
                <a:latin typeface="Times New Roman"/>
                <a:cs typeface="Times New Roman"/>
              </a:rPr>
              <a:t>slacking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off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during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workouts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learning-</a:t>
            </a:r>
            <a:r>
              <a:rPr sz="1800" dirty="0">
                <a:latin typeface="Times New Roman"/>
                <a:cs typeface="Times New Roman"/>
              </a:rPr>
              <a:t>powered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human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pose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estimation,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computer 	</a:t>
            </a:r>
            <a:r>
              <a:rPr sz="1800" dirty="0">
                <a:latin typeface="Times New Roman"/>
                <a:cs typeface="Times New Roman"/>
              </a:rPr>
              <a:t>vision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technologies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convolutional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neural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(CNNs).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  <a:buFont typeface="Times New Roman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 marL="408940" indent="-3962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08940" algn="l"/>
              </a:tabLst>
            </a:pP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personalized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routines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user's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conditions,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age,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deep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learning-based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Multilayer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Perceptron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network.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1800">
              <a:latin typeface="Times New Roman"/>
              <a:cs typeface="Times New Roman"/>
            </a:endParaRPr>
          </a:p>
          <a:p>
            <a:pPr marL="355600" marR="6985" indent="-343535" algn="just">
              <a:lnSpc>
                <a:spcPct val="100000"/>
              </a:lnSpc>
              <a:buAutoNum type="arabicPeriod" startAt="3"/>
              <a:tabLst>
                <a:tab pos="355600" algn="l"/>
                <a:tab pos="408305" algn="l"/>
              </a:tabLst>
            </a:pPr>
            <a:r>
              <a:rPr sz="1800" dirty="0">
                <a:latin typeface="Times New Roman"/>
                <a:cs typeface="Times New Roman"/>
              </a:rPr>
              <a:t>	To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dynamic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customizable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diet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plan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tailored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user's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conditions,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age, </a:t>
            </a:r>
            <a:r>
              <a:rPr sz="1800" dirty="0">
                <a:latin typeface="Times New Roman"/>
                <a:cs typeface="Times New Roman"/>
              </a:rPr>
              <a:t>preferences,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height,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weight,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allergies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learning-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Multilayer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Perceptron network.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  <a:buFont typeface="Times New Roman"/>
              <a:buAutoNum type="arabicPeriod" startAt="3"/>
            </a:pPr>
            <a:endParaRPr sz="1800">
              <a:latin typeface="Times New Roman"/>
              <a:cs typeface="Times New Roman"/>
            </a:endParaRPr>
          </a:p>
          <a:p>
            <a:pPr marL="355600" marR="7620" indent="-343535" algn="just">
              <a:lnSpc>
                <a:spcPct val="100000"/>
              </a:lnSpc>
              <a:buAutoNum type="arabicPeriod" startAt="3"/>
              <a:tabLst>
                <a:tab pos="355600" algn="l"/>
                <a:tab pos="408305" algn="l"/>
              </a:tabLst>
            </a:pPr>
            <a:r>
              <a:rPr sz="1800" dirty="0">
                <a:latin typeface="Times New Roman"/>
                <a:cs typeface="Times New Roman"/>
              </a:rPr>
              <a:t>	To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generate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comprehensive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weekly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performance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reports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integrating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workouts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diet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recommendations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aggregation,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descriptive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statistics,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visualization </a:t>
            </a:r>
            <a:r>
              <a:rPr sz="1800" dirty="0">
                <a:latin typeface="Times New Roman"/>
                <a:cs typeface="Times New Roman"/>
              </a:rPr>
              <a:t>techniques,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enhance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engagement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motivation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allows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users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progress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participate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leaderboards.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907" y="783129"/>
            <a:ext cx="3577961" cy="3563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130" dirty="0"/>
              <a:t> </a:t>
            </a:r>
            <a:r>
              <a:rPr spc="-10" dirty="0"/>
              <a:t>Review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7626" y="1565275"/>
            <a:ext cx="7883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1800" spc="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literature</a:t>
            </a:r>
            <a:r>
              <a:rPr sz="180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review</a:t>
            </a:r>
            <a:r>
              <a:rPr sz="1800" spc="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is</a:t>
            </a:r>
            <a:r>
              <a:rPr sz="1800" spc="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presented</a:t>
            </a:r>
            <a:r>
              <a:rPr sz="180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in</a:t>
            </a:r>
            <a:r>
              <a:rPr sz="1800" spc="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1800" spc="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sequence</a:t>
            </a:r>
            <a:r>
              <a:rPr sz="180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illustrated</a:t>
            </a:r>
            <a:r>
              <a:rPr sz="180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in</a:t>
            </a:r>
            <a:r>
              <a:rPr sz="1800" spc="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1800" spc="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figure</a:t>
            </a:r>
            <a:r>
              <a:rPr sz="1600" dirty="0">
                <a:solidFill>
                  <a:srgbClr val="111111"/>
                </a:solidFill>
                <a:latin typeface="Arial MT"/>
                <a:cs typeface="Arial MT"/>
              </a:rPr>
              <a:t>:</a:t>
            </a:r>
            <a:r>
              <a:rPr sz="1600" spc="-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AI</a:t>
            </a:r>
            <a:r>
              <a:rPr sz="180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Times New Roman"/>
                <a:cs typeface="Times New Roman"/>
              </a:rPr>
              <a:t>Fitness </a:t>
            </a:r>
            <a:r>
              <a:rPr sz="1800" spc="-20" dirty="0">
                <a:solidFill>
                  <a:srgbClr val="111111"/>
                </a:solidFill>
                <a:latin typeface="Times New Roman"/>
                <a:cs typeface="Times New Roman"/>
              </a:rPr>
              <a:t>Trainer,</a:t>
            </a:r>
            <a:r>
              <a:rPr sz="1800" spc="-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Recommendation</a:t>
            </a:r>
            <a:r>
              <a:rPr sz="1800" spc="-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Engine,</a:t>
            </a:r>
            <a:r>
              <a:rPr sz="1800" spc="-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800" spc="-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Subscription</a:t>
            </a:r>
            <a:r>
              <a:rPr sz="1800" spc="-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Model</a:t>
            </a:r>
            <a:r>
              <a:rPr sz="1800" spc="-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with</a:t>
            </a:r>
            <a:r>
              <a:rPr sz="1800" spc="-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Payment</a:t>
            </a:r>
            <a:r>
              <a:rPr sz="1800" spc="-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Times New Roman"/>
                <a:cs typeface="Times New Roman"/>
              </a:rPr>
              <a:t>Integration.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3413" y="6737095"/>
            <a:ext cx="36309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Figure</a:t>
            </a:r>
            <a:r>
              <a:rPr sz="1800" i="1" spc="-6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1:</a:t>
            </a:r>
            <a:r>
              <a:rPr sz="1800" i="1" spc="-6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Categorized</a:t>
            </a:r>
            <a:r>
              <a:rPr sz="1800" i="1" spc="-7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literature</a:t>
            </a:r>
            <a:r>
              <a:rPr sz="1800" i="1" spc="-7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review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495" y="2154936"/>
            <a:ext cx="8136635" cy="4541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207" y="717593"/>
            <a:ext cx="3577961" cy="35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5922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130" dirty="0"/>
              <a:t> </a:t>
            </a:r>
            <a:r>
              <a:rPr spc="-10" dirty="0"/>
              <a:t>Review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0862" y="1397000"/>
          <a:ext cx="9436098" cy="604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8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2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33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Sr.no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Title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47370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Author(s)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405"/>
                        </a:lnSpc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Year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91845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Methodology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Drawback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5275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Robust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Intelligent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Posture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175895">
                        <a:lnSpc>
                          <a:spcPct val="1071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Estimation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Gym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Trainer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Mediapipe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OpenCV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[1]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2595" marR="429895" algn="ctr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Venkata</a:t>
                      </a:r>
                      <a:r>
                        <a:rPr sz="1200" spc="-1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Sai</a:t>
                      </a:r>
                      <a:r>
                        <a:rPr sz="1200" spc="-3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Bhamidipati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Ishi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Saxena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89230" marR="182880" indent="73025" algn="just">
                        <a:lnSpc>
                          <a:spcPts val="14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Mrs.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D.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Saisanthiya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Mrs.</a:t>
                      </a:r>
                      <a:r>
                        <a:rPr sz="1200" spc="-1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D.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Saisanthiya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Dr.</a:t>
                      </a:r>
                      <a:r>
                        <a:rPr sz="1200" spc="-6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Mervin</a:t>
                      </a:r>
                      <a:r>
                        <a:rPr sz="1200" spc="-6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Retnadhas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presents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AI-based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210820">
                        <a:lnSpc>
                          <a:spcPct val="1069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sz="120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posture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estimation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gym workouts.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utilizes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combination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real-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video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processing,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keypoint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detection,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pose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estimation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techniques.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tested</a:t>
                      </a:r>
                      <a:r>
                        <a:rPr sz="120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various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exercises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evaluate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accuracy.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78105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Limited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predefined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exercises: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perform</a:t>
                      </a:r>
                      <a:r>
                        <a:rPr sz="1200" spc="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well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exercises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movements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outside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trained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dataset.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86995">
                        <a:lnSpc>
                          <a:spcPts val="14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Dependence on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good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lighting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and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camera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quality: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may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degrade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poor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lighting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low-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resolution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cameras.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239395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Trainer: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Autoencoder Based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Squat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Correction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[2]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76884" marR="325755" indent="-144780">
                        <a:lnSpc>
                          <a:spcPts val="1320"/>
                        </a:lnSpc>
                        <a:spcBef>
                          <a:spcPts val="15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Mukundan</a:t>
                      </a:r>
                      <a:r>
                        <a:rPr sz="1100" spc="-2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Chariar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Shreyas</a:t>
                      </a:r>
                      <a:r>
                        <a:rPr sz="1100" spc="-3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Rao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Aryan</a:t>
                      </a:r>
                      <a:r>
                        <a:rPr sz="1100" spc="-3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Irani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Shilpa</a:t>
                      </a:r>
                      <a:r>
                        <a:rPr sz="1100" spc="-3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Suresh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Asha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364490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presents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classifying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squat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types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recommending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right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squat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140335">
                        <a:lnSpc>
                          <a:spcPts val="14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version.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study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MediaPipe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learning-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technique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decide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squatting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good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bad.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Limited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squats: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206375">
                        <a:lnSpc>
                          <a:spcPct val="1072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perform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well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exercises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movements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outside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trained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dataset.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7825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Framework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Recognition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185420">
                        <a:lnSpc>
                          <a:spcPct val="1069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Prediction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Human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Motions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Human-Robot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Collaboration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Probabilistic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Motion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Models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[3]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Thomas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Callens,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2735" marR="28511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Tuur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van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der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Have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Sam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Van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Rossom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Joris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Schutter Erwin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Aertbeli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presents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framework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for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13589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prediction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of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ongoing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human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motions.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predictions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generated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framework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could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controller for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robotic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device,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enabling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emergence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intuitive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predictable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interactions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between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humans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robotic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collaborator.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phase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358775">
                        <a:lnSpc>
                          <a:spcPct val="1067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speed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estimation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module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was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rather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low.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250825">
                        <a:lnSpc>
                          <a:spcPct val="107200"/>
                        </a:lnSpc>
                        <a:spcBef>
                          <a:spcPts val="8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Limited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certain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domain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only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considering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aspects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the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revolve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around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robotic devices.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135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Real-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Short-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Range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235585">
                        <a:lnSpc>
                          <a:spcPct val="1072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Human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Posture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Estimation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mmWave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Radars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Networks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[4]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Han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Cui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Naim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Dahnoun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ts val="1415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provide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accurate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63500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posture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estimate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person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real-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fps,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mean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localisation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error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12.2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cm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an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average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precision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71.3%.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Hardware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requirements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limit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181610">
                        <a:lnSpc>
                          <a:spcPct val="1072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exploring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specifications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may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widely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used.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651702"/>
              </p:ext>
            </p:extLst>
          </p:nvPr>
        </p:nvGraphicFramePr>
        <p:xfrm>
          <a:off x="354012" y="101600"/>
          <a:ext cx="9291318" cy="7348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0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7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579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Sr.no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Title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Author(s)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1405"/>
                        </a:lnSpc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Year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18820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Methodology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47065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Drawback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85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DAN: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deep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114300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association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personalization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recommendation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[5]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58800" marR="550545" indent="24130">
                        <a:lnSpc>
                          <a:spcPts val="1440"/>
                        </a:lnSpc>
                        <a:spcBef>
                          <a:spcPts val="1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Xu-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WANG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Qing-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mei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TAN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5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propose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feedforward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90170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network recommendation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method,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called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association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neural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(DAN),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joint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action of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multiple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categories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information,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for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implicit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feedback</a:t>
                      </a:r>
                      <a:r>
                        <a:rPr sz="1200" spc="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recommendation.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347980">
                        <a:lnSpc>
                          <a:spcPts val="144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research predicts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interaction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features by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matrix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107314">
                        <a:lnSpc>
                          <a:spcPts val="144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decomposition.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Yet,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actual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situations,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no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interaction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some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features.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115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2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2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endParaRPr sz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68580" marR="405765">
                        <a:lnSpc>
                          <a:spcPct val="106700"/>
                        </a:lnSpc>
                        <a:spcBef>
                          <a:spcPts val="10"/>
                        </a:spcBef>
                      </a:pPr>
                      <a:r>
                        <a:rPr sz="12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recommendation 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2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[6]</a:t>
                      </a:r>
                      <a:endParaRPr sz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23240" marR="332105" indent="-182880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Badiâa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Dellal-Hedjazi Zaiai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Alimazighi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200" spc="-3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1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proposes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deep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184785">
                        <a:lnSpc>
                          <a:spcPct val="1069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learning-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200" spc="4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recommendation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200" spc="-4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MLP,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combining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demographic and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content-based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filtering</a:t>
                      </a:r>
                      <a:r>
                        <a:rPr sz="1200" spc="-1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4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improve</a:t>
                      </a:r>
                      <a:r>
                        <a:rPr sz="1200" spc="-3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accuracy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speed.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130810">
                        <a:lnSpc>
                          <a:spcPct val="1069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provides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recommendations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they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personalized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due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increased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computational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complexity.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4115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Embedding-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based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133350">
                        <a:lnSpc>
                          <a:spcPct val="1072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Learning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Movie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Recommendation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[7]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68630" marR="462280" algn="ctr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Ram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Murti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Rawat Vikrant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Tomar Vinay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Kumar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proposes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179705">
                        <a:lnSpc>
                          <a:spcPct val="1069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recommendation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embedding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techniques.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evaluated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RMSE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MAE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metrics.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MLP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solve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more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128270">
                        <a:lnSpc>
                          <a:spcPct val="1072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complex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tasks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adding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large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neurons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layers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processing.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125730">
                        <a:lnSpc>
                          <a:spcPct val="1067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However,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increase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computation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time.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9860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Efficient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Hybrid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166370">
                        <a:lnSpc>
                          <a:spcPct val="1071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Recommendation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Networks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[8]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38505" marR="523240" indent="-207645">
                        <a:lnSpc>
                          <a:spcPts val="144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Zhenhua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Huang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Chang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Yu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Juan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Ni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0085" marR="671830" indent="104775">
                        <a:lnSpc>
                          <a:spcPts val="14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Hai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Liu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Chun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Zeng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Yong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Tang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introduces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Deep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139065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Metric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Factorization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Learning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(DMFL)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combining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learning,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factorization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machines,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metric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learning,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SDAE-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FM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 DNN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generate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personalized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recommendations.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Struggles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sparse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210820">
                        <a:lnSpc>
                          <a:spcPct val="1069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datasets,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affecting effectiveness.</a:t>
                      </a:r>
                      <a:r>
                        <a:rPr sz="1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Increased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computational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demands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reduce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real-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efficiency.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4115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hybrid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130175">
                        <a:lnSpc>
                          <a:spcPct val="1069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recommender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Multi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Layer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Perceptron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[9]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Didar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Divani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Sanandaj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Sasan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H.</a:t>
                      </a:r>
                      <a:r>
                        <a:rPr sz="1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Alizadeh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proposes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hybrid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94615">
                        <a:lnSpc>
                          <a:spcPct val="1069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recommender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combining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collaborative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filtering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content-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filtering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artificial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(ANN)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address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cold-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start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problem.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Due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with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9850" marR="86360">
                        <a:lnSpc>
                          <a:spcPct val="1069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hybrid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recommendation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affects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accuracy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model,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improved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further.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9550" y="244475"/>
          <a:ext cx="9577705" cy="7207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73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308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Sr.no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Title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Author(s)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1405"/>
                        </a:lnSpc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Year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53745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Methodology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Drawback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294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2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Subscription-Based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 marR="234950">
                        <a:lnSpc>
                          <a:spcPct val="106800"/>
                        </a:lnSpc>
                        <a:spcBef>
                          <a:spcPts val="1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Data-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Sharing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Model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Blockchain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[10]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41045" marR="650240" indent="-82550">
                        <a:lnSpc>
                          <a:spcPts val="132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Fahad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Ahmad Al-Zahrani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The paper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proposes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data-sharing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156210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blockchain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secure,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transparent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transactions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subscription-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access.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It combines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blockchain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technology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decentralized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management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Service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(DaaS)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provide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on-demand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access,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addressing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privacy,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ownership,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 trust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issues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digital data-sharing.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9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Integrating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blockchain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24637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technology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data-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sharing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infrastructures.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20891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Blockchain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face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scalability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issues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due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their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consensus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mechanisms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large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volumes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across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decentralized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nodes.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4170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2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11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State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Art: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Secure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Mobile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Payment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[11]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07060" marR="598170" indent="-1905" algn="ctr">
                        <a:lnSpc>
                          <a:spcPts val="1320"/>
                        </a:lnSpc>
                        <a:spcBef>
                          <a:spcPts val="1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Wenzheng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Liu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Xiaofeng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Wang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Wei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Peng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5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2019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"State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Art: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Secure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73660">
                        <a:lnSpc>
                          <a:spcPct val="107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Mobile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Payment"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presents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comprehensive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review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secure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mobile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payment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technologies.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analyzes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various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protocols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employed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protect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mobile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transactions,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including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encryption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methods,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authentication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mechanisms,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secure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protocols.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Advanced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protocols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can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249554">
                        <a:lnSpc>
                          <a:spcPct val="1068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complex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require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significant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changes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existing systems.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4445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12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BlockSubPay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 marR="16002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Blockchain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Framework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Subscription-Based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Payment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Cloud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[12]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59105" indent="60960">
                        <a:lnSpc>
                          <a:spcPts val="129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Yustus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Eko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Oktian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45160" marR="452120" indent="-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Elizabeth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N.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Witanto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Sandra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Kumi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Sang-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Gon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Lee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5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2019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"BlockSubPay"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methodology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132080">
                        <a:lnSpc>
                          <a:spcPct val="1071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involves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establishing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blockchain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network to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manage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subscription-based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payments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services.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utilizes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smart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contracts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automate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payment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agreements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ensure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secure,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transparent,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traceable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transactions.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9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Implementing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blockchain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723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smart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contracts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requires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technical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expertise,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making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challenging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organizations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prior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experience.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2605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BPDS: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Blockchain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 marR="110489">
                        <a:lnSpc>
                          <a:spcPct val="107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Privacy-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Preserving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Sharing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Electronic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Medical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Records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[13]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20090" marR="712470" algn="ctr">
                        <a:lnSpc>
                          <a:spcPts val="1320"/>
                        </a:lnSpc>
                        <a:spcBef>
                          <a:spcPts val="2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Jingwei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Liu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Xiaolu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Li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Lin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Ye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5155" marR="561975" indent="635" algn="ctr">
                        <a:lnSpc>
                          <a:spcPts val="13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Hongli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Zhang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Xiaojiang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Du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Mohsen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Guizani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2018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methodology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involves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blockchain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69850">
                        <a:lnSpc>
                          <a:spcPct val="107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framework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securely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privately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share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electronic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medical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records.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uses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decentralized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ledger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tamper-proof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management,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incorporates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encryption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zero-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knowledge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proofs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privacy,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utilizes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smart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contracts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automated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auditing.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Adoption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blockchain-based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123825">
                        <a:lnSpc>
                          <a:spcPct val="1068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slow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due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stakeholders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adapt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technologies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processes.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2978</Words>
  <Application>Microsoft Office PowerPoint</Application>
  <PresentationFormat>Custom</PresentationFormat>
  <Paragraphs>292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MT</vt:lpstr>
      <vt:lpstr>Times New Roman</vt:lpstr>
      <vt:lpstr>Trebuchet MS</vt:lpstr>
      <vt:lpstr>Wingdings</vt:lpstr>
      <vt:lpstr>Office Theme</vt:lpstr>
      <vt:lpstr>PowerPoint Presentation</vt:lpstr>
      <vt:lpstr>Contents</vt:lpstr>
      <vt:lpstr>Abstract</vt:lpstr>
      <vt:lpstr>Introduction</vt:lpstr>
      <vt:lpstr>Objectives</vt:lpstr>
      <vt:lpstr>Literature Review</vt:lpstr>
      <vt:lpstr>Literature Review</vt:lpstr>
      <vt:lpstr>PowerPoint Presentation</vt:lpstr>
      <vt:lpstr>PowerPoint Presentation</vt:lpstr>
      <vt:lpstr>Research Gap (Limitations of existing systems)</vt:lpstr>
      <vt:lpstr>Problem Definition</vt:lpstr>
      <vt:lpstr>Problem Definition</vt:lpstr>
      <vt:lpstr>Scope</vt:lpstr>
      <vt:lpstr>Technological Stack</vt:lpstr>
      <vt:lpstr>Technological Stack</vt:lpstr>
      <vt:lpstr>Proposed system architecture</vt:lpstr>
      <vt:lpstr>Prototype Design Demonstration</vt:lpstr>
      <vt:lpstr>Implementation Status</vt:lpstr>
      <vt:lpstr>Review Suggestions (Given in Last meeting)</vt:lpstr>
      <vt:lpstr>References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Riya Sawant</cp:lastModifiedBy>
  <cp:revision>5</cp:revision>
  <dcterms:created xsi:type="dcterms:W3CDTF">2024-09-23T04:08:16Z</dcterms:created>
  <dcterms:modified xsi:type="dcterms:W3CDTF">2024-09-23T05:41:18Z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2024-09-23T00:00:00Z</vt:filetime>
  </property>
  <property fmtid="{D5CDD505-2E9C-101B-9397-08002B2CF9AE}" pid="5" name="Producer">
    <vt:lpwstr>Microsoft® PowerPoint® 2016</vt:lpwstr>
  </property>
</Properties>
</file>