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" charset="1" panose="020B0604020202020204"/>
      <p:regular r:id="rId20"/>
    </p:embeddedFont>
    <p:embeddedFont>
      <p:font typeface="Clear Sans Bold" charset="1" panose="020B0803030202020304"/>
      <p:regular r:id="rId26"/>
    </p:embeddedFont>
    <p:embeddedFont>
      <p:font typeface="Arimo Bold" charset="1" panose="020B07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30.09.2022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4731" y="0"/>
            <a:ext cx="1893269" cy="10287000"/>
            <a:chOff x="0" y="0"/>
            <a:chExt cx="252435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37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24379">
                  <a:moveTo>
                    <a:pt x="0" y="0"/>
                  </a:moveTo>
                  <a:lnTo>
                    <a:pt x="2524379" y="0"/>
                  </a:lnTo>
                  <a:lnTo>
                    <a:pt x="252437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3822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822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822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822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198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198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198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198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573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4573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4573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4573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447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447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33447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3447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553776" y="1840510"/>
            <a:ext cx="7301967" cy="7301967"/>
            <a:chOff x="0" y="0"/>
            <a:chExt cx="9735956" cy="97359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35947" cy="9735947"/>
            </a:xfrm>
            <a:custGeom>
              <a:avLst/>
              <a:gdLst/>
              <a:ahLst/>
              <a:cxnLst/>
              <a:rect r="r" b="b" t="t" l="l"/>
              <a:pathLst>
                <a:path h="9735947" w="9735947">
                  <a:moveTo>
                    <a:pt x="4868037" y="0"/>
                  </a:moveTo>
                  <a:cubicBezTo>
                    <a:pt x="7557008" y="0"/>
                    <a:pt x="9735947" y="2178939"/>
                    <a:pt x="9735947" y="4868037"/>
                  </a:cubicBezTo>
                  <a:cubicBezTo>
                    <a:pt x="9735947" y="7557135"/>
                    <a:pt x="7557008" y="9735947"/>
                    <a:pt x="4868037" y="9735947"/>
                  </a:cubicBezTo>
                  <a:cubicBezTo>
                    <a:pt x="2179066" y="9735947"/>
                    <a:pt x="0" y="7557008"/>
                    <a:pt x="0" y="4868037"/>
                  </a:cubicBezTo>
                  <a:cubicBezTo>
                    <a:pt x="0" y="2179066"/>
                    <a:pt x="2178939" y="0"/>
                    <a:pt x="4868037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-5115457">
            <a:off x="1402005" y="1106493"/>
            <a:ext cx="7301967" cy="7317535"/>
          </a:xfrm>
          <a:custGeom>
            <a:avLst/>
            <a:gdLst/>
            <a:ahLst/>
            <a:cxnLst/>
            <a:rect r="r" b="b" t="t" l="l"/>
            <a:pathLst>
              <a:path h="7317535" w="7301967">
                <a:moveTo>
                  <a:pt x="0" y="0"/>
                </a:moveTo>
                <a:lnTo>
                  <a:pt x="7301967" y="0"/>
                </a:lnTo>
                <a:lnTo>
                  <a:pt x="7301967" y="7317535"/>
                </a:lnTo>
                <a:lnTo>
                  <a:pt x="0" y="7317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144" b="-322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311489" y="2502186"/>
            <a:ext cx="5482998" cy="4174407"/>
            <a:chOff x="0" y="0"/>
            <a:chExt cx="7310664" cy="55658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10664" cy="5565877"/>
            </a:xfrm>
            <a:custGeom>
              <a:avLst/>
              <a:gdLst/>
              <a:ahLst/>
              <a:cxnLst/>
              <a:rect r="r" b="b" t="t" l="l"/>
              <a:pathLst>
                <a:path h="5565877" w="7310664">
                  <a:moveTo>
                    <a:pt x="0" y="0"/>
                  </a:moveTo>
                  <a:lnTo>
                    <a:pt x="7310664" y="0"/>
                  </a:lnTo>
                  <a:lnTo>
                    <a:pt x="7310664" y="5565877"/>
                  </a:lnTo>
                  <a:lnTo>
                    <a:pt x="0" y="5565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71450"/>
              <a:ext cx="7310664" cy="5737327"/>
            </a:xfrm>
            <a:prstGeom prst="rect">
              <a:avLst/>
            </a:prstGeom>
          </p:spPr>
          <p:txBody>
            <a:bodyPr anchor="t" rtlCol="false" tIns="88900" lIns="88900" bIns="88900" rIns="88900"/>
            <a:lstStyle/>
            <a:p>
              <a:pPr algn="ctr">
                <a:lnSpc>
                  <a:spcPts val="10199"/>
                </a:lnSpc>
              </a:pPr>
              <a:r>
                <a:rPr lang="en-US" sz="7233" spc="-72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Social Buzz Content Analysis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143618" y="5003701"/>
            <a:ext cx="942466" cy="279598"/>
          </a:xfrm>
          <a:custGeom>
            <a:avLst/>
            <a:gdLst/>
            <a:ahLst/>
            <a:cxnLst/>
            <a:rect r="r" b="b" t="t" l="l"/>
            <a:pathLst>
              <a:path h="279598" w="942466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21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143618" y="2227332"/>
            <a:ext cx="942466" cy="279598"/>
          </a:xfrm>
          <a:custGeom>
            <a:avLst/>
            <a:gdLst/>
            <a:ahLst/>
            <a:cxnLst/>
            <a:rect r="r" b="b" t="t" l="l"/>
            <a:pathLst>
              <a:path h="279598" w="942466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214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143618" y="7780070"/>
            <a:ext cx="942466" cy="279598"/>
          </a:xfrm>
          <a:custGeom>
            <a:avLst/>
            <a:gdLst/>
            <a:ahLst/>
            <a:cxnLst/>
            <a:rect r="r" b="b" t="t" l="l"/>
            <a:pathLst>
              <a:path h="279598" w="942466">
                <a:moveTo>
                  <a:pt x="0" y="0"/>
                </a:moveTo>
                <a:lnTo>
                  <a:pt x="942466" y="0"/>
                </a:lnTo>
                <a:lnTo>
                  <a:pt x="942466" y="279598"/>
                </a:lnTo>
                <a:lnTo>
                  <a:pt x="0" y="279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214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38298" y="1161805"/>
            <a:ext cx="5036754" cy="7963390"/>
          </a:xfrm>
          <a:custGeom>
            <a:avLst/>
            <a:gdLst/>
            <a:ahLst/>
            <a:cxnLst/>
            <a:rect r="r" b="b" t="t" l="l"/>
            <a:pathLst>
              <a:path h="7963390" w="5036754">
                <a:moveTo>
                  <a:pt x="0" y="0"/>
                </a:moveTo>
                <a:lnTo>
                  <a:pt x="5036754" y="0"/>
                </a:lnTo>
                <a:lnTo>
                  <a:pt x="5036754" y="7963390"/>
                </a:lnTo>
                <a:lnTo>
                  <a:pt x="0" y="7963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32" t="-1671" r="-4494" b="-167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7200" y="4539600"/>
            <a:ext cx="4703553" cy="1625898"/>
            <a:chOff x="0" y="0"/>
            <a:chExt cx="6271404" cy="21678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71404" cy="2167863"/>
            </a:xfrm>
            <a:custGeom>
              <a:avLst/>
              <a:gdLst/>
              <a:ahLst/>
              <a:cxnLst/>
              <a:rect r="r" b="b" t="t" l="l"/>
              <a:pathLst>
                <a:path h="2167863" w="6271404">
                  <a:moveTo>
                    <a:pt x="0" y="0"/>
                  </a:moveTo>
                  <a:lnTo>
                    <a:pt x="6271404" y="0"/>
                  </a:lnTo>
                  <a:lnTo>
                    <a:pt x="6271404" y="2167863"/>
                  </a:lnTo>
                  <a:lnTo>
                    <a:pt x="0" y="21678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271404" cy="22059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 spc="-8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Summary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869468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55323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41177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7032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69468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55323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841177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7032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581833" y="1580430"/>
            <a:ext cx="5677467" cy="867617"/>
          </a:xfrm>
          <a:custGeom>
            <a:avLst/>
            <a:gdLst/>
            <a:ahLst/>
            <a:cxnLst/>
            <a:rect r="r" b="b" t="t" l="l"/>
            <a:pathLst>
              <a:path h="867617" w="567746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581833" y="6964868"/>
            <a:ext cx="5677467" cy="867617"/>
          </a:xfrm>
          <a:custGeom>
            <a:avLst/>
            <a:gdLst/>
            <a:ahLst/>
            <a:cxnLst/>
            <a:rect r="r" b="b" t="t" l="l"/>
            <a:pathLst>
              <a:path h="867617" w="567746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938348" y="1904689"/>
            <a:ext cx="7349652" cy="144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2528" spc="-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"Animals" is the most popular content category with 74,965 reactions, indicating strong user engagement in animal-related posts.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38348" y="4580019"/>
            <a:ext cx="7349652" cy="144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2528" spc="-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Science, Healthy Eating, and Technology also rank high, suggesting a strong audience interest in educational and lifestyle content.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938348" y="7059955"/>
            <a:ext cx="7349652" cy="144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2528" spc="-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May 2021 had the most posts, meaning content volume and engagement peaked during this period—potentially a seasonal trend or marketing effect.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637" y="4011087"/>
            <a:ext cx="2959386" cy="2959386"/>
            <a:chOff x="0" y="0"/>
            <a:chExt cx="3945847" cy="3945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45890" cy="3945890"/>
            </a:xfrm>
            <a:custGeom>
              <a:avLst/>
              <a:gdLst/>
              <a:ahLst/>
              <a:cxnLst/>
              <a:rect r="r" b="b" t="t" l="l"/>
              <a:pathLst>
                <a:path h="3945890" w="3945890">
                  <a:moveTo>
                    <a:pt x="1972945" y="0"/>
                  </a:moveTo>
                  <a:cubicBezTo>
                    <a:pt x="3062732" y="0"/>
                    <a:pt x="3945890" y="883031"/>
                    <a:pt x="3945890" y="1972945"/>
                  </a:cubicBezTo>
                  <a:cubicBezTo>
                    <a:pt x="3945890" y="3062859"/>
                    <a:pt x="3062732" y="3945890"/>
                    <a:pt x="1972945" y="3945890"/>
                  </a:cubicBezTo>
                  <a:cubicBezTo>
                    <a:pt x="883158" y="3945890"/>
                    <a:pt x="0" y="3062732"/>
                    <a:pt x="0" y="1972945"/>
                  </a:cubicBezTo>
                  <a:cubicBezTo>
                    <a:pt x="0" y="883158"/>
                    <a:pt x="883031" y="0"/>
                    <a:pt x="19729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115457">
            <a:off x="848840" y="3713600"/>
            <a:ext cx="2959386" cy="2965695"/>
          </a:xfrm>
          <a:custGeom>
            <a:avLst/>
            <a:gdLst/>
            <a:ahLst/>
            <a:cxnLst/>
            <a:rect r="r" b="b" t="t" l="l"/>
            <a:pathLst>
              <a:path h="2965695" w="2959386">
                <a:moveTo>
                  <a:pt x="0" y="0"/>
                </a:moveTo>
                <a:lnTo>
                  <a:pt x="2959386" y="0"/>
                </a:lnTo>
                <a:lnTo>
                  <a:pt x="2959386" y="2965695"/>
                </a:lnTo>
                <a:lnTo>
                  <a:pt x="0" y="29656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13" b="-32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669076" y="4178375"/>
            <a:ext cx="5729829" cy="1231106"/>
            <a:chOff x="0" y="0"/>
            <a:chExt cx="7639772" cy="16414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39772" cy="1641475"/>
            </a:xfrm>
            <a:custGeom>
              <a:avLst/>
              <a:gdLst/>
              <a:ahLst/>
              <a:cxnLst/>
              <a:rect r="r" b="b" t="t" l="l"/>
              <a:pathLst>
                <a:path h="1641475" w="7639772">
                  <a:moveTo>
                    <a:pt x="0" y="0"/>
                  </a:moveTo>
                  <a:lnTo>
                    <a:pt x="7639772" y="0"/>
                  </a:lnTo>
                  <a:lnTo>
                    <a:pt x="7639772" y="1641475"/>
                  </a:lnTo>
                  <a:lnTo>
                    <a:pt x="0" y="1641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639772" cy="1679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9600"/>
                </a:lnSpc>
              </a:pPr>
              <a:r>
                <a:rPr lang="en-US" sz="8000" spc="-8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Thank you!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8784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369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5955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0198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5404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31259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7113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8784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7369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05955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0198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45404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031259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17113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21591" y="3285301"/>
            <a:ext cx="8673443" cy="1231106"/>
            <a:chOff x="0" y="0"/>
            <a:chExt cx="11564591" cy="16414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64591" cy="1641474"/>
            </a:xfrm>
            <a:custGeom>
              <a:avLst/>
              <a:gdLst/>
              <a:ahLst/>
              <a:cxnLst/>
              <a:rect r="r" b="b" t="t" l="l"/>
              <a:pathLst>
                <a:path h="1641474" w="11564591">
                  <a:moveTo>
                    <a:pt x="0" y="0"/>
                  </a:moveTo>
                  <a:lnTo>
                    <a:pt x="11564591" y="0"/>
                  </a:lnTo>
                  <a:lnTo>
                    <a:pt x="11564591" y="1641474"/>
                  </a:lnTo>
                  <a:lnTo>
                    <a:pt x="0" y="16414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64591" cy="16795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 spc="-8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Today's agenda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21591" y="5008926"/>
            <a:ext cx="8673443" cy="3574021"/>
            <a:chOff x="0" y="0"/>
            <a:chExt cx="11564591" cy="47653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64591" cy="4765361"/>
            </a:xfrm>
            <a:custGeom>
              <a:avLst/>
              <a:gdLst/>
              <a:ahLst/>
              <a:cxnLst/>
              <a:rect r="r" b="b" t="t" l="l"/>
              <a:pathLst>
                <a:path h="4765361" w="11564591">
                  <a:moveTo>
                    <a:pt x="0" y="0"/>
                  </a:moveTo>
                  <a:lnTo>
                    <a:pt x="11564591" y="0"/>
                  </a:lnTo>
                  <a:lnTo>
                    <a:pt x="11564591" y="4765361"/>
                  </a:lnTo>
                  <a:lnTo>
                    <a:pt x="0" y="4765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1564591" cy="48606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Project recap</a:t>
              </a:r>
            </a:p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Problem</a:t>
              </a:r>
            </a:p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Analytics team</a:t>
              </a:r>
            </a:p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Process</a:t>
              </a:r>
            </a:p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Insights</a:t>
              </a:r>
            </a:p>
            <a:p>
              <a:pPr algn="l" marL="712464" indent="-356232" lvl="1">
                <a:lnSpc>
                  <a:spcPts val="4619"/>
                </a:lnSpc>
                <a:buAutoNum type="arabicPeriod" startAt="1"/>
              </a:pPr>
              <a:r>
                <a:rPr lang="en-US" sz="3299" spc="-3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Summary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90296" y="-1377303"/>
            <a:ext cx="3062454" cy="3062454"/>
            <a:chOff x="0" y="0"/>
            <a:chExt cx="4083272" cy="40832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307242" y="-1685151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093124" y="3766197"/>
            <a:ext cx="3062454" cy="3062454"/>
            <a:chOff x="0" y="0"/>
            <a:chExt cx="4083272" cy="40832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610070" y="34583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395952" y="8909697"/>
            <a:ext cx="3062454" cy="3062454"/>
            <a:chOff x="0" y="0"/>
            <a:chExt cx="4083272" cy="40832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912898" y="86018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927557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927557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927557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927557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784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784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784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8784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7369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369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369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369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5955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5955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5955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5955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0198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0198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98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198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545404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45404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45404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45404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31259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31259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31259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31259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17113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17113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17113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17113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946896" y="2005584"/>
            <a:ext cx="11342283" cy="6275832"/>
            <a:chOff x="0" y="0"/>
            <a:chExt cx="15123044" cy="8367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123033" cy="8367776"/>
            </a:xfrm>
            <a:custGeom>
              <a:avLst/>
              <a:gdLst/>
              <a:ahLst/>
              <a:cxnLst/>
              <a:rect r="r" b="b" t="t" l="l"/>
              <a:pathLst>
                <a:path h="8367776" w="15123033">
                  <a:moveTo>
                    <a:pt x="0" y="0"/>
                  </a:moveTo>
                  <a:lnTo>
                    <a:pt x="15123033" y="0"/>
                  </a:lnTo>
                  <a:lnTo>
                    <a:pt x="15123033" y="8367776"/>
                  </a:lnTo>
                  <a:lnTo>
                    <a:pt x="0" y="83677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10799999">
            <a:off x="1983048" y="1909668"/>
            <a:ext cx="6453903" cy="6467663"/>
          </a:xfrm>
          <a:custGeom>
            <a:avLst/>
            <a:gdLst/>
            <a:ahLst/>
            <a:cxnLst/>
            <a:rect r="r" b="b" t="t" l="l"/>
            <a:pathLst>
              <a:path h="6467663" w="6453903">
                <a:moveTo>
                  <a:pt x="0" y="0"/>
                </a:moveTo>
                <a:lnTo>
                  <a:pt x="6453903" y="0"/>
                </a:lnTo>
                <a:lnTo>
                  <a:pt x="6453903" y="6467663"/>
                </a:lnTo>
                <a:lnTo>
                  <a:pt x="0" y="646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40" b="-322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969013" y="3935700"/>
            <a:ext cx="4481973" cy="2462213"/>
            <a:chOff x="0" y="0"/>
            <a:chExt cx="5975964" cy="328295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975964" cy="3282951"/>
            </a:xfrm>
            <a:custGeom>
              <a:avLst/>
              <a:gdLst/>
              <a:ahLst/>
              <a:cxnLst/>
              <a:rect r="r" b="b" t="t" l="l"/>
              <a:pathLst>
                <a:path h="3282951" w="5975964">
                  <a:moveTo>
                    <a:pt x="0" y="0"/>
                  </a:moveTo>
                  <a:lnTo>
                    <a:pt x="5975964" y="0"/>
                  </a:lnTo>
                  <a:lnTo>
                    <a:pt x="5975964" y="3282951"/>
                  </a:lnTo>
                  <a:lnTo>
                    <a:pt x="0" y="3282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5975964" cy="33210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600"/>
                </a:lnSpc>
              </a:pPr>
              <a:r>
                <a:rPr lang="en-US" sz="8000" spc="-8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Project Recap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057207" y="2813339"/>
            <a:ext cx="7852020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-31">
                <a:solidFill>
                  <a:srgbClr val="2F3846"/>
                </a:solidFill>
                <a:latin typeface="Arimo"/>
                <a:ea typeface="Arimo"/>
                <a:cs typeface="Arimo"/>
                <a:sym typeface="Arimo"/>
              </a:rPr>
              <a:t>Social Buzz is a fast-growing, content-focused social media platform with anonymous users, advanced reaction tracking, and over 500 million monthly users.</a:t>
            </a: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75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9451242" y="5761271"/>
            <a:ext cx="6457985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540090" indent="-270045" lvl="1">
              <a:lnSpc>
                <a:spcPts val="3001"/>
              </a:lnSpc>
              <a:buAutoNum type="arabicPeriod" startAt="1"/>
            </a:pPr>
            <a:r>
              <a:rPr lang="en-US" sz="2501" spc="-25">
                <a:solidFill>
                  <a:srgbClr val="2F3846"/>
                </a:solidFill>
                <a:latin typeface="Arimo"/>
                <a:ea typeface="Arimo"/>
                <a:cs typeface="Arimo"/>
                <a:sym typeface="Arimo"/>
              </a:rPr>
              <a:t>An audit of their big data practice </a:t>
            </a:r>
          </a:p>
          <a:p>
            <a:pPr algn="r" marL="540090" indent="-270045" lvl="1">
              <a:lnSpc>
                <a:spcPts val="3001"/>
              </a:lnSpc>
              <a:buAutoNum type="arabicPeriod" startAt="1"/>
            </a:pPr>
            <a:r>
              <a:rPr lang="en-US" sz="2501" spc="-25">
                <a:solidFill>
                  <a:srgbClr val="2F3846"/>
                </a:solidFill>
                <a:latin typeface="Arimo"/>
                <a:ea typeface="Arimo"/>
                <a:cs typeface="Arimo"/>
                <a:sym typeface="Arimo"/>
              </a:rPr>
              <a:t> Recommendations for a successful IPO</a:t>
            </a:r>
          </a:p>
          <a:p>
            <a:pPr algn="r" marL="540090" indent="-270045" lvl="1">
              <a:lnSpc>
                <a:spcPts val="3001"/>
              </a:lnSpc>
              <a:buAutoNum type="arabicPeriod" startAt="1"/>
            </a:pPr>
            <a:r>
              <a:rPr lang="en-US" sz="2501" spc="-25">
                <a:solidFill>
                  <a:srgbClr val="2F3846"/>
                </a:solidFill>
                <a:latin typeface="Arimo"/>
                <a:ea typeface="Arimo"/>
                <a:cs typeface="Arimo"/>
                <a:sym typeface="Arimo"/>
              </a:rPr>
              <a:t>An analysis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27054" y="8503544"/>
            <a:ext cx="3062454" cy="3062454"/>
            <a:chOff x="0" y="0"/>
            <a:chExt cx="4083272" cy="40832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8195696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9964482" cy="10287000"/>
            <a:chOff x="0" y="0"/>
            <a:chExt cx="13285976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8597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285978">
                  <a:moveTo>
                    <a:pt x="0" y="0"/>
                  </a:moveTo>
                  <a:lnTo>
                    <a:pt x="13285978" y="0"/>
                  </a:lnTo>
                  <a:lnTo>
                    <a:pt x="13285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1524" y="-1524"/>
              <a:ext cx="13289026" cy="13719048"/>
            </a:xfrm>
            <a:custGeom>
              <a:avLst/>
              <a:gdLst/>
              <a:ahLst/>
              <a:cxnLst/>
              <a:rect r="r" b="b" t="t" l="l"/>
              <a:pathLst>
                <a:path h="13719048" w="13289026">
                  <a:moveTo>
                    <a:pt x="1524" y="0"/>
                  </a:moveTo>
                  <a:lnTo>
                    <a:pt x="13287502" y="0"/>
                  </a:lnTo>
                  <a:cubicBezTo>
                    <a:pt x="13288391" y="0"/>
                    <a:pt x="13289026" y="762"/>
                    <a:pt x="13289026" y="1524"/>
                  </a:cubicBezTo>
                  <a:lnTo>
                    <a:pt x="13289026" y="13717524"/>
                  </a:lnTo>
                  <a:cubicBezTo>
                    <a:pt x="13289026" y="13718414"/>
                    <a:pt x="13288265" y="13719048"/>
                    <a:pt x="13287502" y="13719048"/>
                  </a:cubicBezTo>
                  <a:lnTo>
                    <a:pt x="1524" y="13719048"/>
                  </a:lnTo>
                  <a:cubicBezTo>
                    <a:pt x="635" y="13719048"/>
                    <a:pt x="0" y="13718287"/>
                    <a:pt x="0" y="1371752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3717524"/>
                  </a:lnTo>
                  <a:lnTo>
                    <a:pt x="1524" y="13717524"/>
                  </a:lnTo>
                  <a:lnTo>
                    <a:pt x="1524" y="13716000"/>
                  </a:lnTo>
                  <a:lnTo>
                    <a:pt x="13287502" y="13716000"/>
                  </a:lnTo>
                  <a:lnTo>
                    <a:pt x="13287502" y="13717524"/>
                  </a:lnTo>
                  <a:lnTo>
                    <a:pt x="13285978" y="13717524"/>
                  </a:lnTo>
                  <a:lnTo>
                    <a:pt x="13285978" y="1524"/>
                  </a:lnTo>
                  <a:lnTo>
                    <a:pt x="13287502" y="1524"/>
                  </a:lnTo>
                  <a:lnTo>
                    <a:pt x="1328750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46279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6279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46279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46279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98688" y="1840860"/>
            <a:ext cx="2920800" cy="2920798"/>
            <a:chOff x="0" y="0"/>
            <a:chExt cx="3894400" cy="38943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94328" cy="3894455"/>
            </a:xfrm>
            <a:custGeom>
              <a:avLst/>
              <a:gdLst/>
              <a:ahLst/>
              <a:cxnLst/>
              <a:rect r="r" b="b" t="t" l="l"/>
              <a:pathLst>
                <a:path h="3894455" w="3894328">
                  <a:moveTo>
                    <a:pt x="1947164" y="0"/>
                  </a:moveTo>
                  <a:cubicBezTo>
                    <a:pt x="3022854" y="0"/>
                    <a:pt x="3894328" y="871601"/>
                    <a:pt x="3894328" y="1947164"/>
                  </a:cubicBezTo>
                  <a:cubicBezTo>
                    <a:pt x="3894328" y="3022727"/>
                    <a:pt x="3022854" y="3894455"/>
                    <a:pt x="1947164" y="3894455"/>
                  </a:cubicBezTo>
                  <a:cubicBezTo>
                    <a:pt x="871474" y="3894455"/>
                    <a:pt x="0" y="3022854"/>
                    <a:pt x="0" y="1947164"/>
                  </a:cubicBezTo>
                  <a:cubicBezTo>
                    <a:pt x="0" y="871474"/>
                    <a:pt x="871601" y="0"/>
                    <a:pt x="1947164" y="0"/>
                  </a:cubicBezTo>
                  <a:close/>
                </a:path>
              </a:pathLst>
            </a:custGeom>
            <a:solidFill>
              <a:srgbClr val="963488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5115456">
            <a:off x="1813389" y="1461444"/>
            <a:ext cx="2920799" cy="2927027"/>
          </a:xfrm>
          <a:custGeom>
            <a:avLst/>
            <a:gdLst/>
            <a:ahLst/>
            <a:cxnLst/>
            <a:rect r="r" b="b" t="t" l="l"/>
            <a:pathLst>
              <a:path h="2927027" w="2920799">
                <a:moveTo>
                  <a:pt x="0" y="0"/>
                </a:moveTo>
                <a:lnTo>
                  <a:pt x="2920799" y="0"/>
                </a:lnTo>
                <a:lnTo>
                  <a:pt x="2920799" y="2927027"/>
                </a:lnTo>
                <a:lnTo>
                  <a:pt x="0" y="29270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09" b="-32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469321" y="-753500"/>
            <a:ext cx="3062454" cy="3062454"/>
            <a:chOff x="0" y="0"/>
            <a:chExt cx="4083272" cy="40832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5986267" y="-1061348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07484" y="1028700"/>
            <a:ext cx="6251816" cy="8229600"/>
          </a:xfrm>
          <a:custGeom>
            <a:avLst/>
            <a:gdLst/>
            <a:ahLst/>
            <a:cxnLst/>
            <a:rect r="r" b="b" t="t" l="l"/>
            <a:pathLst>
              <a:path h="8229600" w="6251816">
                <a:moveTo>
                  <a:pt x="0" y="0"/>
                </a:moveTo>
                <a:lnTo>
                  <a:pt x="6251816" y="0"/>
                </a:lnTo>
                <a:lnTo>
                  <a:pt x="62518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8786" t="0" r="-48786" b="-61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3069738" y="2308953"/>
            <a:ext cx="5786869" cy="1231106"/>
            <a:chOff x="0" y="0"/>
            <a:chExt cx="7715825" cy="16414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715825" cy="1641475"/>
            </a:xfrm>
            <a:custGeom>
              <a:avLst/>
              <a:gdLst/>
              <a:ahLst/>
              <a:cxnLst/>
              <a:rect r="r" b="b" t="t" l="l"/>
              <a:pathLst>
                <a:path h="1641475" w="7715825">
                  <a:moveTo>
                    <a:pt x="0" y="0"/>
                  </a:moveTo>
                  <a:lnTo>
                    <a:pt x="7715825" y="0"/>
                  </a:lnTo>
                  <a:lnTo>
                    <a:pt x="7715825" y="1641475"/>
                  </a:lnTo>
                  <a:lnTo>
                    <a:pt x="0" y="1641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715825" cy="1679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 spc="-8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Problem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107520" y="5357636"/>
            <a:ext cx="744945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-3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Over 100000 posts per day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77600" y="6354226"/>
            <a:ext cx="7449454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-3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36,500,000 pieces of content per year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77600" y="7935376"/>
            <a:ext cx="7449454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-2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But how to capitalize it when theres so much?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28024" y="8877300"/>
            <a:ext cx="813645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spc="-2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8738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873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723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723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6723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672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30753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3075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92768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92768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92768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9276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110745" y="1825527"/>
            <a:ext cx="6750815" cy="6635945"/>
            <a:chOff x="0" y="0"/>
            <a:chExt cx="9001087" cy="88479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01125" cy="8847963"/>
            </a:xfrm>
            <a:custGeom>
              <a:avLst/>
              <a:gdLst/>
              <a:ahLst/>
              <a:cxnLst/>
              <a:rect r="r" b="b" t="t" l="l"/>
              <a:pathLst>
                <a:path h="8847963" w="9001125">
                  <a:moveTo>
                    <a:pt x="0" y="0"/>
                  </a:moveTo>
                  <a:lnTo>
                    <a:pt x="9001125" y="0"/>
                  </a:lnTo>
                  <a:lnTo>
                    <a:pt x="9001125" y="8847963"/>
                  </a:lnTo>
                  <a:lnTo>
                    <a:pt x="0" y="88479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825797" y="1270731"/>
            <a:ext cx="2085137" cy="2085137"/>
            <a:chOff x="0" y="0"/>
            <a:chExt cx="2780183" cy="27801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80284" cy="2780157"/>
            </a:xfrm>
            <a:custGeom>
              <a:avLst/>
              <a:gdLst/>
              <a:ahLst/>
              <a:cxnLst/>
              <a:rect r="r" b="b" t="t" l="l"/>
              <a:pathLst>
                <a:path h="2780157" w="2780284">
                  <a:moveTo>
                    <a:pt x="1390142" y="0"/>
                  </a:moveTo>
                  <a:cubicBezTo>
                    <a:pt x="2157984" y="0"/>
                    <a:pt x="2780284" y="622173"/>
                    <a:pt x="2780284" y="1390142"/>
                  </a:cubicBezTo>
                  <a:cubicBezTo>
                    <a:pt x="2780284" y="2158111"/>
                    <a:pt x="2157984" y="2780157"/>
                    <a:pt x="1390142" y="2780157"/>
                  </a:cubicBezTo>
                  <a:cubicBezTo>
                    <a:pt x="622300" y="2780157"/>
                    <a:pt x="0" y="2157984"/>
                    <a:pt x="0" y="1390142"/>
                  </a:cubicBezTo>
                  <a:cubicBezTo>
                    <a:pt x="0" y="622300"/>
                    <a:pt x="622173" y="0"/>
                    <a:pt x="139014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11515" y="1068549"/>
            <a:ext cx="2187334" cy="2087727"/>
            <a:chOff x="0" y="0"/>
            <a:chExt cx="2916446" cy="27836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5"/>
              <a:stretch>
                <a:fillRect l="-24781" t="-81" r="-24782" b="-78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443639" y="1050857"/>
            <a:ext cx="2123087" cy="2123082"/>
            <a:chOff x="0" y="0"/>
            <a:chExt cx="2830783" cy="28307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25797" y="4221947"/>
            <a:ext cx="2085137" cy="2085137"/>
            <a:chOff x="0" y="0"/>
            <a:chExt cx="2780183" cy="278018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80284" cy="2780157"/>
            </a:xfrm>
            <a:custGeom>
              <a:avLst/>
              <a:gdLst/>
              <a:ahLst/>
              <a:cxnLst/>
              <a:rect r="r" b="b" t="t" l="l"/>
              <a:pathLst>
                <a:path h="2780157" w="2780284">
                  <a:moveTo>
                    <a:pt x="1390142" y="0"/>
                  </a:moveTo>
                  <a:cubicBezTo>
                    <a:pt x="2157984" y="0"/>
                    <a:pt x="2780284" y="622173"/>
                    <a:pt x="2780284" y="1390142"/>
                  </a:cubicBezTo>
                  <a:cubicBezTo>
                    <a:pt x="2780284" y="2158111"/>
                    <a:pt x="2157984" y="2780157"/>
                    <a:pt x="1390142" y="2780157"/>
                  </a:cubicBezTo>
                  <a:cubicBezTo>
                    <a:pt x="622300" y="2780157"/>
                    <a:pt x="0" y="2157984"/>
                    <a:pt x="0" y="1390142"/>
                  </a:cubicBezTo>
                  <a:cubicBezTo>
                    <a:pt x="0" y="622300"/>
                    <a:pt x="622173" y="0"/>
                    <a:pt x="139014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411515" y="4019765"/>
            <a:ext cx="2187334" cy="2087727"/>
            <a:chOff x="0" y="0"/>
            <a:chExt cx="2916445" cy="27836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6"/>
              <a:stretch>
                <a:fillRect l="-24781" t="-81" r="-24782" b="-78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443639" y="4002073"/>
            <a:ext cx="2123087" cy="2123082"/>
            <a:chOff x="0" y="0"/>
            <a:chExt cx="2830783" cy="283077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825797" y="7173163"/>
            <a:ext cx="2085137" cy="2085137"/>
            <a:chOff x="0" y="0"/>
            <a:chExt cx="2780183" cy="278018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80284" cy="2780157"/>
            </a:xfrm>
            <a:custGeom>
              <a:avLst/>
              <a:gdLst/>
              <a:ahLst/>
              <a:cxnLst/>
              <a:rect r="r" b="b" t="t" l="l"/>
              <a:pathLst>
                <a:path h="2780157" w="2780284">
                  <a:moveTo>
                    <a:pt x="1390142" y="0"/>
                  </a:moveTo>
                  <a:cubicBezTo>
                    <a:pt x="2157984" y="0"/>
                    <a:pt x="2780284" y="622173"/>
                    <a:pt x="2780284" y="1390142"/>
                  </a:cubicBezTo>
                  <a:cubicBezTo>
                    <a:pt x="2780284" y="2158111"/>
                    <a:pt x="2157984" y="2780157"/>
                    <a:pt x="1390142" y="2780157"/>
                  </a:cubicBezTo>
                  <a:cubicBezTo>
                    <a:pt x="622300" y="2780157"/>
                    <a:pt x="0" y="2157984"/>
                    <a:pt x="0" y="1390142"/>
                  </a:cubicBezTo>
                  <a:cubicBezTo>
                    <a:pt x="0" y="622300"/>
                    <a:pt x="622173" y="0"/>
                    <a:pt x="139014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411515" y="6970981"/>
            <a:ext cx="2187334" cy="2087727"/>
            <a:chOff x="0" y="0"/>
            <a:chExt cx="2916446" cy="278363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7"/>
              <a:stretch>
                <a:fillRect l="-24781" t="-81" r="-24782" b="-78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443639" y="6953289"/>
            <a:ext cx="2123087" cy="2123082"/>
            <a:chOff x="0" y="0"/>
            <a:chExt cx="2830783" cy="283077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75677" y="2014721"/>
            <a:ext cx="9420952" cy="6174953"/>
            <a:chOff x="0" y="0"/>
            <a:chExt cx="11385453" cy="746258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385453" cy="7462583"/>
            </a:xfrm>
            <a:custGeom>
              <a:avLst/>
              <a:gdLst/>
              <a:ahLst/>
              <a:cxnLst/>
              <a:rect r="r" b="b" t="t" l="l"/>
              <a:pathLst>
                <a:path h="7462583" w="11385453">
                  <a:moveTo>
                    <a:pt x="0" y="0"/>
                  </a:moveTo>
                  <a:lnTo>
                    <a:pt x="11385453" y="0"/>
                  </a:lnTo>
                  <a:lnTo>
                    <a:pt x="11385453" y="7462583"/>
                  </a:lnTo>
                  <a:lnTo>
                    <a:pt x="0" y="74625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95275"/>
              <a:ext cx="11385453" cy="7757858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ctr">
                <a:lnSpc>
                  <a:spcPts val="14799"/>
                </a:lnSpc>
              </a:pPr>
              <a:r>
                <a:rPr lang="en-US" sz="9999" spc="-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Meet </a:t>
              </a:r>
            </a:p>
            <a:p>
              <a:pPr algn="ctr">
                <a:lnSpc>
                  <a:spcPts val="14799"/>
                </a:lnSpc>
              </a:pPr>
              <a:r>
                <a:rPr lang="en-US" sz="9999" spc="-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</a:t>
              </a:r>
            </a:p>
            <a:p>
              <a:pPr algn="ctr">
                <a:lnSpc>
                  <a:spcPts val="14799"/>
                </a:lnSpc>
              </a:pPr>
              <a:r>
                <a:rPr lang="en-US" sz="9999" spc="-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Team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4215734" y="1682939"/>
            <a:ext cx="3587172" cy="81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  <a:spcBef>
                <a:spcPct val="0"/>
              </a:spcBef>
            </a:pPr>
            <a:r>
              <a:rPr lang="en-US" sz="2656" spc="-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Andrew Fleming,Chief Technical Architect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215734" y="4729114"/>
            <a:ext cx="3587172" cy="81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  <a:spcBef>
                <a:spcPct val="0"/>
              </a:spcBef>
            </a:pPr>
            <a:r>
              <a:rPr lang="en-US" sz="2656" spc="-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Marcus Rompton,</a:t>
            </a:r>
            <a:r>
              <a:rPr lang="en-US" sz="2656" spc="-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Senior Principle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330034" y="7775289"/>
            <a:ext cx="3587172" cy="81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  <a:spcBef>
                <a:spcPct val="0"/>
              </a:spcBef>
            </a:pPr>
            <a:r>
              <a:rPr lang="en-US" sz="2656" spc="-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Riya Shivolkar, </a:t>
            </a:r>
            <a:r>
              <a:rPr lang="en-US" sz="2656" spc="-2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7786" y="5325260"/>
            <a:ext cx="2023190" cy="2096032"/>
          </a:xfrm>
          <a:custGeom>
            <a:avLst/>
            <a:gdLst/>
            <a:ahLst/>
            <a:cxnLst/>
            <a:rect r="r" b="b" t="t" l="l"/>
            <a:pathLst>
              <a:path h="2096032" w="2023190">
                <a:moveTo>
                  <a:pt x="0" y="0"/>
                </a:moveTo>
                <a:lnTo>
                  <a:pt x="2023191" y="0"/>
                </a:lnTo>
                <a:lnTo>
                  <a:pt x="2023191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398" b="-6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778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1541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41541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154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5296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5296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5296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29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3403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903391" y="1284816"/>
            <a:ext cx="1524324" cy="1524324"/>
            <a:chOff x="0" y="0"/>
            <a:chExt cx="2032433" cy="20324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5115457">
            <a:off x="2172007" y="1086804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758754" y="2896904"/>
            <a:ext cx="1524324" cy="1524324"/>
            <a:chOff x="0" y="0"/>
            <a:chExt cx="2032433" cy="20324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-5115457">
            <a:off x="4027370" y="2698892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614117" y="4508992"/>
            <a:ext cx="1524324" cy="1524324"/>
            <a:chOff x="0" y="0"/>
            <a:chExt cx="2032433" cy="20324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-5115457">
            <a:off x="5882733" y="4310980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469480" y="6121080"/>
            <a:ext cx="1524324" cy="1524324"/>
            <a:chOff x="0" y="0"/>
            <a:chExt cx="2032433" cy="20324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-5115457">
            <a:off x="7738096" y="5923068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324843" y="7733168"/>
            <a:ext cx="1524324" cy="1524324"/>
            <a:chOff x="0" y="0"/>
            <a:chExt cx="2032433" cy="20324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-5115457">
            <a:off x="9593459" y="7535156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667818" y="1028700"/>
            <a:ext cx="6642545" cy="1231106"/>
            <a:chOff x="0" y="0"/>
            <a:chExt cx="8856727" cy="16414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856727" cy="1641475"/>
            </a:xfrm>
            <a:custGeom>
              <a:avLst/>
              <a:gdLst/>
              <a:ahLst/>
              <a:cxnLst/>
              <a:rect r="r" b="b" t="t" l="l"/>
              <a:pathLst>
                <a:path h="1641475" w="8856727">
                  <a:moveTo>
                    <a:pt x="0" y="0"/>
                  </a:moveTo>
                  <a:lnTo>
                    <a:pt x="8856727" y="0"/>
                  </a:lnTo>
                  <a:lnTo>
                    <a:pt x="8856727" y="1641475"/>
                  </a:lnTo>
                  <a:lnTo>
                    <a:pt x="0" y="1641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856727" cy="1679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9600"/>
                </a:lnSpc>
              </a:pPr>
              <a:r>
                <a:rPr lang="en-US" sz="8000" spc="-8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Process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630944" y="1372359"/>
            <a:ext cx="1229487" cy="950080"/>
            <a:chOff x="0" y="0"/>
            <a:chExt cx="1639316" cy="12667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39316" cy="1266773"/>
            </a:xfrm>
            <a:custGeom>
              <a:avLst/>
              <a:gdLst/>
              <a:ahLst/>
              <a:cxnLst/>
              <a:rect r="r" b="b" t="t" l="l"/>
              <a:pathLst>
                <a:path h="1266773" w="1639316">
                  <a:moveTo>
                    <a:pt x="0" y="0"/>
                  </a:moveTo>
                  <a:lnTo>
                    <a:pt x="1639316" y="0"/>
                  </a:lnTo>
                  <a:lnTo>
                    <a:pt x="1639316" y="1266773"/>
                  </a:lnTo>
                  <a:lnTo>
                    <a:pt x="0" y="12667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142875"/>
              <a:ext cx="1639316" cy="11238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92"/>
                </a:lnSpc>
              </a:pPr>
              <a:r>
                <a:rPr lang="en-US" b="true" sz="7192" spc="-640">
                  <a:solidFill>
                    <a:srgbClr val="FFFFF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534646" y="2984043"/>
            <a:ext cx="1229487" cy="950080"/>
            <a:chOff x="0" y="0"/>
            <a:chExt cx="1639316" cy="12667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39316" cy="1266773"/>
            </a:xfrm>
            <a:custGeom>
              <a:avLst/>
              <a:gdLst/>
              <a:ahLst/>
              <a:cxnLst/>
              <a:rect r="r" b="b" t="t" l="l"/>
              <a:pathLst>
                <a:path h="1266773" w="1639316">
                  <a:moveTo>
                    <a:pt x="0" y="0"/>
                  </a:moveTo>
                  <a:lnTo>
                    <a:pt x="1639316" y="0"/>
                  </a:lnTo>
                  <a:lnTo>
                    <a:pt x="1639316" y="1266773"/>
                  </a:lnTo>
                  <a:lnTo>
                    <a:pt x="0" y="12667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142875"/>
              <a:ext cx="1639316" cy="11238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92"/>
                </a:lnSpc>
              </a:pPr>
              <a:r>
                <a:rPr lang="en-US" b="true" sz="7192" spc="-640">
                  <a:solidFill>
                    <a:srgbClr val="FFFFF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108223" y="7828620"/>
            <a:ext cx="1229487" cy="950080"/>
            <a:chOff x="0" y="0"/>
            <a:chExt cx="1639316" cy="12667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39316" cy="1266773"/>
            </a:xfrm>
            <a:custGeom>
              <a:avLst/>
              <a:gdLst/>
              <a:ahLst/>
              <a:cxnLst/>
              <a:rect r="r" b="b" t="t" l="l"/>
              <a:pathLst>
                <a:path h="1266773" w="1639316">
                  <a:moveTo>
                    <a:pt x="0" y="0"/>
                  </a:moveTo>
                  <a:lnTo>
                    <a:pt x="1639316" y="0"/>
                  </a:lnTo>
                  <a:lnTo>
                    <a:pt x="1639316" y="1266773"/>
                  </a:lnTo>
                  <a:lnTo>
                    <a:pt x="0" y="12667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142875"/>
              <a:ext cx="1639316" cy="11238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92"/>
                </a:lnSpc>
              </a:pPr>
              <a:r>
                <a:rPr lang="en-US" b="true" sz="7192" spc="-640">
                  <a:solidFill>
                    <a:srgbClr val="FFFFF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193880" y="6204766"/>
            <a:ext cx="1229487" cy="950080"/>
            <a:chOff x="0" y="0"/>
            <a:chExt cx="1639316" cy="12667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639316" cy="1266773"/>
            </a:xfrm>
            <a:custGeom>
              <a:avLst/>
              <a:gdLst/>
              <a:ahLst/>
              <a:cxnLst/>
              <a:rect r="r" b="b" t="t" l="l"/>
              <a:pathLst>
                <a:path h="1266773" w="1639316">
                  <a:moveTo>
                    <a:pt x="0" y="0"/>
                  </a:moveTo>
                  <a:lnTo>
                    <a:pt x="1639316" y="0"/>
                  </a:lnTo>
                  <a:lnTo>
                    <a:pt x="1639316" y="1266773"/>
                  </a:lnTo>
                  <a:lnTo>
                    <a:pt x="0" y="12667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142875"/>
              <a:ext cx="1639316" cy="11238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92"/>
                </a:lnSpc>
              </a:pPr>
              <a:r>
                <a:rPr lang="en-US" b="true" sz="7192" spc="-640">
                  <a:solidFill>
                    <a:srgbClr val="FFFFF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4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396750" y="4605252"/>
            <a:ext cx="1229487" cy="950080"/>
            <a:chOff x="0" y="0"/>
            <a:chExt cx="1639316" cy="126677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639316" cy="1266773"/>
            </a:xfrm>
            <a:custGeom>
              <a:avLst/>
              <a:gdLst/>
              <a:ahLst/>
              <a:cxnLst/>
              <a:rect r="r" b="b" t="t" l="l"/>
              <a:pathLst>
                <a:path h="1266773" w="1639316">
                  <a:moveTo>
                    <a:pt x="0" y="0"/>
                  </a:moveTo>
                  <a:lnTo>
                    <a:pt x="1639316" y="0"/>
                  </a:lnTo>
                  <a:lnTo>
                    <a:pt x="1639316" y="1266773"/>
                  </a:lnTo>
                  <a:lnTo>
                    <a:pt x="0" y="12667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142875"/>
              <a:ext cx="1639316" cy="11238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92"/>
                </a:lnSpc>
              </a:pPr>
              <a:r>
                <a:rPr lang="en-US" b="true" sz="7192" spc="-640">
                  <a:solidFill>
                    <a:srgbClr val="FFFFF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4103910" y="1353309"/>
            <a:ext cx="355706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b="true" sz="2599" spc="-25">
                <a:solidFill>
                  <a:srgbClr val="E4E6EA"/>
                </a:solidFill>
                <a:latin typeface="Arimo Bold"/>
                <a:ea typeface="Arimo Bold"/>
                <a:cs typeface="Arimo Bold"/>
                <a:sym typeface="Arimo Bold"/>
              </a:rPr>
              <a:t>Collected reaction data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764133" y="2909043"/>
            <a:ext cx="631090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E4E6EA"/>
                </a:solidFill>
                <a:latin typeface="Arimo Bold"/>
                <a:ea typeface="Arimo Bold"/>
                <a:cs typeface="Arimo Bold"/>
                <a:sym typeface="Arimo Bold"/>
              </a:rPr>
              <a:t>Cleaned and preprocessed the data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626237" y="4711631"/>
            <a:ext cx="715253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E4E6EA"/>
                </a:solidFill>
                <a:latin typeface="Arimo Bold"/>
                <a:ea typeface="Arimo Bold"/>
                <a:cs typeface="Arimo Bold"/>
                <a:sym typeface="Arimo Bold"/>
              </a:rPr>
              <a:t>Merged datasets to create a unified view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423367" y="6185716"/>
            <a:ext cx="8505527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E4E6EA"/>
                </a:solidFill>
                <a:latin typeface="Arimo Bold"/>
                <a:ea typeface="Arimo Bold"/>
                <a:cs typeface="Arimo Bold"/>
                <a:sym typeface="Arimo Bold"/>
              </a:rPr>
              <a:t>Aggregated popularity scores for each category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337710" y="8019080"/>
            <a:ext cx="640385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E4E6EA"/>
                </a:solidFill>
                <a:latin typeface="Arimo Bold"/>
                <a:ea typeface="Arimo Bold"/>
                <a:cs typeface="Arimo Bold"/>
                <a:sym typeface="Arimo Bold"/>
              </a:rPr>
              <a:t>Identified top-performing categories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0915"/>
            <a:ext cx="5187223" cy="2835573"/>
            <a:chOff x="0" y="0"/>
            <a:chExt cx="6916297" cy="3780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16297" cy="3780763"/>
            </a:xfrm>
            <a:custGeom>
              <a:avLst/>
              <a:gdLst/>
              <a:ahLst/>
              <a:cxnLst/>
              <a:rect r="r" b="b" t="t" l="l"/>
              <a:pathLst>
                <a:path h="3780763" w="6916297">
                  <a:moveTo>
                    <a:pt x="0" y="0"/>
                  </a:moveTo>
                  <a:lnTo>
                    <a:pt x="6916297" y="0"/>
                  </a:lnTo>
                  <a:lnTo>
                    <a:pt x="6916297" y="3780763"/>
                  </a:lnTo>
                  <a:lnTo>
                    <a:pt x="0" y="37807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916297" cy="38188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 spc="-8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Top Categories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8783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7369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5954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198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45403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31258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7112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7189212" y="1028700"/>
          <a:ext cx="8937866" cy="6438900"/>
        </p:xfrm>
        <a:graphic>
          <a:graphicData uri="http://schemas.openxmlformats.org/drawingml/2006/table">
            <a:tbl>
              <a:tblPr/>
              <a:tblGrid>
                <a:gridCol w="4468933"/>
                <a:gridCol w="4468933"/>
              </a:tblGrid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9FF"/>
                    </a:solidFill>
                  </a:tcPr>
                </a:tc>
              </a:tr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Animals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71242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Healthy Eating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69067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Technology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68521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Science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66549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  <a:tr h="10731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F3846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64952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740803"/>
            <a:ext cx="20458674" cy="14627952"/>
          </a:xfrm>
          <a:custGeom>
            <a:avLst/>
            <a:gdLst/>
            <a:ahLst/>
            <a:cxnLst/>
            <a:rect r="r" b="b" t="t" l="l"/>
            <a:pathLst>
              <a:path h="14627952" w="20458674">
                <a:moveTo>
                  <a:pt x="0" y="0"/>
                </a:moveTo>
                <a:lnTo>
                  <a:pt x="20458674" y="0"/>
                </a:lnTo>
                <a:lnTo>
                  <a:pt x="20458674" y="14627952"/>
                </a:lnTo>
                <a:lnTo>
                  <a:pt x="0" y="14627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2813" y="1793804"/>
            <a:ext cx="8562249" cy="122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spc="-6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Insights &amp;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2524" y="4019799"/>
            <a:ext cx="14821778" cy="449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621" indent="-304311" lvl="1">
              <a:lnSpc>
                <a:spcPts val="3946"/>
              </a:lnSpc>
              <a:buFont typeface="Arial"/>
              <a:buChar char="•"/>
            </a:pPr>
            <a:r>
              <a:rPr lang="en-US" sz="2818" spc="-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Total Unique Categories: 29</a:t>
            </a:r>
          </a:p>
          <a:p>
            <a:pPr algn="l" marL="608621" indent="-304311" lvl="1">
              <a:lnSpc>
                <a:spcPts val="3946"/>
              </a:lnSpc>
              <a:buFont typeface="Arial"/>
              <a:buChar char="•"/>
            </a:pPr>
            <a:r>
              <a:rPr lang="en-US" sz="2818" spc="-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Most Popular Category: Animals, with a staggering 74,965 reactions. This category has consistently captured the attention and engagement of our audience, making it the clear favorite.</a:t>
            </a:r>
          </a:p>
          <a:p>
            <a:pPr algn="l" marL="608621" indent="-304311" lvl="1">
              <a:lnSpc>
                <a:spcPts val="3946"/>
              </a:lnSpc>
              <a:buFont typeface="Arial"/>
              <a:buChar char="•"/>
            </a:pPr>
            <a:r>
              <a:rPr lang="en-US" sz="2818" spc="-2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 with the Most Posts: May 2021. This month saw a surge in activity, with numerous posts across various categories, contributing to a vibrant and engaging community.</a:t>
            </a:r>
          </a:p>
          <a:p>
            <a:pPr algn="l">
              <a:lnSpc>
                <a:spcPts val="3946"/>
              </a:lnSpc>
            </a:pPr>
          </a:p>
          <a:p>
            <a:pPr algn="l">
              <a:lnSpc>
                <a:spcPts val="4086"/>
              </a:lnSpc>
            </a:pPr>
          </a:p>
          <a:p>
            <a:pPr algn="l">
              <a:lnSpc>
                <a:spcPts val="408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740803"/>
            <a:ext cx="20458674" cy="14627952"/>
          </a:xfrm>
          <a:custGeom>
            <a:avLst/>
            <a:gdLst/>
            <a:ahLst/>
            <a:cxnLst/>
            <a:rect r="r" b="b" t="t" l="l"/>
            <a:pathLst>
              <a:path h="14627952" w="20458674">
                <a:moveTo>
                  <a:pt x="0" y="0"/>
                </a:moveTo>
                <a:lnTo>
                  <a:pt x="20458674" y="0"/>
                </a:lnTo>
                <a:lnTo>
                  <a:pt x="20458674" y="14627952"/>
                </a:lnTo>
                <a:lnTo>
                  <a:pt x="0" y="14627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27050" y="2618525"/>
            <a:ext cx="9633900" cy="6639775"/>
          </a:xfrm>
          <a:custGeom>
            <a:avLst/>
            <a:gdLst/>
            <a:ahLst/>
            <a:cxnLst/>
            <a:rect r="r" b="b" t="t" l="l"/>
            <a:pathLst>
              <a:path h="6639775" w="9633900">
                <a:moveTo>
                  <a:pt x="0" y="0"/>
                </a:moveTo>
                <a:lnTo>
                  <a:pt x="9633900" y="0"/>
                </a:lnTo>
                <a:lnTo>
                  <a:pt x="9633900" y="6639775"/>
                </a:lnTo>
                <a:lnTo>
                  <a:pt x="0" y="6639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37" r="0" b="-113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31967" y="1623139"/>
            <a:ext cx="11028983" cy="78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  <a:spcBef>
                <a:spcPct val="0"/>
              </a:spcBef>
            </a:pPr>
            <a:r>
              <a:rPr lang="en-US" sz="4499" spc="-4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📊 Pie chart of the Top 5 Content 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DAGg3DkQ3mI</dc:identifier>
  <dcterms:modified xsi:type="dcterms:W3CDTF">2011-08-01T06:04:30Z</dcterms:modified>
  <cp:revision>1</cp:revision>
  <dc:title>Data Analytics template - Task 3_final.pptx</dc:title>
</cp:coreProperties>
</file>