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18288000" cy="10287000"/>
  <p:notesSz cx="6858000" cy="9144000"/>
  <p:embeddedFontLst>
    <p:embeddedFont>
      <p:font typeface="Telegraf" charset="1" panose="00000500000000000000"/>
      <p:regular r:id="rId27"/>
    </p:embeddedFont>
    <p:embeddedFont>
      <p:font typeface="Telegraf Bold" charset="1" panose="00000800000000000000"/>
      <p:regular r:id="rId28"/>
    </p:embeddedFont>
    <p:embeddedFont>
      <p:font typeface="Telegraf Heavy" charset="1" panose="00000A00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 Id="rId5" Target="slide2.xml" Type="http://schemas.openxmlformats.org/officeDocument/2006/relationships/slide"/><Relationship Id="rId6" Target="../media/image6.png" Type="http://schemas.openxmlformats.org/officeDocument/2006/relationships/image"/><Relationship Id="rId7" Target="../media/image7.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 Id="rId5" Target="slide2.xml" Type="http://schemas.openxmlformats.org/officeDocument/2006/relationships/slide"/><Relationship Id="rId6" Target="../media/image6.png" Type="http://schemas.openxmlformats.org/officeDocument/2006/relationships/image"/><Relationship Id="rId7" Target="../media/image7.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22.pn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slide2.xml" Type="http://schemas.openxmlformats.org/officeDocument/2006/relationships/slide"/><Relationship Id="rId4" Target="../media/image12.png" Type="http://schemas.openxmlformats.org/officeDocument/2006/relationships/image"/><Relationship Id="rId5" Target="../media/image13.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slide2.xml" Type="http://schemas.openxmlformats.org/officeDocument/2006/relationships/slide"/><Relationship Id="rId4" Target="../media/image12.png" Type="http://schemas.openxmlformats.org/officeDocument/2006/relationships/image"/><Relationship Id="rId5" Target="../media/image13.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23.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png" Type="http://schemas.openxmlformats.org/officeDocument/2006/relationships/image"/><Relationship Id="rId11" Target="../media/image3.svg" Type="http://schemas.openxmlformats.org/officeDocument/2006/relationships/image"/><Relationship Id="rId12" Target="../media/image6.png" Type="http://schemas.openxmlformats.org/officeDocument/2006/relationships/image"/><Relationship Id="rId13" Target="../media/image7.svg" Type="http://schemas.openxmlformats.org/officeDocument/2006/relationships/image"/><Relationship Id="rId2" Target="../media/image1.pn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media/image26.png" Type="http://schemas.openxmlformats.org/officeDocument/2006/relationships/image"/><Relationship Id="rId6" Target="../media/image27.svg" Type="http://schemas.openxmlformats.org/officeDocument/2006/relationships/image"/><Relationship Id="rId7" Target="../media/image28.png" Type="http://schemas.openxmlformats.org/officeDocument/2006/relationships/image"/><Relationship Id="rId8" Target="../media/image29.svg" Type="http://schemas.openxmlformats.org/officeDocument/2006/relationships/image"/><Relationship Id="rId9" Target="slide2.xml" Type="http://schemas.openxmlformats.org/officeDocument/2006/relationships/slid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slide2.xml" Type="http://schemas.openxmlformats.org/officeDocument/2006/relationships/slide"/><Relationship Id="rId4" Target="../media/image6.png" Type="http://schemas.openxmlformats.org/officeDocument/2006/relationships/image"/><Relationship Id="rId5" Target="../media/image7.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png" Type="http://schemas.openxmlformats.org/officeDocument/2006/relationships/image"/><Relationship Id="rId11" Target="../media/image13.svg" Type="http://schemas.openxmlformats.org/officeDocument/2006/relationships/image"/><Relationship Id="rId2" Target="../media/image1.pn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2.png" Type="http://schemas.openxmlformats.org/officeDocument/2006/relationships/image"/><Relationship Id="rId8" Target="../media/image3.svg" Type="http://schemas.openxmlformats.org/officeDocument/2006/relationships/image"/><Relationship Id="rId9" Target="slide2.xml" Type="http://schemas.openxmlformats.org/officeDocument/2006/relationships/slid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slide6.xml" Type="http://schemas.openxmlformats.org/officeDocument/2006/relationships/slid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0.jpe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slide2.xml" Type="http://schemas.openxmlformats.org/officeDocument/2006/relationships/slide"/><Relationship Id="rId4" Target="../media/image2.png" Type="http://schemas.openxmlformats.org/officeDocument/2006/relationships/image"/><Relationship Id="rId5" Target="../media/image3.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16.png" Type="http://schemas.openxmlformats.org/officeDocument/2006/relationships/image"/><Relationship Id="rId9" Target="../media/image1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png" Type="http://schemas.openxmlformats.org/officeDocument/2006/relationships/image"/><Relationship Id="rId11" Target="../media/image13.svg" Type="http://schemas.openxmlformats.org/officeDocument/2006/relationships/image"/><Relationship Id="rId2" Target="../media/image1.pn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2.png" Type="http://schemas.openxmlformats.org/officeDocument/2006/relationships/image"/><Relationship Id="rId8" Target="../media/image3.svg" Type="http://schemas.openxmlformats.org/officeDocument/2006/relationships/image"/><Relationship Id="rId9" Target="slide2.xml" Type="http://schemas.openxmlformats.org/officeDocument/2006/relationships/slid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slide2.xml" Type="http://schemas.openxmlformats.org/officeDocument/2006/relationships/slide"/><Relationship Id="rId8" Target="../media/image12.png" Type="http://schemas.openxmlformats.org/officeDocument/2006/relationships/image"/><Relationship Id="rId9" Target="../media/image1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slide2.xml" Type="http://schemas.openxmlformats.org/officeDocument/2006/relationships/slide"/><Relationship Id="rId7" Target="../media/image6.png" Type="http://schemas.openxmlformats.org/officeDocument/2006/relationships/image"/><Relationship Id="rId8" Target="../media/image7.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slide2.xml" Type="http://schemas.openxmlformats.org/officeDocument/2006/relationships/slide"/><Relationship Id="rId8" Target="../media/image12.png" Type="http://schemas.openxmlformats.org/officeDocument/2006/relationships/image"/><Relationship Id="rId9" Target="../media/image1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svg" Type="http://schemas.openxmlformats.org/officeDocument/2006/relationships/image"/><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https://www.canva.com/design/DAGhHYZfQkU/D7Yo_jjClh44YzsfNmWiDw/edit?utm_content=DAGhHYZfQkU&amp;utm_campaign=designshare&amp;utm_medium=link2&amp;utm_source=sharebutton" TargetMode="External" Type="http://schemas.openxmlformats.org/officeDocument/2006/relationships/hyperlink"/><Relationship Id="rId8" Target="slide2.xml" Type="http://schemas.openxmlformats.org/officeDocument/2006/relationships/slide"/><Relationship Id="rId9" Target="../media/image1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21.pn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905495" y="1315441"/>
            <a:ext cx="9009410" cy="6082798"/>
            <a:chOff x="0" y="0"/>
            <a:chExt cx="3286657" cy="2219021"/>
          </a:xfrm>
        </p:grpSpPr>
        <p:sp>
          <p:nvSpPr>
            <p:cNvPr name="Freeform 4" id="4"/>
            <p:cNvSpPr/>
            <p:nvPr/>
          </p:nvSpPr>
          <p:spPr>
            <a:xfrm flipH="false" flipV="false" rot="0">
              <a:off x="0" y="0"/>
              <a:ext cx="3286657" cy="2219021"/>
            </a:xfrm>
            <a:custGeom>
              <a:avLst/>
              <a:gdLst/>
              <a:ahLst/>
              <a:cxnLst/>
              <a:rect r="r" b="b" t="t" l="l"/>
              <a:pathLst>
                <a:path h="2219021" w="3286657">
                  <a:moveTo>
                    <a:pt x="0" y="0"/>
                  </a:moveTo>
                  <a:lnTo>
                    <a:pt x="3286657" y="0"/>
                  </a:lnTo>
                  <a:lnTo>
                    <a:pt x="3286657" y="2219021"/>
                  </a:lnTo>
                  <a:lnTo>
                    <a:pt x="0" y="2219021"/>
                  </a:lnTo>
                  <a:close/>
                </a:path>
              </a:pathLst>
            </a:custGeom>
            <a:solidFill>
              <a:srgbClr val="FFFFFF"/>
            </a:solidFill>
          </p:spPr>
        </p:sp>
      </p:grpSp>
      <p:sp>
        <p:nvSpPr>
          <p:cNvPr name="Freeform 5" id="5"/>
          <p:cNvSpPr/>
          <p:nvPr/>
        </p:nvSpPr>
        <p:spPr>
          <a:xfrm flipH="true" flipV="false" rot="0">
            <a:off x="-2156129" y="8872350"/>
            <a:ext cx="6662470" cy="1611106"/>
          </a:xfrm>
          <a:custGeom>
            <a:avLst/>
            <a:gdLst/>
            <a:ahLst/>
            <a:cxnLst/>
            <a:rect r="r" b="b" t="t" l="l"/>
            <a:pathLst>
              <a:path h="1611106" w="6662470">
                <a:moveTo>
                  <a:pt x="6662470" y="0"/>
                </a:moveTo>
                <a:lnTo>
                  <a:pt x="0" y="0"/>
                </a:lnTo>
                <a:lnTo>
                  <a:pt x="0" y="1611107"/>
                </a:lnTo>
                <a:lnTo>
                  <a:pt x="6662470" y="1611107"/>
                </a:lnTo>
                <a:lnTo>
                  <a:pt x="666247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true" flipV="false" rot="0">
            <a:off x="14791434" y="-196457"/>
            <a:ext cx="5652695" cy="1366924"/>
          </a:xfrm>
          <a:custGeom>
            <a:avLst/>
            <a:gdLst/>
            <a:ahLst/>
            <a:cxnLst/>
            <a:rect r="r" b="b" t="t" l="l"/>
            <a:pathLst>
              <a:path h="1366924" w="5652695">
                <a:moveTo>
                  <a:pt x="5652695" y="0"/>
                </a:moveTo>
                <a:lnTo>
                  <a:pt x="0" y="0"/>
                </a:lnTo>
                <a:lnTo>
                  <a:pt x="0" y="1366925"/>
                </a:lnTo>
                <a:lnTo>
                  <a:pt x="5652695" y="1366925"/>
                </a:lnTo>
                <a:lnTo>
                  <a:pt x="5652695"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0">
            <a:off x="10261150" y="1315441"/>
            <a:ext cx="7087021" cy="7701883"/>
            <a:chOff x="0" y="0"/>
            <a:chExt cx="2585364" cy="2809668"/>
          </a:xfrm>
        </p:grpSpPr>
        <p:sp>
          <p:nvSpPr>
            <p:cNvPr name="Freeform 8" id="8"/>
            <p:cNvSpPr/>
            <p:nvPr/>
          </p:nvSpPr>
          <p:spPr>
            <a:xfrm flipH="false" flipV="false" rot="0">
              <a:off x="0" y="0"/>
              <a:ext cx="2585364" cy="2809668"/>
            </a:xfrm>
            <a:custGeom>
              <a:avLst/>
              <a:gdLst/>
              <a:ahLst/>
              <a:cxnLst/>
              <a:rect r="r" b="b" t="t" l="l"/>
              <a:pathLst>
                <a:path h="2809668" w="2585364">
                  <a:moveTo>
                    <a:pt x="0" y="0"/>
                  </a:moveTo>
                  <a:lnTo>
                    <a:pt x="2585364" y="0"/>
                  </a:lnTo>
                  <a:lnTo>
                    <a:pt x="2585364" y="2809668"/>
                  </a:lnTo>
                  <a:lnTo>
                    <a:pt x="0" y="2809668"/>
                  </a:lnTo>
                  <a:close/>
                </a:path>
              </a:pathLst>
            </a:custGeom>
            <a:solidFill>
              <a:srgbClr val="FFFFFF"/>
            </a:solidFill>
          </p:spPr>
        </p:sp>
      </p:grpSp>
      <p:grpSp>
        <p:nvGrpSpPr>
          <p:cNvPr name="Group 9" id="9"/>
          <p:cNvGrpSpPr/>
          <p:nvPr/>
        </p:nvGrpSpPr>
        <p:grpSpPr>
          <a:xfrm rot="0">
            <a:off x="5131393" y="8125991"/>
            <a:ext cx="4504705" cy="891333"/>
            <a:chOff x="0" y="0"/>
            <a:chExt cx="6006273" cy="1188444"/>
          </a:xfrm>
        </p:grpSpPr>
        <p:grpSp>
          <p:nvGrpSpPr>
            <p:cNvPr name="Group 10" id="10"/>
            <p:cNvGrpSpPr/>
            <p:nvPr/>
          </p:nvGrpSpPr>
          <p:grpSpPr>
            <a:xfrm rot="0">
              <a:off x="0" y="0"/>
              <a:ext cx="6006273" cy="1188444"/>
              <a:chOff x="0" y="0"/>
              <a:chExt cx="1643329" cy="325161"/>
            </a:xfrm>
          </p:grpSpPr>
          <p:sp>
            <p:nvSpPr>
              <p:cNvPr name="Freeform 11" id="11"/>
              <p:cNvSpPr/>
              <p:nvPr/>
            </p:nvSpPr>
            <p:spPr>
              <a:xfrm flipH="false" flipV="false" rot="0">
                <a:off x="0" y="0"/>
                <a:ext cx="1643329" cy="325161"/>
              </a:xfrm>
              <a:custGeom>
                <a:avLst/>
                <a:gdLst/>
                <a:ahLst/>
                <a:cxnLst/>
                <a:rect r="r" b="b" t="t" l="l"/>
                <a:pathLst>
                  <a:path h="325161" w="1643329">
                    <a:moveTo>
                      <a:pt x="0" y="0"/>
                    </a:moveTo>
                    <a:lnTo>
                      <a:pt x="1643329" y="0"/>
                    </a:lnTo>
                    <a:lnTo>
                      <a:pt x="1643329" y="325161"/>
                    </a:lnTo>
                    <a:lnTo>
                      <a:pt x="0" y="325161"/>
                    </a:lnTo>
                    <a:close/>
                  </a:path>
                </a:pathLst>
              </a:custGeom>
              <a:solidFill>
                <a:srgbClr val="FFFFFF"/>
              </a:solidFill>
            </p:spPr>
          </p:sp>
        </p:grpSp>
        <p:sp>
          <p:nvSpPr>
            <p:cNvPr name="TextBox 12" id="12"/>
            <p:cNvSpPr txBox="true"/>
            <p:nvPr/>
          </p:nvSpPr>
          <p:spPr>
            <a:xfrm rot="0">
              <a:off x="999363" y="367315"/>
              <a:ext cx="4752599" cy="455083"/>
            </a:xfrm>
            <a:prstGeom prst="rect">
              <a:avLst/>
            </a:prstGeom>
          </p:spPr>
          <p:txBody>
            <a:bodyPr anchor="t" rtlCol="false" tIns="0" lIns="0" bIns="0" rIns="0">
              <a:spAutoFit/>
            </a:bodyPr>
            <a:lstStyle/>
            <a:p>
              <a:pPr algn="l">
                <a:lnSpc>
                  <a:spcPts val="2600"/>
                </a:lnSpc>
                <a:spcBef>
                  <a:spcPct val="0"/>
                </a:spcBef>
              </a:pPr>
              <a:r>
                <a:rPr lang="en-US" sz="2000">
                  <a:solidFill>
                    <a:srgbClr val="000000"/>
                  </a:solidFill>
                  <a:latin typeface="Telegraf"/>
                  <a:ea typeface="Telegraf"/>
                  <a:cs typeface="Telegraf"/>
                  <a:sym typeface="Telegraf"/>
                </a:rPr>
                <a:t>Coordinator: Kashish Agrawal </a:t>
              </a:r>
            </a:p>
          </p:txBody>
        </p:sp>
      </p:grpSp>
      <p:sp>
        <p:nvSpPr>
          <p:cNvPr name="Freeform 13" id="13"/>
          <p:cNvSpPr/>
          <p:nvPr/>
        </p:nvSpPr>
        <p:spPr>
          <a:xfrm flipH="false" flipV="false" rot="0">
            <a:off x="10692016" y="4401714"/>
            <a:ext cx="6225288" cy="3893634"/>
          </a:xfrm>
          <a:custGeom>
            <a:avLst/>
            <a:gdLst/>
            <a:ahLst/>
            <a:cxnLst/>
            <a:rect r="r" b="b" t="t" l="l"/>
            <a:pathLst>
              <a:path h="3893634" w="6225288">
                <a:moveTo>
                  <a:pt x="0" y="0"/>
                </a:moveTo>
                <a:lnTo>
                  <a:pt x="6225288" y="0"/>
                </a:lnTo>
                <a:lnTo>
                  <a:pt x="6225288" y="3893634"/>
                </a:lnTo>
                <a:lnTo>
                  <a:pt x="0" y="389363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16100246" y="3001723"/>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false" flipV="false" rot="-203414">
            <a:off x="11173930" y="3499519"/>
            <a:ext cx="321948" cy="461574"/>
          </a:xfrm>
          <a:custGeom>
            <a:avLst/>
            <a:gdLst/>
            <a:ahLst/>
            <a:cxnLst/>
            <a:rect r="r" b="b" t="t" l="l"/>
            <a:pathLst>
              <a:path h="461574" w="321948">
                <a:moveTo>
                  <a:pt x="0" y="0"/>
                </a:moveTo>
                <a:lnTo>
                  <a:pt x="321948" y="0"/>
                </a:lnTo>
                <a:lnTo>
                  <a:pt x="321948" y="461574"/>
                </a:lnTo>
                <a:lnTo>
                  <a:pt x="0" y="461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6" id="16"/>
          <p:cNvGrpSpPr/>
          <p:nvPr/>
        </p:nvGrpSpPr>
        <p:grpSpPr>
          <a:xfrm rot="0">
            <a:off x="887383" y="8090431"/>
            <a:ext cx="3544008" cy="926893"/>
            <a:chOff x="0" y="0"/>
            <a:chExt cx="4725344" cy="1235858"/>
          </a:xfrm>
        </p:grpSpPr>
        <p:grpSp>
          <p:nvGrpSpPr>
            <p:cNvPr name="Group 17" id="17"/>
            <p:cNvGrpSpPr/>
            <p:nvPr/>
          </p:nvGrpSpPr>
          <p:grpSpPr>
            <a:xfrm rot="0">
              <a:off x="0" y="0"/>
              <a:ext cx="4725344" cy="1235858"/>
              <a:chOff x="0" y="0"/>
              <a:chExt cx="1292864" cy="338133"/>
            </a:xfrm>
          </p:grpSpPr>
          <p:sp>
            <p:nvSpPr>
              <p:cNvPr name="Freeform 18" id="18"/>
              <p:cNvSpPr/>
              <p:nvPr/>
            </p:nvSpPr>
            <p:spPr>
              <a:xfrm flipH="false" flipV="false" rot="0">
                <a:off x="0" y="0"/>
                <a:ext cx="1292864" cy="338133"/>
              </a:xfrm>
              <a:custGeom>
                <a:avLst/>
                <a:gdLst/>
                <a:ahLst/>
                <a:cxnLst/>
                <a:rect r="r" b="b" t="t" l="l"/>
                <a:pathLst>
                  <a:path h="338133" w="1292864">
                    <a:moveTo>
                      <a:pt x="0" y="0"/>
                    </a:moveTo>
                    <a:lnTo>
                      <a:pt x="1292864" y="0"/>
                    </a:lnTo>
                    <a:lnTo>
                      <a:pt x="1292864" y="338133"/>
                    </a:lnTo>
                    <a:lnTo>
                      <a:pt x="0" y="338133"/>
                    </a:lnTo>
                    <a:close/>
                  </a:path>
                </a:pathLst>
              </a:custGeom>
              <a:solidFill>
                <a:srgbClr val="FFFFFF"/>
              </a:solidFill>
            </p:spPr>
          </p:sp>
        </p:grpSp>
        <p:sp>
          <p:nvSpPr>
            <p:cNvPr name="Freeform 19" id="19"/>
            <p:cNvSpPr/>
            <p:nvPr/>
          </p:nvSpPr>
          <p:spPr>
            <a:xfrm flipH="false" flipV="false" rot="0">
              <a:off x="289760" y="288340"/>
              <a:ext cx="974589" cy="659177"/>
            </a:xfrm>
            <a:custGeom>
              <a:avLst/>
              <a:gdLst/>
              <a:ahLst/>
              <a:cxnLst/>
              <a:rect r="r" b="b" t="t" l="l"/>
              <a:pathLst>
                <a:path h="659177" w="974589">
                  <a:moveTo>
                    <a:pt x="0" y="0"/>
                  </a:moveTo>
                  <a:lnTo>
                    <a:pt x="974589" y="0"/>
                  </a:lnTo>
                  <a:lnTo>
                    <a:pt x="974589" y="659177"/>
                  </a:lnTo>
                  <a:lnTo>
                    <a:pt x="0" y="65917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20" id="20"/>
            <p:cNvSpPr txBox="true"/>
            <p:nvPr/>
          </p:nvSpPr>
          <p:spPr>
            <a:xfrm rot="0">
              <a:off x="1583848" y="350170"/>
              <a:ext cx="2836341" cy="468842"/>
            </a:xfrm>
            <a:prstGeom prst="rect">
              <a:avLst/>
            </a:prstGeom>
          </p:spPr>
          <p:txBody>
            <a:bodyPr anchor="t" rtlCol="false" tIns="0" lIns="0" bIns="0" rIns="0">
              <a:spAutoFit/>
            </a:bodyPr>
            <a:lstStyle/>
            <a:p>
              <a:pPr algn="l">
                <a:lnSpc>
                  <a:spcPts val="2799"/>
                </a:lnSpc>
                <a:spcBef>
                  <a:spcPct val="0"/>
                </a:spcBef>
              </a:pPr>
              <a:r>
                <a:rPr lang="en-US" sz="1999">
                  <a:solidFill>
                    <a:srgbClr val="000000"/>
                  </a:solidFill>
                  <a:latin typeface="Telegraf"/>
                  <a:ea typeface="Telegraf"/>
                  <a:cs typeface="Telegraf"/>
                  <a:sym typeface="Telegraf"/>
                </a:rPr>
                <a:t>Riya shivolkar</a:t>
              </a:r>
            </a:p>
          </p:txBody>
        </p:sp>
      </p:grpSp>
      <p:sp>
        <p:nvSpPr>
          <p:cNvPr name="Freeform 21" id="21"/>
          <p:cNvSpPr/>
          <p:nvPr/>
        </p:nvSpPr>
        <p:spPr>
          <a:xfrm flipH="false" flipV="false" rot="0">
            <a:off x="12690344" y="1991652"/>
            <a:ext cx="2228632" cy="1815322"/>
          </a:xfrm>
          <a:custGeom>
            <a:avLst/>
            <a:gdLst/>
            <a:ahLst/>
            <a:cxnLst/>
            <a:rect r="r" b="b" t="t" l="l"/>
            <a:pathLst>
              <a:path h="1815322" w="2228632">
                <a:moveTo>
                  <a:pt x="0" y="0"/>
                </a:moveTo>
                <a:lnTo>
                  <a:pt x="2228632" y="0"/>
                </a:lnTo>
                <a:lnTo>
                  <a:pt x="2228632" y="1815322"/>
                </a:lnTo>
                <a:lnTo>
                  <a:pt x="0" y="181532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22" id="22"/>
          <p:cNvGrpSpPr/>
          <p:nvPr/>
        </p:nvGrpSpPr>
        <p:grpSpPr>
          <a:xfrm rot="0">
            <a:off x="1456129" y="1903056"/>
            <a:ext cx="7946241" cy="4907569"/>
            <a:chOff x="0" y="0"/>
            <a:chExt cx="10594989" cy="6543425"/>
          </a:xfrm>
        </p:grpSpPr>
        <p:sp>
          <p:nvSpPr>
            <p:cNvPr name="TextBox 23" id="23"/>
            <p:cNvSpPr txBox="true"/>
            <p:nvPr/>
          </p:nvSpPr>
          <p:spPr>
            <a:xfrm rot="0">
              <a:off x="0" y="85725"/>
              <a:ext cx="10594989" cy="5686934"/>
            </a:xfrm>
            <a:prstGeom prst="rect">
              <a:avLst/>
            </a:prstGeom>
          </p:spPr>
          <p:txBody>
            <a:bodyPr anchor="t" rtlCol="false" tIns="0" lIns="0" bIns="0" rIns="0">
              <a:spAutoFit/>
            </a:bodyPr>
            <a:lstStyle/>
            <a:p>
              <a:pPr algn="l">
                <a:lnSpc>
                  <a:spcPts val="10700"/>
                </a:lnSpc>
              </a:pPr>
              <a:r>
                <a:rPr lang="en-US" sz="10700" spc="128" b="true">
                  <a:solidFill>
                    <a:srgbClr val="003EA8"/>
                  </a:solidFill>
                  <a:latin typeface="Telegraf Bold"/>
                  <a:ea typeface="Telegraf Bold"/>
                  <a:cs typeface="Telegraf Bold"/>
                  <a:sym typeface="Telegraf Bold"/>
                </a:rPr>
                <a:t>Target Dataset Exploration</a:t>
              </a:r>
            </a:p>
          </p:txBody>
        </p:sp>
        <p:sp>
          <p:nvSpPr>
            <p:cNvPr name="TextBox 24" id="24"/>
            <p:cNvSpPr txBox="true"/>
            <p:nvPr/>
          </p:nvSpPr>
          <p:spPr>
            <a:xfrm rot="0">
              <a:off x="0" y="5946525"/>
              <a:ext cx="10594989" cy="596900"/>
            </a:xfrm>
            <a:prstGeom prst="rect">
              <a:avLst/>
            </a:prstGeom>
          </p:spPr>
          <p:txBody>
            <a:bodyPr anchor="t" rtlCol="false" tIns="0" lIns="0" bIns="0" rIns="0">
              <a:spAutoFit/>
            </a:bodyPr>
            <a:lstStyle/>
            <a:p>
              <a:pPr algn="l">
                <a:lnSpc>
                  <a:spcPts val="3360"/>
                </a:lnSpc>
              </a:pPr>
              <a:r>
                <a:rPr lang="en-US" sz="2800">
                  <a:solidFill>
                    <a:srgbClr val="000000"/>
                  </a:solidFill>
                  <a:latin typeface="Telegraf"/>
                  <a:ea typeface="Telegraf"/>
                  <a:cs typeface="Telegraf"/>
                  <a:sym typeface="Telegraf"/>
                </a:rPr>
                <a:t>An Sql and Python approach</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822945" y="319088"/>
            <a:ext cx="16436355" cy="1419225"/>
            <a:chOff x="0" y="0"/>
            <a:chExt cx="5996027" cy="517737"/>
          </a:xfrm>
        </p:grpSpPr>
        <p:sp>
          <p:nvSpPr>
            <p:cNvPr name="Freeform 4" id="4"/>
            <p:cNvSpPr/>
            <p:nvPr/>
          </p:nvSpPr>
          <p:spPr>
            <a:xfrm flipH="false" flipV="false" rot="0">
              <a:off x="0" y="0"/>
              <a:ext cx="5996027" cy="517737"/>
            </a:xfrm>
            <a:custGeom>
              <a:avLst/>
              <a:gdLst/>
              <a:ahLst/>
              <a:cxnLst/>
              <a:rect r="r" b="b" t="t" l="l"/>
              <a:pathLst>
                <a:path h="517737" w="5996027">
                  <a:moveTo>
                    <a:pt x="0" y="0"/>
                  </a:moveTo>
                  <a:lnTo>
                    <a:pt x="5996027" y="0"/>
                  </a:lnTo>
                  <a:lnTo>
                    <a:pt x="5996027" y="517737"/>
                  </a:lnTo>
                  <a:lnTo>
                    <a:pt x="0" y="517737"/>
                  </a:lnTo>
                  <a:close/>
                </a:path>
              </a:pathLst>
            </a:custGeom>
            <a:solidFill>
              <a:srgbClr val="FFFFFF"/>
            </a:solidFill>
          </p:spPr>
        </p:sp>
      </p:grpSp>
      <p:sp>
        <p:nvSpPr>
          <p:cNvPr name="Freeform 5" id="5"/>
          <p:cNvSpPr/>
          <p:nvPr/>
        </p:nvSpPr>
        <p:spPr>
          <a:xfrm flipH="false" flipV="false" rot="0">
            <a:off x="-1782425" y="8123782"/>
            <a:ext cx="4585506" cy="1625770"/>
          </a:xfrm>
          <a:custGeom>
            <a:avLst/>
            <a:gdLst/>
            <a:ahLst/>
            <a:cxnLst/>
            <a:rect r="r" b="b" t="t" l="l"/>
            <a:pathLst>
              <a:path h="1625770" w="4585506">
                <a:moveTo>
                  <a:pt x="0" y="0"/>
                </a:moveTo>
                <a:lnTo>
                  <a:pt x="4585506" y="0"/>
                </a:lnTo>
                <a:lnTo>
                  <a:pt x="4585506" y="1625770"/>
                </a:lnTo>
                <a:lnTo>
                  <a:pt x="0" y="16257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0">
            <a:off x="0" y="1960178"/>
            <a:ext cx="19463228" cy="8693166"/>
            <a:chOff x="0" y="0"/>
            <a:chExt cx="4380830" cy="1956679"/>
          </a:xfrm>
        </p:grpSpPr>
        <p:sp>
          <p:nvSpPr>
            <p:cNvPr name="Freeform 7" id="7"/>
            <p:cNvSpPr/>
            <p:nvPr/>
          </p:nvSpPr>
          <p:spPr>
            <a:xfrm flipH="false" flipV="false" rot="0">
              <a:off x="0" y="0"/>
              <a:ext cx="4380830" cy="1956679"/>
            </a:xfrm>
            <a:custGeom>
              <a:avLst/>
              <a:gdLst/>
              <a:ahLst/>
              <a:cxnLst/>
              <a:rect r="r" b="b" t="t" l="l"/>
              <a:pathLst>
                <a:path h="1956679" w="4380830">
                  <a:moveTo>
                    <a:pt x="0" y="0"/>
                  </a:moveTo>
                  <a:lnTo>
                    <a:pt x="4380830" y="0"/>
                  </a:lnTo>
                  <a:lnTo>
                    <a:pt x="4380830" y="1956679"/>
                  </a:lnTo>
                  <a:lnTo>
                    <a:pt x="0" y="1956679"/>
                  </a:lnTo>
                  <a:close/>
                </a:path>
              </a:pathLst>
            </a:custGeom>
            <a:solidFill>
              <a:srgbClr val="FFFFFF"/>
            </a:solidFill>
          </p:spPr>
        </p:sp>
      </p:grpSp>
      <p:sp>
        <p:nvSpPr>
          <p:cNvPr name="Freeform 8" id="8"/>
          <p:cNvSpPr/>
          <p:nvPr/>
        </p:nvSpPr>
        <p:spPr>
          <a:xfrm flipH="false" flipV="false" rot="641794">
            <a:off x="8923192" y="-178822"/>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2955008" y="452428"/>
            <a:ext cx="12074226" cy="962062"/>
          </a:xfrm>
          <a:prstGeom prst="rect">
            <a:avLst/>
          </a:prstGeom>
        </p:spPr>
        <p:txBody>
          <a:bodyPr anchor="t" rtlCol="false" tIns="0" lIns="0" bIns="0" rIns="0">
            <a:spAutoFit/>
          </a:bodyPr>
          <a:lstStyle/>
          <a:p>
            <a:pPr algn="ctr">
              <a:lnSpc>
                <a:spcPts val="7080"/>
              </a:lnSpc>
            </a:pPr>
            <a:r>
              <a:rPr lang="en-US" b="true" sz="5900">
                <a:solidFill>
                  <a:srgbClr val="003EA8"/>
                </a:solidFill>
                <a:latin typeface="Telegraf Bold"/>
                <a:ea typeface="Telegraf Bold"/>
                <a:cs typeface="Telegraf Bold"/>
                <a:sym typeface="Telegraf Bold"/>
              </a:rPr>
              <a:t>Intermediate Queries - 2</a:t>
            </a:r>
          </a:p>
        </p:txBody>
      </p:sp>
      <p:grpSp>
        <p:nvGrpSpPr>
          <p:cNvPr name="Group 10" id="10"/>
          <p:cNvGrpSpPr/>
          <p:nvPr/>
        </p:nvGrpSpPr>
        <p:grpSpPr>
          <a:xfrm rot="0">
            <a:off x="442058" y="2180091"/>
            <a:ext cx="8599065" cy="7558129"/>
            <a:chOff x="0" y="0"/>
            <a:chExt cx="11465420" cy="10077506"/>
          </a:xfrm>
        </p:grpSpPr>
        <p:sp>
          <p:nvSpPr>
            <p:cNvPr name="TextBox 11" id="11"/>
            <p:cNvSpPr txBox="true"/>
            <p:nvPr/>
          </p:nvSpPr>
          <p:spPr>
            <a:xfrm rot="0">
              <a:off x="0" y="-47625"/>
              <a:ext cx="11465420" cy="758775"/>
            </a:xfrm>
            <a:prstGeom prst="rect">
              <a:avLst/>
            </a:prstGeom>
          </p:spPr>
          <p:txBody>
            <a:bodyPr anchor="t" rtlCol="false" tIns="0" lIns="0" bIns="0" rIns="0">
              <a:spAutoFit/>
            </a:bodyPr>
            <a:lstStyle/>
            <a:p>
              <a:pPr algn="l">
                <a:lnSpc>
                  <a:spcPts val="4200"/>
                </a:lnSpc>
              </a:pPr>
              <a:r>
                <a:rPr lang="en-US" sz="3500" b="true">
                  <a:solidFill>
                    <a:srgbClr val="003EA8"/>
                  </a:solidFill>
                  <a:latin typeface="Telegraf Bold"/>
                  <a:ea typeface="Telegraf Bold"/>
                  <a:cs typeface="Telegraf Bold"/>
                  <a:sym typeface="Telegraf Bold"/>
                </a:rPr>
                <a:t>2. Average Products Per Order by City</a:t>
              </a:r>
            </a:p>
          </p:txBody>
        </p:sp>
        <p:sp>
          <p:nvSpPr>
            <p:cNvPr name="TextBox 12" id="12"/>
            <p:cNvSpPr txBox="true"/>
            <p:nvPr/>
          </p:nvSpPr>
          <p:spPr>
            <a:xfrm rot="0">
              <a:off x="0" y="789237"/>
              <a:ext cx="11465420" cy="9288269"/>
            </a:xfrm>
            <a:prstGeom prst="rect">
              <a:avLst/>
            </a:prstGeom>
          </p:spPr>
          <p:txBody>
            <a:bodyPr anchor="t" rtlCol="false" tIns="0" lIns="0" bIns="0" rIns="0">
              <a:spAutoFit/>
            </a:bodyPr>
            <a:lstStyle/>
            <a:p>
              <a:pPr algn="just" marL="388622" indent="-194311" lvl="1">
                <a:lnSpc>
                  <a:spcPts val="2340"/>
                </a:lnSpc>
                <a:buFont typeface="Arial"/>
                <a:buChar char="•"/>
              </a:pPr>
              <a:r>
                <a:rPr lang="en-US" sz="1800">
                  <a:solidFill>
                    <a:srgbClr val="000000"/>
                  </a:solidFill>
                  <a:latin typeface="Telegraf"/>
                  <a:ea typeface="Telegraf"/>
                  <a:cs typeface="Telegraf"/>
                  <a:sym typeface="Telegraf"/>
                </a:rPr>
                <a:t>Padre Carvalho (7 avg. products), Celso Ramos (6.5), and Datas (6) lead in average order size, suggesting a pattern in consumer behavior.</a:t>
              </a:r>
            </a:p>
            <a:p>
              <a:pPr algn="just">
                <a:lnSpc>
                  <a:spcPts val="2470"/>
                </a:lnSpc>
              </a:pPr>
            </a:p>
            <a:p>
              <a:pPr algn="just">
                <a:lnSpc>
                  <a:spcPts val="2470"/>
                </a:lnSpc>
              </a:pPr>
              <a:r>
                <a:rPr lang="en-US" sz="1900">
                  <a:solidFill>
                    <a:srgbClr val="D97B79"/>
                  </a:solidFill>
                  <a:latin typeface="Telegraf"/>
                  <a:ea typeface="Telegraf"/>
                  <a:cs typeface="Telegraf"/>
                  <a:sym typeface="Telegraf"/>
                </a:rPr>
                <a:t>order_items = dataframes['order_items']</a:t>
              </a:r>
            </a:p>
            <a:p>
              <a:pPr algn="just">
                <a:lnSpc>
                  <a:spcPts val="2470"/>
                </a:lnSpc>
              </a:pPr>
              <a:r>
                <a:rPr lang="en-US" sz="1900">
                  <a:solidFill>
                    <a:srgbClr val="D97B79"/>
                  </a:solidFill>
                  <a:latin typeface="Telegraf"/>
                  <a:ea typeface="Telegraf"/>
                  <a:cs typeface="Telegraf"/>
                  <a:sym typeface="Telegraf"/>
                </a:rPr>
                <a:t>orders = dataframes['orders']</a:t>
              </a:r>
            </a:p>
            <a:p>
              <a:pPr algn="just">
                <a:lnSpc>
                  <a:spcPts val="2470"/>
                </a:lnSpc>
              </a:pPr>
              <a:r>
                <a:rPr lang="en-US" sz="1900">
                  <a:solidFill>
                    <a:srgbClr val="D97B79"/>
                  </a:solidFill>
                  <a:latin typeface="Telegraf"/>
                  <a:ea typeface="Telegraf"/>
                  <a:cs typeface="Telegraf"/>
                  <a:sym typeface="Telegraf"/>
                </a:rPr>
                <a:t>customers = dataframes['customers']</a:t>
              </a:r>
            </a:p>
            <a:p>
              <a:pPr algn="just">
                <a:lnSpc>
                  <a:spcPts val="2470"/>
                </a:lnSpc>
              </a:pPr>
            </a:p>
            <a:p>
              <a:pPr algn="just">
                <a:lnSpc>
                  <a:spcPts val="2470"/>
                </a:lnSpc>
              </a:pPr>
              <a:r>
                <a:rPr lang="en-US" sz="1900">
                  <a:solidFill>
                    <a:srgbClr val="D97B79"/>
                  </a:solidFill>
                  <a:latin typeface="Telegraf"/>
                  <a:ea typeface="Telegraf"/>
                  <a:cs typeface="Telegraf"/>
                  <a:sym typeface="Telegraf"/>
                </a:rPr>
                <a:t>count_per_order = orders.merge(order_items, on='order_id').groupby(['order_id', 'customer_id']).size().reset_index(name='oc')</a:t>
              </a:r>
            </a:p>
            <a:p>
              <a:pPr algn="just">
                <a:lnSpc>
                  <a:spcPts val="2470"/>
                </a:lnSpc>
              </a:pPr>
            </a:p>
            <a:p>
              <a:pPr algn="just">
                <a:lnSpc>
                  <a:spcPts val="2470"/>
                </a:lnSpc>
              </a:pPr>
              <a:r>
                <a:rPr lang="en-US" sz="1900">
                  <a:solidFill>
                    <a:srgbClr val="D97B79"/>
                  </a:solidFill>
                  <a:latin typeface="Telegraf"/>
                  <a:ea typeface="Telegraf"/>
                  <a:cs typeface="Telegraf"/>
                  <a:sym typeface="Telegraf"/>
                </a:rPr>
                <a:t>df_avg_orders = customers.merge(count_per_order, on='customer_id').groupby('customer_city', as_index=False)['oc'].mean()</a:t>
              </a:r>
            </a:p>
            <a:p>
              <a:pPr algn="just">
                <a:lnSpc>
                  <a:spcPts val="2470"/>
                </a:lnSpc>
              </a:pPr>
              <a:r>
                <a:rPr lang="en-US" sz="1900">
                  <a:solidFill>
                    <a:srgbClr val="D97B79"/>
                  </a:solidFill>
                  <a:latin typeface="Telegraf"/>
                  <a:ea typeface="Telegraf"/>
                  <a:cs typeface="Telegraf"/>
                  <a:sym typeface="Telegraf"/>
                </a:rPr>
                <a:t>df_avg_orders.columns = ['Customer City', 'Average Products Per Order']</a:t>
              </a:r>
            </a:p>
            <a:p>
              <a:pPr algn="just">
                <a:lnSpc>
                  <a:spcPts val="2470"/>
                </a:lnSpc>
              </a:pPr>
              <a:r>
                <a:rPr lang="en-US" sz="1900">
                  <a:solidFill>
                    <a:srgbClr val="D97B79"/>
                  </a:solidFill>
                  <a:latin typeface="Telegraf"/>
                  <a:ea typeface="Telegraf"/>
                  <a:cs typeface="Telegraf"/>
                  <a:sym typeface="Telegraf"/>
                </a:rPr>
                <a:t>df_avg_orders['Average Products Per Order'] = df_avg_orders['Average Products Per Order'].round(2)</a:t>
              </a:r>
            </a:p>
            <a:p>
              <a:pPr algn="just">
                <a:lnSpc>
                  <a:spcPts val="2470"/>
                </a:lnSpc>
              </a:pPr>
            </a:p>
            <a:p>
              <a:pPr algn="just">
                <a:lnSpc>
                  <a:spcPts val="2470"/>
                </a:lnSpc>
              </a:pPr>
              <a:r>
                <a:rPr lang="en-US" sz="1900">
                  <a:solidFill>
                    <a:srgbClr val="D97B79"/>
                  </a:solidFill>
                  <a:latin typeface="Telegraf"/>
                  <a:ea typeface="Telegraf"/>
                  <a:cs typeface="Telegraf"/>
                  <a:sym typeface="Telegraf"/>
                </a:rPr>
                <a:t>top_cities = df_avg_orders.sort_values(by='Average Products Per Order', ascending=False).head(10)</a:t>
              </a:r>
            </a:p>
            <a:p>
              <a:pPr algn="just">
                <a:lnSpc>
                  <a:spcPts val="2340"/>
                </a:lnSpc>
              </a:pPr>
            </a:p>
            <a:p>
              <a:pPr algn="just">
                <a:lnSpc>
                  <a:spcPts val="2340"/>
                </a:lnSpc>
              </a:pPr>
            </a:p>
            <a:p>
              <a:pPr algn="just">
                <a:lnSpc>
                  <a:spcPts val="2340"/>
                </a:lnSpc>
              </a:pPr>
            </a:p>
            <a:p>
              <a:pPr algn="just">
                <a:lnSpc>
                  <a:spcPts val="2340"/>
                </a:lnSpc>
              </a:pPr>
            </a:p>
          </p:txBody>
        </p:sp>
      </p:grpSp>
      <p:sp>
        <p:nvSpPr>
          <p:cNvPr name="TextBox 13" id="13"/>
          <p:cNvSpPr txBox="true"/>
          <p:nvPr/>
        </p:nvSpPr>
        <p:spPr>
          <a:xfrm rot="0">
            <a:off x="9731614" y="3715196"/>
            <a:ext cx="8108954" cy="4421245"/>
          </a:xfrm>
          <a:prstGeom prst="rect">
            <a:avLst/>
          </a:prstGeom>
        </p:spPr>
        <p:txBody>
          <a:bodyPr anchor="t" rtlCol="false" tIns="0" lIns="0" bIns="0" rIns="0">
            <a:spAutoFit/>
          </a:bodyPr>
          <a:lstStyle/>
          <a:p>
            <a:pPr algn="l">
              <a:lnSpc>
                <a:spcPts val="2520"/>
              </a:lnSpc>
              <a:spcBef>
                <a:spcPct val="0"/>
              </a:spcBef>
            </a:pPr>
            <a:r>
              <a:rPr lang="en-US" sz="1800">
                <a:solidFill>
                  <a:srgbClr val="692D71"/>
                </a:solidFill>
                <a:latin typeface="Telegraf"/>
                <a:ea typeface="Telegraf"/>
                <a:cs typeface="Telegraf"/>
                <a:sym typeface="Telegraf"/>
              </a:rPr>
              <a:t>WITH count_per_order AS (</a:t>
            </a:r>
          </a:p>
          <a:p>
            <a:pPr algn="l">
              <a:lnSpc>
                <a:spcPts val="2520"/>
              </a:lnSpc>
              <a:spcBef>
                <a:spcPct val="0"/>
              </a:spcBef>
            </a:pPr>
            <a:r>
              <a:rPr lang="en-US" sz="1800">
                <a:solidFill>
                  <a:srgbClr val="692D71"/>
                </a:solidFill>
                <a:latin typeface="Telegraf"/>
                <a:ea typeface="Telegraf"/>
                <a:cs typeface="Telegraf"/>
                <a:sym typeface="Telegraf"/>
              </a:rPr>
              <a:t>    SELECT orders.order_id, orders.customer_id, COUNT(order_items.order_id) AS oc</a:t>
            </a:r>
          </a:p>
          <a:p>
            <a:pPr algn="l">
              <a:lnSpc>
                <a:spcPts val="2520"/>
              </a:lnSpc>
              <a:spcBef>
                <a:spcPct val="0"/>
              </a:spcBef>
            </a:pPr>
            <a:r>
              <a:rPr lang="en-US" sz="1800">
                <a:solidFill>
                  <a:srgbClr val="692D71"/>
                </a:solidFill>
                <a:latin typeface="Telegraf"/>
                <a:ea typeface="Telegraf"/>
                <a:cs typeface="Telegraf"/>
                <a:sym typeface="Telegraf"/>
              </a:rPr>
              <a:t>    FROM orders</a:t>
            </a:r>
          </a:p>
          <a:p>
            <a:pPr algn="l">
              <a:lnSpc>
                <a:spcPts val="2520"/>
              </a:lnSpc>
              <a:spcBef>
                <a:spcPct val="0"/>
              </a:spcBef>
            </a:pPr>
            <a:r>
              <a:rPr lang="en-US" sz="1800">
                <a:solidFill>
                  <a:srgbClr val="692D71"/>
                </a:solidFill>
                <a:latin typeface="Telegraf"/>
                <a:ea typeface="Telegraf"/>
                <a:cs typeface="Telegraf"/>
                <a:sym typeface="Telegraf"/>
              </a:rPr>
              <a:t>    JOIN order_items ON orders.order_id = order_items.order_id</a:t>
            </a:r>
          </a:p>
          <a:p>
            <a:pPr algn="l">
              <a:lnSpc>
                <a:spcPts val="2520"/>
              </a:lnSpc>
              <a:spcBef>
                <a:spcPct val="0"/>
              </a:spcBef>
            </a:pPr>
            <a:r>
              <a:rPr lang="en-US" sz="1800">
                <a:solidFill>
                  <a:srgbClr val="692D71"/>
                </a:solidFill>
                <a:latin typeface="Telegraf"/>
                <a:ea typeface="Telegraf"/>
                <a:cs typeface="Telegraf"/>
                <a:sym typeface="Telegraf"/>
              </a:rPr>
              <a:t>    GROUP BY orders.order_id, orders.customer_id</a:t>
            </a:r>
          </a:p>
          <a:p>
            <a:pPr algn="l">
              <a:lnSpc>
                <a:spcPts val="2520"/>
              </a:lnSpc>
              <a:spcBef>
                <a:spcPct val="0"/>
              </a:spcBef>
            </a:pPr>
            <a:r>
              <a:rPr lang="en-US" sz="1800">
                <a:solidFill>
                  <a:srgbClr val="692D71"/>
                </a:solidFill>
                <a:latin typeface="Telegraf"/>
                <a:ea typeface="Telegraf"/>
                <a:cs typeface="Telegraf"/>
                <a:sym typeface="Telegraf"/>
              </a:rPr>
              <a:t>)</a:t>
            </a:r>
          </a:p>
          <a:p>
            <a:pPr algn="l">
              <a:lnSpc>
                <a:spcPts val="2520"/>
              </a:lnSpc>
              <a:spcBef>
                <a:spcPct val="0"/>
              </a:spcBef>
            </a:pPr>
            <a:r>
              <a:rPr lang="en-US" sz="1800">
                <a:solidFill>
                  <a:srgbClr val="692D71"/>
                </a:solidFill>
                <a:latin typeface="Telegraf"/>
                <a:ea typeface="Telegraf"/>
                <a:cs typeface="Telegraf"/>
                <a:sym typeface="Telegraf"/>
              </a:rPr>
              <a:t>SELECT customers.customer_city, ROUND(AVG(count_per_order.oc), 2) AS average_orders</a:t>
            </a:r>
          </a:p>
          <a:p>
            <a:pPr algn="l">
              <a:lnSpc>
                <a:spcPts val="2520"/>
              </a:lnSpc>
              <a:spcBef>
                <a:spcPct val="0"/>
              </a:spcBef>
            </a:pPr>
            <a:r>
              <a:rPr lang="en-US" sz="1800">
                <a:solidFill>
                  <a:srgbClr val="692D71"/>
                </a:solidFill>
                <a:latin typeface="Telegraf"/>
                <a:ea typeface="Telegraf"/>
                <a:cs typeface="Telegraf"/>
                <a:sym typeface="Telegraf"/>
              </a:rPr>
              <a:t>FROM customers</a:t>
            </a:r>
          </a:p>
          <a:p>
            <a:pPr algn="l">
              <a:lnSpc>
                <a:spcPts val="2520"/>
              </a:lnSpc>
              <a:spcBef>
                <a:spcPct val="0"/>
              </a:spcBef>
            </a:pPr>
            <a:r>
              <a:rPr lang="en-US" sz="1800">
                <a:solidFill>
                  <a:srgbClr val="692D71"/>
                </a:solidFill>
                <a:latin typeface="Telegraf"/>
                <a:ea typeface="Telegraf"/>
                <a:cs typeface="Telegraf"/>
                <a:sym typeface="Telegraf"/>
              </a:rPr>
              <a:t>JOIN count_per_order ON customers.customer_id = count_per_order.customer_id</a:t>
            </a:r>
          </a:p>
          <a:p>
            <a:pPr algn="l">
              <a:lnSpc>
                <a:spcPts val="2520"/>
              </a:lnSpc>
              <a:spcBef>
                <a:spcPct val="0"/>
              </a:spcBef>
            </a:pPr>
            <a:r>
              <a:rPr lang="en-US" sz="1800">
                <a:solidFill>
                  <a:srgbClr val="692D71"/>
                </a:solidFill>
                <a:latin typeface="Telegraf"/>
                <a:ea typeface="Telegraf"/>
                <a:cs typeface="Telegraf"/>
                <a:sym typeface="Telegraf"/>
              </a:rPr>
              <a:t>GROUP BY customers.customer_city</a:t>
            </a:r>
          </a:p>
          <a:p>
            <a:pPr algn="l">
              <a:lnSpc>
                <a:spcPts val="2520"/>
              </a:lnSpc>
              <a:spcBef>
                <a:spcPct val="0"/>
              </a:spcBef>
            </a:pPr>
            <a:r>
              <a:rPr lang="en-US" sz="1800">
                <a:solidFill>
                  <a:srgbClr val="692D71"/>
                </a:solidFill>
                <a:latin typeface="Telegraf"/>
                <a:ea typeface="Telegraf"/>
                <a:cs typeface="Telegraf"/>
                <a:sym typeface="Telegraf"/>
              </a:rPr>
              <a:t>ORDER BY average_orders DESC;</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Freeform 3" id="3"/>
          <p:cNvSpPr/>
          <p:nvPr/>
        </p:nvSpPr>
        <p:spPr>
          <a:xfrm flipH="false" flipV="false" rot="0">
            <a:off x="-2218246" y="7296334"/>
            <a:ext cx="5533751" cy="1961966"/>
          </a:xfrm>
          <a:custGeom>
            <a:avLst/>
            <a:gdLst/>
            <a:ahLst/>
            <a:cxnLst/>
            <a:rect r="r" b="b" t="t" l="l"/>
            <a:pathLst>
              <a:path h="1961966" w="5533751">
                <a:moveTo>
                  <a:pt x="0" y="0"/>
                </a:moveTo>
                <a:lnTo>
                  <a:pt x="5533751" y="0"/>
                </a:lnTo>
                <a:lnTo>
                  <a:pt x="5533751" y="1961966"/>
                </a:lnTo>
                <a:lnTo>
                  <a:pt x="0" y="19619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219294" y="2045411"/>
            <a:ext cx="15795020" cy="8360634"/>
            <a:chOff x="0" y="0"/>
            <a:chExt cx="5762066" cy="3049982"/>
          </a:xfrm>
        </p:grpSpPr>
        <p:sp>
          <p:nvSpPr>
            <p:cNvPr name="Freeform 5" id="5"/>
            <p:cNvSpPr/>
            <p:nvPr/>
          </p:nvSpPr>
          <p:spPr>
            <a:xfrm flipH="false" flipV="false" rot="0">
              <a:off x="0" y="0"/>
              <a:ext cx="5762066" cy="3049982"/>
            </a:xfrm>
            <a:custGeom>
              <a:avLst/>
              <a:gdLst/>
              <a:ahLst/>
              <a:cxnLst/>
              <a:rect r="r" b="b" t="t" l="l"/>
              <a:pathLst>
                <a:path h="3049982" w="5762066">
                  <a:moveTo>
                    <a:pt x="0" y="0"/>
                  </a:moveTo>
                  <a:lnTo>
                    <a:pt x="5762066" y="0"/>
                  </a:lnTo>
                  <a:lnTo>
                    <a:pt x="5762066" y="3049982"/>
                  </a:lnTo>
                  <a:lnTo>
                    <a:pt x="0" y="3049982"/>
                  </a:lnTo>
                  <a:close/>
                </a:path>
              </a:pathLst>
            </a:custGeom>
            <a:solidFill>
              <a:srgbClr val="FFFFFF"/>
            </a:solidFill>
          </p:spPr>
        </p:sp>
      </p:grpSp>
      <p:grpSp>
        <p:nvGrpSpPr>
          <p:cNvPr name="Group 6" id="6"/>
          <p:cNvGrpSpPr/>
          <p:nvPr/>
        </p:nvGrpSpPr>
        <p:grpSpPr>
          <a:xfrm rot="0">
            <a:off x="1219294" y="657204"/>
            <a:ext cx="15795020" cy="1092060"/>
            <a:chOff x="0" y="0"/>
            <a:chExt cx="5762066" cy="398387"/>
          </a:xfrm>
        </p:grpSpPr>
        <p:sp>
          <p:nvSpPr>
            <p:cNvPr name="Freeform 7" id="7"/>
            <p:cNvSpPr/>
            <p:nvPr/>
          </p:nvSpPr>
          <p:spPr>
            <a:xfrm flipH="false" flipV="false" rot="0">
              <a:off x="0" y="0"/>
              <a:ext cx="5762066" cy="398387"/>
            </a:xfrm>
            <a:custGeom>
              <a:avLst/>
              <a:gdLst/>
              <a:ahLst/>
              <a:cxnLst/>
              <a:rect r="r" b="b" t="t" l="l"/>
              <a:pathLst>
                <a:path h="398387" w="5762066">
                  <a:moveTo>
                    <a:pt x="0" y="0"/>
                  </a:moveTo>
                  <a:lnTo>
                    <a:pt x="5762066" y="0"/>
                  </a:lnTo>
                  <a:lnTo>
                    <a:pt x="5762066" y="398387"/>
                  </a:lnTo>
                  <a:lnTo>
                    <a:pt x="0" y="398387"/>
                  </a:lnTo>
                  <a:close/>
                </a:path>
              </a:pathLst>
            </a:custGeom>
            <a:solidFill>
              <a:srgbClr val="FFFFFF"/>
            </a:solidFill>
          </p:spPr>
        </p:sp>
      </p:grpSp>
      <p:sp>
        <p:nvSpPr>
          <p:cNvPr name="Freeform 8" id="8"/>
          <p:cNvSpPr/>
          <p:nvPr/>
        </p:nvSpPr>
        <p:spPr>
          <a:xfrm flipH="true" flipV="false" rot="0">
            <a:off x="14972495" y="7296334"/>
            <a:ext cx="5533751" cy="1961966"/>
          </a:xfrm>
          <a:custGeom>
            <a:avLst/>
            <a:gdLst/>
            <a:ahLst/>
            <a:cxnLst/>
            <a:rect r="r" b="b" t="t" l="l"/>
            <a:pathLst>
              <a:path h="1961966" w="5533751">
                <a:moveTo>
                  <a:pt x="5533751" y="0"/>
                </a:moveTo>
                <a:lnTo>
                  <a:pt x="0" y="0"/>
                </a:lnTo>
                <a:lnTo>
                  <a:pt x="0" y="1961966"/>
                </a:lnTo>
                <a:lnTo>
                  <a:pt x="5533751" y="1961966"/>
                </a:lnTo>
                <a:lnTo>
                  <a:pt x="5533751"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2170659" y="756120"/>
            <a:ext cx="13892290" cy="895369"/>
          </a:xfrm>
          <a:prstGeom prst="rect">
            <a:avLst/>
          </a:prstGeom>
        </p:spPr>
        <p:txBody>
          <a:bodyPr anchor="t" rtlCol="false" tIns="0" lIns="0" bIns="0" rIns="0">
            <a:spAutoFit/>
          </a:bodyPr>
          <a:lstStyle/>
          <a:p>
            <a:pPr algn="ctr">
              <a:lnSpc>
                <a:spcPts val="6599"/>
              </a:lnSpc>
            </a:pPr>
            <a:r>
              <a:rPr lang="en-US" b="true" sz="5499">
                <a:solidFill>
                  <a:srgbClr val="003EA8"/>
                </a:solidFill>
                <a:latin typeface="Telegraf Bold"/>
                <a:ea typeface="Telegraf Bold"/>
                <a:cs typeface="Telegraf Bold"/>
                <a:sym typeface="Telegraf Bold"/>
              </a:rPr>
              <a:t>Intermediate Queries - 3</a:t>
            </a:r>
          </a:p>
        </p:txBody>
      </p:sp>
      <p:grpSp>
        <p:nvGrpSpPr>
          <p:cNvPr name="Group 10" id="10"/>
          <p:cNvGrpSpPr/>
          <p:nvPr/>
        </p:nvGrpSpPr>
        <p:grpSpPr>
          <a:xfrm rot="0">
            <a:off x="-154867" y="9437801"/>
            <a:ext cx="3539104" cy="617207"/>
            <a:chOff x="0" y="0"/>
            <a:chExt cx="4718805" cy="822943"/>
          </a:xfrm>
        </p:grpSpPr>
        <p:grpSp>
          <p:nvGrpSpPr>
            <p:cNvPr name="Group 11" id="11"/>
            <p:cNvGrpSpPr/>
            <p:nvPr/>
          </p:nvGrpSpPr>
          <p:grpSpPr>
            <a:xfrm rot="0">
              <a:off x="0" y="0"/>
              <a:ext cx="4718805" cy="822943"/>
              <a:chOff x="0" y="0"/>
              <a:chExt cx="1291075" cy="225159"/>
            </a:xfrm>
          </p:grpSpPr>
          <p:sp>
            <p:nvSpPr>
              <p:cNvPr name="Freeform 12" id="12"/>
              <p:cNvSpPr/>
              <p:nvPr/>
            </p:nvSpPr>
            <p:spPr>
              <a:xfrm flipH="false" flipV="false" rot="0">
                <a:off x="0" y="0"/>
                <a:ext cx="1291075" cy="225159"/>
              </a:xfrm>
              <a:custGeom>
                <a:avLst/>
                <a:gdLst/>
                <a:ahLst/>
                <a:cxnLst/>
                <a:rect r="r" b="b" t="t" l="l"/>
                <a:pathLst>
                  <a:path h="225159" w="1291075">
                    <a:moveTo>
                      <a:pt x="0" y="0"/>
                    </a:moveTo>
                    <a:lnTo>
                      <a:pt x="1291075" y="0"/>
                    </a:lnTo>
                    <a:lnTo>
                      <a:pt x="1291075" y="225159"/>
                    </a:lnTo>
                    <a:lnTo>
                      <a:pt x="0" y="225159"/>
                    </a:lnTo>
                    <a:close/>
                  </a:path>
                </a:pathLst>
              </a:custGeom>
              <a:solidFill>
                <a:srgbClr val="FFFFFF"/>
              </a:solidFill>
            </p:spPr>
          </p:sp>
        </p:grpSp>
        <p:sp>
          <p:nvSpPr>
            <p:cNvPr name="TextBox 13" id="13"/>
            <p:cNvSpPr txBox="true"/>
            <p:nvPr/>
          </p:nvSpPr>
          <p:spPr>
            <a:xfrm rot="0">
              <a:off x="307158" y="121700"/>
              <a:ext cx="4104490" cy="512868"/>
            </a:xfrm>
            <a:prstGeom prst="rect">
              <a:avLst/>
            </a:prstGeom>
          </p:spPr>
          <p:txBody>
            <a:bodyPr anchor="t" rtlCol="false" tIns="0" lIns="0" bIns="0" rIns="0">
              <a:spAutoFit/>
            </a:bodyPr>
            <a:lstStyle/>
            <a:p>
              <a:pPr algn="ctr">
                <a:lnSpc>
                  <a:spcPts val="3079"/>
                </a:lnSpc>
              </a:pPr>
              <a:r>
                <a:rPr lang="en-US" sz="2199" u="sng">
                  <a:solidFill>
                    <a:srgbClr val="003EA8"/>
                  </a:solidFill>
                  <a:latin typeface="Telegraf"/>
                  <a:ea typeface="Telegraf"/>
                  <a:cs typeface="Telegraf"/>
                  <a:sym typeface="Telegraf"/>
                  <a:hlinkClick r:id="rId5" action="ppaction://hlinksldjump"/>
                </a:rPr>
                <a:t>Back to Agenda Page</a:t>
              </a:r>
            </a:p>
          </p:txBody>
        </p:sp>
      </p:grpSp>
      <p:sp>
        <p:nvSpPr>
          <p:cNvPr name="Freeform 14" id="14"/>
          <p:cNvSpPr/>
          <p:nvPr/>
        </p:nvSpPr>
        <p:spPr>
          <a:xfrm flipH="false" flipV="false" rot="0">
            <a:off x="16793505" y="3742304"/>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1729043" y="920571"/>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3789170" y="2261811"/>
            <a:ext cx="10655266" cy="425431"/>
          </a:xfrm>
          <a:prstGeom prst="rect">
            <a:avLst/>
          </a:prstGeom>
        </p:spPr>
        <p:txBody>
          <a:bodyPr anchor="t" rtlCol="false" tIns="0" lIns="0" bIns="0" rIns="0">
            <a:spAutoFit/>
          </a:bodyPr>
          <a:lstStyle/>
          <a:p>
            <a:pPr algn="ctr">
              <a:lnSpc>
                <a:spcPts val="3250"/>
              </a:lnSpc>
            </a:pPr>
            <a:r>
              <a:rPr lang="en-US" b="true" sz="2500">
                <a:solidFill>
                  <a:srgbClr val="000000"/>
                </a:solidFill>
                <a:latin typeface="Telegraf Bold"/>
                <a:ea typeface="Telegraf Bold"/>
                <a:cs typeface="Telegraf Bold"/>
                <a:sym typeface="Telegraf Bold"/>
              </a:rPr>
              <a:t>3.  Revenue Percentage Per Product Category</a:t>
            </a:r>
          </a:p>
        </p:txBody>
      </p:sp>
      <p:sp>
        <p:nvSpPr>
          <p:cNvPr name="TextBox 17" id="17"/>
          <p:cNvSpPr txBox="true"/>
          <p:nvPr/>
        </p:nvSpPr>
        <p:spPr>
          <a:xfrm rot="0">
            <a:off x="1729043" y="3089636"/>
            <a:ext cx="8007648" cy="6224558"/>
          </a:xfrm>
          <a:prstGeom prst="rect">
            <a:avLst/>
          </a:prstGeom>
        </p:spPr>
        <p:txBody>
          <a:bodyPr anchor="t" rtlCol="false" tIns="0" lIns="0" bIns="0" rIns="0">
            <a:spAutoFit/>
          </a:bodyPr>
          <a:lstStyle/>
          <a:p>
            <a:pPr algn="l">
              <a:lnSpc>
                <a:spcPts val="2360"/>
              </a:lnSpc>
            </a:pPr>
          </a:p>
          <a:p>
            <a:pPr algn="l">
              <a:lnSpc>
                <a:spcPts val="2360"/>
              </a:lnSpc>
            </a:pPr>
            <a:r>
              <a:rPr lang="en-US" sz="1815">
                <a:solidFill>
                  <a:srgbClr val="D97B79"/>
                </a:solidFill>
                <a:latin typeface="Telegraf"/>
                <a:ea typeface="Telegraf"/>
                <a:cs typeface="Telegraf"/>
                <a:sym typeface="Telegraf"/>
              </a:rPr>
              <a:t>products = dataframes['products']</a:t>
            </a:r>
          </a:p>
          <a:p>
            <a:pPr algn="l">
              <a:lnSpc>
                <a:spcPts val="2360"/>
              </a:lnSpc>
            </a:pPr>
            <a:r>
              <a:rPr lang="en-US" sz="1815">
                <a:solidFill>
                  <a:srgbClr val="D97B79"/>
                </a:solidFill>
                <a:latin typeface="Telegraf"/>
                <a:ea typeface="Telegraf"/>
                <a:cs typeface="Telegraf"/>
                <a:sym typeface="Telegraf"/>
              </a:rPr>
              <a:t>order_items = dataframes['order_items']</a:t>
            </a:r>
          </a:p>
          <a:p>
            <a:pPr algn="l">
              <a:lnSpc>
                <a:spcPts val="2360"/>
              </a:lnSpc>
            </a:pPr>
            <a:r>
              <a:rPr lang="en-US" sz="1815">
                <a:solidFill>
                  <a:srgbClr val="D97B79"/>
                </a:solidFill>
                <a:latin typeface="Telegraf"/>
                <a:ea typeface="Telegraf"/>
                <a:cs typeface="Telegraf"/>
                <a:sym typeface="Telegraf"/>
              </a:rPr>
              <a:t>payments = dataframes['payments']</a:t>
            </a:r>
          </a:p>
          <a:p>
            <a:pPr algn="l">
              <a:lnSpc>
                <a:spcPts val="2360"/>
              </a:lnSpc>
            </a:pPr>
          </a:p>
          <a:p>
            <a:pPr algn="l">
              <a:lnSpc>
                <a:spcPts val="2360"/>
              </a:lnSpc>
            </a:pPr>
            <a:r>
              <a:rPr lang="en-US" sz="1815">
                <a:solidFill>
                  <a:srgbClr val="D97B79"/>
                </a:solidFill>
                <a:latin typeface="Telegraf"/>
                <a:ea typeface="Telegraf"/>
                <a:cs typeface="Telegraf"/>
                <a:sym typeface="Telegraf"/>
              </a:rPr>
              <a:t>merged_df = order_items.merge(products, on='product_id').merge(payments, on='order_id')</a:t>
            </a:r>
          </a:p>
          <a:p>
            <a:pPr algn="l">
              <a:lnSpc>
                <a:spcPts val="2360"/>
              </a:lnSpc>
            </a:pPr>
            <a:r>
              <a:rPr lang="en-US" sz="1815">
                <a:solidFill>
                  <a:srgbClr val="D97B79"/>
                </a:solidFill>
                <a:latin typeface="Telegraf"/>
                <a:ea typeface="Telegraf"/>
                <a:cs typeface="Telegraf"/>
                <a:sym typeface="Telegraf"/>
              </a:rPr>
              <a:t>total_sales = merged_df['payment_value'].sum()</a:t>
            </a:r>
          </a:p>
          <a:p>
            <a:pPr algn="l">
              <a:lnSpc>
                <a:spcPts val="2360"/>
              </a:lnSpc>
            </a:pPr>
            <a:r>
              <a:rPr lang="en-US" sz="1815">
                <a:solidFill>
                  <a:srgbClr val="D97B79"/>
                </a:solidFill>
                <a:latin typeface="Telegraf"/>
                <a:ea typeface="Telegraf"/>
                <a:cs typeface="Telegraf"/>
                <a:sym typeface="Telegraf"/>
              </a:rPr>
              <a:t>df_sales_percentage = merged_df.groupby('product_category', as_index=False)['payment_value'].sum()</a:t>
            </a:r>
          </a:p>
          <a:p>
            <a:pPr algn="l">
              <a:lnSpc>
                <a:spcPts val="2360"/>
              </a:lnSpc>
            </a:pPr>
            <a:r>
              <a:rPr lang="en-US" sz="1815">
                <a:solidFill>
                  <a:srgbClr val="D97B79"/>
                </a:solidFill>
                <a:latin typeface="Telegraf"/>
                <a:ea typeface="Telegraf"/>
                <a:cs typeface="Telegraf"/>
                <a:sym typeface="Telegraf"/>
              </a:rPr>
              <a:t>df_sales_percentage['sales_percentage'] = round((df_sales_percentage['payment_value'] / total_sales) * 100, 2)</a:t>
            </a:r>
          </a:p>
          <a:p>
            <a:pPr algn="l">
              <a:lnSpc>
                <a:spcPts val="2360"/>
              </a:lnSpc>
            </a:pPr>
            <a:r>
              <a:rPr lang="en-US" sz="1815">
                <a:solidFill>
                  <a:srgbClr val="D97B79"/>
                </a:solidFill>
                <a:latin typeface="Telegraf"/>
                <a:ea typeface="Telegraf"/>
                <a:cs typeface="Telegraf"/>
                <a:sym typeface="Telegraf"/>
              </a:rPr>
              <a:t>df_sales_percentage = df_sales_percentage[['product_category', 'sales_percentage']].sort_values(by='sales_percentage', ascending=False)</a:t>
            </a:r>
          </a:p>
          <a:p>
            <a:pPr algn="l">
              <a:lnSpc>
                <a:spcPts val="2360"/>
              </a:lnSpc>
            </a:pPr>
          </a:p>
          <a:p>
            <a:pPr algn="l">
              <a:lnSpc>
                <a:spcPts val="2360"/>
              </a:lnSpc>
            </a:pPr>
            <a:r>
              <a:rPr lang="en-US" sz="1815">
                <a:solidFill>
                  <a:srgbClr val="D97B79"/>
                </a:solidFill>
                <a:latin typeface="Telegraf"/>
                <a:ea typeface="Telegraf"/>
                <a:cs typeface="Telegraf"/>
                <a:sym typeface="Telegraf"/>
              </a:rPr>
              <a:t>df_sales_percentage['product_category'] = df_sales_percentage['product_category'].str.title()</a:t>
            </a:r>
          </a:p>
          <a:p>
            <a:pPr algn="l">
              <a:lnSpc>
                <a:spcPts val="2360"/>
              </a:lnSpc>
            </a:pPr>
            <a:r>
              <a:rPr lang="en-US" sz="1815">
                <a:solidFill>
                  <a:srgbClr val="D97B79"/>
                </a:solidFill>
                <a:latin typeface="Telegraf"/>
                <a:ea typeface="Telegraf"/>
                <a:cs typeface="Telegraf"/>
                <a:sym typeface="Telegraf"/>
              </a:rPr>
              <a:t>top_categories = df_sales_percentage.head(10)</a:t>
            </a:r>
          </a:p>
          <a:p>
            <a:pPr algn="l">
              <a:lnSpc>
                <a:spcPts val="2360"/>
              </a:lnSpc>
            </a:pPr>
          </a:p>
          <a:p>
            <a:pPr algn="l">
              <a:lnSpc>
                <a:spcPts val="2360"/>
              </a:lnSpc>
            </a:pPr>
          </a:p>
          <a:p>
            <a:pPr algn="l">
              <a:lnSpc>
                <a:spcPts val="2360"/>
              </a:lnSpc>
            </a:pPr>
          </a:p>
        </p:txBody>
      </p:sp>
      <p:sp>
        <p:nvSpPr>
          <p:cNvPr name="TextBox 18" id="18"/>
          <p:cNvSpPr txBox="true"/>
          <p:nvPr/>
        </p:nvSpPr>
        <p:spPr>
          <a:xfrm rot="0">
            <a:off x="9736691" y="3541528"/>
            <a:ext cx="6898527" cy="4735789"/>
          </a:xfrm>
          <a:prstGeom prst="rect">
            <a:avLst/>
          </a:prstGeom>
        </p:spPr>
        <p:txBody>
          <a:bodyPr anchor="t" rtlCol="false" tIns="0" lIns="0" bIns="0" rIns="0">
            <a:spAutoFit/>
          </a:bodyPr>
          <a:lstStyle/>
          <a:p>
            <a:pPr algn="l">
              <a:lnSpc>
                <a:spcPts val="2506"/>
              </a:lnSpc>
              <a:spcBef>
                <a:spcPct val="0"/>
              </a:spcBef>
            </a:pPr>
            <a:r>
              <a:rPr lang="en-US" sz="1790">
                <a:solidFill>
                  <a:srgbClr val="692D71"/>
                </a:solidFill>
                <a:latin typeface="Telegraf"/>
                <a:ea typeface="Telegraf"/>
                <a:cs typeface="Telegraf"/>
                <a:sym typeface="Telegraf"/>
              </a:rPr>
              <a:t>SELECT </a:t>
            </a:r>
          </a:p>
          <a:p>
            <a:pPr algn="l">
              <a:lnSpc>
                <a:spcPts val="2506"/>
              </a:lnSpc>
              <a:spcBef>
                <a:spcPct val="0"/>
              </a:spcBef>
            </a:pPr>
            <a:r>
              <a:rPr lang="en-US" sz="1790">
                <a:solidFill>
                  <a:srgbClr val="692D71"/>
                </a:solidFill>
                <a:latin typeface="Telegraf"/>
                <a:ea typeface="Telegraf"/>
                <a:cs typeface="Telegraf"/>
                <a:sym typeface="Telegraf"/>
              </a:rPr>
              <a:t> products.product_category_name AS category,</a:t>
            </a:r>
          </a:p>
          <a:p>
            <a:pPr algn="l">
              <a:lnSpc>
                <a:spcPts val="2506"/>
              </a:lnSpc>
              <a:spcBef>
                <a:spcPct val="0"/>
              </a:spcBef>
            </a:pPr>
            <a:r>
              <a:rPr lang="en-US" sz="1790">
                <a:solidFill>
                  <a:srgbClr val="692D71"/>
                </a:solidFill>
                <a:latin typeface="Telegraf"/>
                <a:ea typeface="Telegraf"/>
                <a:cs typeface="Telegraf"/>
                <a:sym typeface="Telegraf"/>
              </a:rPr>
              <a:t> round((SUM(payments.payment_value) / </a:t>
            </a:r>
          </a:p>
          <a:p>
            <a:pPr algn="l">
              <a:lnSpc>
                <a:spcPts val="2506"/>
              </a:lnSpc>
              <a:spcBef>
                <a:spcPct val="0"/>
              </a:spcBef>
            </a:pPr>
            <a:r>
              <a:rPr lang="en-US" sz="1790">
                <a:solidFill>
                  <a:srgbClr val="692D71"/>
                </a:solidFill>
                <a:latin typeface="Telegraf"/>
                <a:ea typeface="Telegraf"/>
                <a:cs typeface="Telegraf"/>
                <a:sym typeface="Telegraf"/>
              </a:rPr>
              <a:t> (SELECT SUM(payment_value) FROM payments) * 100), 2) AS sales_percentage</a:t>
            </a:r>
          </a:p>
          <a:p>
            <a:pPr algn="l">
              <a:lnSpc>
                <a:spcPts val="2506"/>
              </a:lnSpc>
              <a:spcBef>
                <a:spcPct val="0"/>
              </a:spcBef>
            </a:pPr>
            <a:r>
              <a:rPr lang="en-US" sz="1790">
                <a:solidFill>
                  <a:srgbClr val="692D71"/>
                </a:solidFill>
                <a:latin typeface="Telegraf"/>
                <a:ea typeface="Telegraf"/>
                <a:cs typeface="Telegraf"/>
                <a:sym typeface="Telegraf"/>
              </a:rPr>
              <a:t>FROM </a:t>
            </a:r>
          </a:p>
          <a:p>
            <a:pPr algn="l">
              <a:lnSpc>
                <a:spcPts val="2506"/>
              </a:lnSpc>
              <a:spcBef>
                <a:spcPct val="0"/>
              </a:spcBef>
            </a:pPr>
            <a:r>
              <a:rPr lang="en-US" sz="1790">
                <a:solidFill>
                  <a:srgbClr val="692D71"/>
                </a:solidFill>
                <a:latin typeface="Telegraf"/>
                <a:ea typeface="Telegraf"/>
                <a:cs typeface="Telegraf"/>
                <a:sym typeface="Telegraf"/>
              </a:rPr>
              <a:t> products </a:t>
            </a:r>
          </a:p>
          <a:p>
            <a:pPr algn="l">
              <a:lnSpc>
                <a:spcPts val="2506"/>
              </a:lnSpc>
              <a:spcBef>
                <a:spcPct val="0"/>
              </a:spcBef>
            </a:pPr>
            <a:r>
              <a:rPr lang="en-US" sz="1790">
                <a:solidFill>
                  <a:srgbClr val="692D71"/>
                </a:solidFill>
                <a:latin typeface="Telegraf"/>
                <a:ea typeface="Telegraf"/>
                <a:cs typeface="Telegraf"/>
                <a:sym typeface="Telegraf"/>
              </a:rPr>
              <a:t>JOIN </a:t>
            </a:r>
          </a:p>
          <a:p>
            <a:pPr algn="l">
              <a:lnSpc>
                <a:spcPts val="2506"/>
              </a:lnSpc>
              <a:spcBef>
                <a:spcPct val="0"/>
              </a:spcBef>
            </a:pPr>
            <a:r>
              <a:rPr lang="en-US" sz="1790">
                <a:solidFill>
                  <a:srgbClr val="692D71"/>
                </a:solidFill>
                <a:latin typeface="Telegraf"/>
                <a:ea typeface="Telegraf"/>
                <a:cs typeface="Telegraf"/>
                <a:sym typeface="Telegraf"/>
              </a:rPr>
              <a:t> order_items ON products.product_id = order_items.product_id</a:t>
            </a:r>
          </a:p>
          <a:p>
            <a:pPr algn="l">
              <a:lnSpc>
                <a:spcPts val="2506"/>
              </a:lnSpc>
              <a:spcBef>
                <a:spcPct val="0"/>
              </a:spcBef>
            </a:pPr>
            <a:r>
              <a:rPr lang="en-US" sz="1790">
                <a:solidFill>
                  <a:srgbClr val="692D71"/>
                </a:solidFill>
                <a:latin typeface="Telegraf"/>
                <a:ea typeface="Telegraf"/>
                <a:cs typeface="Telegraf"/>
                <a:sym typeface="Telegraf"/>
              </a:rPr>
              <a:t>JOIN </a:t>
            </a:r>
          </a:p>
          <a:p>
            <a:pPr algn="l">
              <a:lnSpc>
                <a:spcPts val="2506"/>
              </a:lnSpc>
              <a:spcBef>
                <a:spcPct val="0"/>
              </a:spcBef>
            </a:pPr>
            <a:r>
              <a:rPr lang="en-US" sz="1790">
                <a:solidFill>
                  <a:srgbClr val="692D71"/>
                </a:solidFill>
                <a:latin typeface="Telegraf"/>
                <a:ea typeface="Telegraf"/>
                <a:cs typeface="Telegraf"/>
                <a:sym typeface="Telegraf"/>
              </a:rPr>
              <a:t> payments ON payments.order_id = order_items.order_id</a:t>
            </a:r>
          </a:p>
          <a:p>
            <a:pPr algn="l">
              <a:lnSpc>
                <a:spcPts val="2506"/>
              </a:lnSpc>
              <a:spcBef>
                <a:spcPct val="0"/>
              </a:spcBef>
            </a:pPr>
            <a:r>
              <a:rPr lang="en-US" sz="1790">
                <a:solidFill>
                  <a:srgbClr val="692D71"/>
                </a:solidFill>
                <a:latin typeface="Telegraf"/>
                <a:ea typeface="Telegraf"/>
                <a:cs typeface="Telegraf"/>
                <a:sym typeface="Telegraf"/>
              </a:rPr>
              <a:t>GROUP BY </a:t>
            </a:r>
          </a:p>
          <a:p>
            <a:pPr algn="l">
              <a:lnSpc>
                <a:spcPts val="2506"/>
              </a:lnSpc>
              <a:spcBef>
                <a:spcPct val="0"/>
              </a:spcBef>
            </a:pPr>
            <a:r>
              <a:rPr lang="en-US" sz="1790">
                <a:solidFill>
                  <a:srgbClr val="692D71"/>
                </a:solidFill>
                <a:latin typeface="Telegraf"/>
                <a:ea typeface="Telegraf"/>
                <a:cs typeface="Telegraf"/>
                <a:sym typeface="Telegraf"/>
              </a:rPr>
              <a:t> products.product_category_name </a:t>
            </a:r>
          </a:p>
          <a:p>
            <a:pPr algn="l">
              <a:lnSpc>
                <a:spcPts val="2506"/>
              </a:lnSpc>
              <a:spcBef>
                <a:spcPct val="0"/>
              </a:spcBef>
            </a:pPr>
            <a:r>
              <a:rPr lang="en-US" sz="1790">
                <a:solidFill>
                  <a:srgbClr val="692D71"/>
                </a:solidFill>
                <a:latin typeface="Telegraf"/>
                <a:ea typeface="Telegraf"/>
                <a:cs typeface="Telegraf"/>
                <a:sym typeface="Telegraf"/>
              </a:rPr>
              <a:t>ORDER BY </a:t>
            </a:r>
          </a:p>
          <a:p>
            <a:pPr algn="l">
              <a:lnSpc>
                <a:spcPts val="2506"/>
              </a:lnSpc>
              <a:spcBef>
                <a:spcPct val="0"/>
              </a:spcBef>
            </a:pPr>
            <a:r>
              <a:rPr lang="en-US" sz="1790">
                <a:solidFill>
                  <a:srgbClr val="692D71"/>
                </a:solidFill>
                <a:latin typeface="Telegraf"/>
                <a:ea typeface="Telegraf"/>
                <a:cs typeface="Telegraf"/>
                <a:sym typeface="Telegraf"/>
              </a:rPr>
              <a:t> sales_percentage DESC;</a:t>
            </a:r>
          </a:p>
        </p:txBody>
      </p:sp>
      <p:sp>
        <p:nvSpPr>
          <p:cNvPr name="TextBox 19" id="19"/>
          <p:cNvSpPr txBox="true"/>
          <p:nvPr/>
        </p:nvSpPr>
        <p:spPr>
          <a:xfrm rot="0">
            <a:off x="2953820" y="2694755"/>
            <a:ext cx="12380361" cy="351790"/>
          </a:xfrm>
          <a:prstGeom prst="rect">
            <a:avLst/>
          </a:prstGeom>
        </p:spPr>
        <p:txBody>
          <a:bodyPr anchor="t" rtlCol="false" tIns="0" lIns="0" bIns="0" rIns="0">
            <a:spAutoFit/>
          </a:bodyPr>
          <a:lstStyle/>
          <a:p>
            <a:pPr algn="ctr">
              <a:lnSpc>
                <a:spcPts val="2660"/>
              </a:lnSpc>
              <a:spcBef>
                <a:spcPct val="0"/>
              </a:spcBef>
            </a:pPr>
            <a:r>
              <a:rPr lang="en-US" sz="1900">
                <a:solidFill>
                  <a:srgbClr val="000000"/>
                </a:solidFill>
                <a:latin typeface="Telegraf"/>
                <a:ea typeface="Telegraf"/>
                <a:cs typeface="Telegraf"/>
                <a:sym typeface="Telegraf"/>
              </a:rPr>
              <a:t>The Bed, Table &amp; Bath category contributes 13.4% of the total revenue, making it the highest-earning category</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Freeform 3" id="3"/>
          <p:cNvSpPr/>
          <p:nvPr/>
        </p:nvSpPr>
        <p:spPr>
          <a:xfrm flipH="false" flipV="false" rot="0">
            <a:off x="-2218246" y="7296334"/>
            <a:ext cx="5533751" cy="1961966"/>
          </a:xfrm>
          <a:custGeom>
            <a:avLst/>
            <a:gdLst/>
            <a:ahLst/>
            <a:cxnLst/>
            <a:rect r="r" b="b" t="t" l="l"/>
            <a:pathLst>
              <a:path h="1961966" w="5533751">
                <a:moveTo>
                  <a:pt x="0" y="0"/>
                </a:moveTo>
                <a:lnTo>
                  <a:pt x="5533751" y="0"/>
                </a:lnTo>
                <a:lnTo>
                  <a:pt x="5533751" y="1961966"/>
                </a:lnTo>
                <a:lnTo>
                  <a:pt x="0" y="19619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219294" y="2045411"/>
            <a:ext cx="15795020" cy="8360634"/>
            <a:chOff x="0" y="0"/>
            <a:chExt cx="5762066" cy="3049982"/>
          </a:xfrm>
        </p:grpSpPr>
        <p:sp>
          <p:nvSpPr>
            <p:cNvPr name="Freeform 5" id="5"/>
            <p:cNvSpPr/>
            <p:nvPr/>
          </p:nvSpPr>
          <p:spPr>
            <a:xfrm flipH="false" flipV="false" rot="0">
              <a:off x="0" y="0"/>
              <a:ext cx="5762066" cy="3049982"/>
            </a:xfrm>
            <a:custGeom>
              <a:avLst/>
              <a:gdLst/>
              <a:ahLst/>
              <a:cxnLst/>
              <a:rect r="r" b="b" t="t" l="l"/>
              <a:pathLst>
                <a:path h="3049982" w="5762066">
                  <a:moveTo>
                    <a:pt x="0" y="0"/>
                  </a:moveTo>
                  <a:lnTo>
                    <a:pt x="5762066" y="0"/>
                  </a:lnTo>
                  <a:lnTo>
                    <a:pt x="5762066" y="3049982"/>
                  </a:lnTo>
                  <a:lnTo>
                    <a:pt x="0" y="3049982"/>
                  </a:lnTo>
                  <a:close/>
                </a:path>
              </a:pathLst>
            </a:custGeom>
            <a:solidFill>
              <a:srgbClr val="FFFFFF"/>
            </a:solidFill>
          </p:spPr>
        </p:sp>
      </p:grpSp>
      <p:grpSp>
        <p:nvGrpSpPr>
          <p:cNvPr name="Group 6" id="6"/>
          <p:cNvGrpSpPr/>
          <p:nvPr/>
        </p:nvGrpSpPr>
        <p:grpSpPr>
          <a:xfrm rot="0">
            <a:off x="1219294" y="657204"/>
            <a:ext cx="15795020" cy="1092060"/>
            <a:chOff x="0" y="0"/>
            <a:chExt cx="5762066" cy="398387"/>
          </a:xfrm>
        </p:grpSpPr>
        <p:sp>
          <p:nvSpPr>
            <p:cNvPr name="Freeform 7" id="7"/>
            <p:cNvSpPr/>
            <p:nvPr/>
          </p:nvSpPr>
          <p:spPr>
            <a:xfrm flipH="false" flipV="false" rot="0">
              <a:off x="0" y="0"/>
              <a:ext cx="5762066" cy="398387"/>
            </a:xfrm>
            <a:custGeom>
              <a:avLst/>
              <a:gdLst/>
              <a:ahLst/>
              <a:cxnLst/>
              <a:rect r="r" b="b" t="t" l="l"/>
              <a:pathLst>
                <a:path h="398387" w="5762066">
                  <a:moveTo>
                    <a:pt x="0" y="0"/>
                  </a:moveTo>
                  <a:lnTo>
                    <a:pt x="5762066" y="0"/>
                  </a:lnTo>
                  <a:lnTo>
                    <a:pt x="5762066" y="398387"/>
                  </a:lnTo>
                  <a:lnTo>
                    <a:pt x="0" y="398387"/>
                  </a:lnTo>
                  <a:close/>
                </a:path>
              </a:pathLst>
            </a:custGeom>
            <a:solidFill>
              <a:srgbClr val="FFFFFF"/>
            </a:solidFill>
          </p:spPr>
        </p:sp>
      </p:grpSp>
      <p:sp>
        <p:nvSpPr>
          <p:cNvPr name="Freeform 8" id="8"/>
          <p:cNvSpPr/>
          <p:nvPr/>
        </p:nvSpPr>
        <p:spPr>
          <a:xfrm flipH="true" flipV="false" rot="0">
            <a:off x="14972495" y="7296334"/>
            <a:ext cx="5533751" cy="1961966"/>
          </a:xfrm>
          <a:custGeom>
            <a:avLst/>
            <a:gdLst/>
            <a:ahLst/>
            <a:cxnLst/>
            <a:rect r="r" b="b" t="t" l="l"/>
            <a:pathLst>
              <a:path h="1961966" w="5533751">
                <a:moveTo>
                  <a:pt x="5533751" y="0"/>
                </a:moveTo>
                <a:lnTo>
                  <a:pt x="0" y="0"/>
                </a:lnTo>
                <a:lnTo>
                  <a:pt x="0" y="1961966"/>
                </a:lnTo>
                <a:lnTo>
                  <a:pt x="5533751" y="1961966"/>
                </a:lnTo>
                <a:lnTo>
                  <a:pt x="5533751"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2170659" y="756120"/>
            <a:ext cx="13892290" cy="895369"/>
          </a:xfrm>
          <a:prstGeom prst="rect">
            <a:avLst/>
          </a:prstGeom>
        </p:spPr>
        <p:txBody>
          <a:bodyPr anchor="t" rtlCol="false" tIns="0" lIns="0" bIns="0" rIns="0">
            <a:spAutoFit/>
          </a:bodyPr>
          <a:lstStyle/>
          <a:p>
            <a:pPr algn="ctr">
              <a:lnSpc>
                <a:spcPts val="6599"/>
              </a:lnSpc>
            </a:pPr>
            <a:r>
              <a:rPr lang="en-US" b="true" sz="5499">
                <a:solidFill>
                  <a:srgbClr val="003EA8"/>
                </a:solidFill>
                <a:latin typeface="Telegraf Bold"/>
                <a:ea typeface="Telegraf Bold"/>
                <a:cs typeface="Telegraf Bold"/>
                <a:sym typeface="Telegraf Bold"/>
              </a:rPr>
              <a:t>Intermediate Queries - 4</a:t>
            </a:r>
          </a:p>
        </p:txBody>
      </p:sp>
      <p:grpSp>
        <p:nvGrpSpPr>
          <p:cNvPr name="Group 10" id="10"/>
          <p:cNvGrpSpPr/>
          <p:nvPr/>
        </p:nvGrpSpPr>
        <p:grpSpPr>
          <a:xfrm rot="0">
            <a:off x="-154867" y="9437801"/>
            <a:ext cx="3539104" cy="617207"/>
            <a:chOff x="0" y="0"/>
            <a:chExt cx="4718805" cy="822943"/>
          </a:xfrm>
        </p:grpSpPr>
        <p:grpSp>
          <p:nvGrpSpPr>
            <p:cNvPr name="Group 11" id="11"/>
            <p:cNvGrpSpPr/>
            <p:nvPr/>
          </p:nvGrpSpPr>
          <p:grpSpPr>
            <a:xfrm rot="0">
              <a:off x="0" y="0"/>
              <a:ext cx="4718805" cy="822943"/>
              <a:chOff x="0" y="0"/>
              <a:chExt cx="1291075" cy="225159"/>
            </a:xfrm>
          </p:grpSpPr>
          <p:sp>
            <p:nvSpPr>
              <p:cNvPr name="Freeform 12" id="12"/>
              <p:cNvSpPr/>
              <p:nvPr/>
            </p:nvSpPr>
            <p:spPr>
              <a:xfrm flipH="false" flipV="false" rot="0">
                <a:off x="0" y="0"/>
                <a:ext cx="1291075" cy="225159"/>
              </a:xfrm>
              <a:custGeom>
                <a:avLst/>
                <a:gdLst/>
                <a:ahLst/>
                <a:cxnLst/>
                <a:rect r="r" b="b" t="t" l="l"/>
                <a:pathLst>
                  <a:path h="225159" w="1291075">
                    <a:moveTo>
                      <a:pt x="0" y="0"/>
                    </a:moveTo>
                    <a:lnTo>
                      <a:pt x="1291075" y="0"/>
                    </a:lnTo>
                    <a:lnTo>
                      <a:pt x="1291075" y="225159"/>
                    </a:lnTo>
                    <a:lnTo>
                      <a:pt x="0" y="225159"/>
                    </a:lnTo>
                    <a:close/>
                  </a:path>
                </a:pathLst>
              </a:custGeom>
              <a:solidFill>
                <a:srgbClr val="FFFFFF"/>
              </a:solidFill>
            </p:spPr>
          </p:sp>
        </p:grpSp>
        <p:sp>
          <p:nvSpPr>
            <p:cNvPr name="TextBox 13" id="13"/>
            <p:cNvSpPr txBox="true"/>
            <p:nvPr/>
          </p:nvSpPr>
          <p:spPr>
            <a:xfrm rot="0">
              <a:off x="307158" y="121700"/>
              <a:ext cx="4104490" cy="512868"/>
            </a:xfrm>
            <a:prstGeom prst="rect">
              <a:avLst/>
            </a:prstGeom>
          </p:spPr>
          <p:txBody>
            <a:bodyPr anchor="t" rtlCol="false" tIns="0" lIns="0" bIns="0" rIns="0">
              <a:spAutoFit/>
            </a:bodyPr>
            <a:lstStyle/>
            <a:p>
              <a:pPr algn="ctr">
                <a:lnSpc>
                  <a:spcPts val="3079"/>
                </a:lnSpc>
              </a:pPr>
              <a:r>
                <a:rPr lang="en-US" sz="2199" u="sng">
                  <a:solidFill>
                    <a:srgbClr val="003EA8"/>
                  </a:solidFill>
                  <a:latin typeface="Telegraf"/>
                  <a:ea typeface="Telegraf"/>
                  <a:cs typeface="Telegraf"/>
                  <a:sym typeface="Telegraf"/>
                  <a:hlinkClick r:id="rId5" action="ppaction://hlinksldjump"/>
                </a:rPr>
                <a:t>Back to Agenda Page</a:t>
              </a:r>
            </a:p>
          </p:txBody>
        </p:sp>
      </p:grpSp>
      <p:sp>
        <p:nvSpPr>
          <p:cNvPr name="Freeform 14" id="14"/>
          <p:cNvSpPr/>
          <p:nvPr/>
        </p:nvSpPr>
        <p:spPr>
          <a:xfrm flipH="false" flipV="false" rot="0">
            <a:off x="16793505" y="3742304"/>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1729043" y="920571"/>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3789170" y="2261811"/>
            <a:ext cx="10655266" cy="425431"/>
          </a:xfrm>
          <a:prstGeom prst="rect">
            <a:avLst/>
          </a:prstGeom>
        </p:spPr>
        <p:txBody>
          <a:bodyPr anchor="t" rtlCol="false" tIns="0" lIns="0" bIns="0" rIns="0">
            <a:spAutoFit/>
          </a:bodyPr>
          <a:lstStyle/>
          <a:p>
            <a:pPr algn="ctr">
              <a:lnSpc>
                <a:spcPts val="3250"/>
              </a:lnSpc>
            </a:pPr>
            <a:r>
              <a:rPr lang="en-US" b="true" sz="2500">
                <a:solidFill>
                  <a:srgbClr val="000000"/>
                </a:solidFill>
                <a:latin typeface="Telegraf Bold"/>
                <a:ea typeface="Telegraf Bold"/>
                <a:cs typeface="Telegraf Bold"/>
                <a:sym typeface="Telegraf Bold"/>
              </a:rPr>
              <a:t>4. Correlation Between Product Price &amp; Number of Purchases</a:t>
            </a:r>
          </a:p>
        </p:txBody>
      </p:sp>
      <p:sp>
        <p:nvSpPr>
          <p:cNvPr name="TextBox 17" id="17"/>
          <p:cNvSpPr txBox="true"/>
          <p:nvPr/>
        </p:nvSpPr>
        <p:spPr>
          <a:xfrm rot="0">
            <a:off x="1729043" y="3532493"/>
            <a:ext cx="8007648" cy="5338845"/>
          </a:xfrm>
          <a:prstGeom prst="rect">
            <a:avLst/>
          </a:prstGeom>
        </p:spPr>
        <p:txBody>
          <a:bodyPr anchor="t" rtlCol="false" tIns="0" lIns="0" bIns="0" rIns="0">
            <a:spAutoFit/>
          </a:bodyPr>
          <a:lstStyle/>
          <a:p>
            <a:pPr algn="l">
              <a:lnSpc>
                <a:spcPts val="2360"/>
              </a:lnSpc>
            </a:pPr>
          </a:p>
          <a:p>
            <a:pPr algn="l">
              <a:lnSpc>
                <a:spcPts val="2360"/>
              </a:lnSpc>
            </a:pPr>
            <a:r>
              <a:rPr lang="en-US" sz="1815">
                <a:solidFill>
                  <a:srgbClr val="D97B79"/>
                </a:solidFill>
                <a:latin typeface="Telegraf"/>
                <a:ea typeface="Telegraf"/>
                <a:cs typeface="Telegraf"/>
                <a:sym typeface="Telegraf"/>
              </a:rPr>
              <a:t>products = dataframes['products']</a:t>
            </a:r>
          </a:p>
          <a:p>
            <a:pPr algn="l">
              <a:lnSpc>
                <a:spcPts val="2360"/>
              </a:lnSpc>
            </a:pPr>
            <a:r>
              <a:rPr lang="en-US" sz="1815">
                <a:solidFill>
                  <a:srgbClr val="D97B79"/>
                </a:solidFill>
                <a:latin typeface="Telegraf"/>
                <a:ea typeface="Telegraf"/>
                <a:cs typeface="Telegraf"/>
                <a:sym typeface="Telegraf"/>
              </a:rPr>
              <a:t>order_items = dataframes['order_items']</a:t>
            </a:r>
          </a:p>
          <a:p>
            <a:pPr algn="l">
              <a:lnSpc>
                <a:spcPts val="2360"/>
              </a:lnSpc>
            </a:pPr>
          </a:p>
          <a:p>
            <a:pPr algn="l">
              <a:lnSpc>
                <a:spcPts val="2360"/>
              </a:lnSpc>
            </a:pPr>
            <a:r>
              <a:rPr lang="en-US" sz="1815">
                <a:solidFill>
                  <a:srgbClr val="D97B79"/>
                </a:solidFill>
                <a:latin typeface="Telegraf"/>
                <a:ea typeface="Telegraf"/>
                <a:cs typeface="Telegraf"/>
                <a:sym typeface="Telegraf"/>
              </a:rPr>
              <a:t>df = order_items.merge(products, on='product_id').groupby('product_category', as_index=False).agg(</a:t>
            </a:r>
          </a:p>
          <a:p>
            <a:pPr algn="l">
              <a:lnSpc>
                <a:spcPts val="2360"/>
              </a:lnSpc>
            </a:pPr>
            <a:r>
              <a:rPr lang="en-US" sz="1815">
                <a:solidFill>
                  <a:srgbClr val="D97B79"/>
                </a:solidFill>
                <a:latin typeface="Telegraf"/>
                <a:ea typeface="Telegraf"/>
                <a:cs typeface="Telegraf"/>
                <a:sym typeface="Telegraf"/>
              </a:rPr>
              <a:t> order_count=('product_id', 'count'),</a:t>
            </a:r>
          </a:p>
          <a:p>
            <a:pPr algn="l">
              <a:lnSpc>
                <a:spcPts val="2360"/>
              </a:lnSpc>
            </a:pPr>
            <a:r>
              <a:rPr lang="en-US" sz="1815">
                <a:solidFill>
                  <a:srgbClr val="D97B79"/>
                </a:solidFill>
                <a:latin typeface="Telegraf"/>
                <a:ea typeface="Telegraf"/>
                <a:cs typeface="Telegraf"/>
                <a:sym typeface="Telegraf"/>
              </a:rPr>
              <a:t> price=('price', 'mean')</a:t>
            </a:r>
          </a:p>
          <a:p>
            <a:pPr algn="l">
              <a:lnSpc>
                <a:spcPts val="2360"/>
              </a:lnSpc>
            </a:pPr>
            <a:r>
              <a:rPr lang="en-US" sz="1815">
                <a:solidFill>
                  <a:srgbClr val="D97B79"/>
                </a:solidFill>
                <a:latin typeface="Telegraf"/>
                <a:ea typeface="Telegraf"/>
                <a:cs typeface="Telegraf"/>
                <a:sym typeface="Telegraf"/>
              </a:rPr>
              <a:t>)</a:t>
            </a:r>
          </a:p>
          <a:p>
            <a:pPr algn="l">
              <a:lnSpc>
                <a:spcPts val="2360"/>
              </a:lnSpc>
            </a:pPr>
          </a:p>
          <a:p>
            <a:pPr algn="l">
              <a:lnSpc>
                <a:spcPts val="2360"/>
              </a:lnSpc>
            </a:pPr>
            <a:r>
              <a:rPr lang="en-US" sz="1815">
                <a:solidFill>
                  <a:srgbClr val="D97B79"/>
                </a:solidFill>
                <a:latin typeface="Telegraf"/>
                <a:ea typeface="Telegraf"/>
                <a:cs typeface="Telegraf"/>
                <a:sym typeface="Telegraf"/>
              </a:rPr>
              <a:t>df['price'] = df['price'].round(2)</a:t>
            </a:r>
          </a:p>
          <a:p>
            <a:pPr algn="l">
              <a:lnSpc>
                <a:spcPts val="2360"/>
              </a:lnSpc>
            </a:pPr>
          </a:p>
          <a:p>
            <a:pPr algn="l">
              <a:lnSpc>
                <a:spcPts val="2360"/>
              </a:lnSpc>
            </a:pPr>
            <a:r>
              <a:rPr lang="en-US" sz="1815">
                <a:solidFill>
                  <a:srgbClr val="D97B79"/>
                </a:solidFill>
                <a:latin typeface="Telegraf"/>
                <a:ea typeface="Telegraf"/>
                <a:cs typeface="Telegraf"/>
                <a:sym typeface="Telegraf"/>
              </a:rPr>
              <a:t>correlation = np.corrcoef(df['order_count'], df['price'])[0, 1]</a:t>
            </a:r>
          </a:p>
          <a:p>
            <a:pPr algn="l">
              <a:lnSpc>
                <a:spcPts val="2360"/>
              </a:lnSpc>
            </a:pPr>
          </a:p>
          <a:p>
            <a:pPr algn="l">
              <a:lnSpc>
                <a:spcPts val="2360"/>
              </a:lnSpc>
            </a:pPr>
            <a:r>
              <a:rPr lang="en-US" sz="1815">
                <a:solidFill>
                  <a:srgbClr val="D97B79"/>
                </a:solidFill>
                <a:latin typeface="Telegraf"/>
                <a:ea typeface="Telegraf"/>
                <a:cs typeface="Telegraf"/>
                <a:sym typeface="Telegraf"/>
              </a:rPr>
              <a:t>print('The correlation between product price and the number of times a product has been purchased:', round(correlation, 4))</a:t>
            </a:r>
          </a:p>
          <a:p>
            <a:pPr algn="l">
              <a:lnSpc>
                <a:spcPts val="2360"/>
              </a:lnSpc>
            </a:pPr>
          </a:p>
          <a:p>
            <a:pPr algn="l">
              <a:lnSpc>
                <a:spcPts val="2360"/>
              </a:lnSpc>
            </a:pPr>
          </a:p>
        </p:txBody>
      </p:sp>
      <p:sp>
        <p:nvSpPr>
          <p:cNvPr name="TextBox 18" id="18"/>
          <p:cNvSpPr txBox="true"/>
          <p:nvPr/>
        </p:nvSpPr>
        <p:spPr>
          <a:xfrm rot="0">
            <a:off x="10115786" y="4499270"/>
            <a:ext cx="6898527" cy="2221338"/>
          </a:xfrm>
          <a:prstGeom prst="rect">
            <a:avLst/>
          </a:prstGeom>
        </p:spPr>
        <p:txBody>
          <a:bodyPr anchor="t" rtlCol="false" tIns="0" lIns="0" bIns="0" rIns="0">
            <a:spAutoFit/>
          </a:bodyPr>
          <a:lstStyle/>
          <a:p>
            <a:pPr algn="l">
              <a:lnSpc>
                <a:spcPts val="2506"/>
              </a:lnSpc>
              <a:spcBef>
                <a:spcPct val="0"/>
              </a:spcBef>
            </a:pPr>
            <a:r>
              <a:rPr lang="en-US" sz="1790">
                <a:solidFill>
                  <a:srgbClr val="692D71"/>
                </a:solidFill>
                <a:latin typeface="Telegraf"/>
                <a:ea typeface="Telegraf"/>
                <a:cs typeface="Telegraf"/>
                <a:sym typeface="Telegraf"/>
              </a:rPr>
              <a:t>select</a:t>
            </a:r>
            <a:r>
              <a:rPr lang="en-US" sz="1790">
                <a:solidFill>
                  <a:srgbClr val="692D71"/>
                </a:solidFill>
                <a:latin typeface="Telegraf"/>
                <a:ea typeface="Telegraf"/>
                <a:cs typeface="Telegraf"/>
                <a:sym typeface="Telegraf"/>
              </a:rPr>
              <a:t> products.product_category,</a:t>
            </a:r>
          </a:p>
          <a:p>
            <a:pPr algn="l">
              <a:lnSpc>
                <a:spcPts val="2506"/>
              </a:lnSpc>
              <a:spcBef>
                <a:spcPct val="0"/>
              </a:spcBef>
            </a:pPr>
            <a:r>
              <a:rPr lang="en-US" sz="1790">
                <a:solidFill>
                  <a:srgbClr val="692D71"/>
                </a:solidFill>
                <a:latin typeface="Telegraf"/>
                <a:ea typeface="Telegraf"/>
                <a:cs typeface="Telegraf"/>
                <a:sym typeface="Telegraf"/>
              </a:rPr>
              <a:t>count(order_items.product_id),</a:t>
            </a:r>
          </a:p>
          <a:p>
            <a:pPr algn="l">
              <a:lnSpc>
                <a:spcPts val="2506"/>
              </a:lnSpc>
              <a:spcBef>
                <a:spcPct val="0"/>
              </a:spcBef>
            </a:pPr>
            <a:r>
              <a:rPr lang="en-US" sz="1790">
                <a:solidFill>
                  <a:srgbClr val="692D71"/>
                </a:solidFill>
                <a:latin typeface="Telegraf"/>
                <a:ea typeface="Telegraf"/>
                <a:cs typeface="Telegraf"/>
                <a:sym typeface="Telegraf"/>
              </a:rPr>
              <a:t>round(avg(order_items.price),2)</a:t>
            </a:r>
          </a:p>
          <a:p>
            <a:pPr algn="l">
              <a:lnSpc>
                <a:spcPts val="2506"/>
              </a:lnSpc>
              <a:spcBef>
                <a:spcPct val="0"/>
              </a:spcBef>
            </a:pPr>
            <a:r>
              <a:rPr lang="en-US" sz="1790">
                <a:solidFill>
                  <a:srgbClr val="692D71"/>
                </a:solidFill>
                <a:latin typeface="Telegraf"/>
                <a:ea typeface="Telegraf"/>
                <a:cs typeface="Telegraf"/>
                <a:sym typeface="Telegraf"/>
              </a:rPr>
              <a:t>from products join order_items</a:t>
            </a:r>
          </a:p>
          <a:p>
            <a:pPr algn="l">
              <a:lnSpc>
                <a:spcPts val="2506"/>
              </a:lnSpc>
              <a:spcBef>
                <a:spcPct val="0"/>
              </a:spcBef>
            </a:pPr>
            <a:r>
              <a:rPr lang="en-US" sz="1790">
                <a:solidFill>
                  <a:srgbClr val="692D71"/>
                </a:solidFill>
                <a:latin typeface="Telegraf"/>
                <a:ea typeface="Telegraf"/>
                <a:cs typeface="Telegraf"/>
                <a:sym typeface="Telegraf"/>
              </a:rPr>
              <a:t>on products.product_id = order_items.product_id</a:t>
            </a:r>
          </a:p>
          <a:p>
            <a:pPr algn="l">
              <a:lnSpc>
                <a:spcPts val="2506"/>
              </a:lnSpc>
              <a:spcBef>
                <a:spcPct val="0"/>
              </a:spcBef>
            </a:pPr>
            <a:r>
              <a:rPr lang="en-US" sz="1790">
                <a:solidFill>
                  <a:srgbClr val="692D71"/>
                </a:solidFill>
                <a:latin typeface="Telegraf"/>
                <a:ea typeface="Telegraf"/>
                <a:cs typeface="Telegraf"/>
                <a:sym typeface="Telegraf"/>
              </a:rPr>
              <a:t>group by products.product_category;</a:t>
            </a:r>
          </a:p>
          <a:p>
            <a:pPr algn="l">
              <a:lnSpc>
                <a:spcPts val="2506"/>
              </a:lnSpc>
              <a:spcBef>
                <a:spcPct val="0"/>
              </a:spcBef>
            </a:pPr>
          </a:p>
        </p:txBody>
      </p:sp>
      <p:sp>
        <p:nvSpPr>
          <p:cNvPr name="TextBox 19" id="19"/>
          <p:cNvSpPr txBox="true"/>
          <p:nvPr/>
        </p:nvSpPr>
        <p:spPr>
          <a:xfrm rot="0">
            <a:off x="2402968" y="2820588"/>
            <a:ext cx="12569527" cy="604445"/>
          </a:xfrm>
          <a:prstGeom prst="rect">
            <a:avLst/>
          </a:prstGeom>
        </p:spPr>
        <p:txBody>
          <a:bodyPr anchor="t" rtlCol="false" tIns="0" lIns="0" bIns="0" rIns="0">
            <a:spAutoFit/>
          </a:bodyPr>
          <a:lstStyle/>
          <a:p>
            <a:pPr algn="ctr">
              <a:lnSpc>
                <a:spcPts val="2380"/>
              </a:lnSpc>
              <a:spcBef>
                <a:spcPct val="0"/>
              </a:spcBef>
            </a:pPr>
            <a:r>
              <a:rPr lang="en-US" sz="1700">
                <a:solidFill>
                  <a:srgbClr val="000000"/>
                </a:solidFill>
                <a:latin typeface="Telegraf"/>
                <a:ea typeface="Telegraf"/>
                <a:cs typeface="Telegraf"/>
                <a:sym typeface="Telegraf"/>
              </a:rPr>
              <a:t>The correlation between product price and purchase frequency is -0.1063. This means that higher-priced products are slightly less frequently purchased.</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807892" y="1985696"/>
            <a:ext cx="8045761" cy="8487327"/>
            <a:chOff x="0" y="0"/>
            <a:chExt cx="2935115" cy="3096200"/>
          </a:xfrm>
        </p:grpSpPr>
        <p:sp>
          <p:nvSpPr>
            <p:cNvPr name="Freeform 4" id="4"/>
            <p:cNvSpPr/>
            <p:nvPr/>
          </p:nvSpPr>
          <p:spPr>
            <a:xfrm flipH="false" flipV="false" rot="0">
              <a:off x="0" y="0"/>
              <a:ext cx="2935115" cy="3096200"/>
            </a:xfrm>
            <a:custGeom>
              <a:avLst/>
              <a:gdLst/>
              <a:ahLst/>
              <a:cxnLst/>
              <a:rect r="r" b="b" t="t" l="l"/>
              <a:pathLst>
                <a:path h="3096200" w="2935115">
                  <a:moveTo>
                    <a:pt x="0" y="0"/>
                  </a:moveTo>
                  <a:lnTo>
                    <a:pt x="2935115" y="0"/>
                  </a:lnTo>
                  <a:lnTo>
                    <a:pt x="2935115" y="3096200"/>
                  </a:lnTo>
                  <a:lnTo>
                    <a:pt x="0" y="3096200"/>
                  </a:lnTo>
                  <a:close/>
                </a:path>
              </a:pathLst>
            </a:custGeom>
            <a:solidFill>
              <a:srgbClr val="FFFFFF"/>
            </a:solidFill>
          </p:spPr>
        </p:sp>
      </p:grpSp>
      <p:grpSp>
        <p:nvGrpSpPr>
          <p:cNvPr name="Group 5" id="5"/>
          <p:cNvGrpSpPr/>
          <p:nvPr/>
        </p:nvGrpSpPr>
        <p:grpSpPr>
          <a:xfrm rot="0">
            <a:off x="807892" y="375201"/>
            <a:ext cx="8045761" cy="1196705"/>
            <a:chOff x="0" y="0"/>
            <a:chExt cx="2935115" cy="436561"/>
          </a:xfrm>
        </p:grpSpPr>
        <p:sp>
          <p:nvSpPr>
            <p:cNvPr name="Freeform 6" id="6"/>
            <p:cNvSpPr/>
            <p:nvPr/>
          </p:nvSpPr>
          <p:spPr>
            <a:xfrm flipH="false" flipV="false" rot="0">
              <a:off x="0" y="0"/>
              <a:ext cx="2935115" cy="436561"/>
            </a:xfrm>
            <a:custGeom>
              <a:avLst/>
              <a:gdLst/>
              <a:ahLst/>
              <a:cxnLst/>
              <a:rect r="r" b="b" t="t" l="l"/>
              <a:pathLst>
                <a:path h="436561" w="2935115">
                  <a:moveTo>
                    <a:pt x="0" y="0"/>
                  </a:moveTo>
                  <a:lnTo>
                    <a:pt x="2935115" y="0"/>
                  </a:lnTo>
                  <a:lnTo>
                    <a:pt x="2935115" y="436561"/>
                  </a:lnTo>
                  <a:lnTo>
                    <a:pt x="0" y="436561"/>
                  </a:lnTo>
                  <a:close/>
                </a:path>
              </a:pathLst>
            </a:custGeom>
            <a:solidFill>
              <a:srgbClr val="FFFFFF"/>
            </a:solidFill>
          </p:spPr>
        </p:sp>
      </p:grpSp>
      <p:grpSp>
        <p:nvGrpSpPr>
          <p:cNvPr name="Group 7" id="7"/>
          <p:cNvGrpSpPr/>
          <p:nvPr/>
        </p:nvGrpSpPr>
        <p:grpSpPr>
          <a:xfrm rot="0">
            <a:off x="9203927" y="375201"/>
            <a:ext cx="8360528" cy="7721975"/>
            <a:chOff x="0" y="0"/>
            <a:chExt cx="3049943" cy="2816997"/>
          </a:xfrm>
        </p:grpSpPr>
        <p:sp>
          <p:nvSpPr>
            <p:cNvPr name="Freeform 8" id="8"/>
            <p:cNvSpPr/>
            <p:nvPr/>
          </p:nvSpPr>
          <p:spPr>
            <a:xfrm flipH="false" flipV="false" rot="0">
              <a:off x="0" y="0"/>
              <a:ext cx="3049943" cy="2816997"/>
            </a:xfrm>
            <a:custGeom>
              <a:avLst/>
              <a:gdLst/>
              <a:ahLst/>
              <a:cxnLst/>
              <a:rect r="r" b="b" t="t" l="l"/>
              <a:pathLst>
                <a:path h="2816997" w="3049943">
                  <a:moveTo>
                    <a:pt x="0" y="0"/>
                  </a:moveTo>
                  <a:lnTo>
                    <a:pt x="3049943" y="0"/>
                  </a:lnTo>
                  <a:lnTo>
                    <a:pt x="3049943" y="2816997"/>
                  </a:lnTo>
                  <a:lnTo>
                    <a:pt x="0" y="2816997"/>
                  </a:lnTo>
                  <a:close/>
                </a:path>
              </a:pathLst>
            </a:custGeom>
            <a:solidFill>
              <a:srgbClr val="FFFFFF"/>
            </a:solidFill>
          </p:spPr>
        </p:sp>
      </p:grpSp>
      <p:sp>
        <p:nvSpPr>
          <p:cNvPr name="Freeform 9" id="9"/>
          <p:cNvSpPr/>
          <p:nvPr/>
        </p:nvSpPr>
        <p:spPr>
          <a:xfrm flipH="false" flipV="false" rot="0">
            <a:off x="587084" y="4917542"/>
            <a:ext cx="441616" cy="633141"/>
          </a:xfrm>
          <a:custGeom>
            <a:avLst/>
            <a:gdLst/>
            <a:ahLst/>
            <a:cxnLst/>
            <a:rect r="r" b="b" t="t" l="l"/>
            <a:pathLst>
              <a:path h="633141" w="441616">
                <a:moveTo>
                  <a:pt x="0" y="0"/>
                </a:moveTo>
                <a:lnTo>
                  <a:pt x="441616" y="0"/>
                </a:lnTo>
                <a:lnTo>
                  <a:pt x="441616" y="633140"/>
                </a:lnTo>
                <a:lnTo>
                  <a:pt x="0" y="6331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9203927" y="375201"/>
            <a:ext cx="8360156" cy="8066778"/>
          </a:xfrm>
          <a:custGeom>
            <a:avLst/>
            <a:gdLst/>
            <a:ahLst/>
            <a:cxnLst/>
            <a:rect r="r" b="b" t="t" l="l"/>
            <a:pathLst>
              <a:path h="8066778" w="8360156">
                <a:moveTo>
                  <a:pt x="0" y="0"/>
                </a:moveTo>
                <a:lnTo>
                  <a:pt x="8360156" y="0"/>
                </a:lnTo>
                <a:lnTo>
                  <a:pt x="8360156" y="8066778"/>
                </a:lnTo>
                <a:lnTo>
                  <a:pt x="0" y="8066778"/>
                </a:lnTo>
                <a:lnTo>
                  <a:pt x="0" y="0"/>
                </a:lnTo>
                <a:close/>
              </a:path>
            </a:pathLst>
          </a:custGeom>
          <a:blipFill>
            <a:blip r:embed="rId5"/>
            <a:stretch>
              <a:fillRect l="0" t="-1177" r="0" b="-1177"/>
            </a:stretch>
          </a:blipFill>
        </p:spPr>
      </p:sp>
      <p:sp>
        <p:nvSpPr>
          <p:cNvPr name="Freeform 11" id="11"/>
          <p:cNvSpPr/>
          <p:nvPr/>
        </p:nvSpPr>
        <p:spPr>
          <a:xfrm flipH="true" flipV="false" rot="0">
            <a:off x="8459074" y="7859203"/>
            <a:ext cx="4111803" cy="1457821"/>
          </a:xfrm>
          <a:custGeom>
            <a:avLst/>
            <a:gdLst/>
            <a:ahLst/>
            <a:cxnLst/>
            <a:rect r="r" b="b" t="t" l="l"/>
            <a:pathLst>
              <a:path h="1457821" w="4111803">
                <a:moveTo>
                  <a:pt x="4111803" y="0"/>
                </a:moveTo>
                <a:lnTo>
                  <a:pt x="0" y="0"/>
                </a:lnTo>
                <a:lnTo>
                  <a:pt x="0" y="1457821"/>
                </a:lnTo>
                <a:lnTo>
                  <a:pt x="4111803" y="1457821"/>
                </a:lnTo>
                <a:lnTo>
                  <a:pt x="411180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7440878" y="712130"/>
            <a:ext cx="441616" cy="633141"/>
          </a:xfrm>
          <a:custGeom>
            <a:avLst/>
            <a:gdLst/>
            <a:ahLst/>
            <a:cxnLst/>
            <a:rect r="r" b="b" t="t" l="l"/>
            <a:pathLst>
              <a:path h="633141" w="441616">
                <a:moveTo>
                  <a:pt x="0" y="0"/>
                </a:moveTo>
                <a:lnTo>
                  <a:pt x="441616" y="0"/>
                </a:lnTo>
                <a:lnTo>
                  <a:pt x="441616" y="633140"/>
                </a:lnTo>
                <a:lnTo>
                  <a:pt x="0" y="6331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3" id="13"/>
          <p:cNvSpPr txBox="true"/>
          <p:nvPr/>
        </p:nvSpPr>
        <p:spPr>
          <a:xfrm rot="0">
            <a:off x="1221521" y="620302"/>
            <a:ext cx="7237553" cy="752456"/>
          </a:xfrm>
          <a:prstGeom prst="rect">
            <a:avLst/>
          </a:prstGeom>
        </p:spPr>
        <p:txBody>
          <a:bodyPr anchor="t" rtlCol="false" tIns="0" lIns="0" bIns="0" rIns="0">
            <a:spAutoFit/>
          </a:bodyPr>
          <a:lstStyle/>
          <a:p>
            <a:pPr algn="l">
              <a:lnSpc>
                <a:spcPts val="5520"/>
              </a:lnSpc>
            </a:pPr>
            <a:r>
              <a:rPr lang="en-US" sz="4600" b="true">
                <a:solidFill>
                  <a:srgbClr val="003EA8"/>
                </a:solidFill>
                <a:latin typeface="Telegraf Bold"/>
                <a:ea typeface="Telegraf Bold"/>
                <a:cs typeface="Telegraf Bold"/>
                <a:sym typeface="Telegraf Bold"/>
              </a:rPr>
              <a:t>Intermediate Queries - 5</a:t>
            </a:r>
          </a:p>
        </p:txBody>
      </p:sp>
      <p:sp>
        <p:nvSpPr>
          <p:cNvPr name="TextBox 14" id="14"/>
          <p:cNvSpPr txBox="true"/>
          <p:nvPr/>
        </p:nvSpPr>
        <p:spPr>
          <a:xfrm rot="0">
            <a:off x="1221521" y="2162071"/>
            <a:ext cx="7109245" cy="6280004"/>
          </a:xfrm>
          <a:prstGeom prst="rect">
            <a:avLst/>
          </a:prstGeom>
        </p:spPr>
        <p:txBody>
          <a:bodyPr anchor="t" rtlCol="false" tIns="0" lIns="0" bIns="0" rIns="0">
            <a:spAutoFit/>
          </a:bodyPr>
          <a:lstStyle/>
          <a:p>
            <a:pPr algn="l">
              <a:lnSpc>
                <a:spcPts val="2730"/>
              </a:lnSpc>
            </a:pPr>
            <a:r>
              <a:rPr lang="en-US" sz="2100" b="true">
                <a:solidFill>
                  <a:srgbClr val="000000"/>
                </a:solidFill>
                <a:latin typeface="Telegraf Bold"/>
                <a:ea typeface="Telegraf Bold"/>
                <a:cs typeface="Telegraf Bold"/>
                <a:sym typeface="Telegraf Bold"/>
              </a:rPr>
              <a:t>5. Total Revenue Per Seller &amp; Ranking</a:t>
            </a:r>
          </a:p>
          <a:p>
            <a:pPr algn="l">
              <a:lnSpc>
                <a:spcPts val="2340"/>
              </a:lnSpc>
            </a:pPr>
          </a:p>
          <a:p>
            <a:pPr algn="l" marL="388622" indent="-194311" lvl="1">
              <a:lnSpc>
                <a:spcPts val="2340"/>
              </a:lnSpc>
              <a:buFont typeface="Arial"/>
              <a:buChar char="•"/>
            </a:pPr>
            <a:r>
              <a:rPr lang="en-US" sz="1800">
                <a:solidFill>
                  <a:srgbClr val="000000"/>
                </a:solidFill>
                <a:latin typeface="Telegraf"/>
                <a:ea typeface="Telegraf"/>
                <a:cs typeface="Telegraf"/>
                <a:sym typeface="Telegraf"/>
              </a:rPr>
              <a:t>The top-performing sellers generated a combined revenue of $0.51 million. Identifying these sellers helps businesses form better partnerships and target high-value sellers for growth opportunities.</a:t>
            </a:r>
          </a:p>
          <a:p>
            <a:pPr algn="l">
              <a:lnSpc>
                <a:spcPts val="2340"/>
              </a:lnSpc>
            </a:pPr>
          </a:p>
          <a:p>
            <a:pPr algn="l">
              <a:lnSpc>
                <a:spcPts val="2340"/>
              </a:lnSpc>
            </a:pPr>
            <a:r>
              <a:rPr lang="en-US" sz="1800">
                <a:solidFill>
                  <a:srgbClr val="D97B79"/>
                </a:solidFill>
                <a:latin typeface="Telegraf"/>
                <a:ea typeface="Telegraf"/>
                <a:cs typeface="Telegraf"/>
                <a:sym typeface="Telegraf"/>
              </a:rPr>
              <a:t>order_items = dataframes['order_items']</a:t>
            </a:r>
          </a:p>
          <a:p>
            <a:pPr algn="l">
              <a:lnSpc>
                <a:spcPts val="2340"/>
              </a:lnSpc>
            </a:pPr>
            <a:r>
              <a:rPr lang="en-US" sz="1800">
                <a:solidFill>
                  <a:srgbClr val="D97B79"/>
                </a:solidFill>
                <a:latin typeface="Telegraf"/>
                <a:ea typeface="Telegraf"/>
                <a:cs typeface="Telegraf"/>
                <a:sym typeface="Telegraf"/>
              </a:rPr>
              <a:t>payments = dataframes['payments']</a:t>
            </a:r>
          </a:p>
          <a:p>
            <a:pPr algn="l">
              <a:lnSpc>
                <a:spcPts val="2340"/>
              </a:lnSpc>
            </a:pPr>
            <a:r>
              <a:rPr lang="en-US" sz="1800">
                <a:solidFill>
                  <a:srgbClr val="D97B79"/>
                </a:solidFill>
                <a:latin typeface="Telegraf"/>
                <a:ea typeface="Telegraf"/>
                <a:cs typeface="Telegraf"/>
                <a:sym typeface="Telegraf"/>
              </a:rPr>
              <a:t>sellers = dataframes['sellers']</a:t>
            </a:r>
          </a:p>
          <a:p>
            <a:pPr algn="l">
              <a:lnSpc>
                <a:spcPts val="2340"/>
              </a:lnSpc>
            </a:pPr>
            <a:r>
              <a:rPr lang="en-US" sz="1800">
                <a:solidFill>
                  <a:srgbClr val="D97B79"/>
                </a:solidFill>
                <a:latin typeface="Telegraf"/>
                <a:ea typeface="Telegraf"/>
                <a:cs typeface="Telegraf"/>
                <a:sym typeface="Telegraf"/>
              </a:rPr>
              <a:t>df_revenue = order_items.merge(payments, on='order_id').merge(sellers, on='seller_id')</a:t>
            </a:r>
          </a:p>
          <a:p>
            <a:pPr algn="l">
              <a:lnSpc>
                <a:spcPts val="2340"/>
              </a:lnSpc>
            </a:pPr>
            <a:r>
              <a:rPr lang="en-US" sz="1800">
                <a:solidFill>
                  <a:srgbClr val="D97B79"/>
                </a:solidFill>
                <a:latin typeface="Telegraf"/>
                <a:ea typeface="Telegraf"/>
                <a:cs typeface="Telegraf"/>
                <a:sym typeface="Telegraf"/>
              </a:rPr>
              <a:t>df_revenue = df_revenue.groupby('seller_id', as_index=False)['payment_value'].sum()</a:t>
            </a:r>
          </a:p>
          <a:p>
            <a:pPr algn="l">
              <a:lnSpc>
                <a:spcPts val="2340"/>
              </a:lnSpc>
            </a:pPr>
            <a:r>
              <a:rPr lang="en-US" sz="1800">
                <a:solidFill>
                  <a:srgbClr val="D97B79"/>
                </a:solidFill>
                <a:latin typeface="Telegraf"/>
                <a:ea typeface="Telegraf"/>
                <a:cs typeface="Telegraf"/>
                <a:sym typeface="Telegraf"/>
              </a:rPr>
              <a:t>df_revenue.columns = ['seller_id', 'revenue']</a:t>
            </a:r>
          </a:p>
          <a:p>
            <a:pPr algn="l">
              <a:lnSpc>
                <a:spcPts val="2340"/>
              </a:lnSpc>
            </a:pPr>
            <a:r>
              <a:rPr lang="en-US" sz="1800">
                <a:solidFill>
                  <a:srgbClr val="D97B79"/>
                </a:solidFill>
                <a:latin typeface="Telegraf"/>
                <a:ea typeface="Telegraf"/>
                <a:cs typeface="Telegraf"/>
                <a:sym typeface="Telegraf"/>
              </a:rPr>
              <a:t>df_revenue = df_revenue.sort_values(by='revenue', ascending=False).head(5)</a:t>
            </a:r>
          </a:p>
          <a:p>
            <a:pPr algn="l">
              <a:lnSpc>
                <a:spcPts val="2340"/>
              </a:lnSpc>
            </a:pPr>
            <a:r>
              <a:rPr lang="en-US" sz="1800">
                <a:solidFill>
                  <a:srgbClr val="D97B79"/>
                </a:solidFill>
                <a:latin typeface="Telegraf"/>
                <a:ea typeface="Telegraf"/>
                <a:cs typeface="Telegraf"/>
                <a:sym typeface="Telegraf"/>
              </a:rPr>
              <a:t>df_revenue['index'] = range(1, len(df_revenue) + 1)</a:t>
            </a:r>
          </a:p>
          <a:p>
            <a:pPr algn="l">
              <a:lnSpc>
                <a:spcPts val="2340"/>
              </a:lnSpc>
            </a:pPr>
            <a:r>
              <a:rPr lang="en-US" sz="1800">
                <a:solidFill>
                  <a:srgbClr val="D97B79"/>
                </a:solidFill>
                <a:latin typeface="Telegraf"/>
                <a:ea typeface="Telegraf"/>
                <a:cs typeface="Telegraf"/>
                <a:sym typeface="Telegraf"/>
              </a:rPr>
              <a:t>seller_id_mapping = df_revenue.set_index('index')['seller_id'].to_dict()</a:t>
            </a:r>
          </a:p>
          <a:p>
            <a:pPr algn="l">
              <a:lnSpc>
                <a:spcPts val="2340"/>
              </a:lnSpc>
            </a:pPr>
          </a:p>
        </p:txBody>
      </p:sp>
      <p:sp>
        <p:nvSpPr>
          <p:cNvPr name="TextBox 15" id="15"/>
          <p:cNvSpPr txBox="true"/>
          <p:nvPr/>
        </p:nvSpPr>
        <p:spPr>
          <a:xfrm rot="0">
            <a:off x="1044720" y="8287470"/>
            <a:ext cx="7003329" cy="2001959"/>
          </a:xfrm>
          <a:prstGeom prst="rect">
            <a:avLst/>
          </a:prstGeom>
        </p:spPr>
        <p:txBody>
          <a:bodyPr anchor="t" rtlCol="false" tIns="0" lIns="0" bIns="0" rIns="0">
            <a:spAutoFit/>
          </a:bodyPr>
          <a:lstStyle/>
          <a:p>
            <a:pPr algn="l">
              <a:lnSpc>
                <a:spcPts val="1989"/>
              </a:lnSpc>
              <a:spcBef>
                <a:spcPct val="0"/>
              </a:spcBef>
            </a:pPr>
            <a:r>
              <a:rPr lang="en-US" sz="1421">
                <a:solidFill>
                  <a:srgbClr val="692D71"/>
                </a:solidFill>
                <a:latin typeface="Telegraf"/>
                <a:ea typeface="Telegraf"/>
                <a:cs typeface="Telegraf"/>
                <a:sym typeface="Telegraf"/>
              </a:rPr>
              <a:t>SELECT *, dense_rank() OVER(ORDER BY revenue DESC) AS rn FROM (</a:t>
            </a:r>
          </a:p>
          <a:p>
            <a:pPr algn="l">
              <a:lnSpc>
                <a:spcPts val="1989"/>
              </a:lnSpc>
              <a:spcBef>
                <a:spcPct val="0"/>
              </a:spcBef>
            </a:pPr>
            <a:r>
              <a:rPr lang="en-US" sz="1421">
                <a:solidFill>
                  <a:srgbClr val="692D71"/>
                </a:solidFill>
                <a:latin typeface="Telegraf"/>
                <a:ea typeface="Telegraf"/>
                <a:cs typeface="Telegraf"/>
                <a:sym typeface="Telegraf"/>
              </a:rPr>
              <a:t>    SELECT order_items.seller_id, </a:t>
            </a:r>
          </a:p>
          <a:p>
            <a:pPr algn="l">
              <a:lnSpc>
                <a:spcPts val="1989"/>
              </a:lnSpc>
              <a:spcBef>
                <a:spcPct val="0"/>
              </a:spcBef>
            </a:pPr>
            <a:r>
              <a:rPr lang="en-US" sz="1421">
                <a:solidFill>
                  <a:srgbClr val="692D71"/>
                </a:solidFill>
                <a:latin typeface="Telegraf"/>
                <a:ea typeface="Telegraf"/>
                <a:cs typeface="Telegraf"/>
                <a:sym typeface="Telegraf"/>
              </a:rPr>
              <a:t>           SUM(payments.payment_value) / 1e6 AS revenue  -- Convert to millions (M)</a:t>
            </a:r>
          </a:p>
          <a:p>
            <a:pPr algn="l">
              <a:lnSpc>
                <a:spcPts val="1989"/>
              </a:lnSpc>
              <a:spcBef>
                <a:spcPct val="0"/>
              </a:spcBef>
            </a:pPr>
            <a:r>
              <a:rPr lang="en-US" sz="1421">
                <a:solidFill>
                  <a:srgbClr val="692D71"/>
                </a:solidFill>
                <a:latin typeface="Telegraf"/>
                <a:ea typeface="Telegraf"/>
                <a:cs typeface="Telegraf"/>
                <a:sym typeface="Telegraf"/>
              </a:rPr>
              <a:t>    FROM order_items </a:t>
            </a:r>
          </a:p>
          <a:p>
            <a:pPr algn="l">
              <a:lnSpc>
                <a:spcPts val="1989"/>
              </a:lnSpc>
              <a:spcBef>
                <a:spcPct val="0"/>
              </a:spcBef>
            </a:pPr>
            <a:r>
              <a:rPr lang="en-US" sz="1421">
                <a:solidFill>
                  <a:srgbClr val="692D71"/>
                </a:solidFill>
                <a:latin typeface="Telegraf"/>
                <a:ea typeface="Telegraf"/>
                <a:cs typeface="Telegraf"/>
                <a:sym typeface="Telegraf"/>
              </a:rPr>
              <a:t>    JOIN payments ON order_items.order_id = payments.order_id</a:t>
            </a:r>
          </a:p>
          <a:p>
            <a:pPr algn="l">
              <a:lnSpc>
                <a:spcPts val="1989"/>
              </a:lnSpc>
              <a:spcBef>
                <a:spcPct val="0"/>
              </a:spcBef>
            </a:pPr>
            <a:r>
              <a:rPr lang="en-US" sz="1421">
                <a:solidFill>
                  <a:srgbClr val="692D71"/>
                </a:solidFill>
                <a:latin typeface="Telegraf"/>
                <a:ea typeface="Telegraf"/>
                <a:cs typeface="Telegraf"/>
                <a:sym typeface="Telegraf"/>
              </a:rPr>
              <a:t>    GROUP BY order_items.seller_id</a:t>
            </a:r>
          </a:p>
          <a:p>
            <a:pPr algn="l">
              <a:lnSpc>
                <a:spcPts val="1989"/>
              </a:lnSpc>
              <a:spcBef>
                <a:spcPct val="0"/>
              </a:spcBef>
            </a:pPr>
            <a:r>
              <a:rPr lang="en-US" sz="1421">
                <a:solidFill>
                  <a:srgbClr val="692D71"/>
                </a:solidFill>
                <a:latin typeface="Telegraf"/>
                <a:ea typeface="Telegraf"/>
                <a:cs typeface="Telegraf"/>
                <a:sym typeface="Telegraf"/>
              </a:rPr>
              <a:t>) AS a;</a:t>
            </a:r>
          </a:p>
          <a:p>
            <a:pPr algn="l">
              <a:lnSpc>
                <a:spcPts val="1989"/>
              </a:lnSpc>
              <a:spcBef>
                <a:spcPct val="0"/>
              </a:spcBef>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9535077" y="2045457"/>
            <a:ext cx="8045761" cy="6959705"/>
            <a:chOff x="0" y="0"/>
            <a:chExt cx="2935115" cy="2538919"/>
          </a:xfrm>
        </p:grpSpPr>
        <p:sp>
          <p:nvSpPr>
            <p:cNvPr name="Freeform 4" id="4"/>
            <p:cNvSpPr/>
            <p:nvPr/>
          </p:nvSpPr>
          <p:spPr>
            <a:xfrm flipH="false" flipV="false" rot="0">
              <a:off x="0" y="0"/>
              <a:ext cx="2935115" cy="2538919"/>
            </a:xfrm>
            <a:custGeom>
              <a:avLst/>
              <a:gdLst/>
              <a:ahLst/>
              <a:cxnLst/>
              <a:rect r="r" b="b" t="t" l="l"/>
              <a:pathLst>
                <a:path h="2538919" w="2935115">
                  <a:moveTo>
                    <a:pt x="0" y="0"/>
                  </a:moveTo>
                  <a:lnTo>
                    <a:pt x="2935115" y="0"/>
                  </a:lnTo>
                  <a:lnTo>
                    <a:pt x="2935115" y="2538919"/>
                  </a:lnTo>
                  <a:lnTo>
                    <a:pt x="0" y="2538919"/>
                  </a:lnTo>
                  <a:close/>
                </a:path>
              </a:pathLst>
            </a:custGeom>
            <a:solidFill>
              <a:srgbClr val="FFFFFF"/>
            </a:solidFill>
          </p:spPr>
        </p:sp>
      </p:grpSp>
      <p:grpSp>
        <p:nvGrpSpPr>
          <p:cNvPr name="Group 5" id="5"/>
          <p:cNvGrpSpPr/>
          <p:nvPr/>
        </p:nvGrpSpPr>
        <p:grpSpPr>
          <a:xfrm rot="0">
            <a:off x="9627827" y="681362"/>
            <a:ext cx="8045761" cy="1143228"/>
            <a:chOff x="0" y="0"/>
            <a:chExt cx="2935115" cy="417053"/>
          </a:xfrm>
        </p:grpSpPr>
        <p:sp>
          <p:nvSpPr>
            <p:cNvPr name="Freeform 6" id="6"/>
            <p:cNvSpPr/>
            <p:nvPr/>
          </p:nvSpPr>
          <p:spPr>
            <a:xfrm flipH="false" flipV="false" rot="0">
              <a:off x="0" y="0"/>
              <a:ext cx="2935115" cy="417053"/>
            </a:xfrm>
            <a:custGeom>
              <a:avLst/>
              <a:gdLst/>
              <a:ahLst/>
              <a:cxnLst/>
              <a:rect r="r" b="b" t="t" l="l"/>
              <a:pathLst>
                <a:path h="417053" w="2935115">
                  <a:moveTo>
                    <a:pt x="0" y="0"/>
                  </a:moveTo>
                  <a:lnTo>
                    <a:pt x="2935115" y="0"/>
                  </a:lnTo>
                  <a:lnTo>
                    <a:pt x="2935115" y="417053"/>
                  </a:lnTo>
                  <a:lnTo>
                    <a:pt x="0" y="417053"/>
                  </a:lnTo>
                  <a:close/>
                </a:path>
              </a:pathLst>
            </a:custGeom>
            <a:solidFill>
              <a:srgbClr val="FFFFFF"/>
            </a:solidFill>
          </p:spPr>
        </p:sp>
      </p:grpSp>
      <p:grpSp>
        <p:nvGrpSpPr>
          <p:cNvPr name="Group 7" id="7"/>
          <p:cNvGrpSpPr/>
          <p:nvPr/>
        </p:nvGrpSpPr>
        <p:grpSpPr>
          <a:xfrm rot="0">
            <a:off x="592858" y="681362"/>
            <a:ext cx="8693441" cy="8248143"/>
            <a:chOff x="0" y="0"/>
            <a:chExt cx="3171391" cy="3008945"/>
          </a:xfrm>
        </p:grpSpPr>
        <p:sp>
          <p:nvSpPr>
            <p:cNvPr name="Freeform 8" id="8"/>
            <p:cNvSpPr/>
            <p:nvPr/>
          </p:nvSpPr>
          <p:spPr>
            <a:xfrm flipH="false" flipV="false" rot="0">
              <a:off x="0" y="0"/>
              <a:ext cx="3171391" cy="3008945"/>
            </a:xfrm>
            <a:custGeom>
              <a:avLst/>
              <a:gdLst/>
              <a:ahLst/>
              <a:cxnLst/>
              <a:rect r="r" b="b" t="t" l="l"/>
              <a:pathLst>
                <a:path h="3008945" w="3171391">
                  <a:moveTo>
                    <a:pt x="0" y="0"/>
                  </a:moveTo>
                  <a:lnTo>
                    <a:pt x="3171391" y="0"/>
                  </a:lnTo>
                  <a:lnTo>
                    <a:pt x="3171391" y="3008945"/>
                  </a:lnTo>
                  <a:lnTo>
                    <a:pt x="0" y="3008945"/>
                  </a:lnTo>
                  <a:close/>
                </a:path>
              </a:pathLst>
            </a:custGeom>
            <a:solidFill>
              <a:srgbClr val="FFFFFF"/>
            </a:solidFill>
          </p:spPr>
        </p:sp>
      </p:grpSp>
      <p:grpSp>
        <p:nvGrpSpPr>
          <p:cNvPr name="Group 9" id="9"/>
          <p:cNvGrpSpPr/>
          <p:nvPr/>
        </p:nvGrpSpPr>
        <p:grpSpPr>
          <a:xfrm rot="0">
            <a:off x="996147" y="9258300"/>
            <a:ext cx="3539104" cy="617207"/>
            <a:chOff x="0" y="0"/>
            <a:chExt cx="4718805" cy="822943"/>
          </a:xfrm>
        </p:grpSpPr>
        <p:grpSp>
          <p:nvGrpSpPr>
            <p:cNvPr name="Group 10" id="10"/>
            <p:cNvGrpSpPr/>
            <p:nvPr/>
          </p:nvGrpSpPr>
          <p:grpSpPr>
            <a:xfrm rot="0">
              <a:off x="0" y="0"/>
              <a:ext cx="4718805" cy="822943"/>
              <a:chOff x="0" y="0"/>
              <a:chExt cx="1291075" cy="225159"/>
            </a:xfrm>
          </p:grpSpPr>
          <p:sp>
            <p:nvSpPr>
              <p:cNvPr name="Freeform 11" id="11"/>
              <p:cNvSpPr/>
              <p:nvPr/>
            </p:nvSpPr>
            <p:spPr>
              <a:xfrm flipH="false" flipV="false" rot="0">
                <a:off x="0" y="0"/>
                <a:ext cx="1291075" cy="225159"/>
              </a:xfrm>
              <a:custGeom>
                <a:avLst/>
                <a:gdLst/>
                <a:ahLst/>
                <a:cxnLst/>
                <a:rect r="r" b="b" t="t" l="l"/>
                <a:pathLst>
                  <a:path h="225159" w="1291075">
                    <a:moveTo>
                      <a:pt x="0" y="0"/>
                    </a:moveTo>
                    <a:lnTo>
                      <a:pt x="1291075" y="0"/>
                    </a:lnTo>
                    <a:lnTo>
                      <a:pt x="1291075" y="225159"/>
                    </a:lnTo>
                    <a:lnTo>
                      <a:pt x="0" y="225159"/>
                    </a:lnTo>
                    <a:close/>
                  </a:path>
                </a:pathLst>
              </a:custGeom>
              <a:solidFill>
                <a:srgbClr val="FFFFFF"/>
              </a:solidFill>
            </p:spPr>
          </p:sp>
        </p:grpSp>
        <p:sp>
          <p:nvSpPr>
            <p:cNvPr name="TextBox 12" id="12"/>
            <p:cNvSpPr txBox="true"/>
            <p:nvPr/>
          </p:nvSpPr>
          <p:spPr>
            <a:xfrm rot="0">
              <a:off x="307158" y="121700"/>
              <a:ext cx="4104490" cy="512868"/>
            </a:xfrm>
            <a:prstGeom prst="rect">
              <a:avLst/>
            </a:prstGeom>
          </p:spPr>
          <p:txBody>
            <a:bodyPr anchor="t" rtlCol="false" tIns="0" lIns="0" bIns="0" rIns="0">
              <a:spAutoFit/>
            </a:bodyPr>
            <a:lstStyle/>
            <a:p>
              <a:pPr algn="ctr">
                <a:lnSpc>
                  <a:spcPts val="3079"/>
                </a:lnSpc>
              </a:pPr>
              <a:r>
                <a:rPr lang="en-US" sz="2199" u="sng">
                  <a:solidFill>
                    <a:srgbClr val="003EA8"/>
                  </a:solidFill>
                  <a:latin typeface="Telegraf"/>
                  <a:ea typeface="Telegraf"/>
                  <a:cs typeface="Telegraf"/>
                  <a:sym typeface="Telegraf"/>
                  <a:hlinkClick r:id="rId3" action="ppaction://hlinksldjump"/>
                </a:rPr>
                <a:t>Back to Agenda Page</a:t>
              </a:r>
            </a:p>
          </p:txBody>
        </p:sp>
      </p:grpSp>
      <p:sp>
        <p:nvSpPr>
          <p:cNvPr name="Freeform 13" id="13"/>
          <p:cNvSpPr/>
          <p:nvPr/>
        </p:nvSpPr>
        <p:spPr>
          <a:xfrm flipH="false" flipV="false" rot="-278358">
            <a:off x="-187185" y="433311"/>
            <a:ext cx="2756025" cy="866895"/>
          </a:xfrm>
          <a:custGeom>
            <a:avLst/>
            <a:gdLst/>
            <a:ahLst/>
            <a:cxnLst/>
            <a:rect r="r" b="b" t="t" l="l"/>
            <a:pathLst>
              <a:path h="866895" w="2756025">
                <a:moveTo>
                  <a:pt x="0" y="0"/>
                </a:moveTo>
                <a:lnTo>
                  <a:pt x="2756025" y="0"/>
                </a:lnTo>
                <a:lnTo>
                  <a:pt x="2756025" y="866895"/>
                </a:lnTo>
                <a:lnTo>
                  <a:pt x="0" y="8668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278358">
            <a:off x="15881287" y="8898575"/>
            <a:ext cx="2756025" cy="866895"/>
          </a:xfrm>
          <a:custGeom>
            <a:avLst/>
            <a:gdLst/>
            <a:ahLst/>
            <a:cxnLst/>
            <a:rect r="r" b="b" t="t" l="l"/>
            <a:pathLst>
              <a:path h="866895" w="2756025">
                <a:moveTo>
                  <a:pt x="0" y="0"/>
                </a:moveTo>
                <a:lnTo>
                  <a:pt x="2756026" y="0"/>
                </a:lnTo>
                <a:lnTo>
                  <a:pt x="2756026" y="866895"/>
                </a:lnTo>
                <a:lnTo>
                  <a:pt x="0" y="8668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17444800" y="3754995"/>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401584" y="8067717"/>
            <a:ext cx="441616" cy="633141"/>
          </a:xfrm>
          <a:custGeom>
            <a:avLst/>
            <a:gdLst/>
            <a:ahLst/>
            <a:cxnLst/>
            <a:rect r="r" b="b" t="t" l="l"/>
            <a:pathLst>
              <a:path h="633141" w="441616">
                <a:moveTo>
                  <a:pt x="0" y="0"/>
                </a:moveTo>
                <a:lnTo>
                  <a:pt x="441616" y="0"/>
                </a:lnTo>
                <a:lnTo>
                  <a:pt x="441616" y="633140"/>
                </a:lnTo>
                <a:lnTo>
                  <a:pt x="0" y="63314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10017164" y="771954"/>
            <a:ext cx="7267087" cy="895369"/>
          </a:xfrm>
          <a:prstGeom prst="rect">
            <a:avLst/>
          </a:prstGeom>
        </p:spPr>
        <p:txBody>
          <a:bodyPr anchor="t" rtlCol="false" tIns="0" lIns="0" bIns="0" rIns="0">
            <a:spAutoFit/>
          </a:bodyPr>
          <a:lstStyle/>
          <a:p>
            <a:pPr algn="l">
              <a:lnSpc>
                <a:spcPts val="6599"/>
              </a:lnSpc>
            </a:pPr>
            <a:r>
              <a:rPr lang="en-US" sz="5499" b="true">
                <a:solidFill>
                  <a:srgbClr val="003EA8"/>
                </a:solidFill>
                <a:latin typeface="Telegraf Bold"/>
                <a:ea typeface="Telegraf Bold"/>
                <a:cs typeface="Telegraf Bold"/>
                <a:sym typeface="Telegraf Bold"/>
              </a:rPr>
              <a:t>Advanced Queries -1 </a:t>
            </a:r>
          </a:p>
        </p:txBody>
      </p:sp>
      <p:sp>
        <p:nvSpPr>
          <p:cNvPr name="TextBox 18" id="18"/>
          <p:cNvSpPr txBox="true"/>
          <p:nvPr/>
        </p:nvSpPr>
        <p:spPr>
          <a:xfrm rot="0">
            <a:off x="10017164" y="2380628"/>
            <a:ext cx="7267087" cy="873304"/>
          </a:xfrm>
          <a:prstGeom prst="rect">
            <a:avLst/>
          </a:prstGeom>
        </p:spPr>
        <p:txBody>
          <a:bodyPr anchor="t" rtlCol="false" tIns="0" lIns="0" bIns="0" rIns="0">
            <a:spAutoFit/>
          </a:bodyPr>
          <a:lstStyle/>
          <a:p>
            <a:pPr algn="l">
              <a:lnSpc>
                <a:spcPts val="2256"/>
              </a:lnSpc>
            </a:pPr>
            <a:r>
              <a:rPr lang="en-US" sz="1735" b="true">
                <a:solidFill>
                  <a:srgbClr val="000000"/>
                </a:solidFill>
                <a:latin typeface="Telegraf Bold"/>
                <a:ea typeface="Telegraf Bold"/>
                <a:cs typeface="Telegraf Bold"/>
                <a:sym typeface="Telegraf Bold"/>
              </a:rPr>
              <a:t>1.  Moving Average of Order Values Per Customer</a:t>
            </a:r>
          </a:p>
          <a:p>
            <a:pPr algn="l" marL="374784" indent="-187392" lvl="1">
              <a:lnSpc>
                <a:spcPts val="2256"/>
              </a:lnSpc>
              <a:buFont typeface="Arial"/>
              <a:buChar char="•"/>
            </a:pPr>
            <a:r>
              <a:rPr lang="en-US" sz="1735">
                <a:solidFill>
                  <a:srgbClr val="000000"/>
                </a:solidFill>
                <a:latin typeface="Telegraf"/>
                <a:ea typeface="Telegraf"/>
                <a:cs typeface="Telegraf"/>
                <a:sym typeface="Telegraf"/>
              </a:rPr>
              <a:t>With over 103,000 order records, analyzing the moving average of order values helps track spending patterns over time.</a:t>
            </a:r>
          </a:p>
        </p:txBody>
      </p:sp>
      <p:sp>
        <p:nvSpPr>
          <p:cNvPr name="TextBox 19" id="19"/>
          <p:cNvSpPr txBox="true"/>
          <p:nvPr/>
        </p:nvSpPr>
        <p:spPr>
          <a:xfrm rot="0">
            <a:off x="10017164" y="3486769"/>
            <a:ext cx="7081587" cy="5456550"/>
          </a:xfrm>
          <a:prstGeom prst="rect">
            <a:avLst/>
          </a:prstGeom>
        </p:spPr>
        <p:txBody>
          <a:bodyPr anchor="t" rtlCol="false" tIns="0" lIns="0" bIns="0" rIns="0">
            <a:spAutoFit/>
          </a:bodyPr>
          <a:lstStyle/>
          <a:p>
            <a:pPr algn="l">
              <a:lnSpc>
                <a:spcPts val="1996"/>
              </a:lnSpc>
            </a:pPr>
            <a:r>
              <a:rPr lang="en-US" sz="1535">
                <a:solidFill>
                  <a:srgbClr val="692D71"/>
                </a:solidFill>
                <a:latin typeface="Telegraf"/>
                <a:ea typeface="Telegraf"/>
                <a:cs typeface="Telegraf"/>
                <a:sym typeface="Telegraf"/>
              </a:rPr>
              <a:t>WITH CustomerOrders AS (</a:t>
            </a:r>
          </a:p>
          <a:p>
            <a:pPr algn="l">
              <a:lnSpc>
                <a:spcPts val="1996"/>
              </a:lnSpc>
            </a:pPr>
            <a:r>
              <a:rPr lang="en-US" sz="1535">
                <a:solidFill>
                  <a:srgbClr val="692D71"/>
                </a:solidFill>
                <a:latin typeface="Telegraf"/>
                <a:ea typeface="Telegraf"/>
                <a:cs typeface="Telegraf"/>
                <a:sym typeface="Telegraf"/>
              </a:rPr>
              <a:t>    SELECT</a:t>
            </a:r>
          </a:p>
          <a:p>
            <a:pPr algn="l">
              <a:lnSpc>
                <a:spcPts val="1996"/>
              </a:lnSpc>
            </a:pPr>
            <a:r>
              <a:rPr lang="en-US" sz="1535">
                <a:solidFill>
                  <a:srgbClr val="692D71"/>
                </a:solidFill>
                <a:latin typeface="Telegraf"/>
                <a:ea typeface="Telegraf"/>
                <a:cs typeface="Telegraf"/>
                <a:sym typeface="Telegraf"/>
              </a:rPr>
              <a:t>        o.customer_id,</a:t>
            </a:r>
          </a:p>
          <a:p>
            <a:pPr algn="l">
              <a:lnSpc>
                <a:spcPts val="1996"/>
              </a:lnSpc>
            </a:pPr>
            <a:r>
              <a:rPr lang="en-US" sz="1535">
                <a:solidFill>
                  <a:srgbClr val="692D71"/>
                </a:solidFill>
                <a:latin typeface="Telegraf"/>
                <a:ea typeface="Telegraf"/>
                <a:cs typeface="Telegraf"/>
                <a:sym typeface="Telegraf"/>
              </a:rPr>
              <a:t>        o.order_p</a:t>
            </a:r>
            <a:r>
              <a:rPr lang="en-US" sz="1535">
                <a:solidFill>
                  <a:srgbClr val="692D71"/>
                </a:solidFill>
                <a:latin typeface="Telegraf"/>
                <a:ea typeface="Telegraf"/>
                <a:cs typeface="Telegraf"/>
                <a:sym typeface="Telegraf"/>
              </a:rPr>
              <a:t>urchase_timestamp,</a:t>
            </a:r>
          </a:p>
          <a:p>
            <a:pPr algn="l">
              <a:lnSpc>
                <a:spcPts val="1996"/>
              </a:lnSpc>
            </a:pPr>
            <a:r>
              <a:rPr lang="en-US" sz="1535">
                <a:solidFill>
                  <a:srgbClr val="692D71"/>
                </a:solidFill>
                <a:latin typeface="Telegraf"/>
                <a:ea typeface="Telegraf"/>
                <a:cs typeface="Telegraf"/>
                <a:sym typeface="Telegraf"/>
              </a:rPr>
              <a:t>        p.payment_value AS payment</a:t>
            </a:r>
          </a:p>
          <a:p>
            <a:pPr algn="l">
              <a:lnSpc>
                <a:spcPts val="1996"/>
              </a:lnSpc>
            </a:pPr>
            <a:r>
              <a:rPr lang="en-US" sz="1535">
                <a:solidFill>
                  <a:srgbClr val="692D71"/>
                </a:solidFill>
                <a:latin typeface="Telegraf"/>
                <a:ea typeface="Telegraf"/>
                <a:cs typeface="Telegraf"/>
                <a:sym typeface="Telegraf"/>
              </a:rPr>
              <a:t>    FROM</a:t>
            </a:r>
          </a:p>
          <a:p>
            <a:pPr algn="l">
              <a:lnSpc>
                <a:spcPts val="1996"/>
              </a:lnSpc>
            </a:pPr>
            <a:r>
              <a:rPr lang="en-US" sz="1535">
                <a:solidFill>
                  <a:srgbClr val="692D71"/>
                </a:solidFill>
                <a:latin typeface="Telegraf"/>
                <a:ea typeface="Telegraf"/>
                <a:cs typeface="Telegraf"/>
                <a:sym typeface="Telegraf"/>
              </a:rPr>
              <a:t>        orders o</a:t>
            </a:r>
          </a:p>
          <a:p>
            <a:pPr algn="l">
              <a:lnSpc>
                <a:spcPts val="1996"/>
              </a:lnSpc>
            </a:pPr>
            <a:r>
              <a:rPr lang="en-US" sz="1535">
                <a:solidFill>
                  <a:srgbClr val="692D71"/>
                </a:solidFill>
                <a:latin typeface="Telegraf"/>
                <a:ea typeface="Telegraf"/>
                <a:cs typeface="Telegraf"/>
                <a:sym typeface="Telegraf"/>
              </a:rPr>
              <a:t>    JOIN</a:t>
            </a:r>
          </a:p>
          <a:p>
            <a:pPr algn="l">
              <a:lnSpc>
                <a:spcPts val="1996"/>
              </a:lnSpc>
            </a:pPr>
            <a:r>
              <a:rPr lang="en-US" sz="1535">
                <a:solidFill>
                  <a:srgbClr val="692D71"/>
                </a:solidFill>
                <a:latin typeface="Telegraf"/>
                <a:ea typeface="Telegraf"/>
                <a:cs typeface="Telegraf"/>
                <a:sym typeface="Telegraf"/>
              </a:rPr>
              <a:t>        payments p ON o.order_id = p.order_id</a:t>
            </a:r>
          </a:p>
          <a:p>
            <a:pPr algn="l">
              <a:lnSpc>
                <a:spcPts val="1996"/>
              </a:lnSpc>
            </a:pPr>
            <a:r>
              <a:rPr lang="en-US" sz="1535">
                <a:solidFill>
                  <a:srgbClr val="692D71"/>
                </a:solidFill>
                <a:latin typeface="Telegraf"/>
                <a:ea typeface="Telegraf"/>
                <a:cs typeface="Telegraf"/>
                <a:sym typeface="Telegraf"/>
              </a:rPr>
              <a:t>)</a:t>
            </a:r>
          </a:p>
          <a:p>
            <a:pPr algn="l">
              <a:lnSpc>
                <a:spcPts val="1996"/>
              </a:lnSpc>
            </a:pPr>
            <a:r>
              <a:rPr lang="en-US" sz="1535">
                <a:solidFill>
                  <a:srgbClr val="692D71"/>
                </a:solidFill>
                <a:latin typeface="Telegraf"/>
                <a:ea typeface="Telegraf"/>
                <a:cs typeface="Telegraf"/>
                <a:sym typeface="Telegraf"/>
              </a:rPr>
              <a:t>SELECT</a:t>
            </a:r>
          </a:p>
          <a:p>
            <a:pPr algn="l">
              <a:lnSpc>
                <a:spcPts val="1996"/>
              </a:lnSpc>
            </a:pPr>
            <a:r>
              <a:rPr lang="en-US" sz="1535">
                <a:solidFill>
                  <a:srgbClr val="692D71"/>
                </a:solidFill>
                <a:latin typeface="Telegraf"/>
                <a:ea typeface="Telegraf"/>
                <a:cs typeface="Telegraf"/>
                <a:sym typeface="Telegraf"/>
              </a:rPr>
              <a:t>    customer_id,</a:t>
            </a:r>
          </a:p>
          <a:p>
            <a:pPr algn="l">
              <a:lnSpc>
                <a:spcPts val="1996"/>
              </a:lnSpc>
            </a:pPr>
            <a:r>
              <a:rPr lang="en-US" sz="1535">
                <a:solidFill>
                  <a:srgbClr val="692D71"/>
                </a:solidFill>
                <a:latin typeface="Telegraf"/>
                <a:ea typeface="Telegraf"/>
                <a:cs typeface="Telegraf"/>
                <a:sym typeface="Telegraf"/>
              </a:rPr>
              <a:t>    order_purchase_timestamp,</a:t>
            </a:r>
          </a:p>
          <a:p>
            <a:pPr algn="l">
              <a:lnSpc>
                <a:spcPts val="1996"/>
              </a:lnSpc>
            </a:pPr>
            <a:r>
              <a:rPr lang="en-US" sz="1535">
                <a:solidFill>
                  <a:srgbClr val="692D71"/>
                </a:solidFill>
                <a:latin typeface="Telegraf"/>
                <a:ea typeface="Telegraf"/>
                <a:cs typeface="Telegraf"/>
                <a:sym typeface="Telegraf"/>
              </a:rPr>
              <a:t>    payment,</a:t>
            </a:r>
          </a:p>
          <a:p>
            <a:pPr algn="l">
              <a:lnSpc>
                <a:spcPts val="1996"/>
              </a:lnSpc>
            </a:pPr>
            <a:r>
              <a:rPr lang="en-US" sz="1535">
                <a:solidFill>
                  <a:srgbClr val="692D71"/>
                </a:solidFill>
                <a:latin typeface="Telegraf"/>
                <a:ea typeface="Telegraf"/>
                <a:cs typeface="Telegraf"/>
                <a:sym typeface="Telegraf"/>
              </a:rPr>
              <a:t>    AVG(payment) OVER (</a:t>
            </a:r>
          </a:p>
          <a:p>
            <a:pPr algn="l">
              <a:lnSpc>
                <a:spcPts val="1996"/>
              </a:lnSpc>
            </a:pPr>
            <a:r>
              <a:rPr lang="en-US" sz="1535">
                <a:solidFill>
                  <a:srgbClr val="692D71"/>
                </a:solidFill>
                <a:latin typeface="Telegraf"/>
                <a:ea typeface="Telegraf"/>
                <a:cs typeface="Telegraf"/>
                <a:sym typeface="Telegraf"/>
              </a:rPr>
              <a:t>        PARTITION BY customer_id</a:t>
            </a:r>
          </a:p>
          <a:p>
            <a:pPr algn="l">
              <a:lnSpc>
                <a:spcPts val="1996"/>
              </a:lnSpc>
            </a:pPr>
            <a:r>
              <a:rPr lang="en-US" sz="1535">
                <a:solidFill>
                  <a:srgbClr val="692D71"/>
                </a:solidFill>
                <a:latin typeface="Telegraf"/>
                <a:ea typeface="Telegraf"/>
                <a:cs typeface="Telegraf"/>
                <a:sym typeface="Telegraf"/>
              </a:rPr>
              <a:t>        ORDER BY order_purchase_timestamp</a:t>
            </a:r>
          </a:p>
          <a:p>
            <a:pPr algn="l">
              <a:lnSpc>
                <a:spcPts val="1996"/>
              </a:lnSpc>
            </a:pPr>
            <a:r>
              <a:rPr lang="en-US" sz="1535">
                <a:solidFill>
                  <a:srgbClr val="692D71"/>
                </a:solidFill>
                <a:latin typeface="Telegraf"/>
                <a:ea typeface="Telegraf"/>
                <a:cs typeface="Telegraf"/>
                <a:sym typeface="Telegraf"/>
              </a:rPr>
              <a:t>        ROWS BETWEEN 2 PRECEDING AND CURRENT ROW</a:t>
            </a:r>
          </a:p>
          <a:p>
            <a:pPr algn="l">
              <a:lnSpc>
                <a:spcPts val="1996"/>
              </a:lnSpc>
            </a:pPr>
            <a:r>
              <a:rPr lang="en-US" sz="1535">
                <a:solidFill>
                  <a:srgbClr val="692D71"/>
                </a:solidFill>
                <a:latin typeface="Telegraf"/>
                <a:ea typeface="Telegraf"/>
                <a:cs typeface="Telegraf"/>
                <a:sym typeface="Telegraf"/>
              </a:rPr>
              <a:t>    ) AS moving_avg</a:t>
            </a:r>
          </a:p>
          <a:p>
            <a:pPr algn="l">
              <a:lnSpc>
                <a:spcPts val="1996"/>
              </a:lnSpc>
            </a:pPr>
            <a:r>
              <a:rPr lang="en-US" sz="1535">
                <a:solidFill>
                  <a:srgbClr val="692D71"/>
                </a:solidFill>
                <a:latin typeface="Telegraf"/>
                <a:ea typeface="Telegraf"/>
                <a:cs typeface="Telegraf"/>
                <a:sym typeface="Telegraf"/>
              </a:rPr>
              <a:t>FROM</a:t>
            </a:r>
          </a:p>
          <a:p>
            <a:pPr algn="l">
              <a:lnSpc>
                <a:spcPts val="1996"/>
              </a:lnSpc>
            </a:pPr>
            <a:r>
              <a:rPr lang="en-US" sz="1535">
                <a:solidFill>
                  <a:srgbClr val="692D71"/>
                </a:solidFill>
                <a:latin typeface="Telegraf"/>
                <a:ea typeface="Telegraf"/>
                <a:cs typeface="Telegraf"/>
                <a:sym typeface="Telegraf"/>
              </a:rPr>
              <a:t>    CustomerOrders;</a:t>
            </a:r>
          </a:p>
          <a:p>
            <a:pPr algn="l">
              <a:lnSpc>
                <a:spcPts val="1996"/>
              </a:lnSpc>
            </a:pPr>
          </a:p>
        </p:txBody>
      </p:sp>
      <p:sp>
        <p:nvSpPr>
          <p:cNvPr name="TextBox 20" id="20"/>
          <p:cNvSpPr txBox="true"/>
          <p:nvPr/>
        </p:nvSpPr>
        <p:spPr>
          <a:xfrm rot="0">
            <a:off x="996147" y="1184611"/>
            <a:ext cx="7886864" cy="7820551"/>
          </a:xfrm>
          <a:prstGeom prst="rect">
            <a:avLst/>
          </a:prstGeom>
        </p:spPr>
        <p:txBody>
          <a:bodyPr anchor="t" rtlCol="false" tIns="0" lIns="0" bIns="0" rIns="0">
            <a:spAutoFit/>
          </a:bodyPr>
          <a:lstStyle/>
          <a:p>
            <a:pPr algn="l">
              <a:lnSpc>
                <a:spcPts val="3079"/>
              </a:lnSpc>
              <a:spcBef>
                <a:spcPct val="0"/>
              </a:spcBef>
            </a:pPr>
            <a:r>
              <a:rPr lang="en-US" sz="2199">
                <a:solidFill>
                  <a:srgbClr val="D97B79"/>
                </a:solidFill>
                <a:latin typeface="Telegraf"/>
                <a:ea typeface="Telegraf"/>
                <a:cs typeface="Telegraf"/>
                <a:sym typeface="Telegraf"/>
              </a:rPr>
              <a:t>orders = dataframes['orders']</a:t>
            </a:r>
          </a:p>
          <a:p>
            <a:pPr algn="l">
              <a:lnSpc>
                <a:spcPts val="3079"/>
              </a:lnSpc>
              <a:spcBef>
                <a:spcPct val="0"/>
              </a:spcBef>
            </a:pPr>
            <a:r>
              <a:rPr lang="en-US" sz="2199">
                <a:solidFill>
                  <a:srgbClr val="D97B79"/>
                </a:solidFill>
                <a:latin typeface="Telegraf"/>
                <a:ea typeface="Telegraf"/>
                <a:cs typeface="Telegraf"/>
                <a:sym typeface="Telegraf"/>
              </a:rPr>
              <a:t>payments = dataframes['payments']</a:t>
            </a:r>
          </a:p>
          <a:p>
            <a:pPr algn="l">
              <a:lnSpc>
                <a:spcPts val="3079"/>
              </a:lnSpc>
              <a:spcBef>
                <a:spcPct val="0"/>
              </a:spcBef>
            </a:pPr>
          </a:p>
          <a:p>
            <a:pPr algn="l">
              <a:lnSpc>
                <a:spcPts val="3079"/>
              </a:lnSpc>
              <a:spcBef>
                <a:spcPct val="0"/>
              </a:spcBef>
            </a:pPr>
            <a:r>
              <a:rPr lang="en-US" sz="2199">
                <a:solidFill>
                  <a:srgbClr val="D97B79"/>
                </a:solidFill>
                <a:latin typeface="Telegraf"/>
                <a:ea typeface="Telegraf"/>
                <a:cs typeface="Telegraf"/>
                <a:sym typeface="Telegraf"/>
              </a:rPr>
              <a:t>df_orders = orders.merge(payments, on='order_id')[['customer_id', 'order_purchase_timestamp', 'payment_value']]</a:t>
            </a:r>
          </a:p>
          <a:p>
            <a:pPr algn="l">
              <a:lnSpc>
                <a:spcPts val="3079"/>
              </a:lnSpc>
              <a:spcBef>
                <a:spcPct val="0"/>
              </a:spcBef>
            </a:pPr>
            <a:r>
              <a:rPr lang="en-US" sz="2199">
                <a:solidFill>
                  <a:srgbClr val="D97B79"/>
                </a:solidFill>
                <a:latin typeface="Telegraf"/>
                <a:ea typeface="Telegraf"/>
                <a:cs typeface="Telegraf"/>
                <a:sym typeface="Telegraf"/>
              </a:rPr>
              <a:t>df_orders['order_purchase_timestamp'] = pd.to_datetime(df_orders['order_purchase_timestamp'], errors='coerce')</a:t>
            </a:r>
          </a:p>
          <a:p>
            <a:pPr algn="l">
              <a:lnSpc>
                <a:spcPts val="3079"/>
              </a:lnSpc>
              <a:spcBef>
                <a:spcPct val="0"/>
              </a:spcBef>
            </a:pPr>
          </a:p>
          <a:p>
            <a:pPr algn="l">
              <a:lnSpc>
                <a:spcPts val="3079"/>
              </a:lnSpc>
              <a:spcBef>
                <a:spcPct val="0"/>
              </a:spcBef>
            </a:pPr>
            <a:r>
              <a:rPr lang="en-US" sz="2199">
                <a:solidFill>
                  <a:srgbClr val="D97B79"/>
                </a:solidFill>
                <a:latin typeface="Telegraf"/>
                <a:ea typeface="Telegraf"/>
                <a:cs typeface="Telegraf"/>
                <a:sym typeface="Telegraf"/>
              </a:rPr>
              <a:t>df_orders = df_orders.sort_values(by=['customer_id', 'order_purchase_timestamp'])</a:t>
            </a:r>
          </a:p>
          <a:p>
            <a:pPr algn="l">
              <a:lnSpc>
                <a:spcPts val="3079"/>
              </a:lnSpc>
              <a:spcBef>
                <a:spcPct val="0"/>
              </a:spcBef>
            </a:pPr>
            <a:r>
              <a:rPr lang="en-US" sz="2199">
                <a:solidFill>
                  <a:srgbClr val="D97B79"/>
                </a:solidFill>
                <a:latin typeface="Telegraf"/>
                <a:ea typeface="Telegraf"/>
                <a:cs typeface="Telegraf"/>
                <a:sym typeface="Telegraf"/>
              </a:rPr>
              <a:t>df_orders['moving_avg'] = df_orders.groupby('customer_id')['payment_value'].rolling(window=3, min_periods=1).mean().reset_index(level=0, drop=True)</a:t>
            </a:r>
          </a:p>
          <a:p>
            <a:pPr algn="l">
              <a:lnSpc>
                <a:spcPts val="3079"/>
              </a:lnSpc>
              <a:spcBef>
                <a:spcPct val="0"/>
              </a:spcBef>
            </a:pPr>
          </a:p>
          <a:p>
            <a:pPr algn="l">
              <a:lnSpc>
                <a:spcPts val="3079"/>
              </a:lnSpc>
              <a:spcBef>
                <a:spcPct val="0"/>
              </a:spcBef>
            </a:pPr>
            <a:r>
              <a:rPr lang="en-US" sz="2199">
                <a:solidFill>
                  <a:srgbClr val="D97B79"/>
                </a:solidFill>
                <a:latin typeface="Telegraf"/>
                <a:ea typeface="Telegraf"/>
                <a:cs typeface="Telegraf"/>
                <a:sym typeface="Telegraf"/>
              </a:rPr>
              <a:t>df_orders.columns = ['customer_id', 'order_purchase_timestamp', 'payment', 'moving_avg']</a:t>
            </a:r>
          </a:p>
          <a:p>
            <a:pPr algn="l">
              <a:lnSpc>
                <a:spcPts val="3079"/>
              </a:lnSpc>
              <a:spcBef>
                <a:spcPct val="0"/>
              </a:spcBef>
            </a:pPr>
            <a:r>
              <a:rPr lang="en-US" sz="2199">
                <a:solidFill>
                  <a:srgbClr val="D97B79"/>
                </a:solidFill>
                <a:latin typeface="Telegraf"/>
                <a:ea typeface="Telegraf"/>
                <a:cs typeface="Telegraf"/>
                <a:sym typeface="Telegraf"/>
              </a:rPr>
              <a:t>df_orders</a:t>
            </a:r>
          </a:p>
          <a:p>
            <a:pPr algn="l">
              <a:lnSpc>
                <a:spcPts val="3079"/>
              </a:lnSpc>
              <a:spcBef>
                <a:spcPct val="0"/>
              </a:spcBef>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9627827" y="2130017"/>
            <a:ext cx="7953011" cy="6254270"/>
            <a:chOff x="0" y="0"/>
            <a:chExt cx="2901280" cy="2281575"/>
          </a:xfrm>
        </p:grpSpPr>
        <p:sp>
          <p:nvSpPr>
            <p:cNvPr name="Freeform 4" id="4"/>
            <p:cNvSpPr/>
            <p:nvPr/>
          </p:nvSpPr>
          <p:spPr>
            <a:xfrm flipH="false" flipV="false" rot="0">
              <a:off x="0" y="0"/>
              <a:ext cx="2901280" cy="2281574"/>
            </a:xfrm>
            <a:custGeom>
              <a:avLst/>
              <a:gdLst/>
              <a:ahLst/>
              <a:cxnLst/>
              <a:rect r="r" b="b" t="t" l="l"/>
              <a:pathLst>
                <a:path h="2281574" w="2901280">
                  <a:moveTo>
                    <a:pt x="0" y="0"/>
                  </a:moveTo>
                  <a:lnTo>
                    <a:pt x="2901280" y="0"/>
                  </a:lnTo>
                  <a:lnTo>
                    <a:pt x="2901280" y="2281574"/>
                  </a:lnTo>
                  <a:lnTo>
                    <a:pt x="0" y="2281574"/>
                  </a:lnTo>
                  <a:close/>
                </a:path>
              </a:pathLst>
            </a:custGeom>
            <a:solidFill>
              <a:srgbClr val="FFFFFF"/>
            </a:solidFill>
          </p:spPr>
        </p:sp>
      </p:grpSp>
      <p:grpSp>
        <p:nvGrpSpPr>
          <p:cNvPr name="Group 5" id="5"/>
          <p:cNvGrpSpPr/>
          <p:nvPr/>
        </p:nvGrpSpPr>
        <p:grpSpPr>
          <a:xfrm rot="0">
            <a:off x="9627827" y="681362"/>
            <a:ext cx="8045761" cy="1143228"/>
            <a:chOff x="0" y="0"/>
            <a:chExt cx="2935115" cy="417053"/>
          </a:xfrm>
        </p:grpSpPr>
        <p:sp>
          <p:nvSpPr>
            <p:cNvPr name="Freeform 6" id="6"/>
            <p:cNvSpPr/>
            <p:nvPr/>
          </p:nvSpPr>
          <p:spPr>
            <a:xfrm flipH="false" flipV="false" rot="0">
              <a:off x="0" y="0"/>
              <a:ext cx="2935115" cy="417053"/>
            </a:xfrm>
            <a:custGeom>
              <a:avLst/>
              <a:gdLst/>
              <a:ahLst/>
              <a:cxnLst/>
              <a:rect r="r" b="b" t="t" l="l"/>
              <a:pathLst>
                <a:path h="417053" w="2935115">
                  <a:moveTo>
                    <a:pt x="0" y="0"/>
                  </a:moveTo>
                  <a:lnTo>
                    <a:pt x="2935115" y="0"/>
                  </a:lnTo>
                  <a:lnTo>
                    <a:pt x="2935115" y="417053"/>
                  </a:lnTo>
                  <a:lnTo>
                    <a:pt x="0" y="417053"/>
                  </a:lnTo>
                  <a:close/>
                </a:path>
              </a:pathLst>
            </a:custGeom>
            <a:solidFill>
              <a:srgbClr val="FFFFFF"/>
            </a:solidFill>
          </p:spPr>
        </p:sp>
      </p:grpSp>
      <p:grpSp>
        <p:nvGrpSpPr>
          <p:cNvPr name="Group 7" id="7"/>
          <p:cNvGrpSpPr/>
          <p:nvPr/>
        </p:nvGrpSpPr>
        <p:grpSpPr>
          <a:xfrm rot="0">
            <a:off x="592858" y="681362"/>
            <a:ext cx="8693441" cy="7702925"/>
            <a:chOff x="0" y="0"/>
            <a:chExt cx="3171391" cy="2810048"/>
          </a:xfrm>
        </p:grpSpPr>
        <p:sp>
          <p:nvSpPr>
            <p:cNvPr name="Freeform 8" id="8"/>
            <p:cNvSpPr/>
            <p:nvPr/>
          </p:nvSpPr>
          <p:spPr>
            <a:xfrm flipH="false" flipV="false" rot="0">
              <a:off x="0" y="0"/>
              <a:ext cx="3171391" cy="2810048"/>
            </a:xfrm>
            <a:custGeom>
              <a:avLst/>
              <a:gdLst/>
              <a:ahLst/>
              <a:cxnLst/>
              <a:rect r="r" b="b" t="t" l="l"/>
              <a:pathLst>
                <a:path h="2810048" w="3171391">
                  <a:moveTo>
                    <a:pt x="0" y="0"/>
                  </a:moveTo>
                  <a:lnTo>
                    <a:pt x="3171391" y="0"/>
                  </a:lnTo>
                  <a:lnTo>
                    <a:pt x="3171391" y="2810048"/>
                  </a:lnTo>
                  <a:lnTo>
                    <a:pt x="0" y="2810048"/>
                  </a:lnTo>
                  <a:close/>
                </a:path>
              </a:pathLst>
            </a:custGeom>
            <a:solidFill>
              <a:srgbClr val="FFFFFF"/>
            </a:solidFill>
          </p:spPr>
        </p:sp>
      </p:grpSp>
      <p:grpSp>
        <p:nvGrpSpPr>
          <p:cNvPr name="Group 9" id="9"/>
          <p:cNvGrpSpPr/>
          <p:nvPr/>
        </p:nvGrpSpPr>
        <p:grpSpPr>
          <a:xfrm rot="0">
            <a:off x="7374448" y="9044945"/>
            <a:ext cx="3539104" cy="617207"/>
            <a:chOff x="0" y="0"/>
            <a:chExt cx="4718805" cy="822943"/>
          </a:xfrm>
        </p:grpSpPr>
        <p:grpSp>
          <p:nvGrpSpPr>
            <p:cNvPr name="Group 10" id="10"/>
            <p:cNvGrpSpPr/>
            <p:nvPr/>
          </p:nvGrpSpPr>
          <p:grpSpPr>
            <a:xfrm rot="0">
              <a:off x="0" y="0"/>
              <a:ext cx="4718805" cy="822943"/>
              <a:chOff x="0" y="0"/>
              <a:chExt cx="1291075" cy="225159"/>
            </a:xfrm>
          </p:grpSpPr>
          <p:sp>
            <p:nvSpPr>
              <p:cNvPr name="Freeform 11" id="11"/>
              <p:cNvSpPr/>
              <p:nvPr/>
            </p:nvSpPr>
            <p:spPr>
              <a:xfrm flipH="false" flipV="false" rot="0">
                <a:off x="0" y="0"/>
                <a:ext cx="1291075" cy="225159"/>
              </a:xfrm>
              <a:custGeom>
                <a:avLst/>
                <a:gdLst/>
                <a:ahLst/>
                <a:cxnLst/>
                <a:rect r="r" b="b" t="t" l="l"/>
                <a:pathLst>
                  <a:path h="225159" w="1291075">
                    <a:moveTo>
                      <a:pt x="0" y="0"/>
                    </a:moveTo>
                    <a:lnTo>
                      <a:pt x="1291075" y="0"/>
                    </a:lnTo>
                    <a:lnTo>
                      <a:pt x="1291075" y="225159"/>
                    </a:lnTo>
                    <a:lnTo>
                      <a:pt x="0" y="225159"/>
                    </a:lnTo>
                    <a:close/>
                  </a:path>
                </a:pathLst>
              </a:custGeom>
              <a:solidFill>
                <a:srgbClr val="FFFFFF"/>
              </a:solidFill>
            </p:spPr>
          </p:sp>
        </p:grpSp>
        <p:sp>
          <p:nvSpPr>
            <p:cNvPr name="TextBox 12" id="12"/>
            <p:cNvSpPr txBox="true"/>
            <p:nvPr/>
          </p:nvSpPr>
          <p:spPr>
            <a:xfrm rot="0">
              <a:off x="307158" y="121700"/>
              <a:ext cx="4104490" cy="512868"/>
            </a:xfrm>
            <a:prstGeom prst="rect">
              <a:avLst/>
            </a:prstGeom>
          </p:spPr>
          <p:txBody>
            <a:bodyPr anchor="t" rtlCol="false" tIns="0" lIns="0" bIns="0" rIns="0">
              <a:spAutoFit/>
            </a:bodyPr>
            <a:lstStyle/>
            <a:p>
              <a:pPr algn="ctr">
                <a:lnSpc>
                  <a:spcPts val="3079"/>
                </a:lnSpc>
              </a:pPr>
              <a:r>
                <a:rPr lang="en-US" sz="2199" u="sng">
                  <a:solidFill>
                    <a:srgbClr val="003EA8"/>
                  </a:solidFill>
                  <a:latin typeface="Telegraf"/>
                  <a:ea typeface="Telegraf"/>
                  <a:cs typeface="Telegraf"/>
                  <a:sym typeface="Telegraf"/>
                  <a:hlinkClick r:id="rId3" action="ppaction://hlinksldjump"/>
                </a:rPr>
                <a:t>Back to Agenda Page</a:t>
              </a:r>
            </a:p>
          </p:txBody>
        </p:sp>
      </p:grpSp>
      <p:sp>
        <p:nvSpPr>
          <p:cNvPr name="Freeform 13" id="13"/>
          <p:cNvSpPr/>
          <p:nvPr/>
        </p:nvSpPr>
        <p:spPr>
          <a:xfrm flipH="false" flipV="false" rot="-278358">
            <a:off x="-187185" y="433311"/>
            <a:ext cx="2756025" cy="866895"/>
          </a:xfrm>
          <a:custGeom>
            <a:avLst/>
            <a:gdLst/>
            <a:ahLst/>
            <a:cxnLst/>
            <a:rect r="r" b="b" t="t" l="l"/>
            <a:pathLst>
              <a:path h="866895" w="2756025">
                <a:moveTo>
                  <a:pt x="0" y="0"/>
                </a:moveTo>
                <a:lnTo>
                  <a:pt x="2756025" y="0"/>
                </a:lnTo>
                <a:lnTo>
                  <a:pt x="2756025" y="866895"/>
                </a:lnTo>
                <a:lnTo>
                  <a:pt x="0" y="8668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278358">
            <a:off x="15881287" y="7952572"/>
            <a:ext cx="2756025" cy="866895"/>
          </a:xfrm>
          <a:custGeom>
            <a:avLst/>
            <a:gdLst/>
            <a:ahLst/>
            <a:cxnLst/>
            <a:rect r="r" b="b" t="t" l="l"/>
            <a:pathLst>
              <a:path h="866895" w="2756025">
                <a:moveTo>
                  <a:pt x="0" y="0"/>
                </a:moveTo>
                <a:lnTo>
                  <a:pt x="2756026" y="0"/>
                </a:lnTo>
                <a:lnTo>
                  <a:pt x="2756026" y="866895"/>
                </a:lnTo>
                <a:lnTo>
                  <a:pt x="0" y="8668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17444800" y="3754995"/>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401584" y="8067717"/>
            <a:ext cx="441616" cy="633141"/>
          </a:xfrm>
          <a:custGeom>
            <a:avLst/>
            <a:gdLst/>
            <a:ahLst/>
            <a:cxnLst/>
            <a:rect r="r" b="b" t="t" l="l"/>
            <a:pathLst>
              <a:path h="633141" w="441616">
                <a:moveTo>
                  <a:pt x="0" y="0"/>
                </a:moveTo>
                <a:lnTo>
                  <a:pt x="441616" y="0"/>
                </a:lnTo>
                <a:lnTo>
                  <a:pt x="441616" y="633140"/>
                </a:lnTo>
                <a:lnTo>
                  <a:pt x="0" y="63314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0200693" y="3770944"/>
            <a:ext cx="5296680" cy="4296772"/>
          </a:xfrm>
          <a:custGeom>
            <a:avLst/>
            <a:gdLst/>
            <a:ahLst/>
            <a:cxnLst/>
            <a:rect r="r" b="b" t="t" l="l"/>
            <a:pathLst>
              <a:path h="4296772" w="5296680">
                <a:moveTo>
                  <a:pt x="0" y="0"/>
                </a:moveTo>
                <a:lnTo>
                  <a:pt x="5296680" y="0"/>
                </a:lnTo>
                <a:lnTo>
                  <a:pt x="5296680" y="4296773"/>
                </a:lnTo>
                <a:lnTo>
                  <a:pt x="0" y="4296773"/>
                </a:lnTo>
                <a:lnTo>
                  <a:pt x="0" y="0"/>
                </a:lnTo>
                <a:close/>
              </a:path>
            </a:pathLst>
          </a:custGeom>
          <a:blipFill>
            <a:blip r:embed="rId8"/>
            <a:stretch>
              <a:fillRect l="0" t="0" r="-2576" b="-104"/>
            </a:stretch>
          </a:blipFill>
        </p:spPr>
      </p:sp>
      <p:sp>
        <p:nvSpPr>
          <p:cNvPr name="TextBox 18" id="18"/>
          <p:cNvSpPr txBox="true"/>
          <p:nvPr/>
        </p:nvSpPr>
        <p:spPr>
          <a:xfrm rot="0">
            <a:off x="10017164" y="795757"/>
            <a:ext cx="7267087" cy="857287"/>
          </a:xfrm>
          <a:prstGeom prst="rect">
            <a:avLst/>
          </a:prstGeom>
        </p:spPr>
        <p:txBody>
          <a:bodyPr anchor="t" rtlCol="false" tIns="0" lIns="0" bIns="0" rIns="0">
            <a:spAutoFit/>
          </a:bodyPr>
          <a:lstStyle/>
          <a:p>
            <a:pPr algn="l">
              <a:lnSpc>
                <a:spcPts val="6360"/>
              </a:lnSpc>
            </a:pPr>
            <a:r>
              <a:rPr lang="en-US" sz="5300" b="true">
                <a:solidFill>
                  <a:srgbClr val="003EA8"/>
                </a:solidFill>
                <a:latin typeface="Telegraf Bold"/>
                <a:ea typeface="Telegraf Bold"/>
                <a:cs typeface="Telegraf Bold"/>
                <a:sym typeface="Telegraf Bold"/>
              </a:rPr>
              <a:t>Advanced Queries -2 </a:t>
            </a:r>
          </a:p>
        </p:txBody>
      </p:sp>
      <p:sp>
        <p:nvSpPr>
          <p:cNvPr name="TextBox 19" id="19"/>
          <p:cNvSpPr txBox="true"/>
          <p:nvPr/>
        </p:nvSpPr>
        <p:spPr>
          <a:xfrm rot="0">
            <a:off x="9824414" y="2326140"/>
            <a:ext cx="7081587" cy="1444804"/>
          </a:xfrm>
          <a:prstGeom prst="rect">
            <a:avLst/>
          </a:prstGeom>
        </p:spPr>
        <p:txBody>
          <a:bodyPr anchor="t" rtlCol="false" tIns="0" lIns="0" bIns="0" rIns="0">
            <a:spAutoFit/>
          </a:bodyPr>
          <a:lstStyle/>
          <a:p>
            <a:pPr algn="l">
              <a:lnSpc>
                <a:spcPts val="2256"/>
              </a:lnSpc>
            </a:pPr>
            <a:r>
              <a:rPr lang="en-US" sz="1735" b="true">
                <a:solidFill>
                  <a:srgbClr val="000000"/>
                </a:solidFill>
                <a:latin typeface="Telegraf Bold"/>
                <a:ea typeface="Telegraf Bold"/>
                <a:cs typeface="Telegraf Bold"/>
                <a:sym typeface="Telegraf Bold"/>
              </a:rPr>
              <a:t>2.  Cumulative Sales Per Month (Year-wise)</a:t>
            </a:r>
          </a:p>
          <a:p>
            <a:pPr algn="l" marL="374784" indent="-187392" lvl="1">
              <a:lnSpc>
                <a:spcPts val="2256"/>
              </a:lnSpc>
              <a:buFont typeface="Arial"/>
              <a:buChar char="•"/>
            </a:pPr>
            <a:r>
              <a:rPr lang="en-US" sz="1735">
                <a:solidFill>
                  <a:srgbClr val="000000"/>
                </a:solidFill>
                <a:latin typeface="Telegraf"/>
                <a:ea typeface="Telegraf"/>
                <a:cs typeface="Telegraf"/>
                <a:sym typeface="Telegraf"/>
              </a:rPr>
              <a:t>Cumulative revenue shows exponential growth, indicating consistent sales acceleration and aiding in understanding seasonality and long-term trends.</a:t>
            </a:r>
          </a:p>
          <a:p>
            <a:pPr algn="l">
              <a:lnSpc>
                <a:spcPts val="2256"/>
              </a:lnSpc>
            </a:pPr>
          </a:p>
        </p:txBody>
      </p:sp>
      <p:sp>
        <p:nvSpPr>
          <p:cNvPr name="TextBox 20" id="20"/>
          <p:cNvSpPr txBox="true"/>
          <p:nvPr/>
        </p:nvSpPr>
        <p:spPr>
          <a:xfrm rot="0">
            <a:off x="1028700" y="981075"/>
            <a:ext cx="7889799" cy="7495765"/>
          </a:xfrm>
          <a:prstGeom prst="rect">
            <a:avLst/>
          </a:prstGeom>
        </p:spPr>
        <p:txBody>
          <a:bodyPr anchor="t" rtlCol="false" tIns="0" lIns="0" bIns="0" rIns="0">
            <a:spAutoFit/>
          </a:bodyPr>
          <a:lstStyle/>
          <a:p>
            <a:pPr algn="l">
              <a:lnSpc>
                <a:spcPts val="2100"/>
              </a:lnSpc>
              <a:spcBef>
                <a:spcPct val="0"/>
              </a:spcBef>
            </a:pPr>
          </a:p>
          <a:p>
            <a:pPr algn="l">
              <a:lnSpc>
                <a:spcPts val="2100"/>
              </a:lnSpc>
              <a:spcBef>
                <a:spcPct val="0"/>
              </a:spcBef>
            </a:pPr>
            <a:r>
              <a:rPr lang="en-US" sz="1500">
                <a:solidFill>
                  <a:srgbClr val="D97B79"/>
                </a:solidFill>
                <a:latin typeface="Telegraf"/>
                <a:ea typeface="Telegraf"/>
                <a:cs typeface="Telegraf"/>
                <a:sym typeface="Telegraf"/>
              </a:rPr>
              <a:t>orders = dataframes['orders'][['order_id', 'order_purchase_timestamp']].copy()</a:t>
            </a:r>
          </a:p>
          <a:p>
            <a:pPr algn="l">
              <a:lnSpc>
                <a:spcPts val="2100"/>
              </a:lnSpc>
              <a:spcBef>
                <a:spcPct val="0"/>
              </a:spcBef>
            </a:pPr>
            <a:r>
              <a:rPr lang="en-US" sz="1500">
                <a:solidFill>
                  <a:srgbClr val="D97B79"/>
                </a:solidFill>
                <a:latin typeface="Telegraf"/>
                <a:ea typeface="Telegraf"/>
                <a:cs typeface="Telegraf"/>
                <a:sym typeface="Telegraf"/>
              </a:rPr>
              <a:t>payments = dataframes['payments'][['order_id', 'payment_value']].copy()</a:t>
            </a:r>
          </a:p>
          <a:p>
            <a:pPr algn="l">
              <a:lnSpc>
                <a:spcPts val="2100"/>
              </a:lnSpc>
              <a:spcBef>
                <a:spcPct val="0"/>
              </a:spcBef>
            </a:pPr>
            <a:r>
              <a:rPr lang="en-US" sz="1500">
                <a:solidFill>
                  <a:srgbClr val="D97B79"/>
                </a:solidFill>
                <a:latin typeface="Telegraf"/>
                <a:ea typeface="Telegraf"/>
                <a:cs typeface="Telegraf"/>
                <a:sym typeface="Telegraf"/>
              </a:rPr>
              <a:t>orders['order_purchase_timestamp'] = pd.to_datetime(orders['order_purchase_timestamp'], errors='coerce')</a:t>
            </a:r>
          </a:p>
          <a:p>
            <a:pPr algn="l">
              <a:lnSpc>
                <a:spcPts val="2100"/>
              </a:lnSpc>
              <a:spcBef>
                <a:spcPct val="0"/>
              </a:spcBef>
            </a:pPr>
          </a:p>
          <a:p>
            <a:pPr algn="l">
              <a:lnSpc>
                <a:spcPts val="2100"/>
              </a:lnSpc>
              <a:spcBef>
                <a:spcPct val="0"/>
              </a:spcBef>
            </a:pPr>
            <a:r>
              <a:rPr lang="en-US" sz="1500">
                <a:solidFill>
                  <a:srgbClr val="D97B79"/>
                </a:solidFill>
                <a:latin typeface="Telegraf"/>
                <a:ea typeface="Telegraf"/>
                <a:cs typeface="Telegraf"/>
                <a:sym typeface="Telegraf"/>
              </a:rPr>
              <a:t>df_sales = orders.merge(payments, on='order_id', how='inner')</a:t>
            </a:r>
          </a:p>
          <a:p>
            <a:pPr algn="l">
              <a:lnSpc>
                <a:spcPts val="2100"/>
              </a:lnSpc>
              <a:spcBef>
                <a:spcPct val="0"/>
              </a:spcBef>
            </a:pPr>
            <a:r>
              <a:rPr lang="en-US" sz="1500">
                <a:solidFill>
                  <a:srgbClr val="D97B79"/>
                </a:solidFill>
                <a:latin typeface="Telegraf"/>
                <a:ea typeface="Telegraf"/>
                <a:cs typeface="Telegraf"/>
                <a:sym typeface="Telegraf"/>
              </a:rPr>
              <a:t>df_sales = df_sales.loc[:, ~df_sales.columns.duplicated()]</a:t>
            </a:r>
          </a:p>
          <a:p>
            <a:pPr algn="l">
              <a:lnSpc>
                <a:spcPts val="2100"/>
              </a:lnSpc>
              <a:spcBef>
                <a:spcPct val="0"/>
              </a:spcBef>
            </a:pPr>
            <a:r>
              <a:rPr lang="en-US" sz="1500">
                <a:solidFill>
                  <a:srgbClr val="D97B79"/>
                </a:solidFill>
                <a:latin typeface="Telegraf"/>
                <a:ea typeface="Telegraf"/>
                <a:cs typeface="Telegraf"/>
                <a:sym typeface="Telegraf"/>
              </a:rPr>
              <a:t>df_sales['Year'] = df_sales['order_purchase_timestamp'].dt.year</a:t>
            </a:r>
          </a:p>
          <a:p>
            <a:pPr algn="l">
              <a:lnSpc>
                <a:spcPts val="2100"/>
              </a:lnSpc>
              <a:spcBef>
                <a:spcPct val="0"/>
              </a:spcBef>
            </a:pPr>
            <a:r>
              <a:rPr lang="en-US" sz="1500">
                <a:solidFill>
                  <a:srgbClr val="D97B79"/>
                </a:solidFill>
                <a:latin typeface="Telegraf"/>
                <a:ea typeface="Telegraf"/>
                <a:cs typeface="Telegraf"/>
                <a:sym typeface="Telegraf"/>
              </a:rPr>
              <a:t>df_sales['Month'] = df_sales['order_purchase_timestamp'].dt.month</a:t>
            </a:r>
          </a:p>
          <a:p>
            <a:pPr algn="l">
              <a:lnSpc>
                <a:spcPts val="2100"/>
              </a:lnSpc>
              <a:spcBef>
                <a:spcPct val="0"/>
              </a:spcBef>
            </a:pPr>
          </a:p>
          <a:p>
            <a:pPr algn="l">
              <a:lnSpc>
                <a:spcPts val="2100"/>
              </a:lnSpc>
              <a:spcBef>
                <a:spcPct val="0"/>
              </a:spcBef>
            </a:pPr>
            <a:r>
              <a:rPr lang="en-US" sz="1500">
                <a:solidFill>
                  <a:srgbClr val="D97B79"/>
                </a:solidFill>
                <a:latin typeface="Telegraf"/>
                <a:ea typeface="Telegraf"/>
                <a:cs typeface="Telegraf"/>
                <a:sym typeface="Telegraf"/>
              </a:rPr>
              <a:t>df_monthly_sales = df_sales.groupby(['Year', 'Month'], as_index=False)['payment_value'].sum()</a:t>
            </a:r>
          </a:p>
          <a:p>
            <a:pPr algn="l">
              <a:lnSpc>
                <a:spcPts val="2240"/>
              </a:lnSpc>
              <a:spcBef>
                <a:spcPct val="0"/>
              </a:spcBef>
            </a:pPr>
            <a:r>
              <a:rPr lang="en-US" sz="1600">
                <a:solidFill>
                  <a:srgbClr val="D97B79"/>
                </a:solidFill>
                <a:latin typeface="Telegraf"/>
                <a:ea typeface="Telegraf"/>
                <a:cs typeface="Telegraf"/>
                <a:sym typeface="Telegraf"/>
              </a:rPr>
              <a:t>df_monthly_sales = df_monthly_sales.rename(columns={'payment_value': 'Monthly Sales'})</a:t>
            </a:r>
          </a:p>
          <a:p>
            <a:pPr algn="l">
              <a:lnSpc>
                <a:spcPts val="2100"/>
              </a:lnSpc>
              <a:spcBef>
                <a:spcPct val="0"/>
              </a:spcBef>
            </a:pPr>
            <a:r>
              <a:rPr lang="en-US" sz="1500">
                <a:solidFill>
                  <a:srgbClr val="D97B79"/>
                </a:solidFill>
                <a:latin typeface="Telegraf"/>
                <a:ea typeface="Telegraf"/>
                <a:cs typeface="Telegraf"/>
                <a:sym typeface="Telegraf"/>
              </a:rPr>
              <a:t>df_monthly_sales['Cumulative Sales'] = df_monthly_sales['Monthly Sales'].cumsum()</a:t>
            </a:r>
          </a:p>
          <a:p>
            <a:pPr algn="l">
              <a:lnSpc>
                <a:spcPts val="2100"/>
              </a:lnSpc>
              <a:spcBef>
                <a:spcPct val="0"/>
              </a:spcBef>
            </a:pPr>
          </a:p>
          <a:p>
            <a:pPr algn="l">
              <a:lnSpc>
                <a:spcPts val="2100"/>
              </a:lnSpc>
              <a:spcBef>
                <a:spcPct val="0"/>
              </a:spcBef>
            </a:pPr>
            <a:r>
              <a:rPr lang="en-US" sz="1500">
                <a:solidFill>
                  <a:srgbClr val="D97B79"/>
                </a:solidFill>
                <a:latin typeface="Telegraf"/>
                <a:ea typeface="Telegraf"/>
                <a:cs typeface="Telegraf"/>
                <a:sym typeface="Telegraf"/>
              </a:rPr>
              <a:t>df_monthly_sales['Date'] = pd.to_datetime(df_monthly_sales['Year'].astype(str) + '-' + df_monthly_sales['Month'].astype(str), format='%Y-%m')</a:t>
            </a:r>
          </a:p>
          <a:p>
            <a:pPr algn="l">
              <a:lnSpc>
                <a:spcPts val="2100"/>
              </a:lnSpc>
              <a:spcBef>
                <a:spcPct val="0"/>
              </a:spcBef>
            </a:pPr>
          </a:p>
          <a:p>
            <a:pPr algn="l">
              <a:lnSpc>
                <a:spcPts val="2100"/>
              </a:lnSpc>
              <a:spcBef>
                <a:spcPct val="0"/>
              </a:spcBef>
            </a:pPr>
            <a:r>
              <a:rPr lang="en-US" sz="1500">
                <a:solidFill>
                  <a:srgbClr val="692D71"/>
                </a:solidFill>
                <a:latin typeface="Telegraf"/>
                <a:ea typeface="Telegraf"/>
                <a:cs typeface="Telegraf"/>
                <a:sym typeface="Telegraf"/>
              </a:rPr>
              <a:t>select years, months, payment, sum(payment)</a:t>
            </a:r>
          </a:p>
          <a:p>
            <a:pPr algn="l">
              <a:lnSpc>
                <a:spcPts val="2100"/>
              </a:lnSpc>
              <a:spcBef>
                <a:spcPct val="0"/>
              </a:spcBef>
            </a:pPr>
            <a:r>
              <a:rPr lang="en-US" sz="1500">
                <a:solidFill>
                  <a:srgbClr val="692D71"/>
                </a:solidFill>
                <a:latin typeface="Telegraf"/>
                <a:ea typeface="Telegraf"/>
                <a:cs typeface="Telegraf"/>
                <a:sym typeface="Telegraf"/>
              </a:rPr>
              <a:t>over(order by years, months) cummulative_sales from</a:t>
            </a:r>
          </a:p>
          <a:p>
            <a:pPr algn="l">
              <a:lnSpc>
                <a:spcPts val="2100"/>
              </a:lnSpc>
              <a:spcBef>
                <a:spcPct val="0"/>
              </a:spcBef>
            </a:pPr>
            <a:r>
              <a:rPr lang="en-US" sz="1500">
                <a:solidFill>
                  <a:srgbClr val="692D71"/>
                </a:solidFill>
                <a:latin typeface="Telegraf"/>
                <a:ea typeface="Telegraf"/>
                <a:cs typeface="Telegraf"/>
                <a:sym typeface="Telegraf"/>
              </a:rPr>
              <a:t> (select year(orders.order_purchase_timestamp) as years,</a:t>
            </a:r>
          </a:p>
          <a:p>
            <a:pPr algn="l">
              <a:lnSpc>
                <a:spcPts val="2100"/>
              </a:lnSpc>
              <a:spcBef>
                <a:spcPct val="0"/>
              </a:spcBef>
            </a:pPr>
            <a:r>
              <a:rPr lang="en-US" sz="1500">
                <a:solidFill>
                  <a:srgbClr val="692D71"/>
                </a:solidFill>
                <a:latin typeface="Telegraf"/>
                <a:ea typeface="Telegraf"/>
                <a:cs typeface="Telegraf"/>
                <a:sym typeface="Telegraf"/>
              </a:rPr>
              <a:t>month(orders.order_purchase_timestamp) as months,</a:t>
            </a:r>
          </a:p>
          <a:p>
            <a:pPr algn="l">
              <a:lnSpc>
                <a:spcPts val="2100"/>
              </a:lnSpc>
              <a:spcBef>
                <a:spcPct val="0"/>
              </a:spcBef>
            </a:pPr>
            <a:r>
              <a:rPr lang="en-US" sz="1500">
                <a:solidFill>
                  <a:srgbClr val="692D71"/>
                </a:solidFill>
                <a:latin typeface="Telegraf"/>
                <a:ea typeface="Telegraf"/>
                <a:cs typeface="Telegraf"/>
                <a:sym typeface="Telegraf"/>
              </a:rPr>
              <a:t>round(sum(payments.payment_value),2) as payment from orders join payments</a:t>
            </a:r>
          </a:p>
          <a:p>
            <a:pPr algn="l">
              <a:lnSpc>
                <a:spcPts val="2100"/>
              </a:lnSpc>
              <a:spcBef>
                <a:spcPct val="0"/>
              </a:spcBef>
            </a:pPr>
            <a:r>
              <a:rPr lang="en-US" sz="1500">
                <a:solidFill>
                  <a:srgbClr val="692D71"/>
                </a:solidFill>
                <a:latin typeface="Telegraf"/>
                <a:ea typeface="Telegraf"/>
                <a:cs typeface="Telegraf"/>
                <a:sym typeface="Telegraf"/>
              </a:rPr>
              <a:t>on orders.order_id = payments.order_id </a:t>
            </a:r>
          </a:p>
          <a:p>
            <a:pPr algn="l">
              <a:lnSpc>
                <a:spcPts val="2100"/>
              </a:lnSpc>
              <a:spcBef>
                <a:spcPct val="0"/>
              </a:spcBef>
            </a:pPr>
            <a:r>
              <a:rPr lang="en-US" sz="1500">
                <a:solidFill>
                  <a:srgbClr val="692D71"/>
                </a:solidFill>
                <a:latin typeface="Telegraf"/>
                <a:ea typeface="Telegraf"/>
                <a:cs typeface="Telegraf"/>
                <a:sym typeface="Telegraf"/>
              </a:rPr>
              <a:t>group by years, months order by years, months) as a;</a:t>
            </a:r>
          </a:p>
          <a:p>
            <a:pPr algn="l">
              <a:lnSpc>
                <a:spcPts val="2100"/>
              </a:lnSpc>
              <a:spcBef>
                <a:spcPct val="0"/>
              </a:spcBef>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905495" y="657204"/>
            <a:ext cx="16445245" cy="1906519"/>
            <a:chOff x="0" y="0"/>
            <a:chExt cx="5999270" cy="695503"/>
          </a:xfrm>
        </p:grpSpPr>
        <p:sp>
          <p:nvSpPr>
            <p:cNvPr name="Freeform 4" id="4"/>
            <p:cNvSpPr/>
            <p:nvPr/>
          </p:nvSpPr>
          <p:spPr>
            <a:xfrm flipH="false" flipV="false" rot="0">
              <a:off x="0" y="0"/>
              <a:ext cx="5999270" cy="695503"/>
            </a:xfrm>
            <a:custGeom>
              <a:avLst/>
              <a:gdLst/>
              <a:ahLst/>
              <a:cxnLst/>
              <a:rect r="r" b="b" t="t" l="l"/>
              <a:pathLst>
                <a:path h="695503" w="5999270">
                  <a:moveTo>
                    <a:pt x="0" y="0"/>
                  </a:moveTo>
                  <a:lnTo>
                    <a:pt x="5999270" y="0"/>
                  </a:lnTo>
                  <a:lnTo>
                    <a:pt x="5999270" y="695503"/>
                  </a:lnTo>
                  <a:lnTo>
                    <a:pt x="0" y="695503"/>
                  </a:lnTo>
                  <a:close/>
                </a:path>
              </a:pathLst>
            </a:custGeom>
            <a:solidFill>
              <a:srgbClr val="FFFFFF"/>
            </a:solidFill>
          </p:spPr>
        </p:sp>
      </p:grpSp>
      <p:grpSp>
        <p:nvGrpSpPr>
          <p:cNvPr name="Group 5" id="5"/>
          <p:cNvGrpSpPr/>
          <p:nvPr/>
        </p:nvGrpSpPr>
        <p:grpSpPr>
          <a:xfrm rot="0">
            <a:off x="3183995" y="2914053"/>
            <a:ext cx="14166745" cy="2229447"/>
            <a:chOff x="0" y="0"/>
            <a:chExt cx="5168067" cy="813308"/>
          </a:xfrm>
        </p:grpSpPr>
        <p:sp>
          <p:nvSpPr>
            <p:cNvPr name="Freeform 6" id="6"/>
            <p:cNvSpPr/>
            <p:nvPr/>
          </p:nvSpPr>
          <p:spPr>
            <a:xfrm flipH="false" flipV="false" rot="0">
              <a:off x="0" y="0"/>
              <a:ext cx="5168067" cy="813308"/>
            </a:xfrm>
            <a:custGeom>
              <a:avLst/>
              <a:gdLst/>
              <a:ahLst/>
              <a:cxnLst/>
              <a:rect r="r" b="b" t="t" l="l"/>
              <a:pathLst>
                <a:path h="813308" w="5168067">
                  <a:moveTo>
                    <a:pt x="0" y="0"/>
                  </a:moveTo>
                  <a:lnTo>
                    <a:pt x="5168067" y="0"/>
                  </a:lnTo>
                  <a:lnTo>
                    <a:pt x="5168067" y="813308"/>
                  </a:lnTo>
                  <a:lnTo>
                    <a:pt x="0" y="813308"/>
                  </a:lnTo>
                  <a:close/>
                </a:path>
              </a:pathLst>
            </a:custGeom>
            <a:solidFill>
              <a:srgbClr val="FFFFFF"/>
            </a:solidFill>
          </p:spPr>
        </p:sp>
      </p:grpSp>
      <p:grpSp>
        <p:nvGrpSpPr>
          <p:cNvPr name="Group 7" id="7"/>
          <p:cNvGrpSpPr/>
          <p:nvPr/>
        </p:nvGrpSpPr>
        <p:grpSpPr>
          <a:xfrm rot="0">
            <a:off x="3183995" y="5330369"/>
            <a:ext cx="14157220" cy="4956631"/>
            <a:chOff x="0" y="0"/>
            <a:chExt cx="5164592" cy="1808192"/>
          </a:xfrm>
        </p:grpSpPr>
        <p:sp>
          <p:nvSpPr>
            <p:cNvPr name="Freeform 8" id="8"/>
            <p:cNvSpPr/>
            <p:nvPr/>
          </p:nvSpPr>
          <p:spPr>
            <a:xfrm flipH="false" flipV="false" rot="0">
              <a:off x="0" y="0"/>
              <a:ext cx="5164592" cy="1808192"/>
            </a:xfrm>
            <a:custGeom>
              <a:avLst/>
              <a:gdLst/>
              <a:ahLst/>
              <a:cxnLst/>
              <a:rect r="r" b="b" t="t" l="l"/>
              <a:pathLst>
                <a:path h="1808192" w="5164592">
                  <a:moveTo>
                    <a:pt x="0" y="0"/>
                  </a:moveTo>
                  <a:lnTo>
                    <a:pt x="5164592" y="0"/>
                  </a:lnTo>
                  <a:lnTo>
                    <a:pt x="5164592" y="1808192"/>
                  </a:lnTo>
                  <a:lnTo>
                    <a:pt x="0" y="1808192"/>
                  </a:lnTo>
                  <a:close/>
                </a:path>
              </a:pathLst>
            </a:custGeom>
            <a:solidFill>
              <a:srgbClr val="FFFFFF"/>
            </a:solidFill>
          </p:spPr>
        </p:sp>
      </p:grpSp>
      <p:grpSp>
        <p:nvGrpSpPr>
          <p:cNvPr name="Group 9" id="9"/>
          <p:cNvGrpSpPr/>
          <p:nvPr/>
        </p:nvGrpSpPr>
        <p:grpSpPr>
          <a:xfrm rot="0">
            <a:off x="905495" y="2914053"/>
            <a:ext cx="1903745" cy="1589019"/>
            <a:chOff x="0" y="0"/>
            <a:chExt cx="2538326" cy="2118692"/>
          </a:xfrm>
        </p:grpSpPr>
        <p:grpSp>
          <p:nvGrpSpPr>
            <p:cNvPr name="Group 10" id="10"/>
            <p:cNvGrpSpPr/>
            <p:nvPr/>
          </p:nvGrpSpPr>
          <p:grpSpPr>
            <a:xfrm rot="0">
              <a:off x="0" y="0"/>
              <a:ext cx="2538326" cy="2118692"/>
              <a:chOff x="0" y="0"/>
              <a:chExt cx="694491" cy="579678"/>
            </a:xfrm>
          </p:grpSpPr>
          <p:sp>
            <p:nvSpPr>
              <p:cNvPr name="Freeform 11" id="11"/>
              <p:cNvSpPr/>
              <p:nvPr/>
            </p:nvSpPr>
            <p:spPr>
              <a:xfrm flipH="false" flipV="false" rot="0">
                <a:off x="0" y="0"/>
                <a:ext cx="694491" cy="579678"/>
              </a:xfrm>
              <a:custGeom>
                <a:avLst/>
                <a:gdLst/>
                <a:ahLst/>
                <a:cxnLst/>
                <a:rect r="r" b="b" t="t" l="l"/>
                <a:pathLst>
                  <a:path h="579678" w="694491">
                    <a:moveTo>
                      <a:pt x="0" y="0"/>
                    </a:moveTo>
                    <a:lnTo>
                      <a:pt x="694491" y="0"/>
                    </a:lnTo>
                    <a:lnTo>
                      <a:pt x="694491" y="579678"/>
                    </a:lnTo>
                    <a:lnTo>
                      <a:pt x="0" y="579678"/>
                    </a:lnTo>
                    <a:close/>
                  </a:path>
                </a:pathLst>
              </a:custGeom>
              <a:solidFill>
                <a:srgbClr val="FFFFFF"/>
              </a:solidFill>
            </p:spPr>
          </p:sp>
        </p:grpSp>
        <p:sp>
          <p:nvSpPr>
            <p:cNvPr name="Freeform 12" id="12"/>
            <p:cNvSpPr/>
            <p:nvPr/>
          </p:nvSpPr>
          <p:spPr>
            <a:xfrm flipH="false" flipV="false" rot="0">
              <a:off x="651649" y="248767"/>
              <a:ext cx="1235028" cy="1621159"/>
            </a:xfrm>
            <a:custGeom>
              <a:avLst/>
              <a:gdLst/>
              <a:ahLst/>
              <a:cxnLst/>
              <a:rect r="r" b="b" t="t" l="l"/>
              <a:pathLst>
                <a:path h="1621159" w="1235028">
                  <a:moveTo>
                    <a:pt x="0" y="0"/>
                  </a:moveTo>
                  <a:lnTo>
                    <a:pt x="1235028" y="0"/>
                  </a:lnTo>
                  <a:lnTo>
                    <a:pt x="1235028" y="1621158"/>
                  </a:lnTo>
                  <a:lnTo>
                    <a:pt x="0" y="162115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grpSp>
        <p:nvGrpSpPr>
          <p:cNvPr name="Group 13" id="13"/>
          <p:cNvGrpSpPr/>
          <p:nvPr/>
        </p:nvGrpSpPr>
        <p:grpSpPr>
          <a:xfrm rot="0">
            <a:off x="895970" y="6201531"/>
            <a:ext cx="1903745" cy="1589019"/>
            <a:chOff x="0" y="0"/>
            <a:chExt cx="2538326" cy="2118692"/>
          </a:xfrm>
        </p:grpSpPr>
        <p:grpSp>
          <p:nvGrpSpPr>
            <p:cNvPr name="Group 14" id="14"/>
            <p:cNvGrpSpPr/>
            <p:nvPr/>
          </p:nvGrpSpPr>
          <p:grpSpPr>
            <a:xfrm rot="0">
              <a:off x="0" y="0"/>
              <a:ext cx="2538326" cy="2118692"/>
              <a:chOff x="0" y="0"/>
              <a:chExt cx="694491" cy="579678"/>
            </a:xfrm>
          </p:grpSpPr>
          <p:sp>
            <p:nvSpPr>
              <p:cNvPr name="Freeform 15" id="15"/>
              <p:cNvSpPr/>
              <p:nvPr/>
            </p:nvSpPr>
            <p:spPr>
              <a:xfrm flipH="false" flipV="false" rot="0">
                <a:off x="0" y="0"/>
                <a:ext cx="694491" cy="579678"/>
              </a:xfrm>
              <a:custGeom>
                <a:avLst/>
                <a:gdLst/>
                <a:ahLst/>
                <a:cxnLst/>
                <a:rect r="r" b="b" t="t" l="l"/>
                <a:pathLst>
                  <a:path h="579678" w="694491">
                    <a:moveTo>
                      <a:pt x="0" y="0"/>
                    </a:moveTo>
                    <a:lnTo>
                      <a:pt x="694491" y="0"/>
                    </a:lnTo>
                    <a:lnTo>
                      <a:pt x="694491" y="579678"/>
                    </a:lnTo>
                    <a:lnTo>
                      <a:pt x="0" y="579678"/>
                    </a:lnTo>
                    <a:close/>
                  </a:path>
                </a:pathLst>
              </a:custGeom>
              <a:solidFill>
                <a:srgbClr val="FFFFFF"/>
              </a:solidFill>
            </p:spPr>
          </p:sp>
        </p:grpSp>
        <p:sp>
          <p:nvSpPr>
            <p:cNvPr name="Freeform 16" id="16"/>
            <p:cNvSpPr/>
            <p:nvPr/>
          </p:nvSpPr>
          <p:spPr>
            <a:xfrm flipH="false" flipV="false" rot="0">
              <a:off x="495450" y="260744"/>
              <a:ext cx="1547426" cy="1516477"/>
            </a:xfrm>
            <a:custGeom>
              <a:avLst/>
              <a:gdLst/>
              <a:ahLst/>
              <a:cxnLst/>
              <a:rect r="r" b="b" t="t" l="l"/>
              <a:pathLst>
                <a:path h="1516477" w="1547426">
                  <a:moveTo>
                    <a:pt x="0" y="0"/>
                  </a:moveTo>
                  <a:lnTo>
                    <a:pt x="1547426" y="0"/>
                  </a:lnTo>
                  <a:lnTo>
                    <a:pt x="1547426" y="1516477"/>
                  </a:lnTo>
                  <a:lnTo>
                    <a:pt x="0" y="151647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sp>
        <p:nvSpPr>
          <p:cNvPr name="Freeform 17" id="17"/>
          <p:cNvSpPr/>
          <p:nvPr/>
        </p:nvSpPr>
        <p:spPr>
          <a:xfrm flipH="true" flipV="false" rot="0">
            <a:off x="14232334" y="3708562"/>
            <a:ext cx="4405713" cy="7525286"/>
          </a:xfrm>
          <a:custGeom>
            <a:avLst/>
            <a:gdLst/>
            <a:ahLst/>
            <a:cxnLst/>
            <a:rect r="r" b="b" t="t" l="l"/>
            <a:pathLst>
              <a:path h="7525286" w="4405713">
                <a:moveTo>
                  <a:pt x="4405713" y="0"/>
                </a:moveTo>
                <a:lnTo>
                  <a:pt x="0" y="0"/>
                </a:lnTo>
                <a:lnTo>
                  <a:pt x="0" y="7525287"/>
                </a:lnTo>
                <a:lnTo>
                  <a:pt x="4405713" y="7525287"/>
                </a:lnTo>
                <a:lnTo>
                  <a:pt x="4405713"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8" id="18"/>
          <p:cNvSpPr txBox="true"/>
          <p:nvPr/>
        </p:nvSpPr>
        <p:spPr>
          <a:xfrm rot="0">
            <a:off x="2907167" y="923925"/>
            <a:ext cx="12473665" cy="1476412"/>
          </a:xfrm>
          <a:prstGeom prst="rect">
            <a:avLst/>
          </a:prstGeom>
        </p:spPr>
        <p:txBody>
          <a:bodyPr anchor="t" rtlCol="false" tIns="0" lIns="0" bIns="0" rIns="0">
            <a:spAutoFit/>
          </a:bodyPr>
          <a:lstStyle/>
          <a:p>
            <a:pPr algn="ctr">
              <a:lnSpc>
                <a:spcPts val="10800"/>
              </a:lnSpc>
            </a:pPr>
            <a:r>
              <a:rPr lang="en-US" b="true" sz="9000">
                <a:solidFill>
                  <a:srgbClr val="003EA8"/>
                </a:solidFill>
                <a:latin typeface="Telegraf Bold"/>
                <a:ea typeface="Telegraf Bold"/>
                <a:cs typeface="Telegraf Bold"/>
                <a:sym typeface="Telegraf Bold"/>
              </a:rPr>
              <a:t>Advanced Queries -3 </a:t>
            </a:r>
            <a:r>
              <a:rPr lang="en-US" b="true" sz="9000">
                <a:solidFill>
                  <a:srgbClr val="003EA8"/>
                </a:solidFill>
                <a:latin typeface="Telegraf Bold"/>
                <a:ea typeface="Telegraf Bold"/>
                <a:cs typeface="Telegraf Bold"/>
                <a:sym typeface="Telegraf Bold"/>
              </a:rPr>
              <a:t> </a:t>
            </a:r>
          </a:p>
        </p:txBody>
      </p:sp>
      <p:grpSp>
        <p:nvGrpSpPr>
          <p:cNvPr name="Group 19" id="19"/>
          <p:cNvGrpSpPr/>
          <p:nvPr/>
        </p:nvGrpSpPr>
        <p:grpSpPr>
          <a:xfrm rot="0">
            <a:off x="3859018" y="3263683"/>
            <a:ext cx="10152508" cy="1683454"/>
            <a:chOff x="0" y="0"/>
            <a:chExt cx="13536677" cy="2244605"/>
          </a:xfrm>
        </p:grpSpPr>
        <p:sp>
          <p:nvSpPr>
            <p:cNvPr name="TextBox 20" id="20"/>
            <p:cNvSpPr txBox="true"/>
            <p:nvPr/>
          </p:nvSpPr>
          <p:spPr>
            <a:xfrm rot="0">
              <a:off x="0" y="-76200"/>
              <a:ext cx="13536677" cy="778933"/>
            </a:xfrm>
            <a:prstGeom prst="rect">
              <a:avLst/>
            </a:prstGeom>
          </p:spPr>
          <p:txBody>
            <a:bodyPr anchor="t" rtlCol="false" tIns="0" lIns="0" bIns="0" rIns="0">
              <a:spAutoFit/>
            </a:bodyPr>
            <a:lstStyle/>
            <a:p>
              <a:pPr algn="l">
                <a:lnSpc>
                  <a:spcPts val="4550"/>
                </a:lnSpc>
              </a:pPr>
              <a:r>
                <a:rPr lang="en-US" sz="3500" b="true">
                  <a:solidFill>
                    <a:srgbClr val="003EA8"/>
                  </a:solidFill>
                  <a:latin typeface="Telegraf Heavy"/>
                  <a:ea typeface="Telegraf Heavy"/>
                  <a:cs typeface="Telegraf Heavy"/>
                  <a:sym typeface="Telegraf Heavy"/>
                </a:rPr>
                <a:t>3. Year-over-Year Sales Growth</a:t>
              </a:r>
            </a:p>
          </p:txBody>
        </p:sp>
        <p:sp>
          <p:nvSpPr>
            <p:cNvPr name="TextBox 21" id="21"/>
            <p:cNvSpPr txBox="true"/>
            <p:nvPr/>
          </p:nvSpPr>
          <p:spPr>
            <a:xfrm rot="0">
              <a:off x="0" y="786508"/>
              <a:ext cx="13536677" cy="1458097"/>
            </a:xfrm>
            <a:prstGeom prst="rect">
              <a:avLst/>
            </a:prstGeom>
          </p:spPr>
          <p:txBody>
            <a:bodyPr anchor="t" rtlCol="false" tIns="0" lIns="0" bIns="0" rIns="0">
              <a:spAutoFit/>
            </a:bodyPr>
            <a:lstStyle/>
            <a:p>
              <a:pPr algn="l" marL="474979" indent="-237490" lvl="1">
                <a:lnSpc>
                  <a:spcPts val="2859"/>
                </a:lnSpc>
                <a:buFont typeface="Arial"/>
                <a:buChar char="•"/>
              </a:pPr>
              <a:r>
                <a:rPr lang="en-US" sz="2199">
                  <a:solidFill>
                    <a:srgbClr val="000000"/>
                  </a:solidFill>
                  <a:latin typeface="Telegraf"/>
                  <a:ea typeface="Telegraf"/>
                  <a:cs typeface="Telegraf"/>
                  <a:sym typeface="Telegraf"/>
                </a:rPr>
                <a:t>Sales skyrocketed in 2017 with a 12,112.7% increase compared to 2016, followed by a 20.0% growth in 2018. This dramatic jump suggests a major business expansion or increased customer acquisition strategies.</a:t>
              </a:r>
            </a:p>
          </p:txBody>
        </p:sp>
      </p:grpSp>
      <p:grpSp>
        <p:nvGrpSpPr>
          <p:cNvPr name="Group 22" id="22"/>
          <p:cNvGrpSpPr/>
          <p:nvPr/>
        </p:nvGrpSpPr>
        <p:grpSpPr>
          <a:xfrm rot="0">
            <a:off x="3421138" y="5330369"/>
            <a:ext cx="7109036" cy="5556092"/>
            <a:chOff x="0" y="0"/>
            <a:chExt cx="9478715" cy="7408123"/>
          </a:xfrm>
        </p:grpSpPr>
        <p:sp>
          <p:nvSpPr>
            <p:cNvPr name="TextBox 23" id="23"/>
            <p:cNvSpPr txBox="true"/>
            <p:nvPr/>
          </p:nvSpPr>
          <p:spPr>
            <a:xfrm rot="0">
              <a:off x="0" y="-28575"/>
              <a:ext cx="9478715" cy="6859977"/>
            </a:xfrm>
            <a:prstGeom prst="rect">
              <a:avLst/>
            </a:prstGeom>
          </p:spPr>
          <p:txBody>
            <a:bodyPr anchor="t" rtlCol="false" tIns="0" lIns="0" bIns="0" rIns="0">
              <a:spAutoFit/>
            </a:bodyPr>
            <a:lstStyle/>
            <a:p>
              <a:pPr algn="l">
                <a:lnSpc>
                  <a:spcPts val="2080"/>
                </a:lnSpc>
              </a:pPr>
            </a:p>
            <a:p>
              <a:pPr algn="l">
                <a:lnSpc>
                  <a:spcPts val="2080"/>
                </a:lnSpc>
              </a:pPr>
              <a:r>
                <a:rPr lang="en-US" sz="1600">
                  <a:solidFill>
                    <a:srgbClr val="D97B79"/>
                  </a:solidFill>
                  <a:latin typeface="Telegraf"/>
                  <a:ea typeface="Telegraf"/>
                  <a:cs typeface="Telegraf"/>
                  <a:sym typeface="Telegraf"/>
                </a:rPr>
                <a:t>orders = dataframes['orders'][['order_id', 'order_purchase_timestamp']].copy()</a:t>
              </a:r>
            </a:p>
            <a:p>
              <a:pPr algn="l">
                <a:lnSpc>
                  <a:spcPts val="2080"/>
                </a:lnSpc>
              </a:pPr>
              <a:r>
                <a:rPr lang="en-US" sz="1600">
                  <a:solidFill>
                    <a:srgbClr val="D97B79"/>
                  </a:solidFill>
                  <a:latin typeface="Telegraf"/>
                  <a:ea typeface="Telegraf"/>
                  <a:cs typeface="Telegraf"/>
                  <a:sym typeface="Telegraf"/>
                </a:rPr>
                <a:t>payments = dataframes['payments'][['order_id', 'payment_value']].copy()</a:t>
              </a:r>
            </a:p>
            <a:p>
              <a:pPr algn="l">
                <a:lnSpc>
                  <a:spcPts val="2080"/>
                </a:lnSpc>
              </a:pPr>
            </a:p>
            <a:p>
              <a:pPr algn="l">
                <a:lnSpc>
                  <a:spcPts val="2080"/>
                </a:lnSpc>
              </a:pPr>
              <a:r>
                <a:rPr lang="en-US" sz="1600">
                  <a:solidFill>
                    <a:srgbClr val="D97B79"/>
                  </a:solidFill>
                  <a:latin typeface="Telegraf"/>
                  <a:ea typeface="Telegraf"/>
                  <a:cs typeface="Telegraf"/>
                  <a:sym typeface="Telegraf"/>
                </a:rPr>
                <a:t>orders['order_purchase_timestamp'] = pd.to_datetime(orders['order_purchase_timestamp'], errors='coerce')</a:t>
              </a:r>
            </a:p>
            <a:p>
              <a:pPr algn="l">
                <a:lnSpc>
                  <a:spcPts val="2080"/>
                </a:lnSpc>
              </a:pPr>
              <a:r>
                <a:rPr lang="en-US" sz="1600">
                  <a:solidFill>
                    <a:srgbClr val="D97B79"/>
                  </a:solidFill>
                  <a:latin typeface="Telegraf"/>
                  <a:ea typeface="Telegraf"/>
                  <a:cs typeface="Telegraf"/>
                  <a:sym typeface="Telegraf"/>
                </a:rPr>
                <a:t>df_sales = orders.merge(payments, on='order_id', how='inner')</a:t>
              </a:r>
            </a:p>
            <a:p>
              <a:pPr algn="l">
                <a:lnSpc>
                  <a:spcPts val="2080"/>
                </a:lnSpc>
              </a:pPr>
              <a:r>
                <a:rPr lang="en-US" sz="1600">
                  <a:solidFill>
                    <a:srgbClr val="D97B79"/>
                  </a:solidFill>
                  <a:latin typeface="Telegraf"/>
                  <a:ea typeface="Telegraf"/>
                  <a:cs typeface="Telegraf"/>
                  <a:sym typeface="Telegraf"/>
                </a:rPr>
                <a:t>df_sales['Year'] = df_sales['order_purchase_timestamp'].dt.year</a:t>
              </a:r>
            </a:p>
            <a:p>
              <a:pPr algn="l">
                <a:lnSpc>
                  <a:spcPts val="2080"/>
                </a:lnSpc>
              </a:pPr>
            </a:p>
            <a:p>
              <a:pPr algn="l">
                <a:lnSpc>
                  <a:spcPts val="2080"/>
                </a:lnSpc>
              </a:pPr>
              <a:r>
                <a:rPr lang="en-US" sz="1600">
                  <a:solidFill>
                    <a:srgbClr val="D97B79"/>
                  </a:solidFill>
                  <a:latin typeface="Telegraf"/>
                  <a:ea typeface="Telegraf"/>
                  <a:cs typeface="Telegraf"/>
                  <a:sym typeface="Telegraf"/>
                </a:rPr>
                <a:t>df_yearly_sales = df_sales.groupby('Year', as_index=False)['payment_value'].sum()</a:t>
              </a:r>
            </a:p>
            <a:p>
              <a:pPr algn="l">
                <a:lnSpc>
                  <a:spcPts val="2080"/>
                </a:lnSpc>
              </a:pPr>
              <a:r>
                <a:rPr lang="en-US" sz="1600">
                  <a:solidFill>
                    <a:srgbClr val="D97B79"/>
                  </a:solidFill>
                  <a:latin typeface="Telegraf"/>
                  <a:ea typeface="Telegraf"/>
                  <a:cs typeface="Telegraf"/>
                  <a:sym typeface="Telegraf"/>
                </a:rPr>
                <a:t>df_yearly_sales = df_yearly_sales.rename(columns={'payment_value': 'Total Sales'})</a:t>
              </a:r>
            </a:p>
            <a:p>
              <a:pPr algn="l">
                <a:lnSpc>
                  <a:spcPts val="2080"/>
                </a:lnSpc>
              </a:pPr>
            </a:p>
            <a:p>
              <a:pPr algn="l">
                <a:lnSpc>
                  <a:spcPts val="2080"/>
                </a:lnSpc>
              </a:pPr>
              <a:r>
                <a:rPr lang="en-US" sz="1600">
                  <a:solidFill>
                    <a:srgbClr val="D97B79"/>
                  </a:solidFill>
                  <a:latin typeface="Telegraf"/>
                  <a:ea typeface="Telegraf"/>
                  <a:cs typeface="Telegraf"/>
                  <a:sym typeface="Telegraf"/>
                </a:rPr>
                <a:t>df_yearly_sales['YoY % Growth'] = ((df_yearly_sales['Total Sales'] - df_yearly_sales['Total Sales'].shift(1)) /</a:t>
              </a:r>
            </a:p>
            <a:p>
              <a:pPr algn="l">
                <a:lnSpc>
                  <a:spcPts val="2080"/>
                </a:lnSpc>
              </a:pPr>
              <a:r>
                <a:rPr lang="en-US" sz="1600">
                  <a:solidFill>
                    <a:srgbClr val="D97B79"/>
                  </a:solidFill>
                  <a:latin typeface="Telegraf"/>
                  <a:ea typeface="Telegraf"/>
                  <a:cs typeface="Telegraf"/>
                  <a:sym typeface="Telegraf"/>
                </a:rPr>
                <a:t> df_yearly_sales['Total Sales'].shift(1)) * 100</a:t>
              </a:r>
            </a:p>
            <a:p>
              <a:pPr algn="l">
                <a:lnSpc>
                  <a:spcPts val="2080"/>
                </a:lnSpc>
              </a:pPr>
              <a:r>
                <a:rPr lang="en-US" sz="1600">
                  <a:solidFill>
                    <a:srgbClr val="D97B79"/>
                  </a:solidFill>
                  <a:latin typeface="Telegraf"/>
                  <a:ea typeface="Telegraf"/>
                  <a:cs typeface="Telegraf"/>
                  <a:sym typeface="Telegraf"/>
                </a:rPr>
                <a:t>df_yearly_sales</a:t>
              </a:r>
            </a:p>
            <a:p>
              <a:pPr algn="l">
                <a:lnSpc>
                  <a:spcPts val="2080"/>
                </a:lnSpc>
              </a:pPr>
            </a:p>
          </p:txBody>
        </p:sp>
        <p:sp>
          <p:nvSpPr>
            <p:cNvPr name="TextBox 24" id="24"/>
            <p:cNvSpPr txBox="true"/>
            <p:nvPr/>
          </p:nvSpPr>
          <p:spPr>
            <a:xfrm rot="0">
              <a:off x="0" y="6915176"/>
              <a:ext cx="9478715" cy="492947"/>
            </a:xfrm>
            <a:prstGeom prst="rect">
              <a:avLst/>
            </a:prstGeom>
          </p:spPr>
          <p:txBody>
            <a:bodyPr anchor="t" rtlCol="false" tIns="0" lIns="0" bIns="0" rIns="0">
              <a:spAutoFit/>
            </a:bodyPr>
            <a:lstStyle/>
            <a:p>
              <a:pPr algn="l">
                <a:lnSpc>
                  <a:spcPts val="2859"/>
                </a:lnSpc>
              </a:pPr>
            </a:p>
          </p:txBody>
        </p:sp>
      </p:grpSp>
      <p:grpSp>
        <p:nvGrpSpPr>
          <p:cNvPr name="Group 25" id="25"/>
          <p:cNvGrpSpPr/>
          <p:nvPr/>
        </p:nvGrpSpPr>
        <p:grpSpPr>
          <a:xfrm rot="0">
            <a:off x="-10514" y="9228825"/>
            <a:ext cx="2917681" cy="567677"/>
            <a:chOff x="0" y="0"/>
            <a:chExt cx="3890242" cy="756903"/>
          </a:xfrm>
        </p:grpSpPr>
        <p:grpSp>
          <p:nvGrpSpPr>
            <p:cNvPr name="Group 26" id="26"/>
            <p:cNvGrpSpPr/>
            <p:nvPr/>
          </p:nvGrpSpPr>
          <p:grpSpPr>
            <a:xfrm rot="0">
              <a:off x="0" y="0"/>
              <a:ext cx="3890242" cy="756903"/>
              <a:chOff x="0" y="0"/>
              <a:chExt cx="1064378" cy="207090"/>
            </a:xfrm>
          </p:grpSpPr>
          <p:sp>
            <p:nvSpPr>
              <p:cNvPr name="Freeform 27" id="27"/>
              <p:cNvSpPr/>
              <p:nvPr/>
            </p:nvSpPr>
            <p:spPr>
              <a:xfrm flipH="false" flipV="false" rot="0">
                <a:off x="0" y="0"/>
                <a:ext cx="1064378" cy="207090"/>
              </a:xfrm>
              <a:custGeom>
                <a:avLst/>
                <a:gdLst/>
                <a:ahLst/>
                <a:cxnLst/>
                <a:rect r="r" b="b" t="t" l="l"/>
                <a:pathLst>
                  <a:path h="207090" w="1064378">
                    <a:moveTo>
                      <a:pt x="0" y="0"/>
                    </a:moveTo>
                    <a:lnTo>
                      <a:pt x="1064378" y="0"/>
                    </a:lnTo>
                    <a:lnTo>
                      <a:pt x="1064378" y="207090"/>
                    </a:lnTo>
                    <a:lnTo>
                      <a:pt x="0" y="207090"/>
                    </a:lnTo>
                    <a:close/>
                  </a:path>
                </a:pathLst>
              </a:custGeom>
              <a:solidFill>
                <a:srgbClr val="FFFFFF"/>
              </a:solidFill>
            </p:spPr>
          </p:sp>
        </p:grpSp>
        <p:sp>
          <p:nvSpPr>
            <p:cNvPr name="TextBox 28" id="28"/>
            <p:cNvSpPr txBox="true"/>
            <p:nvPr/>
          </p:nvSpPr>
          <p:spPr>
            <a:xfrm rot="0">
              <a:off x="253225" y="121700"/>
              <a:ext cx="3383793" cy="446828"/>
            </a:xfrm>
            <a:prstGeom prst="rect">
              <a:avLst/>
            </a:prstGeom>
          </p:spPr>
          <p:txBody>
            <a:bodyPr anchor="t" rtlCol="false" tIns="0" lIns="0" bIns="0" rIns="0">
              <a:spAutoFit/>
            </a:bodyPr>
            <a:lstStyle/>
            <a:p>
              <a:pPr algn="ctr">
                <a:lnSpc>
                  <a:spcPts val="2660"/>
                </a:lnSpc>
              </a:pPr>
              <a:r>
                <a:rPr lang="en-US" sz="1900" u="sng">
                  <a:solidFill>
                    <a:srgbClr val="003EA8"/>
                  </a:solidFill>
                  <a:latin typeface="Telegraf"/>
                  <a:ea typeface="Telegraf"/>
                  <a:cs typeface="Telegraf"/>
                  <a:sym typeface="Telegraf"/>
                  <a:hlinkClick r:id="rId9" action="ppaction://hlinksldjump"/>
                </a:rPr>
                <a:t>Back to Agenda Page</a:t>
              </a:r>
            </a:p>
          </p:txBody>
        </p:sp>
      </p:grpSp>
      <p:sp>
        <p:nvSpPr>
          <p:cNvPr name="Freeform 29" id="29"/>
          <p:cNvSpPr/>
          <p:nvPr/>
        </p:nvSpPr>
        <p:spPr>
          <a:xfrm flipH="false" flipV="false" rot="0">
            <a:off x="-1276562" y="-156776"/>
            <a:ext cx="6732164" cy="1627960"/>
          </a:xfrm>
          <a:custGeom>
            <a:avLst/>
            <a:gdLst/>
            <a:ahLst/>
            <a:cxnLst/>
            <a:rect r="r" b="b" t="t" l="l"/>
            <a:pathLst>
              <a:path h="1627960" w="6732164">
                <a:moveTo>
                  <a:pt x="0" y="0"/>
                </a:moveTo>
                <a:lnTo>
                  <a:pt x="6732164" y="0"/>
                </a:lnTo>
                <a:lnTo>
                  <a:pt x="6732164" y="1627960"/>
                </a:lnTo>
                <a:lnTo>
                  <a:pt x="0" y="162796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30" id="30"/>
          <p:cNvSpPr/>
          <p:nvPr/>
        </p:nvSpPr>
        <p:spPr>
          <a:xfrm flipH="false" flipV="false" rot="0">
            <a:off x="463879" y="-156776"/>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31" id="31"/>
          <p:cNvSpPr/>
          <p:nvPr/>
        </p:nvSpPr>
        <p:spPr>
          <a:xfrm flipH="false" flipV="false" rot="0">
            <a:off x="14011526" y="8918221"/>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32" id="32"/>
          <p:cNvSpPr txBox="true"/>
          <p:nvPr/>
        </p:nvSpPr>
        <p:spPr>
          <a:xfrm rot="0">
            <a:off x="10661126" y="5610225"/>
            <a:ext cx="4208346" cy="3101526"/>
          </a:xfrm>
          <a:prstGeom prst="rect">
            <a:avLst/>
          </a:prstGeom>
        </p:spPr>
        <p:txBody>
          <a:bodyPr anchor="t" rtlCol="false" tIns="0" lIns="0" bIns="0" rIns="0">
            <a:spAutoFit/>
          </a:bodyPr>
          <a:lstStyle/>
          <a:p>
            <a:pPr algn="just">
              <a:lnSpc>
                <a:spcPts val="2240"/>
              </a:lnSpc>
              <a:spcBef>
                <a:spcPct val="0"/>
              </a:spcBef>
            </a:pPr>
            <a:r>
              <a:rPr lang="en-US" sz="1600">
                <a:solidFill>
                  <a:srgbClr val="692D71"/>
                </a:solidFill>
                <a:latin typeface="Telegraf"/>
                <a:ea typeface="Telegraf"/>
                <a:cs typeface="Telegraf"/>
                <a:sym typeface="Telegraf"/>
              </a:rPr>
              <a:t>with a as(</a:t>
            </a:r>
          </a:p>
          <a:p>
            <a:pPr algn="just">
              <a:lnSpc>
                <a:spcPts val="2240"/>
              </a:lnSpc>
              <a:spcBef>
                <a:spcPct val="0"/>
              </a:spcBef>
            </a:pPr>
            <a:r>
              <a:rPr lang="en-US" sz="1600">
                <a:solidFill>
                  <a:srgbClr val="692D71"/>
                </a:solidFill>
                <a:latin typeface="Telegraf"/>
                <a:ea typeface="Telegraf"/>
                <a:cs typeface="Telegraf"/>
                <a:sym typeface="Telegraf"/>
              </a:rPr>
              <a:t>select year(orders.order_purchase_timestamp) as years,</a:t>
            </a:r>
          </a:p>
          <a:p>
            <a:pPr algn="just">
              <a:lnSpc>
                <a:spcPts val="2240"/>
              </a:lnSpc>
              <a:spcBef>
                <a:spcPct val="0"/>
              </a:spcBef>
            </a:pPr>
            <a:r>
              <a:rPr lang="en-US" sz="1600">
                <a:solidFill>
                  <a:srgbClr val="692D71"/>
                </a:solidFill>
                <a:latin typeface="Telegraf"/>
                <a:ea typeface="Telegraf"/>
                <a:cs typeface="Telegraf"/>
                <a:sym typeface="Telegraf"/>
              </a:rPr>
              <a:t>round(sum(payments.payment_value),2) as payment from orders join payments</a:t>
            </a:r>
          </a:p>
          <a:p>
            <a:pPr algn="just">
              <a:lnSpc>
                <a:spcPts val="2240"/>
              </a:lnSpc>
              <a:spcBef>
                <a:spcPct val="0"/>
              </a:spcBef>
            </a:pPr>
            <a:r>
              <a:rPr lang="en-US" sz="1600">
                <a:solidFill>
                  <a:srgbClr val="692D71"/>
                </a:solidFill>
                <a:latin typeface="Telegraf"/>
                <a:ea typeface="Telegraf"/>
                <a:cs typeface="Telegraf"/>
                <a:sym typeface="Telegraf"/>
              </a:rPr>
              <a:t>on orders.order_id = payments.order_id </a:t>
            </a:r>
          </a:p>
          <a:p>
            <a:pPr algn="just">
              <a:lnSpc>
                <a:spcPts val="2240"/>
              </a:lnSpc>
              <a:spcBef>
                <a:spcPct val="0"/>
              </a:spcBef>
            </a:pPr>
            <a:r>
              <a:rPr lang="en-US" sz="1600">
                <a:solidFill>
                  <a:srgbClr val="692D71"/>
                </a:solidFill>
                <a:latin typeface="Telegraf"/>
                <a:ea typeface="Telegraf"/>
                <a:cs typeface="Telegraf"/>
                <a:sym typeface="Telegraf"/>
              </a:rPr>
              <a:t>group by years order by years)</a:t>
            </a:r>
          </a:p>
          <a:p>
            <a:pPr algn="just">
              <a:lnSpc>
                <a:spcPts val="2380"/>
              </a:lnSpc>
              <a:spcBef>
                <a:spcPct val="0"/>
              </a:spcBef>
            </a:pPr>
            <a:r>
              <a:rPr lang="en-US" sz="1700">
                <a:solidFill>
                  <a:srgbClr val="692D71"/>
                </a:solidFill>
                <a:latin typeface="Telegraf"/>
                <a:ea typeface="Telegraf"/>
                <a:cs typeface="Telegraf"/>
                <a:sym typeface="Telegraf"/>
              </a:rPr>
              <a:t>select years, ((payment - lag(payment - 1) over(order by years))/lag(payment, 1) over(order by years)) * 100   from a;</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905495" y="2247203"/>
            <a:ext cx="8045761" cy="7740008"/>
            <a:chOff x="0" y="0"/>
            <a:chExt cx="2935115" cy="2823576"/>
          </a:xfrm>
        </p:grpSpPr>
        <p:sp>
          <p:nvSpPr>
            <p:cNvPr name="Freeform 4" id="4"/>
            <p:cNvSpPr/>
            <p:nvPr/>
          </p:nvSpPr>
          <p:spPr>
            <a:xfrm flipH="false" flipV="false" rot="0">
              <a:off x="0" y="0"/>
              <a:ext cx="2935115" cy="2823576"/>
            </a:xfrm>
            <a:custGeom>
              <a:avLst/>
              <a:gdLst/>
              <a:ahLst/>
              <a:cxnLst/>
              <a:rect r="r" b="b" t="t" l="l"/>
              <a:pathLst>
                <a:path h="2823576" w="2935115">
                  <a:moveTo>
                    <a:pt x="0" y="0"/>
                  </a:moveTo>
                  <a:lnTo>
                    <a:pt x="2935115" y="0"/>
                  </a:lnTo>
                  <a:lnTo>
                    <a:pt x="2935115" y="2823576"/>
                  </a:lnTo>
                  <a:lnTo>
                    <a:pt x="0" y="2823576"/>
                  </a:lnTo>
                  <a:close/>
                </a:path>
              </a:pathLst>
            </a:custGeom>
            <a:solidFill>
              <a:srgbClr val="FFFFFF"/>
            </a:solidFill>
          </p:spPr>
        </p:sp>
      </p:grpSp>
      <p:grpSp>
        <p:nvGrpSpPr>
          <p:cNvPr name="Group 5" id="5"/>
          <p:cNvGrpSpPr/>
          <p:nvPr/>
        </p:nvGrpSpPr>
        <p:grpSpPr>
          <a:xfrm rot="0">
            <a:off x="905495" y="973442"/>
            <a:ext cx="8045761" cy="1071338"/>
            <a:chOff x="0" y="0"/>
            <a:chExt cx="2935115" cy="390827"/>
          </a:xfrm>
        </p:grpSpPr>
        <p:sp>
          <p:nvSpPr>
            <p:cNvPr name="Freeform 6" id="6"/>
            <p:cNvSpPr/>
            <p:nvPr/>
          </p:nvSpPr>
          <p:spPr>
            <a:xfrm flipH="false" flipV="false" rot="0">
              <a:off x="0" y="0"/>
              <a:ext cx="2935115" cy="390827"/>
            </a:xfrm>
            <a:custGeom>
              <a:avLst/>
              <a:gdLst/>
              <a:ahLst/>
              <a:cxnLst/>
              <a:rect r="r" b="b" t="t" l="l"/>
              <a:pathLst>
                <a:path h="390827" w="2935115">
                  <a:moveTo>
                    <a:pt x="0" y="0"/>
                  </a:moveTo>
                  <a:lnTo>
                    <a:pt x="2935115" y="0"/>
                  </a:lnTo>
                  <a:lnTo>
                    <a:pt x="2935115" y="390827"/>
                  </a:lnTo>
                  <a:lnTo>
                    <a:pt x="0" y="390827"/>
                  </a:lnTo>
                  <a:close/>
                </a:path>
              </a:pathLst>
            </a:custGeom>
            <a:solidFill>
              <a:srgbClr val="FFFFFF"/>
            </a:solidFill>
          </p:spPr>
        </p:sp>
      </p:grpSp>
      <p:grpSp>
        <p:nvGrpSpPr>
          <p:cNvPr name="Group 7" id="7"/>
          <p:cNvGrpSpPr/>
          <p:nvPr/>
        </p:nvGrpSpPr>
        <p:grpSpPr>
          <a:xfrm rot="0">
            <a:off x="9301531" y="973442"/>
            <a:ext cx="8360528" cy="7721975"/>
            <a:chOff x="0" y="0"/>
            <a:chExt cx="3049943" cy="2816997"/>
          </a:xfrm>
        </p:grpSpPr>
        <p:sp>
          <p:nvSpPr>
            <p:cNvPr name="Freeform 8" id="8"/>
            <p:cNvSpPr/>
            <p:nvPr/>
          </p:nvSpPr>
          <p:spPr>
            <a:xfrm flipH="false" flipV="false" rot="0">
              <a:off x="0" y="0"/>
              <a:ext cx="3049943" cy="2816997"/>
            </a:xfrm>
            <a:custGeom>
              <a:avLst/>
              <a:gdLst/>
              <a:ahLst/>
              <a:cxnLst/>
              <a:rect r="r" b="b" t="t" l="l"/>
              <a:pathLst>
                <a:path h="2816997" w="3049943">
                  <a:moveTo>
                    <a:pt x="0" y="0"/>
                  </a:moveTo>
                  <a:lnTo>
                    <a:pt x="3049943" y="0"/>
                  </a:lnTo>
                  <a:lnTo>
                    <a:pt x="3049943" y="2816997"/>
                  </a:lnTo>
                  <a:lnTo>
                    <a:pt x="0" y="2816997"/>
                  </a:lnTo>
                  <a:close/>
                </a:path>
              </a:pathLst>
            </a:custGeom>
            <a:solidFill>
              <a:srgbClr val="FFFFFF"/>
            </a:solidFill>
          </p:spPr>
        </p:sp>
      </p:grpSp>
      <p:sp>
        <p:nvSpPr>
          <p:cNvPr name="Freeform 9" id="9"/>
          <p:cNvSpPr/>
          <p:nvPr/>
        </p:nvSpPr>
        <p:spPr>
          <a:xfrm flipH="true" flipV="false" rot="0">
            <a:off x="9144000" y="8529389"/>
            <a:ext cx="4111803" cy="1457821"/>
          </a:xfrm>
          <a:custGeom>
            <a:avLst/>
            <a:gdLst/>
            <a:ahLst/>
            <a:cxnLst/>
            <a:rect r="r" b="b" t="t" l="l"/>
            <a:pathLst>
              <a:path h="1457821" w="4111803">
                <a:moveTo>
                  <a:pt x="4111803" y="0"/>
                </a:moveTo>
                <a:lnTo>
                  <a:pt x="0" y="0"/>
                </a:lnTo>
                <a:lnTo>
                  <a:pt x="0" y="1457822"/>
                </a:lnTo>
                <a:lnTo>
                  <a:pt x="4111803" y="1457822"/>
                </a:lnTo>
                <a:lnTo>
                  <a:pt x="4111803"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17441250" y="656871"/>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587084" y="4917542"/>
            <a:ext cx="441616" cy="633141"/>
          </a:xfrm>
          <a:custGeom>
            <a:avLst/>
            <a:gdLst/>
            <a:ahLst/>
            <a:cxnLst/>
            <a:rect r="r" b="b" t="t" l="l"/>
            <a:pathLst>
              <a:path h="633141" w="441616">
                <a:moveTo>
                  <a:pt x="0" y="0"/>
                </a:moveTo>
                <a:lnTo>
                  <a:pt x="441616" y="0"/>
                </a:lnTo>
                <a:lnTo>
                  <a:pt x="441616" y="633140"/>
                </a:lnTo>
                <a:lnTo>
                  <a:pt x="0" y="63314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2" id="12"/>
          <p:cNvGrpSpPr/>
          <p:nvPr/>
        </p:nvGrpSpPr>
        <p:grpSpPr>
          <a:xfrm rot="0">
            <a:off x="1028700" y="2457639"/>
            <a:ext cx="7352233" cy="1444712"/>
            <a:chOff x="0" y="0"/>
            <a:chExt cx="9802977" cy="1926283"/>
          </a:xfrm>
        </p:grpSpPr>
        <p:sp>
          <p:nvSpPr>
            <p:cNvPr name="TextBox 13" id="13"/>
            <p:cNvSpPr txBox="true"/>
            <p:nvPr/>
          </p:nvSpPr>
          <p:spPr>
            <a:xfrm rot="0">
              <a:off x="0" y="-57150"/>
              <a:ext cx="9802977" cy="886983"/>
            </a:xfrm>
            <a:prstGeom prst="rect">
              <a:avLst/>
            </a:prstGeom>
          </p:spPr>
          <p:txBody>
            <a:bodyPr anchor="t" rtlCol="false" tIns="0" lIns="0" bIns="0" rIns="0">
              <a:spAutoFit/>
            </a:bodyPr>
            <a:lstStyle/>
            <a:p>
              <a:pPr algn="l">
                <a:lnSpc>
                  <a:spcPts val="2600"/>
                </a:lnSpc>
              </a:pPr>
              <a:r>
                <a:rPr lang="en-US" sz="2000" b="true">
                  <a:solidFill>
                    <a:srgbClr val="003EA8"/>
                  </a:solidFill>
                  <a:latin typeface="Telegraf Heavy"/>
                  <a:ea typeface="Telegraf Heavy"/>
                  <a:cs typeface="Telegraf Heavy"/>
                  <a:sym typeface="Telegraf Heavy"/>
                </a:rPr>
                <a:t>4. Customer Retention Rate (6-Month Repurchase Rate)</a:t>
              </a:r>
            </a:p>
          </p:txBody>
        </p:sp>
        <p:sp>
          <p:nvSpPr>
            <p:cNvPr name="TextBox 14" id="14"/>
            <p:cNvSpPr txBox="true"/>
            <p:nvPr/>
          </p:nvSpPr>
          <p:spPr>
            <a:xfrm rot="0">
              <a:off x="0" y="932657"/>
              <a:ext cx="9802977" cy="993626"/>
            </a:xfrm>
            <a:prstGeom prst="rect">
              <a:avLst/>
            </a:prstGeom>
          </p:spPr>
          <p:txBody>
            <a:bodyPr anchor="t" rtlCol="false" tIns="0" lIns="0" bIns="0" rIns="0">
              <a:spAutoFit/>
            </a:bodyPr>
            <a:lstStyle/>
            <a:p>
              <a:pPr algn="l" marL="323853" indent="-161927" lvl="1">
                <a:lnSpc>
                  <a:spcPts val="1950"/>
                </a:lnSpc>
                <a:buFont typeface="Arial"/>
                <a:buChar char="•"/>
              </a:pPr>
              <a:r>
                <a:rPr lang="en-US" sz="1500">
                  <a:solidFill>
                    <a:srgbClr val="000000"/>
                  </a:solidFill>
                  <a:latin typeface="Telegraf"/>
                  <a:ea typeface="Telegraf"/>
                  <a:cs typeface="Telegraf"/>
                  <a:sym typeface="Telegraf"/>
                </a:rPr>
                <a:t>The repeat purchase rate is 0.0%, meaning no customers made another purchase within 6 months of their first order. This highlights an opportunity to improve retention through loyalty programs and personalized marketing.</a:t>
              </a:r>
            </a:p>
          </p:txBody>
        </p:sp>
      </p:grpSp>
      <p:sp>
        <p:nvSpPr>
          <p:cNvPr name="TextBox 15" id="15"/>
          <p:cNvSpPr txBox="true"/>
          <p:nvPr/>
        </p:nvSpPr>
        <p:spPr>
          <a:xfrm rot="0">
            <a:off x="1299274" y="3845201"/>
            <a:ext cx="7651982" cy="5982484"/>
          </a:xfrm>
          <a:prstGeom prst="rect">
            <a:avLst/>
          </a:prstGeom>
        </p:spPr>
        <p:txBody>
          <a:bodyPr anchor="t" rtlCol="false" tIns="0" lIns="0" bIns="0" rIns="0">
            <a:spAutoFit/>
          </a:bodyPr>
          <a:lstStyle/>
          <a:p>
            <a:pPr algn="l">
              <a:lnSpc>
                <a:spcPts val="2008"/>
              </a:lnSpc>
              <a:spcBef>
                <a:spcPct val="0"/>
              </a:spcBef>
            </a:pPr>
          </a:p>
          <a:p>
            <a:pPr algn="l">
              <a:lnSpc>
                <a:spcPts val="2008"/>
              </a:lnSpc>
              <a:spcBef>
                <a:spcPct val="0"/>
              </a:spcBef>
            </a:pPr>
            <a:r>
              <a:rPr lang="en-US" sz="1434">
                <a:solidFill>
                  <a:srgbClr val="D97B79"/>
                </a:solidFill>
                <a:latin typeface="Telegraf"/>
                <a:ea typeface="Telegraf"/>
                <a:cs typeface="Telegraf"/>
                <a:sym typeface="Telegraf"/>
              </a:rPr>
              <a:t>customers = dataframes['customers'][['customer_id']].copy()</a:t>
            </a:r>
          </a:p>
          <a:p>
            <a:pPr algn="l">
              <a:lnSpc>
                <a:spcPts val="2148"/>
              </a:lnSpc>
              <a:spcBef>
                <a:spcPct val="0"/>
              </a:spcBef>
            </a:pPr>
            <a:r>
              <a:rPr lang="en-US" sz="1534">
                <a:solidFill>
                  <a:srgbClr val="D97B79"/>
                </a:solidFill>
                <a:latin typeface="Telegraf"/>
                <a:ea typeface="Telegraf"/>
                <a:cs typeface="Telegraf"/>
                <a:sym typeface="Telegraf"/>
              </a:rPr>
              <a:t>orders = dataframes['orders'][['customer_id', 'order_purchase_timestamp']].copy()</a:t>
            </a:r>
          </a:p>
          <a:p>
            <a:pPr algn="l">
              <a:lnSpc>
                <a:spcPts val="2008"/>
              </a:lnSpc>
              <a:spcBef>
                <a:spcPct val="0"/>
              </a:spcBef>
            </a:pPr>
            <a:r>
              <a:rPr lang="en-US" sz="1434">
                <a:solidFill>
                  <a:srgbClr val="D97B79"/>
                </a:solidFill>
                <a:latin typeface="Telegraf"/>
                <a:ea typeface="Telegraf"/>
                <a:cs typeface="Telegraf"/>
                <a:sym typeface="Telegraf"/>
              </a:rPr>
              <a:t>orders['order_purchase_timestamp'] = pd.to_datetime(orders['order_purchase_timestamp'], errors='coerce')</a:t>
            </a:r>
          </a:p>
          <a:p>
            <a:pPr algn="l">
              <a:lnSpc>
                <a:spcPts val="2008"/>
              </a:lnSpc>
              <a:spcBef>
                <a:spcPct val="0"/>
              </a:spcBef>
            </a:pPr>
            <a:r>
              <a:rPr lang="en-US" sz="1434">
                <a:solidFill>
                  <a:srgbClr val="D97B79"/>
                </a:solidFill>
                <a:latin typeface="Telegraf"/>
                <a:ea typeface="Telegraf"/>
                <a:cs typeface="Telegraf"/>
                <a:sym typeface="Telegraf"/>
              </a:rPr>
              <a:t>first_orders = orders.groupby('customer_id')['order_purchase_timestamp'].min().reset_index()</a:t>
            </a:r>
          </a:p>
          <a:p>
            <a:pPr algn="l">
              <a:lnSpc>
                <a:spcPts val="2008"/>
              </a:lnSpc>
              <a:spcBef>
                <a:spcPct val="0"/>
              </a:spcBef>
            </a:pPr>
            <a:r>
              <a:rPr lang="en-US" sz="1434">
                <a:solidFill>
                  <a:srgbClr val="D97B79"/>
                </a:solidFill>
                <a:latin typeface="Telegraf"/>
                <a:ea typeface="Telegraf"/>
                <a:cs typeface="Telegraf"/>
                <a:sym typeface="Telegraf"/>
              </a:rPr>
              <a:t>first_orders = first_orders.rename(columns={'order_purchase_timestamp': 'first_order'})</a:t>
            </a:r>
          </a:p>
          <a:p>
            <a:pPr algn="l">
              <a:lnSpc>
                <a:spcPts val="2008"/>
              </a:lnSpc>
              <a:spcBef>
                <a:spcPct val="0"/>
              </a:spcBef>
            </a:pPr>
            <a:r>
              <a:rPr lang="en-US" sz="1434">
                <a:solidFill>
                  <a:srgbClr val="D97B79"/>
                </a:solidFill>
                <a:latin typeface="Telegraf"/>
                <a:ea typeface="Telegraf"/>
                <a:cs typeface="Telegraf"/>
                <a:sym typeface="Telegraf"/>
              </a:rPr>
              <a:t>df_repeat_orders = orders.merge(first_orders, on='customer_id', how='inner')</a:t>
            </a:r>
          </a:p>
          <a:p>
            <a:pPr algn="l">
              <a:lnSpc>
                <a:spcPts val="2008"/>
              </a:lnSpc>
              <a:spcBef>
                <a:spcPct val="0"/>
              </a:spcBef>
            </a:pPr>
            <a:r>
              <a:rPr lang="en-US" sz="1434">
                <a:solidFill>
                  <a:srgbClr val="D97B79"/>
                </a:solidFill>
                <a:latin typeface="Telegraf"/>
                <a:ea typeface="Telegraf"/>
                <a:cs typeface="Telegraf"/>
                <a:sym typeface="Telegraf"/>
              </a:rPr>
              <a:t>df_repeat_orders = df_repeat_orders[</a:t>
            </a:r>
          </a:p>
          <a:p>
            <a:pPr algn="l">
              <a:lnSpc>
                <a:spcPts val="2008"/>
              </a:lnSpc>
              <a:spcBef>
                <a:spcPct val="0"/>
              </a:spcBef>
            </a:pPr>
            <a:r>
              <a:rPr lang="en-US" sz="1434">
                <a:solidFill>
                  <a:srgbClr val="D97B79"/>
                </a:solidFill>
                <a:latin typeface="Telegraf"/>
                <a:ea typeface="Telegraf"/>
                <a:cs typeface="Telegraf"/>
                <a:sym typeface="Telegraf"/>
              </a:rPr>
              <a:t>    (df_repeat_orders['order_purchase_timestamp'] &gt; df_repeat_orders['first_order']) &amp;</a:t>
            </a:r>
          </a:p>
          <a:p>
            <a:pPr algn="l">
              <a:lnSpc>
                <a:spcPts val="2008"/>
              </a:lnSpc>
              <a:spcBef>
                <a:spcPct val="0"/>
              </a:spcBef>
            </a:pPr>
            <a:r>
              <a:rPr lang="en-US" sz="1434">
                <a:solidFill>
                  <a:srgbClr val="D97B79"/>
                </a:solidFill>
                <a:latin typeface="Telegraf"/>
                <a:ea typeface="Telegraf"/>
                <a:cs typeface="Telegraf"/>
                <a:sym typeface="Telegraf"/>
              </a:rPr>
              <a:t>    (df_repeat_orders['order_purchase_timestamp'] &lt; df_repeat_orders['first_order'] + pd.DateOffset(months=6))</a:t>
            </a:r>
          </a:p>
          <a:p>
            <a:pPr algn="l">
              <a:lnSpc>
                <a:spcPts val="2008"/>
              </a:lnSpc>
              <a:spcBef>
                <a:spcPct val="0"/>
              </a:spcBef>
            </a:pPr>
          </a:p>
          <a:p>
            <a:pPr algn="l">
              <a:lnSpc>
                <a:spcPts val="2008"/>
              </a:lnSpc>
              <a:spcBef>
                <a:spcPct val="0"/>
              </a:spcBef>
            </a:pPr>
            <a:r>
              <a:rPr lang="en-US" sz="1434">
                <a:solidFill>
                  <a:srgbClr val="D97B79"/>
                </a:solidFill>
                <a:latin typeface="Telegraf"/>
                <a:ea typeface="Telegraf"/>
                <a:cs typeface="Telegraf"/>
                <a:sym typeface="Telegraf"/>
              </a:rPr>
              <a:t>repeat_customers = df_repeat_orders['customer_id'].nunique()</a:t>
            </a:r>
          </a:p>
          <a:p>
            <a:pPr algn="l">
              <a:lnSpc>
                <a:spcPts val="2008"/>
              </a:lnSpc>
              <a:spcBef>
                <a:spcPct val="0"/>
              </a:spcBef>
            </a:pPr>
            <a:r>
              <a:rPr lang="en-US" sz="1434">
                <a:solidFill>
                  <a:srgbClr val="D97B79"/>
                </a:solidFill>
                <a:latin typeface="Telegraf"/>
                <a:ea typeface="Telegraf"/>
                <a:cs typeface="Telegraf"/>
                <a:sym typeface="Telegraf"/>
              </a:rPr>
              <a:t>total_customers = first_orders['customer_id'].nunique()</a:t>
            </a:r>
          </a:p>
          <a:p>
            <a:pPr algn="l">
              <a:lnSpc>
                <a:spcPts val="2008"/>
              </a:lnSpc>
              <a:spcBef>
                <a:spcPct val="0"/>
              </a:spcBef>
            </a:pPr>
            <a:r>
              <a:rPr lang="en-US" sz="1434">
                <a:solidFill>
                  <a:srgbClr val="D97B79"/>
                </a:solidFill>
                <a:latin typeface="Telegraf"/>
                <a:ea typeface="Telegraf"/>
                <a:cs typeface="Telegraf"/>
                <a:sym typeface="Telegraf"/>
              </a:rPr>
              <a:t>repeat_purchase_rate = (repeat_customers / total_customers) * 100 if total_customers &gt; 0 else 0.0</a:t>
            </a:r>
          </a:p>
          <a:p>
            <a:pPr algn="l">
              <a:lnSpc>
                <a:spcPts val="2008"/>
              </a:lnSpc>
              <a:spcBef>
                <a:spcPct val="0"/>
              </a:spcBef>
            </a:pPr>
            <a:r>
              <a:rPr lang="en-US" sz="1434">
                <a:solidFill>
                  <a:srgbClr val="D97B79"/>
                </a:solidFill>
                <a:latin typeface="Telegraf"/>
                <a:ea typeface="Telegraf"/>
                <a:cs typeface="Telegraf"/>
                <a:sym typeface="Telegraf"/>
              </a:rPr>
              <a:t>df = pd.DataFrame({'Repeat Purchase Rate': [repeat_purchase_rate]})</a:t>
            </a:r>
          </a:p>
          <a:p>
            <a:pPr algn="l">
              <a:lnSpc>
                <a:spcPts val="2008"/>
              </a:lnSpc>
              <a:spcBef>
                <a:spcPct val="0"/>
              </a:spcBef>
            </a:pPr>
            <a:r>
              <a:rPr lang="en-US" sz="1434">
                <a:solidFill>
                  <a:srgbClr val="D97B79"/>
                </a:solidFill>
                <a:latin typeface="Telegraf"/>
                <a:ea typeface="Telegraf"/>
                <a:cs typeface="Telegraf"/>
                <a:sym typeface="Telegraf"/>
              </a:rPr>
              <a:t>df</a:t>
            </a:r>
          </a:p>
          <a:p>
            <a:pPr algn="l">
              <a:lnSpc>
                <a:spcPts val="2008"/>
              </a:lnSpc>
              <a:spcBef>
                <a:spcPct val="0"/>
              </a:spcBef>
            </a:pPr>
            <a:r>
              <a:rPr lang="en-US" sz="1434">
                <a:solidFill>
                  <a:srgbClr val="D97B79"/>
                </a:solidFill>
                <a:latin typeface="Telegraf"/>
                <a:ea typeface="Telegraf"/>
                <a:cs typeface="Telegraf"/>
                <a:sym typeface="Telegraf"/>
              </a:rPr>
              <a:t>"since the repeat purchase rate is 0.0, it means that no customer has made a repeat purchase within 6 months of their first purchase "</a:t>
            </a:r>
          </a:p>
          <a:p>
            <a:pPr algn="l">
              <a:lnSpc>
                <a:spcPts val="2008"/>
              </a:lnSpc>
              <a:spcBef>
                <a:spcPct val="0"/>
              </a:spcBef>
            </a:pPr>
          </a:p>
          <a:p>
            <a:pPr algn="l">
              <a:lnSpc>
                <a:spcPts val="2008"/>
              </a:lnSpc>
              <a:spcBef>
                <a:spcPct val="0"/>
              </a:spcBef>
            </a:pPr>
          </a:p>
        </p:txBody>
      </p:sp>
      <p:sp>
        <p:nvSpPr>
          <p:cNvPr name="TextBox 16" id="16"/>
          <p:cNvSpPr txBox="true"/>
          <p:nvPr/>
        </p:nvSpPr>
        <p:spPr>
          <a:xfrm rot="0">
            <a:off x="905495" y="1147137"/>
            <a:ext cx="8045761" cy="835662"/>
          </a:xfrm>
          <a:prstGeom prst="rect">
            <a:avLst/>
          </a:prstGeom>
        </p:spPr>
        <p:txBody>
          <a:bodyPr anchor="t" rtlCol="false" tIns="0" lIns="0" bIns="0" rIns="0">
            <a:spAutoFit/>
          </a:bodyPr>
          <a:lstStyle/>
          <a:p>
            <a:pPr algn="ctr">
              <a:lnSpc>
                <a:spcPts val="6439"/>
              </a:lnSpc>
              <a:spcBef>
                <a:spcPct val="0"/>
              </a:spcBef>
            </a:pPr>
            <a:r>
              <a:rPr lang="en-US" b="true" sz="4599">
                <a:solidFill>
                  <a:srgbClr val="003EA8"/>
                </a:solidFill>
                <a:latin typeface="Telegraf Bold"/>
                <a:ea typeface="Telegraf Bold"/>
                <a:cs typeface="Telegraf Bold"/>
                <a:sym typeface="Telegraf Bold"/>
              </a:rPr>
              <a:t>Advanced Queries -4</a:t>
            </a:r>
          </a:p>
        </p:txBody>
      </p:sp>
      <p:sp>
        <p:nvSpPr>
          <p:cNvPr name="TextBox 17" id="17"/>
          <p:cNvSpPr txBox="true"/>
          <p:nvPr/>
        </p:nvSpPr>
        <p:spPr>
          <a:xfrm rot="0">
            <a:off x="9892721" y="1324458"/>
            <a:ext cx="7366579" cy="7100437"/>
          </a:xfrm>
          <a:prstGeom prst="rect">
            <a:avLst/>
          </a:prstGeom>
        </p:spPr>
        <p:txBody>
          <a:bodyPr anchor="t" rtlCol="false" tIns="0" lIns="0" bIns="0" rIns="0">
            <a:spAutoFit/>
          </a:bodyPr>
          <a:lstStyle/>
          <a:p>
            <a:pPr algn="l">
              <a:lnSpc>
                <a:spcPts val="2338"/>
              </a:lnSpc>
              <a:spcBef>
                <a:spcPct val="0"/>
              </a:spcBef>
            </a:pPr>
            <a:r>
              <a:rPr lang="en-US" sz="1670">
                <a:solidFill>
                  <a:srgbClr val="692D71"/>
                </a:solidFill>
                <a:latin typeface="Telegraf"/>
                <a:ea typeface="Telegraf"/>
                <a:cs typeface="Telegraf"/>
                <a:sym typeface="Telegraf"/>
              </a:rPr>
              <a:t>WITH a AS (</a:t>
            </a:r>
          </a:p>
          <a:p>
            <a:pPr algn="l">
              <a:lnSpc>
                <a:spcPts val="2338"/>
              </a:lnSpc>
              <a:spcBef>
                <a:spcPct val="0"/>
              </a:spcBef>
            </a:pPr>
            <a:r>
              <a:rPr lang="en-US" sz="1670">
                <a:solidFill>
                  <a:srgbClr val="692D71"/>
                </a:solidFill>
                <a:latin typeface="Telegraf"/>
                <a:ea typeface="Telegraf"/>
                <a:cs typeface="Telegraf"/>
                <a:sym typeface="Telegraf"/>
              </a:rPr>
              <a:t>    SELECT customers.customer_id,</a:t>
            </a:r>
          </a:p>
          <a:p>
            <a:pPr algn="l">
              <a:lnSpc>
                <a:spcPts val="2338"/>
              </a:lnSpc>
              <a:spcBef>
                <a:spcPct val="0"/>
              </a:spcBef>
            </a:pPr>
            <a:r>
              <a:rPr lang="en-US" sz="1670">
                <a:solidFill>
                  <a:srgbClr val="692D71"/>
                </a:solidFill>
                <a:latin typeface="Telegraf"/>
                <a:ea typeface="Telegraf"/>
                <a:cs typeface="Telegraf"/>
                <a:sym typeface="Telegraf"/>
              </a:rPr>
              <a:t>           MIN(orders.order_purchase_timestamp) AS first_order</a:t>
            </a:r>
          </a:p>
          <a:p>
            <a:pPr algn="l">
              <a:lnSpc>
                <a:spcPts val="2338"/>
              </a:lnSpc>
              <a:spcBef>
                <a:spcPct val="0"/>
              </a:spcBef>
            </a:pPr>
            <a:r>
              <a:rPr lang="en-US" sz="1670">
                <a:solidFill>
                  <a:srgbClr val="692D71"/>
                </a:solidFill>
                <a:latin typeface="Telegraf"/>
                <a:ea typeface="Telegraf"/>
                <a:cs typeface="Telegraf"/>
                <a:sym typeface="Telegraf"/>
              </a:rPr>
              <a:t>    FROM customers </a:t>
            </a:r>
          </a:p>
          <a:p>
            <a:pPr algn="l">
              <a:lnSpc>
                <a:spcPts val="2338"/>
              </a:lnSpc>
              <a:spcBef>
                <a:spcPct val="0"/>
              </a:spcBef>
            </a:pPr>
            <a:r>
              <a:rPr lang="en-US" sz="1670">
                <a:solidFill>
                  <a:srgbClr val="692D71"/>
                </a:solidFill>
                <a:latin typeface="Telegraf"/>
                <a:ea typeface="Telegraf"/>
                <a:cs typeface="Telegraf"/>
                <a:sym typeface="Telegraf"/>
              </a:rPr>
              <a:t>    JOIN orders ON customers.customer_id = orders.customer_id</a:t>
            </a:r>
          </a:p>
          <a:p>
            <a:pPr algn="l">
              <a:lnSpc>
                <a:spcPts val="2338"/>
              </a:lnSpc>
              <a:spcBef>
                <a:spcPct val="0"/>
              </a:spcBef>
            </a:pPr>
            <a:r>
              <a:rPr lang="en-US" sz="1670">
                <a:solidFill>
                  <a:srgbClr val="692D71"/>
                </a:solidFill>
                <a:latin typeface="Telegraf"/>
                <a:ea typeface="Telegraf"/>
                <a:cs typeface="Telegraf"/>
                <a:sym typeface="Telegraf"/>
              </a:rPr>
              <a:t>    GROUP BY customers.customer_id</a:t>
            </a:r>
          </a:p>
          <a:p>
            <a:pPr algn="l">
              <a:lnSpc>
                <a:spcPts val="2338"/>
              </a:lnSpc>
              <a:spcBef>
                <a:spcPct val="0"/>
              </a:spcBef>
            </a:pPr>
            <a:r>
              <a:rPr lang="en-US" sz="1670">
                <a:solidFill>
                  <a:srgbClr val="692D71"/>
                </a:solidFill>
                <a:latin typeface="Telegraf"/>
                <a:ea typeface="Telegraf"/>
                <a:cs typeface="Telegraf"/>
                <a:sym typeface="Telegraf"/>
              </a:rPr>
              <a:t>), </a:t>
            </a:r>
          </a:p>
          <a:p>
            <a:pPr algn="l">
              <a:lnSpc>
                <a:spcPts val="2338"/>
              </a:lnSpc>
              <a:spcBef>
                <a:spcPct val="0"/>
              </a:spcBef>
            </a:pPr>
            <a:r>
              <a:rPr lang="en-US" sz="1670">
                <a:solidFill>
                  <a:srgbClr val="692D71"/>
                </a:solidFill>
                <a:latin typeface="Telegraf"/>
                <a:ea typeface="Telegraf"/>
                <a:cs typeface="Telegraf"/>
                <a:sym typeface="Telegraf"/>
              </a:rPr>
              <a:t>b AS (</a:t>
            </a:r>
          </a:p>
          <a:p>
            <a:pPr algn="l">
              <a:lnSpc>
                <a:spcPts val="2338"/>
              </a:lnSpc>
              <a:spcBef>
                <a:spcPct val="0"/>
              </a:spcBef>
            </a:pPr>
            <a:r>
              <a:rPr lang="en-US" sz="1670">
                <a:solidFill>
                  <a:srgbClr val="692D71"/>
                </a:solidFill>
                <a:latin typeface="Telegraf"/>
                <a:ea typeface="Telegraf"/>
                <a:cs typeface="Telegraf"/>
                <a:sym typeface="Telegraf"/>
              </a:rPr>
              <a:t>    SELECT a.customer_id, </a:t>
            </a:r>
          </a:p>
          <a:p>
            <a:pPr algn="l">
              <a:lnSpc>
                <a:spcPts val="2338"/>
              </a:lnSpc>
              <a:spcBef>
                <a:spcPct val="0"/>
              </a:spcBef>
            </a:pPr>
            <a:r>
              <a:rPr lang="en-US" sz="1670">
                <a:solidFill>
                  <a:srgbClr val="692D71"/>
                </a:solidFill>
                <a:latin typeface="Telegraf"/>
                <a:ea typeface="Telegraf"/>
                <a:cs typeface="Telegraf"/>
                <a:sym typeface="Telegraf"/>
              </a:rPr>
              <a:t>           COUNT(DISTINCT orders.order_purchase_timestamp) AS next_order</a:t>
            </a:r>
          </a:p>
          <a:p>
            <a:pPr algn="l">
              <a:lnSpc>
                <a:spcPts val="2338"/>
              </a:lnSpc>
              <a:spcBef>
                <a:spcPct val="0"/>
              </a:spcBef>
            </a:pPr>
            <a:r>
              <a:rPr lang="en-US" sz="1670">
                <a:solidFill>
                  <a:srgbClr val="692D71"/>
                </a:solidFill>
                <a:latin typeface="Telegraf"/>
                <a:ea typeface="Telegraf"/>
                <a:cs typeface="Telegraf"/>
                <a:sym typeface="Telegraf"/>
              </a:rPr>
              <a:t>    FROM a </a:t>
            </a:r>
          </a:p>
          <a:p>
            <a:pPr algn="l">
              <a:lnSpc>
                <a:spcPts val="2338"/>
              </a:lnSpc>
              <a:spcBef>
                <a:spcPct val="0"/>
              </a:spcBef>
            </a:pPr>
            <a:r>
              <a:rPr lang="en-US" sz="1670">
                <a:solidFill>
                  <a:srgbClr val="692D71"/>
                </a:solidFill>
                <a:latin typeface="Telegraf"/>
                <a:ea typeface="Telegraf"/>
                <a:cs typeface="Telegraf"/>
                <a:sym typeface="Telegraf"/>
              </a:rPr>
              <a:t>    JOIN orders ON orders.customer_id = a.customer_id</a:t>
            </a:r>
          </a:p>
          <a:p>
            <a:pPr algn="l">
              <a:lnSpc>
                <a:spcPts val="2338"/>
              </a:lnSpc>
              <a:spcBef>
                <a:spcPct val="0"/>
              </a:spcBef>
            </a:pPr>
            <a:r>
              <a:rPr lang="en-US" sz="1670">
                <a:solidFill>
                  <a:srgbClr val="692D71"/>
                </a:solidFill>
                <a:latin typeface="Telegraf"/>
                <a:ea typeface="Telegraf"/>
                <a:cs typeface="Telegraf"/>
                <a:sym typeface="Telegraf"/>
              </a:rPr>
              <a:t>               AND orders.order_purchase_timestamp &gt; a.first_order</a:t>
            </a:r>
          </a:p>
          <a:p>
            <a:pPr algn="l">
              <a:lnSpc>
                <a:spcPts val="2338"/>
              </a:lnSpc>
              <a:spcBef>
                <a:spcPct val="0"/>
              </a:spcBef>
            </a:pPr>
            <a:r>
              <a:rPr lang="en-US" sz="1670">
                <a:solidFill>
                  <a:srgbClr val="692D71"/>
                </a:solidFill>
                <a:latin typeface="Telegraf"/>
                <a:ea typeface="Telegraf"/>
                <a:cs typeface="Telegraf"/>
                <a:sym typeface="Telegraf"/>
              </a:rPr>
              <a:t>               AND orders.order_purchase_timestamp &lt; DATE_ADD(a.first_order, INTERVAL 6 MONTH)</a:t>
            </a:r>
          </a:p>
          <a:p>
            <a:pPr algn="l">
              <a:lnSpc>
                <a:spcPts val="2338"/>
              </a:lnSpc>
              <a:spcBef>
                <a:spcPct val="0"/>
              </a:spcBef>
            </a:pPr>
            <a:r>
              <a:rPr lang="en-US" sz="1670">
                <a:solidFill>
                  <a:srgbClr val="692D71"/>
                </a:solidFill>
                <a:latin typeface="Telegraf"/>
                <a:ea typeface="Telegraf"/>
                <a:cs typeface="Telegraf"/>
                <a:sym typeface="Telegraf"/>
              </a:rPr>
              <a:t>    GROUP BY a.customer_id</a:t>
            </a:r>
          </a:p>
          <a:p>
            <a:pPr algn="l">
              <a:lnSpc>
                <a:spcPts val="2338"/>
              </a:lnSpc>
              <a:spcBef>
                <a:spcPct val="0"/>
              </a:spcBef>
            </a:pPr>
            <a:r>
              <a:rPr lang="en-US" sz="1670">
                <a:solidFill>
                  <a:srgbClr val="692D71"/>
                </a:solidFill>
                <a:latin typeface="Telegraf"/>
                <a:ea typeface="Telegraf"/>
                <a:cs typeface="Telegraf"/>
                <a:sym typeface="Telegraf"/>
              </a:rPr>
              <a:t>)</a:t>
            </a:r>
          </a:p>
          <a:p>
            <a:pPr algn="l">
              <a:lnSpc>
                <a:spcPts val="2338"/>
              </a:lnSpc>
              <a:spcBef>
                <a:spcPct val="0"/>
              </a:spcBef>
            </a:pPr>
            <a:r>
              <a:rPr lang="en-US" sz="1670">
                <a:solidFill>
                  <a:srgbClr val="692D71"/>
                </a:solidFill>
                <a:latin typeface="Telegraf"/>
                <a:ea typeface="Telegraf"/>
                <a:cs typeface="Telegraf"/>
                <a:sym typeface="Telegraf"/>
              </a:rPr>
              <a:t>SELECT </a:t>
            </a:r>
          </a:p>
          <a:p>
            <a:pPr algn="l">
              <a:lnSpc>
                <a:spcPts val="2338"/>
              </a:lnSpc>
              <a:spcBef>
                <a:spcPct val="0"/>
              </a:spcBef>
            </a:pPr>
            <a:r>
              <a:rPr lang="en-US" sz="1670">
                <a:solidFill>
                  <a:srgbClr val="692D71"/>
                </a:solidFill>
                <a:latin typeface="Telegraf"/>
                <a:ea typeface="Telegraf"/>
                <a:cs typeface="Telegraf"/>
                <a:sym typeface="Telegraf"/>
              </a:rPr>
              <a:t>    100 * (COUNT(DISTINCT b.customer_id) / COUNT(DISTINCT a.customer_id)) AS repeat_purchase_rate</a:t>
            </a:r>
          </a:p>
          <a:p>
            <a:pPr algn="l">
              <a:lnSpc>
                <a:spcPts val="2338"/>
              </a:lnSpc>
              <a:spcBef>
                <a:spcPct val="0"/>
              </a:spcBef>
            </a:pPr>
            <a:r>
              <a:rPr lang="en-US" sz="1670">
                <a:solidFill>
                  <a:srgbClr val="692D71"/>
                </a:solidFill>
                <a:latin typeface="Telegraf"/>
                <a:ea typeface="Telegraf"/>
                <a:cs typeface="Telegraf"/>
                <a:sym typeface="Telegraf"/>
              </a:rPr>
              <a:t>FROM a </a:t>
            </a:r>
          </a:p>
          <a:p>
            <a:pPr algn="l">
              <a:lnSpc>
                <a:spcPts val="2338"/>
              </a:lnSpc>
              <a:spcBef>
                <a:spcPct val="0"/>
              </a:spcBef>
            </a:pPr>
            <a:r>
              <a:rPr lang="en-US" sz="1670">
                <a:solidFill>
                  <a:srgbClr val="692D71"/>
                </a:solidFill>
                <a:latin typeface="Telegraf"/>
                <a:ea typeface="Telegraf"/>
                <a:cs typeface="Telegraf"/>
                <a:sym typeface="Telegraf"/>
              </a:rPr>
              <a:t>LEFT JOIN b ON a.customer_id = b.customer_id;</a:t>
            </a:r>
          </a:p>
          <a:p>
            <a:pPr algn="l">
              <a:lnSpc>
                <a:spcPts val="2338"/>
              </a:lnSpc>
              <a:spcBef>
                <a:spcPct val="0"/>
              </a:spcBef>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905495" y="333044"/>
            <a:ext cx="16444941" cy="934419"/>
            <a:chOff x="0" y="0"/>
            <a:chExt cx="5999159" cy="340879"/>
          </a:xfrm>
        </p:grpSpPr>
        <p:sp>
          <p:nvSpPr>
            <p:cNvPr name="Freeform 4" id="4"/>
            <p:cNvSpPr/>
            <p:nvPr/>
          </p:nvSpPr>
          <p:spPr>
            <a:xfrm flipH="false" flipV="false" rot="0">
              <a:off x="0" y="0"/>
              <a:ext cx="5999159" cy="340879"/>
            </a:xfrm>
            <a:custGeom>
              <a:avLst/>
              <a:gdLst/>
              <a:ahLst/>
              <a:cxnLst/>
              <a:rect r="r" b="b" t="t" l="l"/>
              <a:pathLst>
                <a:path h="340879" w="5999159">
                  <a:moveTo>
                    <a:pt x="0" y="0"/>
                  </a:moveTo>
                  <a:lnTo>
                    <a:pt x="5999159" y="0"/>
                  </a:lnTo>
                  <a:lnTo>
                    <a:pt x="5999159" y="340879"/>
                  </a:lnTo>
                  <a:lnTo>
                    <a:pt x="0" y="340879"/>
                  </a:lnTo>
                  <a:close/>
                </a:path>
              </a:pathLst>
            </a:custGeom>
            <a:solidFill>
              <a:srgbClr val="FFFFFF"/>
            </a:solidFill>
          </p:spPr>
        </p:sp>
      </p:grpSp>
      <p:grpSp>
        <p:nvGrpSpPr>
          <p:cNvPr name="Group 5" id="5"/>
          <p:cNvGrpSpPr/>
          <p:nvPr/>
        </p:nvGrpSpPr>
        <p:grpSpPr>
          <a:xfrm rot="0">
            <a:off x="8680435" y="9374552"/>
            <a:ext cx="3539104" cy="617207"/>
            <a:chOff x="0" y="0"/>
            <a:chExt cx="4718805" cy="822943"/>
          </a:xfrm>
        </p:grpSpPr>
        <p:grpSp>
          <p:nvGrpSpPr>
            <p:cNvPr name="Group 6" id="6"/>
            <p:cNvGrpSpPr/>
            <p:nvPr/>
          </p:nvGrpSpPr>
          <p:grpSpPr>
            <a:xfrm rot="0">
              <a:off x="0" y="0"/>
              <a:ext cx="4718805" cy="822943"/>
              <a:chOff x="0" y="0"/>
              <a:chExt cx="1291075" cy="225159"/>
            </a:xfrm>
          </p:grpSpPr>
          <p:sp>
            <p:nvSpPr>
              <p:cNvPr name="Freeform 7" id="7"/>
              <p:cNvSpPr/>
              <p:nvPr/>
            </p:nvSpPr>
            <p:spPr>
              <a:xfrm flipH="false" flipV="false" rot="0">
                <a:off x="0" y="0"/>
                <a:ext cx="1291075" cy="225159"/>
              </a:xfrm>
              <a:custGeom>
                <a:avLst/>
                <a:gdLst/>
                <a:ahLst/>
                <a:cxnLst/>
                <a:rect r="r" b="b" t="t" l="l"/>
                <a:pathLst>
                  <a:path h="225159" w="1291075">
                    <a:moveTo>
                      <a:pt x="0" y="0"/>
                    </a:moveTo>
                    <a:lnTo>
                      <a:pt x="1291075" y="0"/>
                    </a:lnTo>
                    <a:lnTo>
                      <a:pt x="1291075" y="225159"/>
                    </a:lnTo>
                    <a:lnTo>
                      <a:pt x="0" y="225159"/>
                    </a:lnTo>
                    <a:close/>
                  </a:path>
                </a:pathLst>
              </a:custGeom>
              <a:solidFill>
                <a:srgbClr val="FFFFFF"/>
              </a:solidFill>
            </p:spPr>
          </p:sp>
        </p:grpSp>
        <p:sp>
          <p:nvSpPr>
            <p:cNvPr name="TextBox 8" id="8"/>
            <p:cNvSpPr txBox="true"/>
            <p:nvPr/>
          </p:nvSpPr>
          <p:spPr>
            <a:xfrm rot="0">
              <a:off x="307158" y="121700"/>
              <a:ext cx="4104490" cy="512868"/>
            </a:xfrm>
            <a:prstGeom prst="rect">
              <a:avLst/>
            </a:prstGeom>
          </p:spPr>
          <p:txBody>
            <a:bodyPr anchor="t" rtlCol="false" tIns="0" lIns="0" bIns="0" rIns="0">
              <a:spAutoFit/>
            </a:bodyPr>
            <a:lstStyle/>
            <a:p>
              <a:pPr algn="ctr">
                <a:lnSpc>
                  <a:spcPts val="3079"/>
                </a:lnSpc>
              </a:pPr>
              <a:r>
                <a:rPr lang="en-US" sz="2199" u="sng">
                  <a:solidFill>
                    <a:srgbClr val="003EA8"/>
                  </a:solidFill>
                  <a:latin typeface="Telegraf"/>
                  <a:ea typeface="Telegraf"/>
                  <a:cs typeface="Telegraf"/>
                  <a:sym typeface="Telegraf"/>
                  <a:hlinkClick r:id="rId3" action="ppaction://hlinksldjump"/>
                </a:rPr>
                <a:t>Back to Agenda Page</a:t>
              </a:r>
            </a:p>
          </p:txBody>
        </p:sp>
      </p:grpSp>
      <p:sp>
        <p:nvSpPr>
          <p:cNvPr name="Freeform 9" id="9"/>
          <p:cNvSpPr/>
          <p:nvPr/>
        </p:nvSpPr>
        <p:spPr>
          <a:xfrm flipH="false" flipV="false" rot="0">
            <a:off x="17609762" y="7735400"/>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243671" y="950893"/>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1" id="11"/>
          <p:cNvGrpSpPr/>
          <p:nvPr/>
        </p:nvGrpSpPr>
        <p:grpSpPr>
          <a:xfrm rot="0">
            <a:off x="905495" y="1584034"/>
            <a:ext cx="5899802" cy="7790518"/>
            <a:chOff x="0" y="0"/>
            <a:chExt cx="1553857" cy="2051824"/>
          </a:xfrm>
        </p:grpSpPr>
        <p:sp>
          <p:nvSpPr>
            <p:cNvPr name="Freeform 12" id="12"/>
            <p:cNvSpPr/>
            <p:nvPr/>
          </p:nvSpPr>
          <p:spPr>
            <a:xfrm flipH="false" flipV="false" rot="0">
              <a:off x="0" y="0"/>
              <a:ext cx="1553857" cy="2051824"/>
            </a:xfrm>
            <a:custGeom>
              <a:avLst/>
              <a:gdLst/>
              <a:ahLst/>
              <a:cxnLst/>
              <a:rect r="r" b="b" t="t" l="l"/>
              <a:pathLst>
                <a:path h="2051824" w="1553857">
                  <a:moveTo>
                    <a:pt x="0" y="0"/>
                  </a:moveTo>
                  <a:lnTo>
                    <a:pt x="1553857" y="0"/>
                  </a:lnTo>
                  <a:lnTo>
                    <a:pt x="1553857" y="2051824"/>
                  </a:lnTo>
                  <a:lnTo>
                    <a:pt x="0" y="2051824"/>
                  </a:lnTo>
                  <a:close/>
                </a:path>
              </a:pathLst>
            </a:custGeom>
            <a:solidFill>
              <a:srgbClr val="FFFFFF"/>
            </a:solidFill>
          </p:spPr>
        </p:sp>
        <p:sp>
          <p:nvSpPr>
            <p:cNvPr name="TextBox 13" id="13"/>
            <p:cNvSpPr txBox="true"/>
            <p:nvPr/>
          </p:nvSpPr>
          <p:spPr>
            <a:xfrm>
              <a:off x="0" y="-47625"/>
              <a:ext cx="1553857" cy="2099449"/>
            </a:xfrm>
            <a:prstGeom prst="rect">
              <a:avLst/>
            </a:prstGeom>
          </p:spPr>
          <p:txBody>
            <a:bodyPr anchor="ctr" rtlCol="false" tIns="50800" lIns="50800" bIns="50800" rIns="50800"/>
            <a:lstStyle/>
            <a:p>
              <a:pPr algn="ctr">
                <a:lnSpc>
                  <a:spcPts val="2100"/>
                </a:lnSpc>
              </a:pPr>
            </a:p>
          </p:txBody>
        </p:sp>
      </p:grpSp>
      <p:sp>
        <p:nvSpPr>
          <p:cNvPr name="Freeform 14" id="14"/>
          <p:cNvSpPr/>
          <p:nvPr/>
        </p:nvSpPr>
        <p:spPr>
          <a:xfrm flipH="false" flipV="false" rot="-278358">
            <a:off x="13186236" y="8760183"/>
            <a:ext cx="5868613" cy="1845945"/>
          </a:xfrm>
          <a:custGeom>
            <a:avLst/>
            <a:gdLst/>
            <a:ahLst/>
            <a:cxnLst/>
            <a:rect r="r" b="b" t="t" l="l"/>
            <a:pathLst>
              <a:path h="1845945" w="5868613">
                <a:moveTo>
                  <a:pt x="0" y="0"/>
                </a:moveTo>
                <a:lnTo>
                  <a:pt x="5868612" y="0"/>
                </a:lnTo>
                <a:lnTo>
                  <a:pt x="5868612" y="1845946"/>
                </a:lnTo>
                <a:lnTo>
                  <a:pt x="0" y="184594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5" id="15"/>
          <p:cNvSpPr txBox="true"/>
          <p:nvPr/>
        </p:nvSpPr>
        <p:spPr>
          <a:xfrm rot="0">
            <a:off x="1768754" y="379490"/>
            <a:ext cx="14750492" cy="895584"/>
          </a:xfrm>
          <a:prstGeom prst="rect">
            <a:avLst/>
          </a:prstGeom>
        </p:spPr>
        <p:txBody>
          <a:bodyPr anchor="t" rtlCol="false" tIns="0" lIns="0" bIns="0" rIns="0">
            <a:spAutoFit/>
          </a:bodyPr>
          <a:lstStyle/>
          <a:p>
            <a:pPr algn="ctr">
              <a:lnSpc>
                <a:spcPts val="6599"/>
              </a:lnSpc>
            </a:pPr>
            <a:r>
              <a:rPr lang="en-US" b="true" sz="5499">
                <a:solidFill>
                  <a:srgbClr val="003EA8"/>
                </a:solidFill>
                <a:latin typeface="Telegraf Bold"/>
                <a:ea typeface="Telegraf Bold"/>
                <a:cs typeface="Telegraf Bold"/>
                <a:sym typeface="Telegraf Bold"/>
              </a:rPr>
              <a:t>Advanced Queries -5</a:t>
            </a:r>
          </a:p>
        </p:txBody>
      </p:sp>
      <p:sp>
        <p:nvSpPr>
          <p:cNvPr name="TextBox 16" id="16"/>
          <p:cNvSpPr txBox="true"/>
          <p:nvPr/>
        </p:nvSpPr>
        <p:spPr>
          <a:xfrm rot="0">
            <a:off x="1284964" y="2253007"/>
            <a:ext cx="5140864" cy="1014768"/>
          </a:xfrm>
          <a:prstGeom prst="rect">
            <a:avLst/>
          </a:prstGeom>
        </p:spPr>
        <p:txBody>
          <a:bodyPr anchor="t" rtlCol="false" tIns="0" lIns="0" bIns="0" rIns="0">
            <a:spAutoFit/>
          </a:bodyPr>
          <a:lstStyle/>
          <a:p>
            <a:pPr algn="l">
              <a:lnSpc>
                <a:spcPts val="3919"/>
              </a:lnSpc>
              <a:spcBef>
                <a:spcPct val="0"/>
              </a:spcBef>
            </a:pPr>
            <a:r>
              <a:rPr lang="en-US" b="true" sz="2799">
                <a:solidFill>
                  <a:srgbClr val="003EA8"/>
                </a:solidFill>
                <a:latin typeface="Telegraf Bold"/>
                <a:ea typeface="Telegraf Bold"/>
                <a:cs typeface="Telegraf Bold"/>
                <a:sym typeface="Telegraf Bold"/>
              </a:rPr>
              <a:t>5. Top 3 Customers by Spending Per Year</a:t>
            </a:r>
          </a:p>
        </p:txBody>
      </p:sp>
      <p:sp>
        <p:nvSpPr>
          <p:cNvPr name="TextBox 17" id="17"/>
          <p:cNvSpPr txBox="true"/>
          <p:nvPr/>
        </p:nvSpPr>
        <p:spPr>
          <a:xfrm rot="0">
            <a:off x="1284964" y="3705038"/>
            <a:ext cx="5140864" cy="2530064"/>
          </a:xfrm>
          <a:prstGeom prst="rect">
            <a:avLst/>
          </a:prstGeom>
        </p:spPr>
        <p:txBody>
          <a:bodyPr anchor="t" rtlCol="false" tIns="0" lIns="0" bIns="0" rIns="0">
            <a:spAutoFit/>
          </a:bodyPr>
          <a:lstStyle/>
          <a:p>
            <a:pPr algn="l">
              <a:lnSpc>
                <a:spcPts val="3359"/>
              </a:lnSpc>
              <a:spcBef>
                <a:spcPct val="0"/>
              </a:spcBef>
            </a:pPr>
            <a:r>
              <a:rPr lang="en-US" sz="2399">
                <a:solidFill>
                  <a:srgbClr val="000000"/>
                </a:solidFill>
                <a:latin typeface="Telegraf"/>
                <a:ea typeface="Telegraf"/>
                <a:cs typeface="Telegraf"/>
                <a:sym typeface="Telegraf"/>
              </a:rPr>
              <a:t>Identifying the highest-spending customers each year can help businesses develop VIP customer strategies, offer exclusive deals, and improve customer relationship management.</a:t>
            </a:r>
          </a:p>
        </p:txBody>
      </p:sp>
      <p:grpSp>
        <p:nvGrpSpPr>
          <p:cNvPr name="Group 18" id="18"/>
          <p:cNvGrpSpPr/>
          <p:nvPr/>
        </p:nvGrpSpPr>
        <p:grpSpPr>
          <a:xfrm rot="0">
            <a:off x="7234154" y="1584034"/>
            <a:ext cx="10596416" cy="7790518"/>
            <a:chOff x="0" y="0"/>
            <a:chExt cx="2790826" cy="2051824"/>
          </a:xfrm>
        </p:grpSpPr>
        <p:sp>
          <p:nvSpPr>
            <p:cNvPr name="Freeform 19" id="19"/>
            <p:cNvSpPr/>
            <p:nvPr/>
          </p:nvSpPr>
          <p:spPr>
            <a:xfrm flipH="false" flipV="false" rot="0">
              <a:off x="0" y="0"/>
              <a:ext cx="2790826" cy="2051824"/>
            </a:xfrm>
            <a:custGeom>
              <a:avLst/>
              <a:gdLst/>
              <a:ahLst/>
              <a:cxnLst/>
              <a:rect r="r" b="b" t="t" l="l"/>
              <a:pathLst>
                <a:path h="2051824" w="2790826">
                  <a:moveTo>
                    <a:pt x="0" y="0"/>
                  </a:moveTo>
                  <a:lnTo>
                    <a:pt x="2790826" y="0"/>
                  </a:lnTo>
                  <a:lnTo>
                    <a:pt x="2790826" y="2051824"/>
                  </a:lnTo>
                  <a:lnTo>
                    <a:pt x="0" y="2051824"/>
                  </a:lnTo>
                  <a:close/>
                </a:path>
              </a:pathLst>
            </a:custGeom>
            <a:solidFill>
              <a:srgbClr val="FFFFFF"/>
            </a:solidFill>
          </p:spPr>
        </p:sp>
        <p:sp>
          <p:nvSpPr>
            <p:cNvPr name="TextBox 20" id="20"/>
            <p:cNvSpPr txBox="true"/>
            <p:nvPr/>
          </p:nvSpPr>
          <p:spPr>
            <a:xfrm>
              <a:off x="0" y="-47625"/>
              <a:ext cx="2790826" cy="2099449"/>
            </a:xfrm>
            <a:prstGeom prst="rect">
              <a:avLst/>
            </a:prstGeom>
          </p:spPr>
          <p:txBody>
            <a:bodyPr anchor="ctr" rtlCol="false" tIns="50800" lIns="50800" bIns="50800" rIns="50800"/>
            <a:lstStyle/>
            <a:p>
              <a:pPr algn="l">
                <a:lnSpc>
                  <a:spcPts val="2100"/>
                </a:lnSpc>
              </a:pPr>
            </a:p>
          </p:txBody>
        </p:sp>
      </p:grpSp>
      <p:sp>
        <p:nvSpPr>
          <p:cNvPr name="TextBox 21" id="21"/>
          <p:cNvSpPr txBox="true"/>
          <p:nvPr/>
        </p:nvSpPr>
        <p:spPr>
          <a:xfrm rot="0">
            <a:off x="7454962" y="1879256"/>
            <a:ext cx="5666235" cy="6943241"/>
          </a:xfrm>
          <a:prstGeom prst="rect">
            <a:avLst/>
          </a:prstGeom>
        </p:spPr>
        <p:txBody>
          <a:bodyPr anchor="t" rtlCol="false" tIns="0" lIns="0" bIns="0" rIns="0">
            <a:spAutoFit/>
          </a:bodyPr>
          <a:lstStyle/>
          <a:p>
            <a:pPr algn="l">
              <a:lnSpc>
                <a:spcPts val="2100"/>
              </a:lnSpc>
            </a:pPr>
          </a:p>
          <a:p>
            <a:pPr algn="l">
              <a:lnSpc>
                <a:spcPts val="2100"/>
              </a:lnSpc>
              <a:spcBef>
                <a:spcPct val="0"/>
              </a:spcBef>
            </a:pPr>
            <a:r>
              <a:rPr lang="en-US" sz="1500">
                <a:solidFill>
                  <a:srgbClr val="D97B79"/>
                </a:solidFill>
                <a:latin typeface="Telegraf"/>
                <a:ea typeface="Telegraf"/>
                <a:cs typeface="Telegraf"/>
                <a:sym typeface="Telegraf"/>
              </a:rPr>
              <a:t>orders = dataframes['orders'][['order_id', 'customer_id', 'order_purchase_timestamp']].copy()</a:t>
            </a:r>
          </a:p>
          <a:p>
            <a:pPr algn="l">
              <a:lnSpc>
                <a:spcPts val="2100"/>
              </a:lnSpc>
              <a:spcBef>
                <a:spcPct val="0"/>
              </a:spcBef>
            </a:pPr>
            <a:r>
              <a:rPr lang="en-US" sz="1500">
                <a:solidFill>
                  <a:srgbClr val="D97B79"/>
                </a:solidFill>
                <a:latin typeface="Telegraf"/>
                <a:ea typeface="Telegraf"/>
                <a:cs typeface="Telegraf"/>
                <a:sym typeface="Telegraf"/>
              </a:rPr>
              <a:t>payments = dataframes['payments'][['order_id', 'payment_value']].copy()</a:t>
            </a:r>
          </a:p>
          <a:p>
            <a:pPr algn="l">
              <a:lnSpc>
                <a:spcPts val="2100"/>
              </a:lnSpc>
              <a:spcBef>
                <a:spcPct val="0"/>
              </a:spcBef>
            </a:pPr>
          </a:p>
          <a:p>
            <a:pPr algn="l">
              <a:lnSpc>
                <a:spcPts val="2100"/>
              </a:lnSpc>
              <a:spcBef>
                <a:spcPct val="0"/>
              </a:spcBef>
            </a:pPr>
            <a:r>
              <a:rPr lang="en-US" sz="1500">
                <a:solidFill>
                  <a:srgbClr val="D97B79"/>
                </a:solidFill>
                <a:latin typeface="Telegraf"/>
                <a:ea typeface="Telegraf"/>
                <a:cs typeface="Telegraf"/>
                <a:sym typeface="Telegraf"/>
              </a:rPr>
              <a:t>orders['order_purchase_timestamp'] = pd.to_datetime(orders['order_purchase_timestamp'], errors='coerce')</a:t>
            </a:r>
          </a:p>
          <a:p>
            <a:pPr algn="l">
              <a:lnSpc>
                <a:spcPts val="2100"/>
              </a:lnSpc>
              <a:spcBef>
                <a:spcPct val="0"/>
              </a:spcBef>
            </a:pPr>
          </a:p>
          <a:p>
            <a:pPr algn="l">
              <a:lnSpc>
                <a:spcPts val="2100"/>
              </a:lnSpc>
              <a:spcBef>
                <a:spcPct val="0"/>
              </a:spcBef>
            </a:pPr>
            <a:r>
              <a:rPr lang="en-US" sz="1500">
                <a:solidFill>
                  <a:srgbClr val="D97B79"/>
                </a:solidFill>
                <a:latin typeface="Telegraf"/>
                <a:ea typeface="Telegraf"/>
                <a:cs typeface="Telegraf"/>
                <a:sym typeface="Telegraf"/>
              </a:rPr>
              <a:t>df_sales = orders.merge(payments, on='order_id', how='inner')</a:t>
            </a:r>
          </a:p>
          <a:p>
            <a:pPr algn="l">
              <a:lnSpc>
                <a:spcPts val="2100"/>
              </a:lnSpc>
              <a:spcBef>
                <a:spcPct val="0"/>
              </a:spcBef>
            </a:pPr>
          </a:p>
          <a:p>
            <a:pPr algn="l">
              <a:lnSpc>
                <a:spcPts val="2100"/>
              </a:lnSpc>
              <a:spcBef>
                <a:spcPct val="0"/>
              </a:spcBef>
            </a:pPr>
            <a:r>
              <a:rPr lang="en-US" sz="1500">
                <a:solidFill>
                  <a:srgbClr val="D97B79"/>
                </a:solidFill>
                <a:latin typeface="Telegraf"/>
                <a:ea typeface="Telegraf"/>
                <a:cs typeface="Telegraf"/>
                <a:sym typeface="Telegraf"/>
              </a:rPr>
              <a:t>df_sales['Year'] = df_sales['order_purchase_timestamp'].dt.year</a:t>
            </a:r>
          </a:p>
          <a:p>
            <a:pPr algn="l">
              <a:lnSpc>
                <a:spcPts val="2100"/>
              </a:lnSpc>
              <a:spcBef>
                <a:spcPct val="0"/>
              </a:spcBef>
            </a:pPr>
          </a:p>
          <a:p>
            <a:pPr algn="l">
              <a:lnSpc>
                <a:spcPts val="2100"/>
              </a:lnSpc>
              <a:spcBef>
                <a:spcPct val="0"/>
              </a:spcBef>
            </a:pPr>
            <a:r>
              <a:rPr lang="en-US" sz="1500">
                <a:solidFill>
                  <a:srgbClr val="D97B79"/>
                </a:solidFill>
                <a:latin typeface="Telegraf"/>
                <a:ea typeface="Telegraf"/>
                <a:cs typeface="Telegraf"/>
                <a:sym typeface="Telegraf"/>
              </a:rPr>
              <a:t>df_customer_sales = df_sales.groupby(['Year', 'customer_id'], as_index=False)['payment_value'].sum()</a:t>
            </a:r>
          </a:p>
          <a:p>
            <a:pPr algn="l">
              <a:lnSpc>
                <a:spcPts val="2100"/>
              </a:lnSpc>
              <a:spcBef>
                <a:spcPct val="0"/>
              </a:spcBef>
            </a:pPr>
          </a:p>
          <a:p>
            <a:pPr algn="l">
              <a:lnSpc>
                <a:spcPts val="2100"/>
              </a:lnSpc>
              <a:spcBef>
                <a:spcPct val="0"/>
              </a:spcBef>
            </a:pPr>
            <a:r>
              <a:rPr lang="en-US" sz="1500">
                <a:solidFill>
                  <a:srgbClr val="D97B79"/>
                </a:solidFill>
                <a:latin typeface="Telegraf"/>
                <a:ea typeface="Telegraf"/>
                <a:cs typeface="Telegraf"/>
                <a:sym typeface="Telegraf"/>
              </a:rPr>
              <a:t>df_customer_sales = df_customer_sales.rename(columns={'payment_value': 'Total Payment'})</a:t>
            </a:r>
          </a:p>
          <a:p>
            <a:pPr algn="l">
              <a:lnSpc>
                <a:spcPts val="2100"/>
              </a:lnSpc>
              <a:spcBef>
                <a:spcPct val="0"/>
              </a:spcBef>
            </a:pPr>
          </a:p>
          <a:p>
            <a:pPr algn="l">
              <a:lnSpc>
                <a:spcPts val="2100"/>
              </a:lnSpc>
              <a:spcBef>
                <a:spcPct val="0"/>
              </a:spcBef>
            </a:pPr>
            <a:r>
              <a:rPr lang="en-US" sz="1500">
                <a:solidFill>
                  <a:srgbClr val="D97B79"/>
                </a:solidFill>
                <a:latin typeface="Telegraf"/>
                <a:ea typeface="Telegraf"/>
                <a:cs typeface="Telegraf"/>
                <a:sym typeface="Telegraf"/>
              </a:rPr>
              <a:t>df_customer_sales['Rank'] = df_customer_sales.groupby('Year')['Total Payment'].rank(method='dense', ascending=False)</a:t>
            </a:r>
          </a:p>
          <a:p>
            <a:pPr algn="l">
              <a:lnSpc>
                <a:spcPts val="2100"/>
              </a:lnSpc>
              <a:spcBef>
                <a:spcPct val="0"/>
              </a:spcBef>
            </a:pPr>
          </a:p>
          <a:p>
            <a:pPr algn="l">
              <a:lnSpc>
                <a:spcPts val="2100"/>
              </a:lnSpc>
              <a:spcBef>
                <a:spcPct val="0"/>
              </a:spcBef>
            </a:pPr>
            <a:r>
              <a:rPr lang="en-US" sz="1500">
                <a:solidFill>
                  <a:srgbClr val="D97B79"/>
                </a:solidFill>
                <a:latin typeface="Telegraf"/>
                <a:ea typeface="Telegraf"/>
                <a:cs typeface="Telegraf"/>
                <a:sym typeface="Telegraf"/>
              </a:rPr>
              <a:t>df_top_customers = df_customer_sales[df_customer_sales['Rank'] &lt;= 3]</a:t>
            </a:r>
          </a:p>
          <a:p>
            <a:pPr algn="l">
              <a:lnSpc>
                <a:spcPts val="2100"/>
              </a:lnSpc>
              <a:spcBef>
                <a:spcPct val="0"/>
              </a:spcBef>
            </a:pPr>
          </a:p>
        </p:txBody>
      </p:sp>
      <p:sp>
        <p:nvSpPr>
          <p:cNvPr name="TextBox 22" id="22"/>
          <p:cNvSpPr txBox="true"/>
          <p:nvPr/>
        </p:nvSpPr>
        <p:spPr>
          <a:xfrm rot="0">
            <a:off x="13420516" y="1983860"/>
            <a:ext cx="3929920" cy="6409878"/>
          </a:xfrm>
          <a:prstGeom prst="rect">
            <a:avLst/>
          </a:prstGeom>
        </p:spPr>
        <p:txBody>
          <a:bodyPr anchor="t" rtlCol="false" tIns="0" lIns="0" bIns="0" rIns="0">
            <a:spAutoFit/>
          </a:bodyPr>
          <a:lstStyle/>
          <a:p>
            <a:pPr algn="l">
              <a:lnSpc>
                <a:spcPts val="2100"/>
              </a:lnSpc>
              <a:spcBef>
                <a:spcPct val="0"/>
              </a:spcBef>
            </a:pPr>
            <a:r>
              <a:rPr lang="en-US" sz="1500">
                <a:solidFill>
                  <a:srgbClr val="692D71"/>
                </a:solidFill>
                <a:latin typeface="Telegraf"/>
                <a:ea typeface="Telegraf"/>
                <a:cs typeface="Telegraf"/>
                <a:sym typeface="Telegraf"/>
              </a:rPr>
              <a:t>SELECT</a:t>
            </a:r>
            <a:r>
              <a:rPr lang="en-US" sz="1500">
                <a:solidFill>
                  <a:srgbClr val="692D71"/>
                </a:solidFill>
                <a:latin typeface="Telegraf"/>
                <a:ea typeface="Telegraf"/>
                <a:cs typeface="Telegraf"/>
                <a:sym typeface="Telegraf"/>
              </a:rPr>
              <a:t> years, customer_id, payment, d_rank</a:t>
            </a:r>
          </a:p>
          <a:p>
            <a:pPr algn="l">
              <a:lnSpc>
                <a:spcPts val="2100"/>
              </a:lnSpc>
              <a:spcBef>
                <a:spcPct val="0"/>
              </a:spcBef>
            </a:pPr>
            <a:r>
              <a:rPr lang="en-US" sz="1500">
                <a:solidFill>
                  <a:srgbClr val="692D71"/>
                </a:solidFill>
                <a:latin typeface="Telegraf"/>
                <a:ea typeface="Telegraf"/>
                <a:cs typeface="Telegraf"/>
                <a:sym typeface="Telegraf"/>
              </a:rPr>
              <a:t>FROM (</a:t>
            </a:r>
          </a:p>
          <a:p>
            <a:pPr algn="l">
              <a:lnSpc>
                <a:spcPts val="2100"/>
              </a:lnSpc>
              <a:spcBef>
                <a:spcPct val="0"/>
              </a:spcBef>
            </a:pPr>
            <a:r>
              <a:rPr lang="en-US" sz="1500">
                <a:solidFill>
                  <a:srgbClr val="692D71"/>
                </a:solidFill>
                <a:latin typeface="Telegraf"/>
                <a:ea typeface="Telegraf"/>
                <a:cs typeface="Telegraf"/>
                <a:sym typeface="Telegraf"/>
              </a:rPr>
              <a:t>    SELECT </a:t>
            </a:r>
          </a:p>
          <a:p>
            <a:pPr algn="l">
              <a:lnSpc>
                <a:spcPts val="2100"/>
              </a:lnSpc>
              <a:spcBef>
                <a:spcPct val="0"/>
              </a:spcBef>
            </a:pPr>
            <a:r>
              <a:rPr lang="en-US" sz="1500">
                <a:solidFill>
                  <a:srgbClr val="692D71"/>
                </a:solidFill>
                <a:latin typeface="Telegraf"/>
                <a:ea typeface="Telegraf"/>
                <a:cs typeface="Telegraf"/>
                <a:sym typeface="Telegraf"/>
              </a:rPr>
              <a:t>        YEAR(orders.order_purchase_timestamp) AS years,</a:t>
            </a:r>
          </a:p>
          <a:p>
            <a:pPr algn="l">
              <a:lnSpc>
                <a:spcPts val="2100"/>
              </a:lnSpc>
              <a:spcBef>
                <a:spcPct val="0"/>
              </a:spcBef>
            </a:pPr>
            <a:r>
              <a:rPr lang="en-US" sz="1500">
                <a:solidFill>
                  <a:srgbClr val="692D71"/>
                </a:solidFill>
                <a:latin typeface="Telegraf"/>
                <a:ea typeface="Telegraf"/>
                <a:cs typeface="Telegraf"/>
                <a:sym typeface="Telegraf"/>
              </a:rPr>
              <a:t>        orders.customer_id,</a:t>
            </a:r>
          </a:p>
          <a:p>
            <a:pPr algn="l">
              <a:lnSpc>
                <a:spcPts val="2100"/>
              </a:lnSpc>
              <a:spcBef>
                <a:spcPct val="0"/>
              </a:spcBef>
            </a:pPr>
            <a:r>
              <a:rPr lang="en-US" sz="1500">
                <a:solidFill>
                  <a:srgbClr val="692D71"/>
                </a:solidFill>
                <a:latin typeface="Telegraf"/>
                <a:ea typeface="Telegraf"/>
                <a:cs typeface="Telegraf"/>
                <a:sym typeface="Telegraf"/>
              </a:rPr>
              <a:t>        SUM(payments.payment_value) AS payment,</a:t>
            </a:r>
          </a:p>
          <a:p>
            <a:pPr algn="l">
              <a:lnSpc>
                <a:spcPts val="2100"/>
              </a:lnSpc>
              <a:spcBef>
                <a:spcPct val="0"/>
              </a:spcBef>
            </a:pPr>
            <a:r>
              <a:rPr lang="en-US" sz="1500">
                <a:solidFill>
                  <a:srgbClr val="692D71"/>
                </a:solidFill>
                <a:latin typeface="Telegraf"/>
                <a:ea typeface="Telegraf"/>
                <a:cs typeface="Telegraf"/>
                <a:sym typeface="Telegraf"/>
              </a:rPr>
              <a:t>        DENSE_RANK() OVER(PARTITION BY YEAR(orders.order_purchase_timestamp) </a:t>
            </a:r>
          </a:p>
          <a:p>
            <a:pPr algn="l">
              <a:lnSpc>
                <a:spcPts val="2100"/>
              </a:lnSpc>
              <a:spcBef>
                <a:spcPct val="0"/>
              </a:spcBef>
            </a:pPr>
            <a:r>
              <a:rPr lang="en-US" sz="1500">
                <a:solidFill>
                  <a:srgbClr val="692D71"/>
                </a:solidFill>
                <a:latin typeface="Telegraf"/>
                <a:ea typeface="Telegraf"/>
                <a:cs typeface="Telegraf"/>
                <a:sym typeface="Telegraf"/>
              </a:rPr>
              <a:t>                          ORDER BY SUM(payments.payment_value) DESC) AS d_rank</a:t>
            </a:r>
          </a:p>
          <a:p>
            <a:pPr algn="l">
              <a:lnSpc>
                <a:spcPts val="2100"/>
              </a:lnSpc>
              <a:spcBef>
                <a:spcPct val="0"/>
              </a:spcBef>
            </a:pPr>
            <a:r>
              <a:rPr lang="en-US" sz="1500">
                <a:solidFill>
                  <a:srgbClr val="692D71"/>
                </a:solidFill>
                <a:latin typeface="Telegraf"/>
                <a:ea typeface="Telegraf"/>
                <a:cs typeface="Telegraf"/>
                <a:sym typeface="Telegraf"/>
              </a:rPr>
              <a:t>    FROM orders </a:t>
            </a:r>
          </a:p>
          <a:p>
            <a:pPr algn="l">
              <a:lnSpc>
                <a:spcPts val="2100"/>
              </a:lnSpc>
              <a:spcBef>
                <a:spcPct val="0"/>
              </a:spcBef>
            </a:pPr>
            <a:r>
              <a:rPr lang="en-US" sz="1500">
                <a:solidFill>
                  <a:srgbClr val="692D71"/>
                </a:solidFill>
                <a:latin typeface="Telegraf"/>
                <a:ea typeface="Telegraf"/>
                <a:cs typeface="Telegraf"/>
                <a:sym typeface="Telegraf"/>
              </a:rPr>
              <a:t>    JOIN payments ON payments.order_id = orders.order_id</a:t>
            </a:r>
          </a:p>
          <a:p>
            <a:pPr algn="l">
              <a:lnSpc>
                <a:spcPts val="2100"/>
              </a:lnSpc>
              <a:spcBef>
                <a:spcPct val="0"/>
              </a:spcBef>
            </a:pPr>
            <a:r>
              <a:rPr lang="en-US" sz="1500">
                <a:solidFill>
                  <a:srgbClr val="692D71"/>
                </a:solidFill>
                <a:latin typeface="Telegraf"/>
                <a:ea typeface="Telegraf"/>
                <a:cs typeface="Telegraf"/>
                <a:sym typeface="Telegraf"/>
              </a:rPr>
              <a:t>    GROUP BY YEAR(orders.order_purchase_timestamp), orders.customer_id</a:t>
            </a:r>
          </a:p>
          <a:p>
            <a:pPr algn="l">
              <a:lnSpc>
                <a:spcPts val="2100"/>
              </a:lnSpc>
              <a:spcBef>
                <a:spcPct val="0"/>
              </a:spcBef>
            </a:pPr>
            <a:r>
              <a:rPr lang="en-US" sz="1500">
                <a:solidFill>
                  <a:srgbClr val="692D71"/>
                </a:solidFill>
                <a:latin typeface="Telegraf"/>
                <a:ea typeface="Telegraf"/>
                <a:cs typeface="Telegraf"/>
                <a:sym typeface="Telegraf"/>
              </a:rPr>
              <a:t>) AS a </a:t>
            </a:r>
          </a:p>
          <a:p>
            <a:pPr algn="l">
              <a:lnSpc>
                <a:spcPts val="2100"/>
              </a:lnSpc>
              <a:spcBef>
                <a:spcPct val="0"/>
              </a:spcBef>
            </a:pPr>
            <a:r>
              <a:rPr lang="en-US" sz="1500">
                <a:solidFill>
                  <a:srgbClr val="692D71"/>
                </a:solidFill>
                <a:latin typeface="Telegraf"/>
                <a:ea typeface="Telegraf"/>
                <a:cs typeface="Telegraf"/>
                <a:sym typeface="Telegraf"/>
              </a:rPr>
              <a:t>WHERE d_rank &lt;= 3;</a:t>
            </a:r>
          </a:p>
          <a:p>
            <a:pPr algn="l">
              <a:lnSpc>
                <a:spcPts val="2100"/>
              </a:lnSpc>
              <a:spcBef>
                <a:spcPct val="0"/>
              </a:spcBef>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905495" y="657204"/>
            <a:ext cx="16445245" cy="1906519"/>
            <a:chOff x="0" y="0"/>
            <a:chExt cx="5999270" cy="695503"/>
          </a:xfrm>
        </p:grpSpPr>
        <p:sp>
          <p:nvSpPr>
            <p:cNvPr name="Freeform 4" id="4"/>
            <p:cNvSpPr/>
            <p:nvPr/>
          </p:nvSpPr>
          <p:spPr>
            <a:xfrm flipH="false" flipV="false" rot="0">
              <a:off x="0" y="0"/>
              <a:ext cx="5999270" cy="695503"/>
            </a:xfrm>
            <a:custGeom>
              <a:avLst/>
              <a:gdLst/>
              <a:ahLst/>
              <a:cxnLst/>
              <a:rect r="r" b="b" t="t" l="l"/>
              <a:pathLst>
                <a:path h="695503" w="5999270">
                  <a:moveTo>
                    <a:pt x="0" y="0"/>
                  </a:moveTo>
                  <a:lnTo>
                    <a:pt x="5999270" y="0"/>
                  </a:lnTo>
                  <a:lnTo>
                    <a:pt x="5999270" y="695503"/>
                  </a:lnTo>
                  <a:lnTo>
                    <a:pt x="0" y="695503"/>
                  </a:lnTo>
                  <a:close/>
                </a:path>
              </a:pathLst>
            </a:custGeom>
            <a:solidFill>
              <a:srgbClr val="FFFFFF"/>
            </a:solidFill>
          </p:spPr>
        </p:sp>
      </p:grpSp>
      <p:grpSp>
        <p:nvGrpSpPr>
          <p:cNvPr name="Group 5" id="5"/>
          <p:cNvGrpSpPr/>
          <p:nvPr/>
        </p:nvGrpSpPr>
        <p:grpSpPr>
          <a:xfrm rot="0">
            <a:off x="9625957" y="2915205"/>
            <a:ext cx="7724783" cy="5768744"/>
            <a:chOff x="0" y="0"/>
            <a:chExt cx="2818022" cy="2104453"/>
          </a:xfrm>
        </p:grpSpPr>
        <p:sp>
          <p:nvSpPr>
            <p:cNvPr name="Freeform 6" id="6"/>
            <p:cNvSpPr/>
            <p:nvPr/>
          </p:nvSpPr>
          <p:spPr>
            <a:xfrm flipH="false" flipV="false" rot="0">
              <a:off x="0" y="0"/>
              <a:ext cx="2818022" cy="2104453"/>
            </a:xfrm>
            <a:custGeom>
              <a:avLst/>
              <a:gdLst/>
              <a:ahLst/>
              <a:cxnLst/>
              <a:rect r="r" b="b" t="t" l="l"/>
              <a:pathLst>
                <a:path h="2104453" w="2818022">
                  <a:moveTo>
                    <a:pt x="0" y="0"/>
                  </a:moveTo>
                  <a:lnTo>
                    <a:pt x="2818022" y="0"/>
                  </a:lnTo>
                  <a:lnTo>
                    <a:pt x="2818022" y="2104453"/>
                  </a:lnTo>
                  <a:lnTo>
                    <a:pt x="0" y="2104453"/>
                  </a:lnTo>
                  <a:close/>
                </a:path>
              </a:pathLst>
            </a:custGeom>
            <a:solidFill>
              <a:srgbClr val="FFFFFF"/>
            </a:solidFill>
          </p:spPr>
        </p:sp>
      </p:grpSp>
      <p:grpSp>
        <p:nvGrpSpPr>
          <p:cNvPr name="Group 7" id="7"/>
          <p:cNvGrpSpPr/>
          <p:nvPr/>
        </p:nvGrpSpPr>
        <p:grpSpPr>
          <a:xfrm rot="0">
            <a:off x="926069" y="2915205"/>
            <a:ext cx="8358265" cy="5768744"/>
            <a:chOff x="0" y="0"/>
            <a:chExt cx="3049118" cy="2104453"/>
          </a:xfrm>
        </p:grpSpPr>
        <p:sp>
          <p:nvSpPr>
            <p:cNvPr name="Freeform 8" id="8"/>
            <p:cNvSpPr/>
            <p:nvPr/>
          </p:nvSpPr>
          <p:spPr>
            <a:xfrm flipH="false" flipV="false" rot="0">
              <a:off x="0" y="0"/>
              <a:ext cx="3049118" cy="2104453"/>
            </a:xfrm>
            <a:custGeom>
              <a:avLst/>
              <a:gdLst/>
              <a:ahLst/>
              <a:cxnLst/>
              <a:rect r="r" b="b" t="t" l="l"/>
              <a:pathLst>
                <a:path h="2104453" w="3049118">
                  <a:moveTo>
                    <a:pt x="0" y="0"/>
                  </a:moveTo>
                  <a:lnTo>
                    <a:pt x="3049118" y="0"/>
                  </a:lnTo>
                  <a:lnTo>
                    <a:pt x="3049118" y="2104453"/>
                  </a:lnTo>
                  <a:lnTo>
                    <a:pt x="0" y="2104453"/>
                  </a:lnTo>
                  <a:close/>
                </a:path>
              </a:pathLst>
            </a:custGeom>
            <a:solidFill>
              <a:srgbClr val="FFFFFF"/>
            </a:solidFill>
          </p:spPr>
        </p:sp>
      </p:grpSp>
      <p:sp>
        <p:nvSpPr>
          <p:cNvPr name="Freeform 9" id="9"/>
          <p:cNvSpPr/>
          <p:nvPr/>
        </p:nvSpPr>
        <p:spPr>
          <a:xfrm flipH="false" flipV="false" rot="0">
            <a:off x="10231960" y="3545972"/>
            <a:ext cx="5778474" cy="4507210"/>
          </a:xfrm>
          <a:custGeom>
            <a:avLst/>
            <a:gdLst/>
            <a:ahLst/>
            <a:cxnLst/>
            <a:rect r="r" b="b" t="t" l="l"/>
            <a:pathLst>
              <a:path h="4507210" w="5778474">
                <a:moveTo>
                  <a:pt x="0" y="0"/>
                </a:moveTo>
                <a:lnTo>
                  <a:pt x="5778474" y="0"/>
                </a:lnTo>
                <a:lnTo>
                  <a:pt x="5778474" y="4507210"/>
                </a:lnTo>
                <a:lnTo>
                  <a:pt x="0" y="45072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203414">
            <a:off x="16137868" y="4585735"/>
            <a:ext cx="417336" cy="598331"/>
          </a:xfrm>
          <a:custGeom>
            <a:avLst/>
            <a:gdLst/>
            <a:ahLst/>
            <a:cxnLst/>
            <a:rect r="r" b="b" t="t" l="l"/>
            <a:pathLst>
              <a:path h="598331" w="417336">
                <a:moveTo>
                  <a:pt x="0" y="0"/>
                </a:moveTo>
                <a:lnTo>
                  <a:pt x="417336" y="0"/>
                </a:lnTo>
                <a:lnTo>
                  <a:pt x="417336" y="598330"/>
                </a:lnTo>
                <a:lnTo>
                  <a:pt x="0" y="59833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1" id="11"/>
          <p:cNvGrpSpPr/>
          <p:nvPr/>
        </p:nvGrpSpPr>
        <p:grpSpPr>
          <a:xfrm rot="0">
            <a:off x="9908900" y="3235000"/>
            <a:ext cx="121908" cy="121908"/>
            <a:chOff x="0" y="0"/>
            <a:chExt cx="6350000" cy="6350000"/>
          </a:xfrm>
        </p:grpSpPr>
        <p:sp>
          <p:nvSpPr>
            <p:cNvPr name="Freeform 12" id="1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sp>
      </p:grpSp>
      <p:grpSp>
        <p:nvGrpSpPr>
          <p:cNvPr name="Group 13" id="13"/>
          <p:cNvGrpSpPr/>
          <p:nvPr/>
        </p:nvGrpSpPr>
        <p:grpSpPr>
          <a:xfrm rot="0">
            <a:off x="10055579" y="7995212"/>
            <a:ext cx="121908" cy="121908"/>
            <a:chOff x="0" y="0"/>
            <a:chExt cx="6350000" cy="6350000"/>
          </a:xfrm>
        </p:grpSpPr>
        <p:sp>
          <p:nvSpPr>
            <p:cNvPr name="Freeform 14" id="1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sp>
      </p:grpSp>
      <p:sp>
        <p:nvSpPr>
          <p:cNvPr name="TextBox 15" id="15"/>
          <p:cNvSpPr txBox="true"/>
          <p:nvPr/>
        </p:nvSpPr>
        <p:spPr>
          <a:xfrm rot="0">
            <a:off x="3343782" y="819922"/>
            <a:ext cx="11600436" cy="1476412"/>
          </a:xfrm>
          <a:prstGeom prst="rect">
            <a:avLst/>
          </a:prstGeom>
        </p:spPr>
        <p:txBody>
          <a:bodyPr anchor="t" rtlCol="false" tIns="0" lIns="0" bIns="0" rIns="0">
            <a:spAutoFit/>
          </a:bodyPr>
          <a:lstStyle/>
          <a:p>
            <a:pPr algn="ctr">
              <a:lnSpc>
                <a:spcPts val="10800"/>
              </a:lnSpc>
            </a:pPr>
            <a:r>
              <a:rPr lang="en-US" b="true" sz="9000">
                <a:solidFill>
                  <a:srgbClr val="003EA8"/>
                </a:solidFill>
                <a:latin typeface="Telegraf Bold"/>
                <a:ea typeface="Telegraf Bold"/>
                <a:cs typeface="Telegraf Bold"/>
                <a:sym typeface="Telegraf Bold"/>
              </a:rPr>
              <a:t>Key Insights</a:t>
            </a:r>
          </a:p>
        </p:txBody>
      </p:sp>
      <p:sp>
        <p:nvSpPr>
          <p:cNvPr name="Freeform 16" id="16"/>
          <p:cNvSpPr/>
          <p:nvPr/>
        </p:nvSpPr>
        <p:spPr>
          <a:xfrm flipH="false" flipV="false" rot="0">
            <a:off x="-1276562" y="-156776"/>
            <a:ext cx="6732164" cy="1627960"/>
          </a:xfrm>
          <a:custGeom>
            <a:avLst/>
            <a:gdLst/>
            <a:ahLst/>
            <a:cxnLst/>
            <a:rect r="r" b="b" t="t" l="l"/>
            <a:pathLst>
              <a:path h="1627960" w="6732164">
                <a:moveTo>
                  <a:pt x="0" y="0"/>
                </a:moveTo>
                <a:lnTo>
                  <a:pt x="6732164" y="0"/>
                </a:lnTo>
                <a:lnTo>
                  <a:pt x="6732164" y="1627960"/>
                </a:lnTo>
                <a:lnTo>
                  <a:pt x="0" y="162796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7" id="17"/>
          <p:cNvGrpSpPr/>
          <p:nvPr/>
        </p:nvGrpSpPr>
        <p:grpSpPr>
          <a:xfrm rot="0">
            <a:off x="1454522" y="3235000"/>
            <a:ext cx="6723635" cy="6385374"/>
            <a:chOff x="0" y="0"/>
            <a:chExt cx="8964847" cy="8513831"/>
          </a:xfrm>
        </p:grpSpPr>
        <p:sp>
          <p:nvSpPr>
            <p:cNvPr name="TextBox 18" id="18"/>
            <p:cNvSpPr txBox="true"/>
            <p:nvPr/>
          </p:nvSpPr>
          <p:spPr>
            <a:xfrm rot="0">
              <a:off x="0" y="8020885"/>
              <a:ext cx="8964847" cy="492947"/>
            </a:xfrm>
            <a:prstGeom prst="rect">
              <a:avLst/>
            </a:prstGeom>
          </p:spPr>
          <p:txBody>
            <a:bodyPr anchor="t" rtlCol="false" tIns="0" lIns="0" bIns="0" rIns="0">
              <a:spAutoFit/>
            </a:bodyPr>
            <a:lstStyle/>
            <a:p>
              <a:pPr algn="l">
                <a:lnSpc>
                  <a:spcPts val="2859"/>
                </a:lnSpc>
              </a:pPr>
            </a:p>
          </p:txBody>
        </p:sp>
        <p:sp>
          <p:nvSpPr>
            <p:cNvPr name="TextBox 19" id="19"/>
            <p:cNvSpPr txBox="true"/>
            <p:nvPr/>
          </p:nvSpPr>
          <p:spPr>
            <a:xfrm rot="0">
              <a:off x="0" y="7314926"/>
              <a:ext cx="8964847" cy="492946"/>
            </a:xfrm>
            <a:prstGeom prst="rect">
              <a:avLst/>
            </a:prstGeom>
          </p:spPr>
          <p:txBody>
            <a:bodyPr anchor="t" rtlCol="false" tIns="0" lIns="0" bIns="0" rIns="0">
              <a:spAutoFit/>
            </a:bodyPr>
            <a:lstStyle/>
            <a:p>
              <a:pPr algn="l">
                <a:lnSpc>
                  <a:spcPts val="2860"/>
                </a:lnSpc>
              </a:pPr>
            </a:p>
          </p:txBody>
        </p:sp>
        <p:sp>
          <p:nvSpPr>
            <p:cNvPr name="TextBox 20" id="20"/>
            <p:cNvSpPr txBox="true"/>
            <p:nvPr/>
          </p:nvSpPr>
          <p:spPr>
            <a:xfrm rot="0">
              <a:off x="0" y="3071210"/>
              <a:ext cx="8964847" cy="3870973"/>
            </a:xfrm>
            <a:prstGeom prst="rect">
              <a:avLst/>
            </a:prstGeom>
          </p:spPr>
          <p:txBody>
            <a:bodyPr anchor="t" rtlCol="false" tIns="0" lIns="0" bIns="0" rIns="0">
              <a:spAutoFit/>
            </a:bodyPr>
            <a:lstStyle/>
            <a:p>
              <a:pPr algn="l">
                <a:lnSpc>
                  <a:spcPts val="2859"/>
                </a:lnSpc>
              </a:pPr>
              <a:r>
                <a:rPr lang="en-US" sz="2199">
                  <a:solidFill>
                    <a:srgbClr val="003EA8"/>
                  </a:solidFill>
                  <a:latin typeface="Telegraf"/>
                  <a:ea typeface="Telegraf"/>
                  <a:cs typeface="Telegraf"/>
                  <a:sym typeface="Telegraf"/>
                </a:rPr>
                <a:t>To drive growth, businesses should enhance customer retention through loyalty programs and targeted marketing. Expanding best-selling categories, refining pricing strategies, and strengthening installment options will boost revenue. Leveraging data-driven insights will unlock new market opportunities and improve long-term success.</a:t>
              </a:r>
            </a:p>
          </p:txBody>
        </p:sp>
        <p:sp>
          <p:nvSpPr>
            <p:cNvPr name="TextBox 21" id="21"/>
            <p:cNvSpPr txBox="true"/>
            <p:nvPr/>
          </p:nvSpPr>
          <p:spPr>
            <a:xfrm rot="0">
              <a:off x="0" y="-47625"/>
              <a:ext cx="8964847" cy="2905822"/>
            </a:xfrm>
            <a:prstGeom prst="rect">
              <a:avLst/>
            </a:prstGeom>
          </p:spPr>
          <p:txBody>
            <a:bodyPr anchor="t" rtlCol="false" tIns="0" lIns="0" bIns="0" rIns="0">
              <a:spAutoFit/>
            </a:bodyPr>
            <a:lstStyle/>
            <a:p>
              <a:pPr algn="l">
                <a:lnSpc>
                  <a:spcPts val="2860"/>
                </a:lnSpc>
              </a:pPr>
              <a:r>
                <a:rPr lang="en-US" sz="2200">
                  <a:solidFill>
                    <a:srgbClr val="003EA8"/>
                  </a:solidFill>
                  <a:latin typeface="Telegraf"/>
                  <a:ea typeface="Telegraf"/>
                  <a:cs typeface="Telegraf"/>
                  <a:sym typeface="Telegraf"/>
                </a:rPr>
                <a:t>The </a:t>
              </a:r>
              <a:r>
                <a:rPr lang="en-US" sz="2200" b="true">
                  <a:solidFill>
                    <a:srgbClr val="003EA8"/>
                  </a:solidFill>
                  <a:latin typeface="Telegraf Bold"/>
                  <a:ea typeface="Telegraf Bold"/>
                  <a:cs typeface="Telegraf Bold"/>
                  <a:sym typeface="Telegraf Bold"/>
                </a:rPr>
                <a:t>Bed, Table &amp; Bath</a:t>
              </a:r>
              <a:r>
                <a:rPr lang="en-US" sz="2200">
                  <a:solidFill>
                    <a:srgbClr val="003EA8"/>
                  </a:solidFill>
                  <a:latin typeface="Telegraf"/>
                  <a:ea typeface="Telegraf"/>
                  <a:cs typeface="Telegraf"/>
                  <a:sym typeface="Telegraf"/>
                </a:rPr>
                <a:t> category leads in revenue, with top sellers contributing</a:t>
              </a:r>
              <a:r>
                <a:rPr lang="en-US" sz="2200" b="true">
                  <a:solidFill>
                    <a:srgbClr val="003EA8"/>
                  </a:solidFill>
                  <a:latin typeface="Telegraf Bold"/>
                  <a:ea typeface="Telegraf Bold"/>
                  <a:cs typeface="Telegraf Bold"/>
                  <a:sym typeface="Telegraf Bold"/>
                </a:rPr>
                <a:t> $0.51M.</a:t>
              </a:r>
              <a:r>
                <a:rPr lang="en-US" sz="2200">
                  <a:solidFill>
                    <a:srgbClr val="003EA8"/>
                  </a:solidFill>
                  <a:latin typeface="Telegraf"/>
                  <a:ea typeface="Telegraf"/>
                  <a:cs typeface="Telegraf"/>
                  <a:sym typeface="Telegraf"/>
                </a:rPr>
                <a:t> Orders peak in the first half of the year but drop sharply in November and December, indicating seasonal trends or engagement gaps.</a:t>
              </a:r>
            </a:p>
            <a:p>
              <a:pPr algn="l">
                <a:lnSpc>
                  <a:spcPts val="2860"/>
                </a:lnSpc>
              </a:pPr>
            </a:p>
          </p:txBody>
        </p:sp>
      </p:grpSp>
      <p:sp>
        <p:nvSpPr>
          <p:cNvPr name="Freeform 22" id="22"/>
          <p:cNvSpPr/>
          <p:nvPr/>
        </p:nvSpPr>
        <p:spPr>
          <a:xfrm flipH="false" flipV="false" rot="-203414">
            <a:off x="11489227" y="4583034"/>
            <a:ext cx="321948" cy="461574"/>
          </a:xfrm>
          <a:custGeom>
            <a:avLst/>
            <a:gdLst/>
            <a:ahLst/>
            <a:cxnLst/>
            <a:rect r="r" b="b" t="t" l="l"/>
            <a:pathLst>
              <a:path h="461574" w="321948">
                <a:moveTo>
                  <a:pt x="0" y="0"/>
                </a:moveTo>
                <a:lnTo>
                  <a:pt x="321948" y="0"/>
                </a:lnTo>
                <a:lnTo>
                  <a:pt x="321948" y="461575"/>
                </a:lnTo>
                <a:lnTo>
                  <a:pt x="0" y="46157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3" id="23"/>
          <p:cNvGrpSpPr/>
          <p:nvPr/>
        </p:nvGrpSpPr>
        <p:grpSpPr>
          <a:xfrm rot="0">
            <a:off x="895970" y="9044945"/>
            <a:ext cx="3539104" cy="617207"/>
            <a:chOff x="0" y="0"/>
            <a:chExt cx="4718805" cy="822943"/>
          </a:xfrm>
        </p:grpSpPr>
        <p:grpSp>
          <p:nvGrpSpPr>
            <p:cNvPr name="Group 24" id="24"/>
            <p:cNvGrpSpPr/>
            <p:nvPr/>
          </p:nvGrpSpPr>
          <p:grpSpPr>
            <a:xfrm rot="0">
              <a:off x="0" y="0"/>
              <a:ext cx="4718805" cy="822943"/>
              <a:chOff x="0" y="0"/>
              <a:chExt cx="1291075" cy="225159"/>
            </a:xfrm>
          </p:grpSpPr>
          <p:sp>
            <p:nvSpPr>
              <p:cNvPr name="Freeform 25" id="25"/>
              <p:cNvSpPr/>
              <p:nvPr/>
            </p:nvSpPr>
            <p:spPr>
              <a:xfrm flipH="false" flipV="false" rot="0">
                <a:off x="0" y="0"/>
                <a:ext cx="1291075" cy="225159"/>
              </a:xfrm>
              <a:custGeom>
                <a:avLst/>
                <a:gdLst/>
                <a:ahLst/>
                <a:cxnLst/>
                <a:rect r="r" b="b" t="t" l="l"/>
                <a:pathLst>
                  <a:path h="225159" w="1291075">
                    <a:moveTo>
                      <a:pt x="0" y="0"/>
                    </a:moveTo>
                    <a:lnTo>
                      <a:pt x="1291075" y="0"/>
                    </a:lnTo>
                    <a:lnTo>
                      <a:pt x="1291075" y="225159"/>
                    </a:lnTo>
                    <a:lnTo>
                      <a:pt x="0" y="225159"/>
                    </a:lnTo>
                    <a:close/>
                  </a:path>
                </a:pathLst>
              </a:custGeom>
              <a:solidFill>
                <a:srgbClr val="FFFFFF"/>
              </a:solidFill>
            </p:spPr>
          </p:sp>
        </p:grpSp>
        <p:sp>
          <p:nvSpPr>
            <p:cNvPr name="TextBox 26" id="26"/>
            <p:cNvSpPr txBox="true"/>
            <p:nvPr/>
          </p:nvSpPr>
          <p:spPr>
            <a:xfrm rot="0">
              <a:off x="307158" y="121700"/>
              <a:ext cx="4104490" cy="512868"/>
            </a:xfrm>
            <a:prstGeom prst="rect">
              <a:avLst/>
            </a:prstGeom>
          </p:spPr>
          <p:txBody>
            <a:bodyPr anchor="t" rtlCol="false" tIns="0" lIns="0" bIns="0" rIns="0">
              <a:spAutoFit/>
            </a:bodyPr>
            <a:lstStyle/>
            <a:p>
              <a:pPr algn="ctr">
                <a:lnSpc>
                  <a:spcPts val="3079"/>
                </a:lnSpc>
              </a:pPr>
              <a:r>
                <a:rPr lang="en-US" sz="2199" u="sng">
                  <a:solidFill>
                    <a:srgbClr val="003EA8"/>
                  </a:solidFill>
                  <a:latin typeface="Telegraf"/>
                  <a:ea typeface="Telegraf"/>
                  <a:cs typeface="Telegraf"/>
                  <a:sym typeface="Telegraf"/>
                  <a:hlinkClick r:id="rId9" action="ppaction://hlinksldjump"/>
                </a:rPr>
                <a:t>Back to Agenda Page</a:t>
              </a:r>
            </a:p>
          </p:txBody>
        </p:sp>
      </p:grpSp>
      <p:sp>
        <p:nvSpPr>
          <p:cNvPr name="Freeform 27" id="27"/>
          <p:cNvSpPr/>
          <p:nvPr/>
        </p:nvSpPr>
        <p:spPr>
          <a:xfrm flipH="false" flipV="false" rot="-278358">
            <a:off x="13186236" y="8430575"/>
            <a:ext cx="5868613" cy="1845945"/>
          </a:xfrm>
          <a:custGeom>
            <a:avLst/>
            <a:gdLst/>
            <a:ahLst/>
            <a:cxnLst/>
            <a:rect r="r" b="b" t="t" l="l"/>
            <a:pathLst>
              <a:path h="1845945" w="5868613">
                <a:moveTo>
                  <a:pt x="0" y="0"/>
                </a:moveTo>
                <a:lnTo>
                  <a:pt x="5868612" y="0"/>
                </a:lnTo>
                <a:lnTo>
                  <a:pt x="5868612" y="1845946"/>
                </a:lnTo>
                <a:lnTo>
                  <a:pt x="0" y="184594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1219294" y="2910273"/>
            <a:ext cx="7417610" cy="6745738"/>
            <a:chOff x="0" y="0"/>
            <a:chExt cx="2705964" cy="2460863"/>
          </a:xfrm>
        </p:grpSpPr>
        <p:sp>
          <p:nvSpPr>
            <p:cNvPr name="Freeform 4" id="4"/>
            <p:cNvSpPr/>
            <p:nvPr/>
          </p:nvSpPr>
          <p:spPr>
            <a:xfrm flipH="false" flipV="false" rot="0">
              <a:off x="0" y="0"/>
              <a:ext cx="2705964" cy="2460863"/>
            </a:xfrm>
            <a:custGeom>
              <a:avLst/>
              <a:gdLst/>
              <a:ahLst/>
              <a:cxnLst/>
              <a:rect r="r" b="b" t="t" l="l"/>
              <a:pathLst>
                <a:path h="2460863" w="2705964">
                  <a:moveTo>
                    <a:pt x="0" y="0"/>
                  </a:moveTo>
                  <a:lnTo>
                    <a:pt x="2705964" y="0"/>
                  </a:lnTo>
                  <a:lnTo>
                    <a:pt x="2705964" y="2460863"/>
                  </a:lnTo>
                  <a:lnTo>
                    <a:pt x="0" y="2460863"/>
                  </a:lnTo>
                  <a:close/>
                </a:path>
              </a:pathLst>
            </a:custGeom>
            <a:solidFill>
              <a:srgbClr val="FFFFFF"/>
            </a:solidFill>
          </p:spPr>
        </p:sp>
      </p:grpSp>
      <p:grpSp>
        <p:nvGrpSpPr>
          <p:cNvPr name="Group 5" id="5"/>
          <p:cNvGrpSpPr/>
          <p:nvPr/>
        </p:nvGrpSpPr>
        <p:grpSpPr>
          <a:xfrm rot="0">
            <a:off x="1219294" y="657204"/>
            <a:ext cx="15795020" cy="1907038"/>
            <a:chOff x="0" y="0"/>
            <a:chExt cx="5762066" cy="695693"/>
          </a:xfrm>
        </p:grpSpPr>
        <p:sp>
          <p:nvSpPr>
            <p:cNvPr name="Freeform 6" id="6"/>
            <p:cNvSpPr/>
            <p:nvPr/>
          </p:nvSpPr>
          <p:spPr>
            <a:xfrm flipH="false" flipV="false" rot="0">
              <a:off x="0" y="0"/>
              <a:ext cx="5762066" cy="695693"/>
            </a:xfrm>
            <a:custGeom>
              <a:avLst/>
              <a:gdLst/>
              <a:ahLst/>
              <a:cxnLst/>
              <a:rect r="r" b="b" t="t" l="l"/>
              <a:pathLst>
                <a:path h="695693" w="5762066">
                  <a:moveTo>
                    <a:pt x="0" y="0"/>
                  </a:moveTo>
                  <a:lnTo>
                    <a:pt x="5762066" y="0"/>
                  </a:lnTo>
                  <a:lnTo>
                    <a:pt x="5762066" y="695693"/>
                  </a:lnTo>
                  <a:lnTo>
                    <a:pt x="0" y="695693"/>
                  </a:lnTo>
                  <a:close/>
                </a:path>
              </a:pathLst>
            </a:custGeom>
            <a:solidFill>
              <a:srgbClr val="FFFFFF"/>
            </a:solidFill>
          </p:spPr>
        </p:sp>
      </p:grpSp>
      <p:sp>
        <p:nvSpPr>
          <p:cNvPr name="Freeform 7" id="7"/>
          <p:cNvSpPr/>
          <p:nvPr/>
        </p:nvSpPr>
        <p:spPr>
          <a:xfrm flipH="false" flipV="false" rot="-278358">
            <a:off x="-1432939" y="-269558"/>
            <a:ext cx="5304464" cy="1668495"/>
          </a:xfrm>
          <a:custGeom>
            <a:avLst/>
            <a:gdLst/>
            <a:ahLst/>
            <a:cxnLst/>
            <a:rect r="r" b="b" t="t" l="l"/>
            <a:pathLst>
              <a:path h="1668495" w="5304464">
                <a:moveTo>
                  <a:pt x="0" y="0"/>
                </a:moveTo>
                <a:lnTo>
                  <a:pt x="5304465" y="0"/>
                </a:lnTo>
                <a:lnTo>
                  <a:pt x="5304465" y="1668495"/>
                </a:lnTo>
                <a:lnTo>
                  <a:pt x="0" y="166849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8" id="8"/>
          <p:cNvSpPr/>
          <p:nvPr/>
        </p:nvSpPr>
        <p:spPr>
          <a:xfrm rot="-5400000">
            <a:off x="-541453" y="6273617"/>
            <a:ext cx="6745738" cy="0"/>
          </a:xfrm>
          <a:prstGeom prst="line">
            <a:avLst/>
          </a:prstGeom>
          <a:ln cap="flat" w="19050">
            <a:solidFill>
              <a:srgbClr val="CCCCCC"/>
            </a:solidFill>
            <a:prstDash val="solid"/>
            <a:headEnd type="none" len="sm" w="sm"/>
            <a:tailEnd type="none" len="sm" w="sm"/>
          </a:ln>
        </p:spPr>
      </p:sp>
      <p:sp>
        <p:nvSpPr>
          <p:cNvPr name="AutoShape 9" id="9"/>
          <p:cNvSpPr/>
          <p:nvPr/>
        </p:nvSpPr>
        <p:spPr>
          <a:xfrm rot="-5400000">
            <a:off x="5264035" y="6273617"/>
            <a:ext cx="6745738" cy="0"/>
          </a:xfrm>
          <a:prstGeom prst="line">
            <a:avLst/>
          </a:prstGeom>
          <a:ln cap="flat" w="19050">
            <a:solidFill>
              <a:srgbClr val="CCCCCC"/>
            </a:solidFill>
            <a:prstDash val="solid"/>
            <a:headEnd type="none" len="sm" w="sm"/>
            <a:tailEnd type="none" len="sm" w="sm"/>
          </a:ln>
        </p:spPr>
      </p:sp>
      <p:grpSp>
        <p:nvGrpSpPr>
          <p:cNvPr name="Group 10" id="10"/>
          <p:cNvGrpSpPr/>
          <p:nvPr/>
        </p:nvGrpSpPr>
        <p:grpSpPr>
          <a:xfrm rot="0">
            <a:off x="11352045" y="4732508"/>
            <a:ext cx="4791997" cy="4775719"/>
            <a:chOff x="0" y="0"/>
            <a:chExt cx="6389330" cy="6367625"/>
          </a:xfrm>
        </p:grpSpPr>
        <p:sp>
          <p:nvSpPr>
            <p:cNvPr name="Freeform 11" id="11"/>
            <p:cNvSpPr/>
            <p:nvPr/>
          </p:nvSpPr>
          <p:spPr>
            <a:xfrm flipH="false" flipV="false" rot="0">
              <a:off x="0" y="338421"/>
              <a:ext cx="6389330" cy="6029204"/>
            </a:xfrm>
            <a:custGeom>
              <a:avLst/>
              <a:gdLst/>
              <a:ahLst/>
              <a:cxnLst/>
              <a:rect r="r" b="b" t="t" l="l"/>
              <a:pathLst>
                <a:path h="6029204" w="6389330">
                  <a:moveTo>
                    <a:pt x="0" y="0"/>
                  </a:moveTo>
                  <a:lnTo>
                    <a:pt x="6389330" y="0"/>
                  </a:lnTo>
                  <a:lnTo>
                    <a:pt x="6389330" y="6029204"/>
                  </a:lnTo>
                  <a:lnTo>
                    <a:pt x="0" y="602920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203414">
              <a:off x="1228888" y="24588"/>
              <a:ext cx="868401" cy="1245020"/>
            </a:xfrm>
            <a:custGeom>
              <a:avLst/>
              <a:gdLst/>
              <a:ahLst/>
              <a:cxnLst/>
              <a:rect r="r" b="b" t="t" l="l"/>
              <a:pathLst>
                <a:path h="1245020" w="868401">
                  <a:moveTo>
                    <a:pt x="0" y="0"/>
                  </a:moveTo>
                  <a:lnTo>
                    <a:pt x="868401" y="0"/>
                  </a:lnTo>
                  <a:lnTo>
                    <a:pt x="868401" y="1245019"/>
                  </a:lnTo>
                  <a:lnTo>
                    <a:pt x="0" y="124501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sp>
        <p:nvSpPr>
          <p:cNvPr name="TextBox 13" id="13"/>
          <p:cNvSpPr txBox="true"/>
          <p:nvPr/>
        </p:nvSpPr>
        <p:spPr>
          <a:xfrm rot="0">
            <a:off x="3683996" y="820141"/>
            <a:ext cx="10839717" cy="1476309"/>
          </a:xfrm>
          <a:prstGeom prst="rect">
            <a:avLst/>
          </a:prstGeom>
        </p:spPr>
        <p:txBody>
          <a:bodyPr anchor="t" rtlCol="false" tIns="0" lIns="0" bIns="0" rIns="0">
            <a:spAutoFit/>
          </a:bodyPr>
          <a:lstStyle/>
          <a:p>
            <a:pPr algn="ctr" marL="0" indent="0" lvl="0">
              <a:lnSpc>
                <a:spcPts val="10800"/>
              </a:lnSpc>
              <a:spcBef>
                <a:spcPct val="0"/>
              </a:spcBef>
            </a:pPr>
            <a:r>
              <a:rPr lang="en-US" b="true" sz="9000">
                <a:solidFill>
                  <a:srgbClr val="003EA8"/>
                </a:solidFill>
                <a:latin typeface="Telegraf Bold"/>
                <a:ea typeface="Telegraf Bold"/>
                <a:cs typeface="Telegraf Bold"/>
                <a:sym typeface="Telegraf Bold"/>
              </a:rPr>
              <a:t>Agenda</a:t>
            </a:r>
          </a:p>
        </p:txBody>
      </p:sp>
      <p:grpSp>
        <p:nvGrpSpPr>
          <p:cNvPr name="Group 14" id="14"/>
          <p:cNvGrpSpPr/>
          <p:nvPr/>
        </p:nvGrpSpPr>
        <p:grpSpPr>
          <a:xfrm rot="0">
            <a:off x="3450713" y="3451524"/>
            <a:ext cx="4361403" cy="5615216"/>
            <a:chOff x="0" y="0"/>
            <a:chExt cx="5815204" cy="7486954"/>
          </a:xfrm>
        </p:grpSpPr>
        <p:sp>
          <p:nvSpPr>
            <p:cNvPr name="TextBox 15" id="15"/>
            <p:cNvSpPr txBox="true"/>
            <p:nvPr/>
          </p:nvSpPr>
          <p:spPr>
            <a:xfrm rot="0">
              <a:off x="0" y="1113507"/>
              <a:ext cx="5815204" cy="512819"/>
            </a:xfrm>
            <a:prstGeom prst="rect">
              <a:avLst/>
            </a:prstGeom>
          </p:spPr>
          <p:txBody>
            <a:bodyPr anchor="t" rtlCol="false" tIns="0" lIns="0" bIns="0" rIns="0">
              <a:spAutoFit/>
            </a:bodyPr>
            <a:lstStyle/>
            <a:p>
              <a:pPr algn="l">
                <a:lnSpc>
                  <a:spcPts val="3079"/>
                </a:lnSpc>
              </a:pPr>
              <a:r>
                <a:rPr lang="en-US" sz="2199">
                  <a:solidFill>
                    <a:srgbClr val="000000"/>
                  </a:solidFill>
                  <a:latin typeface="Telegraf"/>
                  <a:ea typeface="Telegraf"/>
                  <a:cs typeface="Telegraf"/>
                  <a:sym typeface="Telegraf"/>
                  <a:hlinkClick r:id="rId9" action="ppaction://hlinksldjump"/>
                </a:rPr>
                <a:t>Basic Queries </a:t>
              </a:r>
            </a:p>
          </p:txBody>
        </p:sp>
        <p:sp>
          <p:nvSpPr>
            <p:cNvPr name="TextBox 16" id="16"/>
            <p:cNvSpPr txBox="true"/>
            <p:nvPr/>
          </p:nvSpPr>
          <p:spPr>
            <a:xfrm rot="0">
              <a:off x="0" y="2578664"/>
              <a:ext cx="5815204" cy="512819"/>
            </a:xfrm>
            <a:prstGeom prst="rect">
              <a:avLst/>
            </a:prstGeom>
          </p:spPr>
          <p:txBody>
            <a:bodyPr anchor="t" rtlCol="false" tIns="0" lIns="0" bIns="0" rIns="0">
              <a:spAutoFit/>
            </a:bodyPr>
            <a:lstStyle/>
            <a:p>
              <a:pPr algn="l">
                <a:lnSpc>
                  <a:spcPts val="3079"/>
                </a:lnSpc>
              </a:pPr>
              <a:r>
                <a:rPr lang="en-US" sz="2199">
                  <a:solidFill>
                    <a:srgbClr val="000000"/>
                  </a:solidFill>
                  <a:latin typeface="Telegraf"/>
                  <a:ea typeface="Telegraf"/>
                  <a:cs typeface="Telegraf"/>
                  <a:sym typeface="Telegraf"/>
                </a:rPr>
                <a:t>Intermediate Queries</a:t>
              </a:r>
              <a:r>
                <a:rPr lang="en-US" sz="2199">
                  <a:solidFill>
                    <a:srgbClr val="000000"/>
                  </a:solidFill>
                  <a:latin typeface="Telegraf"/>
                  <a:ea typeface="Telegraf"/>
                  <a:cs typeface="Telegraf"/>
                  <a:sym typeface="Telegraf"/>
                </a:rPr>
                <a:t> </a:t>
              </a:r>
            </a:p>
          </p:txBody>
        </p:sp>
        <p:sp>
          <p:nvSpPr>
            <p:cNvPr name="TextBox 17" id="17"/>
            <p:cNvSpPr txBox="true"/>
            <p:nvPr/>
          </p:nvSpPr>
          <p:spPr>
            <a:xfrm rot="0">
              <a:off x="0" y="4043821"/>
              <a:ext cx="5815204" cy="512819"/>
            </a:xfrm>
            <a:prstGeom prst="rect">
              <a:avLst/>
            </a:prstGeom>
          </p:spPr>
          <p:txBody>
            <a:bodyPr anchor="t" rtlCol="false" tIns="0" lIns="0" bIns="0" rIns="0">
              <a:spAutoFit/>
            </a:bodyPr>
            <a:lstStyle/>
            <a:p>
              <a:pPr algn="l">
                <a:lnSpc>
                  <a:spcPts val="3079"/>
                </a:lnSpc>
              </a:pPr>
              <a:r>
                <a:rPr lang="en-US" sz="2199">
                  <a:solidFill>
                    <a:srgbClr val="000000"/>
                  </a:solidFill>
                  <a:latin typeface="Telegraf"/>
                  <a:ea typeface="Telegraf"/>
                  <a:cs typeface="Telegraf"/>
                  <a:sym typeface="Telegraf"/>
                </a:rPr>
                <a:t>Advanced Queries </a:t>
              </a:r>
            </a:p>
          </p:txBody>
        </p:sp>
        <p:sp>
          <p:nvSpPr>
            <p:cNvPr name="TextBox 18" id="18"/>
            <p:cNvSpPr txBox="true"/>
            <p:nvPr/>
          </p:nvSpPr>
          <p:spPr>
            <a:xfrm rot="0">
              <a:off x="0" y="5508978"/>
              <a:ext cx="5815204" cy="512819"/>
            </a:xfrm>
            <a:prstGeom prst="rect">
              <a:avLst/>
            </a:prstGeom>
          </p:spPr>
          <p:txBody>
            <a:bodyPr anchor="t" rtlCol="false" tIns="0" lIns="0" bIns="0" rIns="0">
              <a:spAutoFit/>
            </a:bodyPr>
            <a:lstStyle/>
            <a:p>
              <a:pPr algn="l">
                <a:lnSpc>
                  <a:spcPts val="3079"/>
                </a:lnSpc>
              </a:pPr>
              <a:r>
                <a:rPr lang="en-US" sz="2199">
                  <a:solidFill>
                    <a:srgbClr val="000000"/>
                  </a:solidFill>
                  <a:latin typeface="Telegraf"/>
                  <a:ea typeface="Telegraf"/>
                  <a:cs typeface="Telegraf"/>
                  <a:sym typeface="Telegraf"/>
                </a:rPr>
                <a:t>Key Insights</a:t>
              </a:r>
            </a:p>
          </p:txBody>
        </p:sp>
        <p:sp>
          <p:nvSpPr>
            <p:cNvPr name="TextBox 19" id="19"/>
            <p:cNvSpPr txBox="true"/>
            <p:nvPr/>
          </p:nvSpPr>
          <p:spPr>
            <a:xfrm rot="0">
              <a:off x="0" y="6974135"/>
              <a:ext cx="5815204" cy="512819"/>
            </a:xfrm>
            <a:prstGeom prst="rect">
              <a:avLst/>
            </a:prstGeom>
          </p:spPr>
          <p:txBody>
            <a:bodyPr anchor="t" rtlCol="false" tIns="0" lIns="0" bIns="0" rIns="0">
              <a:spAutoFit/>
            </a:bodyPr>
            <a:lstStyle/>
            <a:p>
              <a:pPr algn="l">
                <a:lnSpc>
                  <a:spcPts val="3079"/>
                </a:lnSpc>
              </a:pPr>
              <a:r>
                <a:rPr lang="en-US" sz="2199">
                  <a:solidFill>
                    <a:srgbClr val="000000"/>
                  </a:solidFill>
                  <a:latin typeface="Telegraf"/>
                  <a:ea typeface="Telegraf"/>
                  <a:cs typeface="Telegraf"/>
                  <a:sym typeface="Telegraf"/>
                </a:rPr>
                <a:t>Conclusion &amp; Next</a:t>
              </a:r>
              <a:r>
                <a:rPr lang="en-US" sz="2199">
                  <a:solidFill>
                    <a:srgbClr val="000000"/>
                  </a:solidFill>
                  <a:latin typeface="Telegraf"/>
                  <a:ea typeface="Telegraf"/>
                  <a:cs typeface="Telegraf"/>
                  <a:sym typeface="Telegraf"/>
                </a:rPr>
                <a:t> Steps</a:t>
              </a:r>
            </a:p>
          </p:txBody>
        </p:sp>
        <p:sp>
          <p:nvSpPr>
            <p:cNvPr name="TextBox 20" id="20"/>
            <p:cNvSpPr txBox="true"/>
            <p:nvPr/>
          </p:nvSpPr>
          <p:spPr>
            <a:xfrm rot="0">
              <a:off x="0" y="-66675"/>
              <a:ext cx="5815204" cy="512819"/>
            </a:xfrm>
            <a:prstGeom prst="rect">
              <a:avLst/>
            </a:prstGeom>
          </p:spPr>
          <p:txBody>
            <a:bodyPr anchor="t" rtlCol="false" tIns="0" lIns="0" bIns="0" rIns="0">
              <a:spAutoFit/>
            </a:bodyPr>
            <a:lstStyle/>
            <a:p>
              <a:pPr algn="l">
                <a:lnSpc>
                  <a:spcPts val="3079"/>
                </a:lnSpc>
              </a:pPr>
              <a:r>
                <a:rPr lang="en-US" sz="2199">
                  <a:solidFill>
                    <a:srgbClr val="000000"/>
                  </a:solidFill>
                  <a:latin typeface="Telegraf"/>
                  <a:ea typeface="Telegraf"/>
                  <a:cs typeface="Telegraf"/>
                  <a:sym typeface="Telegraf"/>
                </a:rPr>
                <a:t>Project Overview</a:t>
              </a:r>
            </a:p>
          </p:txBody>
        </p:sp>
      </p:grpSp>
      <p:sp>
        <p:nvSpPr>
          <p:cNvPr name="TextBox 21" id="21"/>
          <p:cNvSpPr txBox="true"/>
          <p:nvPr/>
        </p:nvSpPr>
        <p:spPr>
          <a:xfrm rot="0">
            <a:off x="1650988" y="3152591"/>
            <a:ext cx="766091" cy="895350"/>
          </a:xfrm>
          <a:prstGeom prst="rect">
            <a:avLst/>
          </a:prstGeom>
        </p:spPr>
        <p:txBody>
          <a:bodyPr anchor="t" rtlCol="false" tIns="0" lIns="0" bIns="0" rIns="0">
            <a:spAutoFit/>
          </a:bodyPr>
          <a:lstStyle/>
          <a:p>
            <a:pPr algn="ctr" marL="0" indent="0" lvl="0">
              <a:lnSpc>
                <a:spcPts val="6599"/>
              </a:lnSpc>
              <a:spcBef>
                <a:spcPct val="0"/>
              </a:spcBef>
            </a:pPr>
            <a:r>
              <a:rPr lang="en-US" b="true" sz="5499">
                <a:solidFill>
                  <a:srgbClr val="003EA8"/>
                </a:solidFill>
                <a:latin typeface="Telegraf Bold"/>
                <a:ea typeface="Telegraf Bold"/>
                <a:cs typeface="Telegraf Bold"/>
                <a:sym typeface="Telegraf Bold"/>
              </a:rPr>
              <a:t>1.</a:t>
            </a:r>
          </a:p>
        </p:txBody>
      </p:sp>
      <p:sp>
        <p:nvSpPr>
          <p:cNvPr name="TextBox 22" id="22"/>
          <p:cNvSpPr txBox="true"/>
          <p:nvPr/>
        </p:nvSpPr>
        <p:spPr>
          <a:xfrm rot="0">
            <a:off x="1650988" y="4251496"/>
            <a:ext cx="766091" cy="895350"/>
          </a:xfrm>
          <a:prstGeom prst="rect">
            <a:avLst/>
          </a:prstGeom>
        </p:spPr>
        <p:txBody>
          <a:bodyPr anchor="t" rtlCol="false" tIns="0" lIns="0" bIns="0" rIns="0">
            <a:spAutoFit/>
          </a:bodyPr>
          <a:lstStyle/>
          <a:p>
            <a:pPr algn="ctr" marL="0" indent="0" lvl="0">
              <a:lnSpc>
                <a:spcPts val="6599"/>
              </a:lnSpc>
              <a:spcBef>
                <a:spcPct val="0"/>
              </a:spcBef>
            </a:pPr>
            <a:r>
              <a:rPr lang="en-US" b="true" sz="5499">
                <a:solidFill>
                  <a:srgbClr val="003EA8"/>
                </a:solidFill>
                <a:latin typeface="Telegraf Bold"/>
                <a:ea typeface="Telegraf Bold"/>
                <a:cs typeface="Telegraf Bold"/>
                <a:sym typeface="Telegraf Bold"/>
              </a:rPr>
              <a:t>2.</a:t>
            </a:r>
          </a:p>
        </p:txBody>
      </p:sp>
      <p:sp>
        <p:nvSpPr>
          <p:cNvPr name="TextBox 23" id="23"/>
          <p:cNvSpPr txBox="true"/>
          <p:nvPr/>
        </p:nvSpPr>
        <p:spPr>
          <a:xfrm rot="0">
            <a:off x="1650988" y="5350401"/>
            <a:ext cx="766091" cy="895350"/>
          </a:xfrm>
          <a:prstGeom prst="rect">
            <a:avLst/>
          </a:prstGeom>
        </p:spPr>
        <p:txBody>
          <a:bodyPr anchor="t" rtlCol="false" tIns="0" lIns="0" bIns="0" rIns="0">
            <a:spAutoFit/>
          </a:bodyPr>
          <a:lstStyle/>
          <a:p>
            <a:pPr algn="ctr" marL="0" indent="0" lvl="0">
              <a:lnSpc>
                <a:spcPts val="6599"/>
              </a:lnSpc>
              <a:spcBef>
                <a:spcPct val="0"/>
              </a:spcBef>
            </a:pPr>
            <a:r>
              <a:rPr lang="en-US" b="true" sz="5499">
                <a:solidFill>
                  <a:srgbClr val="003EA8"/>
                </a:solidFill>
                <a:latin typeface="Telegraf Bold"/>
                <a:ea typeface="Telegraf Bold"/>
                <a:cs typeface="Telegraf Bold"/>
                <a:sym typeface="Telegraf Bold"/>
              </a:rPr>
              <a:t>3.</a:t>
            </a:r>
          </a:p>
        </p:txBody>
      </p:sp>
      <p:sp>
        <p:nvSpPr>
          <p:cNvPr name="TextBox 24" id="24"/>
          <p:cNvSpPr txBox="true"/>
          <p:nvPr/>
        </p:nvSpPr>
        <p:spPr>
          <a:xfrm rot="0">
            <a:off x="1650988" y="6449306"/>
            <a:ext cx="766091" cy="895350"/>
          </a:xfrm>
          <a:prstGeom prst="rect">
            <a:avLst/>
          </a:prstGeom>
        </p:spPr>
        <p:txBody>
          <a:bodyPr anchor="t" rtlCol="false" tIns="0" lIns="0" bIns="0" rIns="0">
            <a:spAutoFit/>
          </a:bodyPr>
          <a:lstStyle/>
          <a:p>
            <a:pPr algn="ctr" marL="0" indent="0" lvl="0">
              <a:lnSpc>
                <a:spcPts val="6599"/>
              </a:lnSpc>
              <a:spcBef>
                <a:spcPct val="0"/>
              </a:spcBef>
            </a:pPr>
            <a:r>
              <a:rPr lang="en-US" b="true" sz="5499">
                <a:solidFill>
                  <a:srgbClr val="003EA8"/>
                </a:solidFill>
                <a:latin typeface="Telegraf Bold"/>
                <a:ea typeface="Telegraf Bold"/>
                <a:cs typeface="Telegraf Bold"/>
                <a:sym typeface="Telegraf Bold"/>
              </a:rPr>
              <a:t>4.</a:t>
            </a:r>
          </a:p>
        </p:txBody>
      </p:sp>
      <p:sp>
        <p:nvSpPr>
          <p:cNvPr name="TextBox 25" id="25"/>
          <p:cNvSpPr txBox="true"/>
          <p:nvPr/>
        </p:nvSpPr>
        <p:spPr>
          <a:xfrm rot="0">
            <a:off x="1650988" y="7548211"/>
            <a:ext cx="766091" cy="895350"/>
          </a:xfrm>
          <a:prstGeom prst="rect">
            <a:avLst/>
          </a:prstGeom>
        </p:spPr>
        <p:txBody>
          <a:bodyPr anchor="t" rtlCol="false" tIns="0" lIns="0" bIns="0" rIns="0">
            <a:spAutoFit/>
          </a:bodyPr>
          <a:lstStyle/>
          <a:p>
            <a:pPr algn="ctr" marL="0" indent="0" lvl="0">
              <a:lnSpc>
                <a:spcPts val="6599"/>
              </a:lnSpc>
              <a:spcBef>
                <a:spcPct val="0"/>
              </a:spcBef>
            </a:pPr>
            <a:r>
              <a:rPr lang="en-US" b="true" sz="5499">
                <a:solidFill>
                  <a:srgbClr val="003EA8"/>
                </a:solidFill>
                <a:latin typeface="Telegraf Bold"/>
                <a:ea typeface="Telegraf Bold"/>
                <a:cs typeface="Telegraf Bold"/>
                <a:sym typeface="Telegraf Bold"/>
              </a:rPr>
              <a:t>5.</a:t>
            </a:r>
          </a:p>
        </p:txBody>
      </p:sp>
      <p:sp>
        <p:nvSpPr>
          <p:cNvPr name="TextBox 26" id="26"/>
          <p:cNvSpPr txBox="true"/>
          <p:nvPr/>
        </p:nvSpPr>
        <p:spPr>
          <a:xfrm rot="0">
            <a:off x="1650988" y="8647116"/>
            <a:ext cx="766091" cy="895350"/>
          </a:xfrm>
          <a:prstGeom prst="rect">
            <a:avLst/>
          </a:prstGeom>
        </p:spPr>
        <p:txBody>
          <a:bodyPr anchor="t" rtlCol="false" tIns="0" lIns="0" bIns="0" rIns="0">
            <a:spAutoFit/>
          </a:bodyPr>
          <a:lstStyle/>
          <a:p>
            <a:pPr algn="ctr" marL="0" indent="0" lvl="0">
              <a:lnSpc>
                <a:spcPts val="6599"/>
              </a:lnSpc>
              <a:spcBef>
                <a:spcPct val="0"/>
              </a:spcBef>
            </a:pPr>
            <a:r>
              <a:rPr lang="en-US" b="true" sz="5499">
                <a:solidFill>
                  <a:srgbClr val="003EA8"/>
                </a:solidFill>
                <a:latin typeface="Telegraf Bold"/>
                <a:ea typeface="Telegraf Bold"/>
                <a:cs typeface="Telegraf Bold"/>
                <a:sym typeface="Telegraf Bold"/>
              </a:rPr>
              <a:t>6.</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11309383" y="893559"/>
            <a:ext cx="5949917" cy="8499882"/>
            <a:chOff x="0" y="0"/>
            <a:chExt cx="4445000" cy="6350000"/>
          </a:xfrm>
        </p:grpSpPr>
        <p:sp>
          <p:nvSpPr>
            <p:cNvPr name="Freeform 4" id="4"/>
            <p:cNvSpPr/>
            <p:nvPr/>
          </p:nvSpPr>
          <p:spPr>
            <a:xfrm flipH="false" flipV="false" rot="0">
              <a:off x="0" y="0"/>
              <a:ext cx="4445000" cy="6350000"/>
            </a:xfrm>
            <a:custGeom>
              <a:avLst/>
              <a:gdLst/>
              <a:ahLst/>
              <a:cxnLst/>
              <a:rect r="r" b="b" t="t" l="l"/>
              <a:pathLst>
                <a:path h="6350000" w="4445000">
                  <a:moveTo>
                    <a:pt x="3429000" y="6350000"/>
                  </a:moveTo>
                  <a:lnTo>
                    <a:pt x="1016000" y="6350000"/>
                  </a:lnTo>
                  <a:cubicBezTo>
                    <a:pt x="454660" y="6350000"/>
                    <a:pt x="0" y="5895340"/>
                    <a:pt x="0" y="5334000"/>
                  </a:cubicBezTo>
                  <a:lnTo>
                    <a:pt x="0" y="1016000"/>
                  </a:lnTo>
                  <a:cubicBezTo>
                    <a:pt x="0" y="454660"/>
                    <a:pt x="454660" y="0"/>
                    <a:pt x="1016000" y="0"/>
                  </a:cubicBezTo>
                  <a:lnTo>
                    <a:pt x="3429000" y="0"/>
                  </a:lnTo>
                  <a:cubicBezTo>
                    <a:pt x="3990340" y="0"/>
                    <a:pt x="4445000" y="454660"/>
                    <a:pt x="4445000" y="1016000"/>
                  </a:cubicBezTo>
                  <a:lnTo>
                    <a:pt x="4445000" y="5334000"/>
                  </a:lnTo>
                  <a:cubicBezTo>
                    <a:pt x="4445000" y="5895340"/>
                    <a:pt x="3990340" y="6350000"/>
                    <a:pt x="3429000" y="6350000"/>
                  </a:cubicBezTo>
                  <a:close/>
                </a:path>
              </a:pathLst>
            </a:custGeom>
            <a:blipFill>
              <a:blip r:embed="rId3"/>
              <a:stretch>
                <a:fillRect l="-57816" t="0" r="-57816" b="0"/>
              </a:stretch>
            </a:blipFill>
          </p:spPr>
        </p:sp>
      </p:grpSp>
      <p:sp>
        <p:nvSpPr>
          <p:cNvPr name="AutoShape 5" id="5"/>
          <p:cNvSpPr/>
          <p:nvPr/>
        </p:nvSpPr>
        <p:spPr>
          <a:xfrm>
            <a:off x="-7867041" y="1782356"/>
            <a:ext cx="18623941" cy="0"/>
          </a:xfrm>
          <a:prstGeom prst="line">
            <a:avLst/>
          </a:prstGeom>
          <a:ln cap="flat" w="19050">
            <a:solidFill>
              <a:srgbClr val="FFFFFF"/>
            </a:solidFill>
            <a:prstDash val="solid"/>
            <a:headEnd type="none" len="sm" w="sm"/>
            <a:tailEnd type="none" len="sm" w="sm"/>
          </a:ln>
        </p:spPr>
      </p:sp>
      <p:grpSp>
        <p:nvGrpSpPr>
          <p:cNvPr name="Group 6" id="6"/>
          <p:cNvGrpSpPr/>
          <p:nvPr/>
        </p:nvGrpSpPr>
        <p:grpSpPr>
          <a:xfrm rot="0">
            <a:off x="1156293" y="4494976"/>
            <a:ext cx="9369763" cy="4898464"/>
            <a:chOff x="0" y="0"/>
            <a:chExt cx="2467756" cy="1290131"/>
          </a:xfrm>
        </p:grpSpPr>
        <p:sp>
          <p:nvSpPr>
            <p:cNvPr name="Freeform 7" id="7"/>
            <p:cNvSpPr/>
            <p:nvPr/>
          </p:nvSpPr>
          <p:spPr>
            <a:xfrm flipH="false" flipV="false" rot="0">
              <a:off x="0" y="0"/>
              <a:ext cx="2467756" cy="1290131"/>
            </a:xfrm>
            <a:custGeom>
              <a:avLst/>
              <a:gdLst/>
              <a:ahLst/>
              <a:cxnLst/>
              <a:rect r="r" b="b" t="t" l="l"/>
              <a:pathLst>
                <a:path h="1290131" w="2467756">
                  <a:moveTo>
                    <a:pt x="0" y="0"/>
                  </a:moveTo>
                  <a:lnTo>
                    <a:pt x="2467756" y="0"/>
                  </a:lnTo>
                  <a:lnTo>
                    <a:pt x="2467756" y="1290131"/>
                  </a:lnTo>
                  <a:lnTo>
                    <a:pt x="0" y="1290131"/>
                  </a:lnTo>
                  <a:close/>
                </a:path>
              </a:pathLst>
            </a:custGeom>
            <a:solidFill>
              <a:srgbClr val="FFFFFF"/>
            </a:solidFill>
          </p:spPr>
        </p:sp>
        <p:sp>
          <p:nvSpPr>
            <p:cNvPr name="TextBox 8" id="8"/>
            <p:cNvSpPr txBox="true"/>
            <p:nvPr/>
          </p:nvSpPr>
          <p:spPr>
            <a:xfrm>
              <a:off x="0" y="-66675"/>
              <a:ext cx="2467756" cy="1356806"/>
            </a:xfrm>
            <a:prstGeom prst="rect">
              <a:avLst/>
            </a:prstGeom>
          </p:spPr>
          <p:txBody>
            <a:bodyPr anchor="ctr" rtlCol="false" tIns="50800" lIns="50800" bIns="50800" rIns="50800"/>
            <a:lstStyle/>
            <a:p>
              <a:pPr algn="ctr">
                <a:lnSpc>
                  <a:spcPts val="3079"/>
                </a:lnSpc>
              </a:pPr>
            </a:p>
          </p:txBody>
        </p:sp>
      </p:grpSp>
      <p:grpSp>
        <p:nvGrpSpPr>
          <p:cNvPr name="Group 9" id="9"/>
          <p:cNvGrpSpPr/>
          <p:nvPr/>
        </p:nvGrpSpPr>
        <p:grpSpPr>
          <a:xfrm rot="0">
            <a:off x="1384300" y="2498405"/>
            <a:ext cx="9034137" cy="6079441"/>
            <a:chOff x="0" y="0"/>
            <a:chExt cx="12045516" cy="8105922"/>
          </a:xfrm>
        </p:grpSpPr>
        <p:sp>
          <p:nvSpPr>
            <p:cNvPr name="TextBox 10" id="10"/>
            <p:cNvSpPr txBox="true"/>
            <p:nvPr/>
          </p:nvSpPr>
          <p:spPr>
            <a:xfrm rot="0">
              <a:off x="0" y="-9525"/>
              <a:ext cx="12045516" cy="2665492"/>
            </a:xfrm>
            <a:prstGeom prst="rect">
              <a:avLst/>
            </a:prstGeom>
          </p:spPr>
          <p:txBody>
            <a:bodyPr anchor="t" rtlCol="false" tIns="0" lIns="0" bIns="0" rIns="0">
              <a:spAutoFit/>
            </a:bodyPr>
            <a:lstStyle/>
            <a:p>
              <a:pPr algn="l" marL="0" indent="0" lvl="0">
                <a:lnSpc>
                  <a:spcPts val="7533"/>
                </a:lnSpc>
              </a:pPr>
              <a:r>
                <a:rPr lang="en-US" b="true" sz="6848">
                  <a:solidFill>
                    <a:srgbClr val="003EA8"/>
                  </a:solidFill>
                  <a:latin typeface="Telegraf Bold"/>
                  <a:ea typeface="Telegraf Bold"/>
                  <a:cs typeface="Telegraf Bold"/>
                  <a:sym typeface="Telegraf Bold"/>
                </a:rPr>
                <a:t>Conclusion &amp; Next Steps</a:t>
              </a:r>
            </a:p>
          </p:txBody>
        </p:sp>
        <p:sp>
          <p:nvSpPr>
            <p:cNvPr name="TextBox 11" id="11"/>
            <p:cNvSpPr txBox="true"/>
            <p:nvPr/>
          </p:nvSpPr>
          <p:spPr>
            <a:xfrm rot="0">
              <a:off x="0" y="3110214"/>
              <a:ext cx="12045516" cy="2119724"/>
            </a:xfrm>
            <a:prstGeom prst="rect">
              <a:avLst/>
            </a:prstGeom>
          </p:spPr>
          <p:txBody>
            <a:bodyPr anchor="t" rtlCol="false" tIns="0" lIns="0" bIns="0" rIns="0">
              <a:spAutoFit/>
            </a:bodyPr>
            <a:lstStyle/>
            <a:p>
              <a:pPr algn="l" marL="0" indent="0" lvl="0">
                <a:lnSpc>
                  <a:spcPts val="2518"/>
                </a:lnSpc>
              </a:pPr>
              <a:r>
                <a:rPr lang="en-US" sz="1937">
                  <a:solidFill>
                    <a:srgbClr val="003EA8"/>
                  </a:solidFill>
                  <a:latin typeface="Telegraf"/>
                  <a:ea typeface="Telegraf"/>
                  <a:cs typeface="Telegraf"/>
                  <a:sym typeface="Telegraf"/>
                </a:rPr>
                <a:t>This project demonstrates how SQL efficiently handles large datasets, extracting valuable insights, while Python enhances analysis through visualization. The findings highlight seasonal trends, top-performing categories, revenue distribution, and customer behavior, enabling data-driven decision-making for business growth.</a:t>
              </a:r>
            </a:p>
          </p:txBody>
        </p:sp>
        <p:sp>
          <p:nvSpPr>
            <p:cNvPr name="TextBox 12" id="12"/>
            <p:cNvSpPr txBox="true"/>
            <p:nvPr/>
          </p:nvSpPr>
          <p:spPr>
            <a:xfrm rot="0">
              <a:off x="0" y="5986198"/>
              <a:ext cx="12045516" cy="2119724"/>
            </a:xfrm>
            <a:prstGeom prst="rect">
              <a:avLst/>
            </a:prstGeom>
          </p:spPr>
          <p:txBody>
            <a:bodyPr anchor="t" rtlCol="false" tIns="0" lIns="0" bIns="0" rIns="0">
              <a:spAutoFit/>
            </a:bodyPr>
            <a:lstStyle/>
            <a:p>
              <a:pPr algn="l" marL="0" indent="0" lvl="0">
                <a:lnSpc>
                  <a:spcPts val="2518"/>
                </a:lnSpc>
                <a:spcBef>
                  <a:spcPct val="0"/>
                </a:spcBef>
              </a:pPr>
              <a:r>
                <a:rPr lang="en-US" sz="1937" strike="noStrike" u="none">
                  <a:solidFill>
                    <a:srgbClr val="003EA8"/>
                  </a:solidFill>
                  <a:latin typeface="Telegraf"/>
                  <a:ea typeface="Telegraf"/>
                  <a:cs typeface="Telegraf"/>
                  <a:sym typeface="Telegraf"/>
                </a:rPr>
                <a:t>Moving forward, automating reports with Python Dash or Streamlit can streamline real-time monitoring. Implementing machine learning models can help predict future sales trends and optimize pricing strategies. Additionally, developing an interactive analytics dashboard will provide deeper insights, improving customer engagement and business performance.</a:t>
              </a:r>
            </a:p>
          </p:txBody>
        </p:sp>
      </p:grpSp>
    </p:spTree>
  </p:cSld>
  <p:clrMapOvr>
    <a:masterClrMapping/>
  </p:clrMapOvr>
</p:sld>
</file>

<file path=ppt/slides/slide21.xml><?xml version="1.0" encoding="utf-8"?>
<p:sld xmlns:p="http://schemas.openxmlformats.org/presentationml/2006/main" xmlns:a="http://schemas.openxmlformats.org/drawingml/2006/main">
  <p:cSld>
    <p:bg>
      <p:bgPr>
        <a:solidFill>
          <a:srgbClr val="003EA8"/>
        </a:solidFill>
      </p:bgPr>
    </p:bg>
    <p:spTree>
      <p:nvGrpSpPr>
        <p:cNvPr id="1" name=""/>
        <p:cNvGrpSpPr/>
        <p:nvPr/>
      </p:nvGrpSpPr>
      <p:grpSpPr>
        <a:xfrm>
          <a:off x="0" y="0"/>
          <a:ext cx="0" cy="0"/>
          <a:chOff x="0" y="0"/>
          <a:chExt cx="0" cy="0"/>
        </a:xfrm>
      </p:grpSpPr>
      <p:sp>
        <p:nvSpPr>
          <p:cNvPr name="TextBox 2" id="2"/>
          <p:cNvSpPr txBox="true"/>
          <p:nvPr/>
        </p:nvSpPr>
        <p:spPr>
          <a:xfrm rot="0">
            <a:off x="4247415" y="3549979"/>
            <a:ext cx="9793170" cy="2454892"/>
          </a:xfrm>
          <a:prstGeom prst="rect">
            <a:avLst/>
          </a:prstGeom>
        </p:spPr>
        <p:txBody>
          <a:bodyPr anchor="t" rtlCol="false" tIns="0" lIns="0" bIns="0" rIns="0">
            <a:spAutoFit/>
          </a:bodyPr>
          <a:lstStyle/>
          <a:p>
            <a:pPr algn="ctr">
              <a:lnSpc>
                <a:spcPts val="19039"/>
              </a:lnSpc>
            </a:pPr>
            <a:r>
              <a:rPr lang="en-US" b="true" sz="13599" spc="163">
                <a:solidFill>
                  <a:srgbClr val="FFFFFF"/>
                </a:solidFill>
                <a:latin typeface="Telegraf Bold"/>
                <a:ea typeface="Telegraf Bold"/>
                <a:cs typeface="Telegraf Bold"/>
                <a:sym typeface="Telegraf Bold"/>
              </a:rPr>
              <a:t>Thank You!</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905495" y="680808"/>
            <a:ext cx="16439375" cy="2377665"/>
            <a:chOff x="0" y="0"/>
            <a:chExt cx="5997128" cy="867379"/>
          </a:xfrm>
        </p:grpSpPr>
        <p:sp>
          <p:nvSpPr>
            <p:cNvPr name="Freeform 4" id="4"/>
            <p:cNvSpPr/>
            <p:nvPr/>
          </p:nvSpPr>
          <p:spPr>
            <a:xfrm flipH="false" flipV="false" rot="0">
              <a:off x="0" y="0"/>
              <a:ext cx="5997129" cy="867378"/>
            </a:xfrm>
            <a:custGeom>
              <a:avLst/>
              <a:gdLst/>
              <a:ahLst/>
              <a:cxnLst/>
              <a:rect r="r" b="b" t="t" l="l"/>
              <a:pathLst>
                <a:path h="867378" w="5997129">
                  <a:moveTo>
                    <a:pt x="0" y="0"/>
                  </a:moveTo>
                  <a:lnTo>
                    <a:pt x="5997129" y="0"/>
                  </a:lnTo>
                  <a:lnTo>
                    <a:pt x="5997129" y="867378"/>
                  </a:lnTo>
                  <a:lnTo>
                    <a:pt x="0" y="867378"/>
                  </a:lnTo>
                  <a:close/>
                </a:path>
              </a:pathLst>
            </a:custGeom>
            <a:solidFill>
              <a:srgbClr val="FFFFFF"/>
            </a:solidFill>
          </p:spPr>
        </p:sp>
      </p:grpSp>
      <p:graphicFrame>
        <p:nvGraphicFramePr>
          <p:cNvPr name="Table 5" id="5"/>
          <p:cNvGraphicFramePr>
            <a:graphicFrameLocks noGrp="true"/>
          </p:cNvGraphicFramePr>
          <p:nvPr/>
        </p:nvGraphicFramePr>
        <p:xfrm>
          <a:off x="3156194" y="3325173"/>
          <a:ext cx="11937976" cy="6662801"/>
        </p:xfrm>
        <a:graphic>
          <a:graphicData uri="http://schemas.openxmlformats.org/drawingml/2006/table">
            <a:tbl>
              <a:tblPr/>
              <a:tblGrid>
                <a:gridCol w="5992803"/>
                <a:gridCol w="5945173"/>
              </a:tblGrid>
              <a:tr h="1866900">
                <a:tc>
                  <a:txBody>
                    <a:bodyPr anchor="t" rtlCol="false"/>
                    <a:lstStyle/>
                    <a:p>
                      <a:pPr algn="l">
                        <a:lnSpc>
                          <a:spcPts val="2800"/>
                        </a:lnSpc>
                        <a:defRPr/>
                      </a:pPr>
                      <a:r>
                        <a:rPr lang="en-US" sz="2000" b="true">
                          <a:solidFill>
                            <a:srgbClr val="003EA8"/>
                          </a:solidFill>
                          <a:latin typeface="Telegraf Bold"/>
                          <a:ea typeface="Telegraf Bold"/>
                          <a:cs typeface="Telegraf Bold"/>
                          <a:sym typeface="Telegraf Bold"/>
                        </a:rPr>
                        <a:t>Objective</a:t>
                      </a:r>
                      <a:endParaRPr lang="en-US" sz="1100"/>
                    </a:p>
                    <a:p>
                      <a:pPr algn="l">
                        <a:lnSpc>
                          <a:spcPts val="2800"/>
                        </a:lnSpc>
                      </a:pPr>
                      <a:r>
                        <a:rPr lang="en-US" sz="2000">
                          <a:solidFill>
                            <a:srgbClr val="000000"/>
                          </a:solidFill>
                          <a:latin typeface="Telegraf"/>
                          <a:ea typeface="Telegraf"/>
                          <a:cs typeface="Telegraf"/>
                          <a:sym typeface="Telegraf"/>
                        </a:rPr>
                        <a:t>This project leverages SQL to handle large datasets efficiently and Python to extract insights through data visualizatio</a:t>
                      </a:r>
                    </a:p>
                  </a:txBody>
                  <a:tcPr marL="190500" marR="190500" marT="190500" marB="190500" anchor="ctr">
                    <a:lnL cmpd="sng" algn="ctr" cap="flat" w="0">
                      <a:solidFill>
                        <a:srgbClr val="FFFFFF"/>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0">
                      <a:solidFill>
                        <a:srgbClr val="FFFFFF"/>
                      </a:solidFill>
                      <a:prstDash val="solid"/>
                      <a:round/>
                      <a:headEnd type="none" w="med" len="med"/>
                      <a:tailEnd type="none" w="med" len="med"/>
                    </a:lnT>
                    <a:lnB cmpd="sng" algn="ctr" cap="flat" w="19050">
                      <a:solidFill>
                        <a:srgbClr val="CCCCCC"/>
                      </a:solidFill>
                      <a:prstDash val="solid"/>
                      <a:round/>
                      <a:headEnd type="none" w="med" len="med"/>
                      <a:tailEnd type="none" w="med" len="med"/>
                    </a:lnB>
                    <a:solidFill>
                      <a:srgbClr val="FFFFFF"/>
                    </a:solidFill>
                  </a:tcPr>
                </a:tc>
                <a:tc>
                  <a:txBody>
                    <a:bodyPr anchor="t" rtlCol="false"/>
                    <a:lstStyle/>
                    <a:p>
                      <a:pPr algn="l">
                        <a:lnSpc>
                          <a:spcPts val="2800"/>
                        </a:lnSpc>
                        <a:defRPr/>
                      </a:pPr>
                      <a:r>
                        <a:rPr lang="en-US" sz="2000" b="true">
                          <a:solidFill>
                            <a:srgbClr val="003EA8"/>
                          </a:solidFill>
                          <a:latin typeface="Telegraf Bold"/>
                          <a:ea typeface="Telegraf Bold"/>
                          <a:cs typeface="Telegraf Bold"/>
                          <a:sym typeface="Telegraf Bold"/>
                        </a:rPr>
                        <a:t>Dataset Size</a:t>
                      </a:r>
                      <a:endParaRPr lang="en-US" sz="1100"/>
                    </a:p>
                    <a:p>
                      <a:pPr algn="l">
                        <a:lnSpc>
                          <a:spcPts val="2800"/>
                        </a:lnSpc>
                      </a:pPr>
                      <a:r>
                        <a:rPr lang="en-US" sz="2000">
                          <a:solidFill>
                            <a:srgbClr val="000000"/>
                          </a:solidFill>
                          <a:latin typeface="Telegraf"/>
                          <a:ea typeface="Telegraf"/>
                          <a:cs typeface="Telegraf"/>
                          <a:sym typeface="Telegraf"/>
                        </a:rPr>
                        <a:t>The dataset contains thousands of records, including customers, orders, products, and payments, making SQL a necessity.</a:t>
                      </a:r>
                    </a:p>
                  </a:txBody>
                  <a:tcPr marL="190500" marR="190500" marT="190500" marB="190500" anchor="ctr">
                    <a:lnL cmpd="sng" algn="ctr" cap="flat" w="19050">
                      <a:solidFill>
                        <a:srgbClr val="CCCCCC"/>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FFFFFF"/>
                      </a:solidFill>
                      <a:prstDash val="solid"/>
                      <a:round/>
                      <a:headEnd type="none" w="med" len="med"/>
                      <a:tailEnd type="none" w="med" len="med"/>
                    </a:lnT>
                    <a:lnB cmpd="sng" algn="ctr" cap="flat" w="19050">
                      <a:solidFill>
                        <a:srgbClr val="CCCCCC"/>
                      </a:solidFill>
                      <a:prstDash val="solid"/>
                      <a:round/>
                      <a:headEnd type="none" w="med" len="med"/>
                      <a:tailEnd type="none" w="med" len="med"/>
                    </a:lnB>
                    <a:solidFill>
                      <a:srgbClr val="FFFFFF"/>
                    </a:solidFill>
                  </a:tcPr>
                </a:tc>
              </a:tr>
              <a:tr h="2228850">
                <a:tc>
                  <a:txBody>
                    <a:bodyPr anchor="t" rtlCol="false"/>
                    <a:lstStyle/>
                    <a:p>
                      <a:pPr algn="l">
                        <a:lnSpc>
                          <a:spcPts val="2800"/>
                        </a:lnSpc>
                        <a:defRPr/>
                      </a:pPr>
                      <a:r>
                        <a:rPr lang="en-US" sz="2000" b="true">
                          <a:solidFill>
                            <a:srgbClr val="003EA8"/>
                          </a:solidFill>
                          <a:latin typeface="Telegraf Bold"/>
                          <a:ea typeface="Telegraf Bold"/>
                          <a:cs typeface="Telegraf Bold"/>
                          <a:sym typeface="Telegraf Bold"/>
                        </a:rPr>
                        <a:t>Why SQL?</a:t>
                      </a:r>
                      <a:endParaRPr lang="en-US" sz="1100"/>
                    </a:p>
                    <a:p>
                      <a:pPr algn="l">
                        <a:lnSpc>
                          <a:spcPts val="2800"/>
                        </a:lnSpc>
                      </a:pPr>
                      <a:r>
                        <a:rPr lang="en-US" sz="2000">
                          <a:solidFill>
                            <a:srgbClr val="000000"/>
                          </a:solidFill>
                          <a:latin typeface="Telegraf"/>
                          <a:ea typeface="Telegraf"/>
                          <a:cs typeface="Telegraf"/>
                          <a:sym typeface="Telegraf"/>
                        </a:rPr>
                        <a:t>Since the dataset is massive, SQL enables fast querying, filtering, and aggregations before loading it into Python.</a:t>
                      </a:r>
                    </a:p>
                  </a:txBody>
                  <a:tcPr marL="190500" marR="190500" marT="190500" marB="190500" anchor="ctr">
                    <a:lnL cmpd="sng" algn="ctr" cap="flat" w="0">
                      <a:solidFill>
                        <a:srgbClr val="FFFFFF"/>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19050">
                      <a:solidFill>
                        <a:srgbClr val="CCCCCC"/>
                      </a:solidFill>
                      <a:prstDash val="solid"/>
                      <a:round/>
                      <a:headEnd type="none" w="med" len="med"/>
                      <a:tailEnd type="none" w="med" len="med"/>
                    </a:lnB>
                    <a:solidFill>
                      <a:srgbClr val="FFFFFF"/>
                    </a:solidFill>
                  </a:tcPr>
                </a:tc>
                <a:tc>
                  <a:txBody>
                    <a:bodyPr anchor="t" rtlCol="false"/>
                    <a:lstStyle/>
                    <a:p>
                      <a:pPr algn="l">
                        <a:lnSpc>
                          <a:spcPts val="2800"/>
                        </a:lnSpc>
                        <a:defRPr/>
                      </a:pPr>
                      <a:r>
                        <a:rPr lang="en-US" sz="2000" b="true">
                          <a:solidFill>
                            <a:srgbClr val="003EA8"/>
                          </a:solidFill>
                          <a:latin typeface="Telegraf Bold"/>
                          <a:ea typeface="Telegraf Bold"/>
                          <a:cs typeface="Telegraf Bold"/>
                          <a:sym typeface="Telegraf Bold"/>
                        </a:rPr>
                        <a:t>Data Processing Workflow</a:t>
                      </a:r>
                      <a:endParaRPr lang="en-US" sz="1100"/>
                    </a:p>
                    <a:p>
                      <a:pPr algn="l">
                        <a:lnSpc>
                          <a:spcPts val="2800"/>
                        </a:lnSpc>
                      </a:pPr>
                      <a:r>
                        <a:rPr lang="en-US" sz="2000">
                          <a:solidFill>
                            <a:srgbClr val="000000"/>
                          </a:solidFill>
                          <a:latin typeface="Telegraf"/>
                          <a:ea typeface="Telegraf"/>
                          <a:cs typeface="Telegraf"/>
                          <a:sym typeface="Telegraf"/>
                        </a:rPr>
                        <a:t>SQL is used for retrieving and processing structured data, while Python is used for further analysis and visualization.</a:t>
                      </a:r>
                    </a:p>
                    <a:p>
                      <a:pPr algn="l">
                        <a:lnSpc>
                          <a:spcPts val="2800"/>
                        </a:lnSpc>
                      </a:pPr>
                    </a:p>
                  </a:txBody>
                  <a:tcPr marL="190500" marR="190500" marT="190500" marB="190500" anchor="ctr">
                    <a:lnL cmpd="sng" algn="ctr" cap="flat" w="19050">
                      <a:solidFill>
                        <a:srgbClr val="CCCCCC"/>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19050">
                      <a:solidFill>
                        <a:srgbClr val="CCCCCC"/>
                      </a:solidFill>
                      <a:prstDash val="solid"/>
                      <a:round/>
                      <a:headEnd type="none" w="med" len="med"/>
                      <a:tailEnd type="none" w="med" len="med"/>
                    </a:lnB>
                    <a:solidFill>
                      <a:srgbClr val="FFFFFF"/>
                    </a:solidFill>
                  </a:tcPr>
                </a:tc>
              </a:tr>
              <a:tr h="2567051">
                <a:tc>
                  <a:txBody>
                    <a:bodyPr anchor="t" rtlCol="false"/>
                    <a:lstStyle/>
                    <a:p>
                      <a:pPr algn="l">
                        <a:lnSpc>
                          <a:spcPts val="2800"/>
                        </a:lnSpc>
                        <a:defRPr/>
                      </a:pPr>
                      <a:r>
                        <a:rPr lang="en-US" sz="2000" b="true">
                          <a:solidFill>
                            <a:srgbClr val="003EA8"/>
                          </a:solidFill>
                          <a:latin typeface="Telegraf Bold"/>
                          <a:ea typeface="Telegraf Bold"/>
                          <a:cs typeface="Telegraf Bold"/>
                          <a:sym typeface="Telegraf Bold"/>
                        </a:rPr>
                        <a:t>Why Python?</a:t>
                      </a:r>
                      <a:endParaRPr lang="en-US" sz="1100"/>
                    </a:p>
                    <a:p>
                      <a:pPr algn="l">
                        <a:lnSpc>
                          <a:spcPts val="2800"/>
                        </a:lnSpc>
                      </a:pPr>
                      <a:r>
                        <a:rPr lang="en-US" sz="2000">
                          <a:solidFill>
                            <a:srgbClr val="000000"/>
                          </a:solidFill>
                          <a:latin typeface="Telegraf"/>
                          <a:ea typeface="Telegraf"/>
                          <a:cs typeface="Telegraf"/>
                          <a:sym typeface="Telegraf"/>
                        </a:rPr>
                        <a:t>Python provides powerful data visualization tools like Matplotlib and Seaborn, making it easier to analyze trends and patterns.</a:t>
                      </a:r>
                    </a:p>
                  </a:txBody>
                  <a:tcPr marL="190500" marR="190500" marT="190500" marB="190500" anchor="ctr">
                    <a:lnL cmpd="sng" algn="ctr" cap="flat" w="0">
                      <a:solidFill>
                        <a:srgbClr val="FFFFFF"/>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0">
                      <a:solidFill>
                        <a:srgbClr val="FFFFFF"/>
                      </a:solidFill>
                      <a:prstDash val="solid"/>
                      <a:round/>
                      <a:headEnd type="none" w="med" len="med"/>
                      <a:tailEnd type="none" w="med" len="med"/>
                    </a:lnB>
                    <a:solidFill>
                      <a:srgbClr val="FFFFFF"/>
                    </a:solidFill>
                  </a:tcPr>
                </a:tc>
                <a:tc>
                  <a:txBody>
                    <a:bodyPr anchor="t" rtlCol="false"/>
                    <a:lstStyle/>
                    <a:p>
                      <a:pPr algn="l">
                        <a:lnSpc>
                          <a:spcPts val="2800"/>
                        </a:lnSpc>
                        <a:defRPr/>
                      </a:pPr>
                      <a:r>
                        <a:rPr lang="en-US" sz="2000" b="true">
                          <a:solidFill>
                            <a:srgbClr val="003EA8"/>
                          </a:solidFill>
                          <a:latin typeface="Telegraf Bold"/>
                          <a:ea typeface="Telegraf Bold"/>
                          <a:cs typeface="Telegraf Bold"/>
                          <a:sym typeface="Telegraf Bold"/>
                        </a:rPr>
                        <a:t>Business Insights</a:t>
                      </a:r>
                      <a:endParaRPr lang="en-US" sz="1100"/>
                    </a:p>
                    <a:p>
                      <a:pPr algn="l">
                        <a:lnSpc>
                          <a:spcPts val="2800"/>
                        </a:lnSpc>
                      </a:pPr>
                      <a:r>
                        <a:rPr lang="en-US" sz="2000">
                          <a:solidFill>
                            <a:srgbClr val="000000"/>
                          </a:solidFill>
                          <a:latin typeface="Telegraf"/>
                          <a:ea typeface="Telegraf"/>
                          <a:cs typeface="Telegraf"/>
                          <a:sym typeface="Telegraf"/>
                        </a:rPr>
                        <a:t>By combining SQL and Python, this project uncovers customer trends, sales performance, and retention metrics for better decision-making.</a:t>
                      </a:r>
                    </a:p>
                  </a:txBody>
                  <a:tcPr marL="190500" marR="190500" marT="190500" marB="190500" anchor="ctr">
                    <a:lnL cmpd="sng" algn="ctr" cap="flat" w="19050">
                      <a:solidFill>
                        <a:srgbClr val="CCCCCC"/>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0">
                      <a:solidFill>
                        <a:srgbClr val="FFFFFF"/>
                      </a:solidFill>
                      <a:prstDash val="solid"/>
                      <a:round/>
                      <a:headEnd type="none" w="med" len="med"/>
                      <a:tailEnd type="none" w="med" len="med"/>
                    </a:lnB>
                    <a:solidFill>
                      <a:srgbClr val="FFFFFF"/>
                    </a:solidFill>
                  </a:tcPr>
                </a:tc>
              </a:tr>
            </a:tbl>
          </a:graphicData>
        </a:graphic>
      </p:graphicFrame>
      <p:grpSp>
        <p:nvGrpSpPr>
          <p:cNvPr name="Group 6" id="6"/>
          <p:cNvGrpSpPr/>
          <p:nvPr/>
        </p:nvGrpSpPr>
        <p:grpSpPr>
          <a:xfrm rot="0">
            <a:off x="66677" y="9456269"/>
            <a:ext cx="3539104" cy="617207"/>
            <a:chOff x="0" y="0"/>
            <a:chExt cx="4718805" cy="822943"/>
          </a:xfrm>
        </p:grpSpPr>
        <p:grpSp>
          <p:nvGrpSpPr>
            <p:cNvPr name="Group 7" id="7"/>
            <p:cNvGrpSpPr/>
            <p:nvPr/>
          </p:nvGrpSpPr>
          <p:grpSpPr>
            <a:xfrm rot="0">
              <a:off x="0" y="0"/>
              <a:ext cx="4718805" cy="822943"/>
              <a:chOff x="0" y="0"/>
              <a:chExt cx="1291075" cy="225159"/>
            </a:xfrm>
          </p:grpSpPr>
          <p:sp>
            <p:nvSpPr>
              <p:cNvPr name="Freeform 8" id="8"/>
              <p:cNvSpPr/>
              <p:nvPr/>
            </p:nvSpPr>
            <p:spPr>
              <a:xfrm flipH="false" flipV="false" rot="0">
                <a:off x="0" y="0"/>
                <a:ext cx="1291075" cy="225159"/>
              </a:xfrm>
              <a:custGeom>
                <a:avLst/>
                <a:gdLst/>
                <a:ahLst/>
                <a:cxnLst/>
                <a:rect r="r" b="b" t="t" l="l"/>
                <a:pathLst>
                  <a:path h="225159" w="1291075">
                    <a:moveTo>
                      <a:pt x="0" y="0"/>
                    </a:moveTo>
                    <a:lnTo>
                      <a:pt x="1291075" y="0"/>
                    </a:lnTo>
                    <a:lnTo>
                      <a:pt x="1291075" y="225159"/>
                    </a:lnTo>
                    <a:lnTo>
                      <a:pt x="0" y="225159"/>
                    </a:lnTo>
                    <a:close/>
                  </a:path>
                </a:pathLst>
              </a:custGeom>
              <a:solidFill>
                <a:srgbClr val="FFFFFF"/>
              </a:solidFill>
            </p:spPr>
          </p:sp>
        </p:grpSp>
        <p:sp>
          <p:nvSpPr>
            <p:cNvPr name="TextBox 9" id="9"/>
            <p:cNvSpPr txBox="true"/>
            <p:nvPr/>
          </p:nvSpPr>
          <p:spPr>
            <a:xfrm rot="0">
              <a:off x="307158" y="121700"/>
              <a:ext cx="4104490" cy="512868"/>
            </a:xfrm>
            <a:prstGeom prst="rect">
              <a:avLst/>
            </a:prstGeom>
          </p:spPr>
          <p:txBody>
            <a:bodyPr anchor="t" rtlCol="false" tIns="0" lIns="0" bIns="0" rIns="0">
              <a:spAutoFit/>
            </a:bodyPr>
            <a:lstStyle/>
            <a:p>
              <a:pPr algn="ctr">
                <a:lnSpc>
                  <a:spcPts val="3079"/>
                </a:lnSpc>
              </a:pPr>
              <a:r>
                <a:rPr lang="en-US" sz="2199" u="sng">
                  <a:solidFill>
                    <a:srgbClr val="003EA8"/>
                  </a:solidFill>
                  <a:latin typeface="Telegraf"/>
                  <a:ea typeface="Telegraf"/>
                  <a:cs typeface="Telegraf"/>
                  <a:sym typeface="Telegraf"/>
                  <a:hlinkClick r:id="rId3" action="ppaction://hlinksldjump"/>
                </a:rPr>
                <a:t>Back to Agenda Page</a:t>
              </a:r>
            </a:p>
          </p:txBody>
        </p:sp>
      </p:grpSp>
      <p:sp>
        <p:nvSpPr>
          <p:cNvPr name="Freeform 10" id="10"/>
          <p:cNvSpPr/>
          <p:nvPr/>
        </p:nvSpPr>
        <p:spPr>
          <a:xfrm flipH="false" flipV="false" rot="0">
            <a:off x="11989663" y="8797919"/>
            <a:ext cx="7147788" cy="1728465"/>
          </a:xfrm>
          <a:custGeom>
            <a:avLst/>
            <a:gdLst/>
            <a:ahLst/>
            <a:cxnLst/>
            <a:rect r="r" b="b" t="t" l="l"/>
            <a:pathLst>
              <a:path h="1728465" w="7147788">
                <a:moveTo>
                  <a:pt x="0" y="0"/>
                </a:moveTo>
                <a:lnTo>
                  <a:pt x="7147788" y="0"/>
                </a:lnTo>
                <a:lnTo>
                  <a:pt x="7147788" y="1728465"/>
                </a:lnTo>
                <a:lnTo>
                  <a:pt x="0" y="17284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1702764" y="8942224"/>
            <a:ext cx="573798" cy="822649"/>
          </a:xfrm>
          <a:custGeom>
            <a:avLst/>
            <a:gdLst/>
            <a:ahLst/>
            <a:cxnLst/>
            <a:rect r="r" b="b" t="t" l="l"/>
            <a:pathLst>
              <a:path h="822649" w="573798">
                <a:moveTo>
                  <a:pt x="0" y="0"/>
                </a:moveTo>
                <a:lnTo>
                  <a:pt x="573798" y="0"/>
                </a:lnTo>
                <a:lnTo>
                  <a:pt x="573798" y="822649"/>
                </a:lnTo>
                <a:lnTo>
                  <a:pt x="0" y="82264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3318882" y="-411324"/>
            <a:ext cx="573798" cy="822649"/>
          </a:xfrm>
          <a:custGeom>
            <a:avLst/>
            <a:gdLst/>
            <a:ahLst/>
            <a:cxnLst/>
            <a:rect r="r" b="b" t="t" l="l"/>
            <a:pathLst>
              <a:path h="822649" w="573798">
                <a:moveTo>
                  <a:pt x="0" y="0"/>
                </a:moveTo>
                <a:lnTo>
                  <a:pt x="573798" y="0"/>
                </a:lnTo>
                <a:lnTo>
                  <a:pt x="573798" y="822648"/>
                </a:lnTo>
                <a:lnTo>
                  <a:pt x="0" y="82264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608297" y="158885"/>
            <a:ext cx="3927179" cy="1392364"/>
          </a:xfrm>
          <a:custGeom>
            <a:avLst/>
            <a:gdLst/>
            <a:ahLst/>
            <a:cxnLst/>
            <a:rect r="r" b="b" t="t" l="l"/>
            <a:pathLst>
              <a:path h="1392364" w="3927179">
                <a:moveTo>
                  <a:pt x="0" y="0"/>
                </a:moveTo>
                <a:lnTo>
                  <a:pt x="3927179" y="0"/>
                </a:lnTo>
                <a:lnTo>
                  <a:pt x="3927179" y="1392363"/>
                </a:lnTo>
                <a:lnTo>
                  <a:pt x="0" y="139236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4" id="14"/>
          <p:cNvSpPr txBox="true"/>
          <p:nvPr/>
        </p:nvSpPr>
        <p:spPr>
          <a:xfrm rot="0">
            <a:off x="2446217" y="923925"/>
            <a:ext cx="13395565" cy="1476375"/>
          </a:xfrm>
          <a:prstGeom prst="rect">
            <a:avLst/>
          </a:prstGeom>
        </p:spPr>
        <p:txBody>
          <a:bodyPr anchor="t" rtlCol="false" tIns="0" lIns="0" bIns="0" rIns="0">
            <a:spAutoFit/>
          </a:bodyPr>
          <a:lstStyle/>
          <a:p>
            <a:pPr algn="ctr" marL="0" indent="0" lvl="0">
              <a:lnSpc>
                <a:spcPts val="10800"/>
              </a:lnSpc>
              <a:spcBef>
                <a:spcPct val="0"/>
              </a:spcBef>
            </a:pPr>
            <a:r>
              <a:rPr lang="en-US" b="true" sz="9000">
                <a:solidFill>
                  <a:srgbClr val="003EA8"/>
                </a:solidFill>
                <a:latin typeface="Telegraf Bold"/>
                <a:ea typeface="Telegraf Bold"/>
                <a:cs typeface="Telegraf Bold"/>
                <a:sym typeface="Telegraf Bold"/>
              </a:rPr>
              <a:t>Project Overview</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905495" y="657204"/>
            <a:ext cx="16445245" cy="1906519"/>
            <a:chOff x="0" y="0"/>
            <a:chExt cx="5999270" cy="695503"/>
          </a:xfrm>
        </p:grpSpPr>
        <p:sp>
          <p:nvSpPr>
            <p:cNvPr name="Freeform 4" id="4"/>
            <p:cNvSpPr/>
            <p:nvPr/>
          </p:nvSpPr>
          <p:spPr>
            <a:xfrm flipH="false" flipV="false" rot="0">
              <a:off x="0" y="0"/>
              <a:ext cx="5999270" cy="695503"/>
            </a:xfrm>
            <a:custGeom>
              <a:avLst/>
              <a:gdLst/>
              <a:ahLst/>
              <a:cxnLst/>
              <a:rect r="r" b="b" t="t" l="l"/>
              <a:pathLst>
                <a:path h="695503" w="5999270">
                  <a:moveTo>
                    <a:pt x="0" y="0"/>
                  </a:moveTo>
                  <a:lnTo>
                    <a:pt x="5999270" y="0"/>
                  </a:lnTo>
                  <a:lnTo>
                    <a:pt x="5999270" y="695503"/>
                  </a:lnTo>
                  <a:lnTo>
                    <a:pt x="0" y="695503"/>
                  </a:lnTo>
                  <a:close/>
                </a:path>
              </a:pathLst>
            </a:custGeom>
            <a:solidFill>
              <a:srgbClr val="FFFFFF"/>
            </a:solidFill>
          </p:spPr>
        </p:sp>
      </p:grpSp>
      <p:grpSp>
        <p:nvGrpSpPr>
          <p:cNvPr name="Group 5" id="5"/>
          <p:cNvGrpSpPr/>
          <p:nvPr/>
        </p:nvGrpSpPr>
        <p:grpSpPr>
          <a:xfrm rot="0">
            <a:off x="9625957" y="2915205"/>
            <a:ext cx="7724783" cy="5768744"/>
            <a:chOff x="0" y="0"/>
            <a:chExt cx="2818022" cy="2104453"/>
          </a:xfrm>
        </p:grpSpPr>
        <p:sp>
          <p:nvSpPr>
            <p:cNvPr name="Freeform 6" id="6"/>
            <p:cNvSpPr/>
            <p:nvPr/>
          </p:nvSpPr>
          <p:spPr>
            <a:xfrm flipH="false" flipV="false" rot="0">
              <a:off x="0" y="0"/>
              <a:ext cx="2818022" cy="2104453"/>
            </a:xfrm>
            <a:custGeom>
              <a:avLst/>
              <a:gdLst/>
              <a:ahLst/>
              <a:cxnLst/>
              <a:rect r="r" b="b" t="t" l="l"/>
              <a:pathLst>
                <a:path h="2104453" w="2818022">
                  <a:moveTo>
                    <a:pt x="0" y="0"/>
                  </a:moveTo>
                  <a:lnTo>
                    <a:pt x="2818022" y="0"/>
                  </a:lnTo>
                  <a:lnTo>
                    <a:pt x="2818022" y="2104453"/>
                  </a:lnTo>
                  <a:lnTo>
                    <a:pt x="0" y="2104453"/>
                  </a:lnTo>
                  <a:close/>
                </a:path>
              </a:pathLst>
            </a:custGeom>
            <a:solidFill>
              <a:srgbClr val="FFFFFF"/>
            </a:solidFill>
          </p:spPr>
        </p:sp>
      </p:grpSp>
      <p:grpSp>
        <p:nvGrpSpPr>
          <p:cNvPr name="Group 7" id="7"/>
          <p:cNvGrpSpPr/>
          <p:nvPr/>
        </p:nvGrpSpPr>
        <p:grpSpPr>
          <a:xfrm rot="0">
            <a:off x="895970" y="2915205"/>
            <a:ext cx="8358265" cy="5768744"/>
            <a:chOff x="0" y="0"/>
            <a:chExt cx="3049118" cy="2104453"/>
          </a:xfrm>
        </p:grpSpPr>
        <p:sp>
          <p:nvSpPr>
            <p:cNvPr name="Freeform 8" id="8"/>
            <p:cNvSpPr/>
            <p:nvPr/>
          </p:nvSpPr>
          <p:spPr>
            <a:xfrm flipH="false" flipV="false" rot="0">
              <a:off x="0" y="0"/>
              <a:ext cx="3049118" cy="2104453"/>
            </a:xfrm>
            <a:custGeom>
              <a:avLst/>
              <a:gdLst/>
              <a:ahLst/>
              <a:cxnLst/>
              <a:rect r="r" b="b" t="t" l="l"/>
              <a:pathLst>
                <a:path h="2104453" w="3049118">
                  <a:moveTo>
                    <a:pt x="0" y="0"/>
                  </a:moveTo>
                  <a:lnTo>
                    <a:pt x="3049118" y="0"/>
                  </a:lnTo>
                  <a:lnTo>
                    <a:pt x="3049118" y="2104453"/>
                  </a:lnTo>
                  <a:lnTo>
                    <a:pt x="0" y="2104453"/>
                  </a:lnTo>
                  <a:close/>
                </a:path>
              </a:pathLst>
            </a:custGeom>
            <a:solidFill>
              <a:srgbClr val="FFFFFF"/>
            </a:solidFill>
          </p:spPr>
        </p:sp>
      </p:grpSp>
      <p:sp>
        <p:nvSpPr>
          <p:cNvPr name="Freeform 9" id="9"/>
          <p:cNvSpPr/>
          <p:nvPr/>
        </p:nvSpPr>
        <p:spPr>
          <a:xfrm flipH="false" flipV="false" rot="0">
            <a:off x="10231960" y="3545972"/>
            <a:ext cx="5778474" cy="4507210"/>
          </a:xfrm>
          <a:custGeom>
            <a:avLst/>
            <a:gdLst/>
            <a:ahLst/>
            <a:cxnLst/>
            <a:rect r="r" b="b" t="t" l="l"/>
            <a:pathLst>
              <a:path h="4507210" w="5778474">
                <a:moveTo>
                  <a:pt x="0" y="0"/>
                </a:moveTo>
                <a:lnTo>
                  <a:pt x="5778474" y="0"/>
                </a:lnTo>
                <a:lnTo>
                  <a:pt x="5778474" y="4507210"/>
                </a:lnTo>
                <a:lnTo>
                  <a:pt x="0" y="45072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203414">
            <a:off x="16137868" y="4585735"/>
            <a:ext cx="417336" cy="598331"/>
          </a:xfrm>
          <a:custGeom>
            <a:avLst/>
            <a:gdLst/>
            <a:ahLst/>
            <a:cxnLst/>
            <a:rect r="r" b="b" t="t" l="l"/>
            <a:pathLst>
              <a:path h="598331" w="417336">
                <a:moveTo>
                  <a:pt x="0" y="0"/>
                </a:moveTo>
                <a:lnTo>
                  <a:pt x="417336" y="0"/>
                </a:lnTo>
                <a:lnTo>
                  <a:pt x="417336" y="598330"/>
                </a:lnTo>
                <a:lnTo>
                  <a:pt x="0" y="59833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1" id="11"/>
          <p:cNvGrpSpPr/>
          <p:nvPr/>
        </p:nvGrpSpPr>
        <p:grpSpPr>
          <a:xfrm rot="0">
            <a:off x="9908900" y="3235000"/>
            <a:ext cx="121908" cy="121908"/>
            <a:chOff x="0" y="0"/>
            <a:chExt cx="6350000" cy="6350000"/>
          </a:xfrm>
        </p:grpSpPr>
        <p:sp>
          <p:nvSpPr>
            <p:cNvPr name="Freeform 12" id="1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sp>
      </p:grpSp>
      <p:grpSp>
        <p:nvGrpSpPr>
          <p:cNvPr name="Group 13" id="13"/>
          <p:cNvGrpSpPr/>
          <p:nvPr/>
        </p:nvGrpSpPr>
        <p:grpSpPr>
          <a:xfrm rot="0">
            <a:off x="10055579" y="7995212"/>
            <a:ext cx="121908" cy="121908"/>
            <a:chOff x="0" y="0"/>
            <a:chExt cx="6350000" cy="6350000"/>
          </a:xfrm>
        </p:grpSpPr>
        <p:sp>
          <p:nvSpPr>
            <p:cNvPr name="Freeform 14" id="1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sp>
      </p:grpSp>
      <p:sp>
        <p:nvSpPr>
          <p:cNvPr name="TextBox 15" id="15"/>
          <p:cNvSpPr txBox="true"/>
          <p:nvPr/>
        </p:nvSpPr>
        <p:spPr>
          <a:xfrm rot="0">
            <a:off x="3343782" y="819922"/>
            <a:ext cx="11600436" cy="1476412"/>
          </a:xfrm>
          <a:prstGeom prst="rect">
            <a:avLst/>
          </a:prstGeom>
        </p:spPr>
        <p:txBody>
          <a:bodyPr anchor="t" rtlCol="false" tIns="0" lIns="0" bIns="0" rIns="0">
            <a:spAutoFit/>
          </a:bodyPr>
          <a:lstStyle/>
          <a:p>
            <a:pPr algn="ctr">
              <a:lnSpc>
                <a:spcPts val="10800"/>
              </a:lnSpc>
            </a:pPr>
            <a:r>
              <a:rPr lang="en-US" b="true" sz="9000">
                <a:solidFill>
                  <a:srgbClr val="003EA8"/>
                </a:solidFill>
                <a:latin typeface="Telegraf Bold"/>
                <a:ea typeface="Telegraf Bold"/>
                <a:cs typeface="Telegraf Bold"/>
                <a:sym typeface="Telegraf Bold"/>
              </a:rPr>
              <a:t>Basic Queries - 1</a:t>
            </a:r>
          </a:p>
        </p:txBody>
      </p:sp>
      <p:sp>
        <p:nvSpPr>
          <p:cNvPr name="Freeform 16" id="16"/>
          <p:cNvSpPr/>
          <p:nvPr/>
        </p:nvSpPr>
        <p:spPr>
          <a:xfrm flipH="false" flipV="false" rot="0">
            <a:off x="-1276562" y="-156776"/>
            <a:ext cx="6732164" cy="1627960"/>
          </a:xfrm>
          <a:custGeom>
            <a:avLst/>
            <a:gdLst/>
            <a:ahLst/>
            <a:cxnLst/>
            <a:rect r="r" b="b" t="t" l="l"/>
            <a:pathLst>
              <a:path h="1627960" w="6732164">
                <a:moveTo>
                  <a:pt x="0" y="0"/>
                </a:moveTo>
                <a:lnTo>
                  <a:pt x="6732164" y="0"/>
                </a:lnTo>
                <a:lnTo>
                  <a:pt x="6732164" y="1627960"/>
                </a:lnTo>
                <a:lnTo>
                  <a:pt x="0" y="162796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7" id="17"/>
          <p:cNvGrpSpPr/>
          <p:nvPr/>
        </p:nvGrpSpPr>
        <p:grpSpPr>
          <a:xfrm rot="0">
            <a:off x="1454522" y="3167840"/>
            <a:ext cx="6723635" cy="7342992"/>
            <a:chOff x="0" y="0"/>
            <a:chExt cx="8964847" cy="9790655"/>
          </a:xfrm>
        </p:grpSpPr>
        <p:sp>
          <p:nvSpPr>
            <p:cNvPr name="TextBox 18" id="18"/>
            <p:cNvSpPr txBox="true"/>
            <p:nvPr/>
          </p:nvSpPr>
          <p:spPr>
            <a:xfrm rot="0">
              <a:off x="0" y="9297709"/>
              <a:ext cx="8964847" cy="492947"/>
            </a:xfrm>
            <a:prstGeom prst="rect">
              <a:avLst/>
            </a:prstGeom>
          </p:spPr>
          <p:txBody>
            <a:bodyPr anchor="t" rtlCol="false" tIns="0" lIns="0" bIns="0" rIns="0">
              <a:spAutoFit/>
            </a:bodyPr>
            <a:lstStyle/>
            <a:p>
              <a:pPr algn="l">
                <a:lnSpc>
                  <a:spcPts val="2859"/>
                </a:lnSpc>
              </a:pPr>
            </a:p>
          </p:txBody>
        </p:sp>
        <p:sp>
          <p:nvSpPr>
            <p:cNvPr name="TextBox 19" id="19"/>
            <p:cNvSpPr txBox="true"/>
            <p:nvPr/>
          </p:nvSpPr>
          <p:spPr>
            <a:xfrm rot="0">
              <a:off x="0" y="1677746"/>
              <a:ext cx="8964847" cy="6283849"/>
            </a:xfrm>
            <a:prstGeom prst="rect">
              <a:avLst/>
            </a:prstGeom>
          </p:spPr>
          <p:txBody>
            <a:bodyPr anchor="t" rtlCol="false" tIns="0" lIns="0" bIns="0" rIns="0">
              <a:spAutoFit/>
            </a:bodyPr>
            <a:lstStyle/>
            <a:p>
              <a:pPr algn="l" marL="474979" indent="-237490" lvl="1">
                <a:lnSpc>
                  <a:spcPts val="2859"/>
                </a:lnSpc>
                <a:buFont typeface="Arial"/>
                <a:buChar char="•"/>
              </a:pPr>
              <a:r>
                <a:rPr lang="en-US" sz="2199">
                  <a:solidFill>
                    <a:srgbClr val="000000"/>
                  </a:solidFill>
                  <a:latin typeface="Telegraf"/>
                  <a:ea typeface="Telegraf"/>
                  <a:cs typeface="Telegraf"/>
                  <a:sym typeface="Telegraf"/>
                </a:rPr>
                <a:t>The dataset contains over 4,000 unique customer cities.</a:t>
              </a:r>
            </a:p>
            <a:p>
              <a:pPr algn="l">
                <a:lnSpc>
                  <a:spcPts val="2859"/>
                </a:lnSpc>
              </a:pPr>
            </a:p>
            <a:p>
              <a:pPr algn="l">
                <a:lnSpc>
                  <a:spcPts val="2859"/>
                </a:lnSpc>
              </a:pPr>
              <a:r>
                <a:rPr lang="en-US" sz="2199">
                  <a:solidFill>
                    <a:srgbClr val="D97B79"/>
                  </a:solidFill>
                  <a:latin typeface="Telegraf"/>
                  <a:ea typeface="Telegraf"/>
                  <a:cs typeface="Telegraf"/>
                  <a:sym typeface="Telegraf"/>
                </a:rPr>
                <a:t>unique_cities = dataframes['customers']['customer_city'].dropna().unique()</a:t>
              </a:r>
            </a:p>
            <a:p>
              <a:pPr algn="l">
                <a:lnSpc>
                  <a:spcPts val="2859"/>
                </a:lnSpc>
              </a:pPr>
              <a:r>
                <a:rPr lang="en-US" sz="2199">
                  <a:solidFill>
                    <a:srgbClr val="D97B79"/>
                  </a:solidFill>
                  <a:latin typeface="Telegraf"/>
                  <a:ea typeface="Telegraf"/>
                  <a:cs typeface="Telegraf"/>
                  <a:sym typeface="Telegraf"/>
                </a:rPr>
                <a:t>df_unique_cities = pd.DataFrame(unique_cities, columns=['Customer City'])</a:t>
              </a:r>
            </a:p>
            <a:p>
              <a:pPr algn="l">
                <a:lnSpc>
                  <a:spcPts val="2859"/>
                </a:lnSpc>
              </a:pPr>
              <a:r>
                <a:rPr lang="en-US" sz="2199">
                  <a:solidFill>
                    <a:srgbClr val="D97B79"/>
                  </a:solidFill>
                  <a:latin typeface="Telegraf"/>
                  <a:ea typeface="Telegraf"/>
                  <a:cs typeface="Telegraf"/>
                  <a:sym typeface="Telegraf"/>
                </a:rPr>
                <a:t>df_unique_cities</a:t>
              </a:r>
            </a:p>
            <a:p>
              <a:pPr algn="l">
                <a:lnSpc>
                  <a:spcPts val="2859"/>
                </a:lnSpc>
              </a:pPr>
            </a:p>
            <a:p>
              <a:pPr algn="l">
                <a:lnSpc>
                  <a:spcPts val="2859"/>
                </a:lnSpc>
              </a:pPr>
              <a:r>
                <a:rPr lang="en-US" sz="2199">
                  <a:solidFill>
                    <a:srgbClr val="692D71"/>
                  </a:solidFill>
                  <a:latin typeface="Telegraf"/>
                  <a:ea typeface="Telegraf"/>
                  <a:cs typeface="Telegraf"/>
                  <a:sym typeface="Telegraf"/>
                </a:rPr>
                <a:t>select distinct(customer_city) from customers;</a:t>
              </a:r>
            </a:p>
            <a:p>
              <a:pPr algn="l">
                <a:lnSpc>
                  <a:spcPts val="2859"/>
                </a:lnSpc>
              </a:pPr>
            </a:p>
            <a:p>
              <a:pPr algn="l">
                <a:lnSpc>
                  <a:spcPts val="2859"/>
                </a:lnSpc>
              </a:pPr>
            </a:p>
            <a:p>
              <a:pPr algn="l">
                <a:lnSpc>
                  <a:spcPts val="2859"/>
                </a:lnSpc>
              </a:pPr>
            </a:p>
          </p:txBody>
        </p:sp>
        <p:sp>
          <p:nvSpPr>
            <p:cNvPr name="TextBox 20" id="20"/>
            <p:cNvSpPr txBox="true"/>
            <p:nvPr/>
          </p:nvSpPr>
          <p:spPr>
            <a:xfrm rot="0">
              <a:off x="0" y="-76200"/>
              <a:ext cx="8964847" cy="1540933"/>
            </a:xfrm>
            <a:prstGeom prst="rect">
              <a:avLst/>
            </a:prstGeom>
          </p:spPr>
          <p:txBody>
            <a:bodyPr anchor="t" rtlCol="false" tIns="0" lIns="0" bIns="0" rIns="0">
              <a:spAutoFit/>
            </a:bodyPr>
            <a:lstStyle/>
            <a:p>
              <a:pPr algn="l">
                <a:lnSpc>
                  <a:spcPts val="4550"/>
                </a:lnSpc>
              </a:pPr>
              <a:r>
                <a:rPr lang="en-US" sz="3500" b="true">
                  <a:solidFill>
                    <a:srgbClr val="003EA8"/>
                  </a:solidFill>
                  <a:latin typeface="Telegraf Bold"/>
                  <a:ea typeface="Telegraf Bold"/>
                  <a:cs typeface="Telegraf Bold"/>
                  <a:sym typeface="Telegraf Bold"/>
                </a:rPr>
                <a:t>1. List All Unique Customer Cities</a:t>
              </a:r>
            </a:p>
          </p:txBody>
        </p:sp>
      </p:grpSp>
      <p:sp>
        <p:nvSpPr>
          <p:cNvPr name="Freeform 21" id="21"/>
          <p:cNvSpPr/>
          <p:nvPr/>
        </p:nvSpPr>
        <p:spPr>
          <a:xfrm flipH="false" flipV="false" rot="-203414">
            <a:off x="11489227" y="4583034"/>
            <a:ext cx="321948" cy="461574"/>
          </a:xfrm>
          <a:custGeom>
            <a:avLst/>
            <a:gdLst/>
            <a:ahLst/>
            <a:cxnLst/>
            <a:rect r="r" b="b" t="t" l="l"/>
            <a:pathLst>
              <a:path h="461574" w="321948">
                <a:moveTo>
                  <a:pt x="0" y="0"/>
                </a:moveTo>
                <a:lnTo>
                  <a:pt x="321948" y="0"/>
                </a:lnTo>
                <a:lnTo>
                  <a:pt x="321948" y="461575"/>
                </a:lnTo>
                <a:lnTo>
                  <a:pt x="0" y="46157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2" id="22"/>
          <p:cNvGrpSpPr/>
          <p:nvPr/>
        </p:nvGrpSpPr>
        <p:grpSpPr>
          <a:xfrm rot="0">
            <a:off x="895970" y="9044945"/>
            <a:ext cx="3539104" cy="617207"/>
            <a:chOff x="0" y="0"/>
            <a:chExt cx="4718805" cy="822943"/>
          </a:xfrm>
        </p:grpSpPr>
        <p:grpSp>
          <p:nvGrpSpPr>
            <p:cNvPr name="Group 23" id="23"/>
            <p:cNvGrpSpPr/>
            <p:nvPr/>
          </p:nvGrpSpPr>
          <p:grpSpPr>
            <a:xfrm rot="0">
              <a:off x="0" y="0"/>
              <a:ext cx="4718805" cy="822943"/>
              <a:chOff x="0" y="0"/>
              <a:chExt cx="1291075" cy="225159"/>
            </a:xfrm>
          </p:grpSpPr>
          <p:sp>
            <p:nvSpPr>
              <p:cNvPr name="Freeform 24" id="24"/>
              <p:cNvSpPr/>
              <p:nvPr/>
            </p:nvSpPr>
            <p:spPr>
              <a:xfrm flipH="false" flipV="false" rot="0">
                <a:off x="0" y="0"/>
                <a:ext cx="1291075" cy="225159"/>
              </a:xfrm>
              <a:custGeom>
                <a:avLst/>
                <a:gdLst/>
                <a:ahLst/>
                <a:cxnLst/>
                <a:rect r="r" b="b" t="t" l="l"/>
                <a:pathLst>
                  <a:path h="225159" w="1291075">
                    <a:moveTo>
                      <a:pt x="0" y="0"/>
                    </a:moveTo>
                    <a:lnTo>
                      <a:pt x="1291075" y="0"/>
                    </a:lnTo>
                    <a:lnTo>
                      <a:pt x="1291075" y="225159"/>
                    </a:lnTo>
                    <a:lnTo>
                      <a:pt x="0" y="225159"/>
                    </a:lnTo>
                    <a:close/>
                  </a:path>
                </a:pathLst>
              </a:custGeom>
              <a:solidFill>
                <a:srgbClr val="FFFFFF"/>
              </a:solidFill>
            </p:spPr>
          </p:sp>
        </p:grpSp>
        <p:sp>
          <p:nvSpPr>
            <p:cNvPr name="TextBox 25" id="25"/>
            <p:cNvSpPr txBox="true"/>
            <p:nvPr/>
          </p:nvSpPr>
          <p:spPr>
            <a:xfrm rot="0">
              <a:off x="307158" y="121700"/>
              <a:ext cx="4104490" cy="512868"/>
            </a:xfrm>
            <a:prstGeom prst="rect">
              <a:avLst/>
            </a:prstGeom>
          </p:spPr>
          <p:txBody>
            <a:bodyPr anchor="t" rtlCol="false" tIns="0" lIns="0" bIns="0" rIns="0">
              <a:spAutoFit/>
            </a:bodyPr>
            <a:lstStyle/>
            <a:p>
              <a:pPr algn="ctr">
                <a:lnSpc>
                  <a:spcPts val="3079"/>
                </a:lnSpc>
              </a:pPr>
              <a:r>
                <a:rPr lang="en-US" sz="2199" u="sng">
                  <a:solidFill>
                    <a:srgbClr val="003EA8"/>
                  </a:solidFill>
                  <a:latin typeface="Telegraf"/>
                  <a:ea typeface="Telegraf"/>
                  <a:cs typeface="Telegraf"/>
                  <a:sym typeface="Telegraf"/>
                  <a:hlinkClick r:id="rId9" action="ppaction://hlinksldjump"/>
                </a:rPr>
                <a:t>Back to Agenda Page</a:t>
              </a:r>
            </a:p>
          </p:txBody>
        </p:sp>
      </p:grpSp>
      <p:sp>
        <p:nvSpPr>
          <p:cNvPr name="Freeform 26" id="26"/>
          <p:cNvSpPr/>
          <p:nvPr/>
        </p:nvSpPr>
        <p:spPr>
          <a:xfrm flipH="false" flipV="false" rot="-278358">
            <a:off x="13186236" y="8430575"/>
            <a:ext cx="5868613" cy="1845945"/>
          </a:xfrm>
          <a:custGeom>
            <a:avLst/>
            <a:gdLst/>
            <a:ahLst/>
            <a:cxnLst/>
            <a:rect r="r" b="b" t="t" l="l"/>
            <a:pathLst>
              <a:path h="1845945" w="5868613">
                <a:moveTo>
                  <a:pt x="0" y="0"/>
                </a:moveTo>
                <a:lnTo>
                  <a:pt x="5868612" y="0"/>
                </a:lnTo>
                <a:lnTo>
                  <a:pt x="5868612" y="1845946"/>
                </a:lnTo>
                <a:lnTo>
                  <a:pt x="0" y="184594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905495" y="657204"/>
            <a:ext cx="16445245" cy="1906519"/>
            <a:chOff x="0" y="0"/>
            <a:chExt cx="5999270" cy="695503"/>
          </a:xfrm>
        </p:grpSpPr>
        <p:sp>
          <p:nvSpPr>
            <p:cNvPr name="Freeform 4" id="4"/>
            <p:cNvSpPr/>
            <p:nvPr/>
          </p:nvSpPr>
          <p:spPr>
            <a:xfrm flipH="false" flipV="false" rot="0">
              <a:off x="0" y="0"/>
              <a:ext cx="5999270" cy="695503"/>
            </a:xfrm>
            <a:custGeom>
              <a:avLst/>
              <a:gdLst/>
              <a:ahLst/>
              <a:cxnLst/>
              <a:rect r="r" b="b" t="t" l="l"/>
              <a:pathLst>
                <a:path h="695503" w="5999270">
                  <a:moveTo>
                    <a:pt x="0" y="0"/>
                  </a:moveTo>
                  <a:lnTo>
                    <a:pt x="5999270" y="0"/>
                  </a:lnTo>
                  <a:lnTo>
                    <a:pt x="5999270" y="695503"/>
                  </a:lnTo>
                  <a:lnTo>
                    <a:pt x="0" y="695503"/>
                  </a:lnTo>
                  <a:close/>
                </a:path>
              </a:pathLst>
            </a:custGeom>
            <a:solidFill>
              <a:srgbClr val="FFFFFF"/>
            </a:solidFill>
          </p:spPr>
        </p:sp>
      </p:grpSp>
      <p:grpSp>
        <p:nvGrpSpPr>
          <p:cNvPr name="Group 5" id="5"/>
          <p:cNvGrpSpPr/>
          <p:nvPr/>
        </p:nvGrpSpPr>
        <p:grpSpPr>
          <a:xfrm rot="0">
            <a:off x="9625957" y="2915205"/>
            <a:ext cx="7724783" cy="5768744"/>
            <a:chOff x="0" y="0"/>
            <a:chExt cx="2818022" cy="2104453"/>
          </a:xfrm>
        </p:grpSpPr>
        <p:sp>
          <p:nvSpPr>
            <p:cNvPr name="Freeform 6" id="6"/>
            <p:cNvSpPr/>
            <p:nvPr/>
          </p:nvSpPr>
          <p:spPr>
            <a:xfrm flipH="false" flipV="false" rot="0">
              <a:off x="0" y="0"/>
              <a:ext cx="2818022" cy="2104453"/>
            </a:xfrm>
            <a:custGeom>
              <a:avLst/>
              <a:gdLst/>
              <a:ahLst/>
              <a:cxnLst/>
              <a:rect r="r" b="b" t="t" l="l"/>
              <a:pathLst>
                <a:path h="2104453" w="2818022">
                  <a:moveTo>
                    <a:pt x="0" y="0"/>
                  </a:moveTo>
                  <a:lnTo>
                    <a:pt x="2818022" y="0"/>
                  </a:lnTo>
                  <a:lnTo>
                    <a:pt x="2818022" y="2104453"/>
                  </a:lnTo>
                  <a:lnTo>
                    <a:pt x="0" y="2104453"/>
                  </a:lnTo>
                  <a:close/>
                </a:path>
              </a:pathLst>
            </a:custGeom>
            <a:solidFill>
              <a:srgbClr val="FFFFFF"/>
            </a:solidFill>
          </p:spPr>
        </p:sp>
      </p:grpSp>
      <p:grpSp>
        <p:nvGrpSpPr>
          <p:cNvPr name="Group 7" id="7"/>
          <p:cNvGrpSpPr/>
          <p:nvPr/>
        </p:nvGrpSpPr>
        <p:grpSpPr>
          <a:xfrm rot="0">
            <a:off x="895970" y="2915205"/>
            <a:ext cx="8358265" cy="5768744"/>
            <a:chOff x="0" y="0"/>
            <a:chExt cx="3049118" cy="2104453"/>
          </a:xfrm>
        </p:grpSpPr>
        <p:sp>
          <p:nvSpPr>
            <p:cNvPr name="Freeform 8" id="8"/>
            <p:cNvSpPr/>
            <p:nvPr/>
          </p:nvSpPr>
          <p:spPr>
            <a:xfrm flipH="false" flipV="false" rot="0">
              <a:off x="0" y="0"/>
              <a:ext cx="3049118" cy="2104453"/>
            </a:xfrm>
            <a:custGeom>
              <a:avLst/>
              <a:gdLst/>
              <a:ahLst/>
              <a:cxnLst/>
              <a:rect r="r" b="b" t="t" l="l"/>
              <a:pathLst>
                <a:path h="2104453" w="3049118">
                  <a:moveTo>
                    <a:pt x="0" y="0"/>
                  </a:moveTo>
                  <a:lnTo>
                    <a:pt x="3049118" y="0"/>
                  </a:lnTo>
                  <a:lnTo>
                    <a:pt x="3049118" y="2104453"/>
                  </a:lnTo>
                  <a:lnTo>
                    <a:pt x="0" y="2104453"/>
                  </a:lnTo>
                  <a:close/>
                </a:path>
              </a:pathLst>
            </a:custGeom>
            <a:solidFill>
              <a:srgbClr val="FFFFFF"/>
            </a:solidFill>
          </p:spPr>
        </p:sp>
      </p:grpSp>
      <p:sp>
        <p:nvSpPr>
          <p:cNvPr name="Freeform 9" id="9"/>
          <p:cNvSpPr/>
          <p:nvPr/>
        </p:nvSpPr>
        <p:spPr>
          <a:xfrm flipH="false" flipV="false" rot="-203414">
            <a:off x="16287498" y="6281387"/>
            <a:ext cx="417336" cy="598331"/>
          </a:xfrm>
          <a:custGeom>
            <a:avLst/>
            <a:gdLst/>
            <a:ahLst/>
            <a:cxnLst/>
            <a:rect r="r" b="b" t="t" l="l"/>
            <a:pathLst>
              <a:path h="598331" w="417336">
                <a:moveTo>
                  <a:pt x="0" y="0"/>
                </a:moveTo>
                <a:lnTo>
                  <a:pt x="417336" y="0"/>
                </a:lnTo>
                <a:lnTo>
                  <a:pt x="417336" y="598331"/>
                </a:lnTo>
                <a:lnTo>
                  <a:pt x="0" y="59833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0" id="10"/>
          <p:cNvGrpSpPr/>
          <p:nvPr/>
        </p:nvGrpSpPr>
        <p:grpSpPr>
          <a:xfrm rot="0">
            <a:off x="9908900" y="3235000"/>
            <a:ext cx="121908" cy="121908"/>
            <a:chOff x="0" y="0"/>
            <a:chExt cx="6350000" cy="6350000"/>
          </a:xfrm>
        </p:grpSpPr>
        <p:sp>
          <p:nvSpPr>
            <p:cNvPr name="Freeform 11" id="1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sp>
      </p:grpSp>
      <p:grpSp>
        <p:nvGrpSpPr>
          <p:cNvPr name="Group 12" id="12"/>
          <p:cNvGrpSpPr/>
          <p:nvPr/>
        </p:nvGrpSpPr>
        <p:grpSpPr>
          <a:xfrm rot="0">
            <a:off x="10055579" y="7995212"/>
            <a:ext cx="121908" cy="121908"/>
            <a:chOff x="0" y="0"/>
            <a:chExt cx="6350000" cy="6350000"/>
          </a:xfrm>
        </p:grpSpPr>
        <p:sp>
          <p:nvSpPr>
            <p:cNvPr name="Freeform 13" id="1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sp>
      </p:grpSp>
      <p:sp>
        <p:nvSpPr>
          <p:cNvPr name="TextBox 14" id="14"/>
          <p:cNvSpPr txBox="true"/>
          <p:nvPr/>
        </p:nvSpPr>
        <p:spPr>
          <a:xfrm rot="0">
            <a:off x="3343782" y="819922"/>
            <a:ext cx="11600436" cy="1476412"/>
          </a:xfrm>
          <a:prstGeom prst="rect">
            <a:avLst/>
          </a:prstGeom>
        </p:spPr>
        <p:txBody>
          <a:bodyPr anchor="t" rtlCol="false" tIns="0" lIns="0" bIns="0" rIns="0">
            <a:spAutoFit/>
          </a:bodyPr>
          <a:lstStyle/>
          <a:p>
            <a:pPr algn="ctr">
              <a:lnSpc>
                <a:spcPts val="10800"/>
              </a:lnSpc>
            </a:pPr>
            <a:r>
              <a:rPr lang="en-US" b="true" sz="9000">
                <a:solidFill>
                  <a:srgbClr val="003EA8"/>
                </a:solidFill>
                <a:latin typeface="Telegraf Bold"/>
                <a:ea typeface="Telegraf Bold"/>
                <a:cs typeface="Telegraf Bold"/>
                <a:sym typeface="Telegraf Bold"/>
              </a:rPr>
              <a:t>Basic Queries - 2</a:t>
            </a:r>
          </a:p>
        </p:txBody>
      </p:sp>
      <p:sp>
        <p:nvSpPr>
          <p:cNvPr name="Freeform 15" id="15"/>
          <p:cNvSpPr/>
          <p:nvPr/>
        </p:nvSpPr>
        <p:spPr>
          <a:xfrm flipH="false" flipV="false" rot="0">
            <a:off x="-1276562" y="-156776"/>
            <a:ext cx="6732164" cy="1627960"/>
          </a:xfrm>
          <a:custGeom>
            <a:avLst/>
            <a:gdLst/>
            <a:ahLst/>
            <a:cxnLst/>
            <a:rect r="r" b="b" t="t" l="l"/>
            <a:pathLst>
              <a:path h="1627960" w="6732164">
                <a:moveTo>
                  <a:pt x="0" y="0"/>
                </a:moveTo>
                <a:lnTo>
                  <a:pt x="6732164" y="0"/>
                </a:lnTo>
                <a:lnTo>
                  <a:pt x="6732164" y="1627960"/>
                </a:lnTo>
                <a:lnTo>
                  <a:pt x="0" y="162796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6" id="16"/>
          <p:cNvGrpSpPr/>
          <p:nvPr/>
        </p:nvGrpSpPr>
        <p:grpSpPr>
          <a:xfrm rot="0">
            <a:off x="1454522" y="3167840"/>
            <a:ext cx="7434377" cy="8066854"/>
            <a:chOff x="0" y="0"/>
            <a:chExt cx="9912502" cy="10755806"/>
          </a:xfrm>
        </p:grpSpPr>
        <p:sp>
          <p:nvSpPr>
            <p:cNvPr name="TextBox 17" id="17"/>
            <p:cNvSpPr txBox="true"/>
            <p:nvPr/>
          </p:nvSpPr>
          <p:spPr>
            <a:xfrm rot="0">
              <a:off x="0" y="10262859"/>
              <a:ext cx="9912502" cy="492947"/>
            </a:xfrm>
            <a:prstGeom prst="rect">
              <a:avLst/>
            </a:prstGeom>
          </p:spPr>
          <p:txBody>
            <a:bodyPr anchor="t" rtlCol="false" tIns="0" lIns="0" bIns="0" rIns="0">
              <a:spAutoFit/>
            </a:bodyPr>
            <a:lstStyle/>
            <a:p>
              <a:pPr algn="l">
                <a:lnSpc>
                  <a:spcPts val="2859"/>
                </a:lnSpc>
              </a:pPr>
            </a:p>
          </p:txBody>
        </p:sp>
        <p:sp>
          <p:nvSpPr>
            <p:cNvPr name="TextBox 18" id="18"/>
            <p:cNvSpPr txBox="true"/>
            <p:nvPr/>
          </p:nvSpPr>
          <p:spPr>
            <a:xfrm rot="0">
              <a:off x="0" y="1677746"/>
              <a:ext cx="9912502" cy="7249000"/>
            </a:xfrm>
            <a:prstGeom prst="rect">
              <a:avLst/>
            </a:prstGeom>
          </p:spPr>
          <p:txBody>
            <a:bodyPr anchor="t" rtlCol="false" tIns="0" lIns="0" bIns="0" rIns="0">
              <a:spAutoFit/>
            </a:bodyPr>
            <a:lstStyle/>
            <a:p>
              <a:pPr algn="l" marL="474979" indent="-237490" lvl="1">
                <a:lnSpc>
                  <a:spcPts val="2859"/>
                </a:lnSpc>
                <a:buFont typeface="Arial"/>
                <a:buChar char="•"/>
              </a:pPr>
              <a:r>
                <a:rPr lang="en-US" sz="2199">
                  <a:solidFill>
                    <a:srgbClr val="000000"/>
                  </a:solidFill>
                  <a:latin typeface="Telegraf"/>
                  <a:ea typeface="Telegraf"/>
                  <a:cs typeface="Telegraf"/>
                  <a:sym typeface="Telegraf"/>
                </a:rPr>
                <a:t>A total of 45,101 orders were placed in 2017</a:t>
              </a:r>
            </a:p>
            <a:p>
              <a:pPr algn="l">
                <a:lnSpc>
                  <a:spcPts val="2859"/>
                </a:lnSpc>
              </a:pPr>
            </a:p>
            <a:p>
              <a:pPr algn="l">
                <a:lnSpc>
                  <a:spcPts val="2859"/>
                </a:lnSpc>
              </a:pPr>
              <a:r>
                <a:rPr lang="en-US" sz="2199">
                  <a:solidFill>
                    <a:srgbClr val="D97B79"/>
                  </a:solidFill>
                  <a:latin typeface="Telegraf"/>
                  <a:ea typeface="Telegraf"/>
                  <a:cs typeface="Telegraf"/>
                  <a:sym typeface="Telegraf"/>
                </a:rPr>
                <a:t>dataframes['orders']['order_purchase_timestamp'] = pd.to_datetime(dataframes['orders']['order_purchase_timestamp'], errors='coerce')</a:t>
              </a:r>
            </a:p>
            <a:p>
              <a:pPr algn="l">
                <a:lnSpc>
                  <a:spcPts val="2859"/>
                </a:lnSpc>
              </a:pPr>
              <a:r>
                <a:rPr lang="en-US" sz="2199">
                  <a:solidFill>
                    <a:srgbClr val="D97B79"/>
                  </a:solidFill>
                  <a:latin typeface="Telegraf"/>
                  <a:ea typeface="Telegraf"/>
                  <a:cs typeface="Telegraf"/>
                  <a:sym typeface="Telegraf"/>
                </a:rPr>
                <a:t>orders_2017 = dataframes['orders'][dataframes['orders']['order_purchase_timestamp'].dt.year == 2017]</a:t>
              </a:r>
            </a:p>
            <a:p>
              <a:pPr algn="l">
                <a:lnSpc>
                  <a:spcPts val="2859"/>
                </a:lnSpc>
              </a:pPr>
              <a:r>
                <a:rPr lang="en-US" sz="2199">
                  <a:solidFill>
                    <a:srgbClr val="D97B79"/>
                  </a:solidFill>
                  <a:latin typeface="Telegraf"/>
                  <a:ea typeface="Telegraf"/>
                  <a:cs typeface="Telegraf"/>
                  <a:sym typeface="Telegraf"/>
                </a:rPr>
                <a:t>total_orders_2017 = len(orders_2017)</a:t>
              </a:r>
            </a:p>
            <a:p>
              <a:pPr algn="l">
                <a:lnSpc>
                  <a:spcPts val="2859"/>
                </a:lnSpc>
              </a:pPr>
              <a:r>
                <a:rPr lang="en-US" sz="2199">
                  <a:solidFill>
                    <a:srgbClr val="D97B79"/>
                  </a:solidFill>
                  <a:latin typeface="Telegraf"/>
                  <a:ea typeface="Telegraf"/>
                  <a:cs typeface="Telegraf"/>
                  <a:sym typeface="Telegraf"/>
                </a:rPr>
                <a:t>print(f"Total orders placed in 2017: {total_orders_2017}")</a:t>
              </a:r>
            </a:p>
            <a:p>
              <a:pPr algn="l">
                <a:lnSpc>
                  <a:spcPts val="2859"/>
                </a:lnSpc>
              </a:pPr>
            </a:p>
            <a:p>
              <a:pPr algn="l">
                <a:lnSpc>
                  <a:spcPts val="2859"/>
                </a:lnSpc>
              </a:pPr>
            </a:p>
            <a:p>
              <a:pPr algn="l">
                <a:lnSpc>
                  <a:spcPts val="2859"/>
                </a:lnSpc>
              </a:pPr>
            </a:p>
            <a:p>
              <a:pPr algn="l">
                <a:lnSpc>
                  <a:spcPts val="2859"/>
                </a:lnSpc>
              </a:pPr>
            </a:p>
            <a:p>
              <a:pPr algn="l">
                <a:lnSpc>
                  <a:spcPts val="2859"/>
                </a:lnSpc>
              </a:pPr>
            </a:p>
          </p:txBody>
        </p:sp>
        <p:sp>
          <p:nvSpPr>
            <p:cNvPr name="TextBox 19" id="19"/>
            <p:cNvSpPr txBox="true"/>
            <p:nvPr/>
          </p:nvSpPr>
          <p:spPr>
            <a:xfrm rot="0">
              <a:off x="0" y="-76200"/>
              <a:ext cx="9912502" cy="1540933"/>
            </a:xfrm>
            <a:prstGeom prst="rect">
              <a:avLst/>
            </a:prstGeom>
          </p:spPr>
          <p:txBody>
            <a:bodyPr anchor="t" rtlCol="false" tIns="0" lIns="0" bIns="0" rIns="0">
              <a:spAutoFit/>
            </a:bodyPr>
            <a:lstStyle/>
            <a:p>
              <a:pPr algn="l">
                <a:lnSpc>
                  <a:spcPts val="4550"/>
                </a:lnSpc>
              </a:pPr>
              <a:r>
                <a:rPr lang="en-US" sz="3500" b="true">
                  <a:solidFill>
                    <a:srgbClr val="003EA8"/>
                  </a:solidFill>
                  <a:latin typeface="Telegraf Bold"/>
                  <a:ea typeface="Telegraf Bold"/>
                  <a:cs typeface="Telegraf Bold"/>
                  <a:sym typeface="Telegraf Bold"/>
                </a:rPr>
                <a:t> 2. Count the number of orders placed in 2017.</a:t>
              </a:r>
            </a:p>
          </p:txBody>
        </p:sp>
      </p:grpSp>
      <p:sp>
        <p:nvSpPr>
          <p:cNvPr name="Freeform 20" id="20"/>
          <p:cNvSpPr/>
          <p:nvPr/>
        </p:nvSpPr>
        <p:spPr>
          <a:xfrm flipH="false" flipV="false" rot="-203414">
            <a:off x="10385708" y="4994279"/>
            <a:ext cx="321948" cy="461574"/>
          </a:xfrm>
          <a:custGeom>
            <a:avLst/>
            <a:gdLst/>
            <a:ahLst/>
            <a:cxnLst/>
            <a:rect r="r" b="b" t="t" l="l"/>
            <a:pathLst>
              <a:path h="461574" w="321948">
                <a:moveTo>
                  <a:pt x="0" y="0"/>
                </a:moveTo>
                <a:lnTo>
                  <a:pt x="321948" y="0"/>
                </a:lnTo>
                <a:lnTo>
                  <a:pt x="321948" y="461575"/>
                </a:lnTo>
                <a:lnTo>
                  <a:pt x="0" y="4615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1" id="21"/>
          <p:cNvGrpSpPr/>
          <p:nvPr/>
        </p:nvGrpSpPr>
        <p:grpSpPr>
          <a:xfrm rot="0">
            <a:off x="895970" y="9044945"/>
            <a:ext cx="3539104" cy="617207"/>
            <a:chOff x="0" y="0"/>
            <a:chExt cx="4718805" cy="822943"/>
          </a:xfrm>
        </p:grpSpPr>
        <p:grpSp>
          <p:nvGrpSpPr>
            <p:cNvPr name="Group 22" id="22"/>
            <p:cNvGrpSpPr/>
            <p:nvPr/>
          </p:nvGrpSpPr>
          <p:grpSpPr>
            <a:xfrm rot="0">
              <a:off x="0" y="0"/>
              <a:ext cx="4718805" cy="822943"/>
              <a:chOff x="0" y="0"/>
              <a:chExt cx="1291075" cy="225159"/>
            </a:xfrm>
          </p:grpSpPr>
          <p:sp>
            <p:nvSpPr>
              <p:cNvPr name="Freeform 23" id="23"/>
              <p:cNvSpPr/>
              <p:nvPr/>
            </p:nvSpPr>
            <p:spPr>
              <a:xfrm flipH="false" flipV="false" rot="0">
                <a:off x="0" y="0"/>
                <a:ext cx="1291075" cy="225159"/>
              </a:xfrm>
              <a:custGeom>
                <a:avLst/>
                <a:gdLst/>
                <a:ahLst/>
                <a:cxnLst/>
                <a:rect r="r" b="b" t="t" l="l"/>
                <a:pathLst>
                  <a:path h="225159" w="1291075">
                    <a:moveTo>
                      <a:pt x="0" y="0"/>
                    </a:moveTo>
                    <a:lnTo>
                      <a:pt x="1291075" y="0"/>
                    </a:lnTo>
                    <a:lnTo>
                      <a:pt x="1291075" y="225159"/>
                    </a:lnTo>
                    <a:lnTo>
                      <a:pt x="0" y="225159"/>
                    </a:lnTo>
                    <a:close/>
                  </a:path>
                </a:pathLst>
              </a:custGeom>
              <a:solidFill>
                <a:srgbClr val="FFFFFF"/>
              </a:solidFill>
            </p:spPr>
          </p:sp>
        </p:grpSp>
        <p:sp>
          <p:nvSpPr>
            <p:cNvPr name="TextBox 24" id="24"/>
            <p:cNvSpPr txBox="true"/>
            <p:nvPr/>
          </p:nvSpPr>
          <p:spPr>
            <a:xfrm rot="0">
              <a:off x="307158" y="121700"/>
              <a:ext cx="4104490" cy="512868"/>
            </a:xfrm>
            <a:prstGeom prst="rect">
              <a:avLst/>
            </a:prstGeom>
          </p:spPr>
          <p:txBody>
            <a:bodyPr anchor="t" rtlCol="false" tIns="0" lIns="0" bIns="0" rIns="0">
              <a:spAutoFit/>
            </a:bodyPr>
            <a:lstStyle/>
            <a:p>
              <a:pPr algn="ctr">
                <a:lnSpc>
                  <a:spcPts val="3079"/>
                </a:lnSpc>
              </a:pPr>
              <a:r>
                <a:rPr lang="en-US" sz="2199" u="sng">
                  <a:solidFill>
                    <a:srgbClr val="003EA8"/>
                  </a:solidFill>
                  <a:latin typeface="Telegraf"/>
                  <a:ea typeface="Telegraf"/>
                  <a:cs typeface="Telegraf"/>
                  <a:sym typeface="Telegraf"/>
                  <a:hlinkClick r:id="rId7" action="ppaction://hlinksldjump"/>
                </a:rPr>
                <a:t>Back to Agenda Page</a:t>
              </a:r>
            </a:p>
          </p:txBody>
        </p:sp>
      </p:grpSp>
      <p:sp>
        <p:nvSpPr>
          <p:cNvPr name="Freeform 25" id="25"/>
          <p:cNvSpPr/>
          <p:nvPr/>
        </p:nvSpPr>
        <p:spPr>
          <a:xfrm flipH="false" flipV="false" rot="-278358">
            <a:off x="13186236" y="8430575"/>
            <a:ext cx="5868613" cy="1845945"/>
          </a:xfrm>
          <a:custGeom>
            <a:avLst/>
            <a:gdLst/>
            <a:ahLst/>
            <a:cxnLst/>
            <a:rect r="r" b="b" t="t" l="l"/>
            <a:pathLst>
              <a:path h="1845945" w="5868613">
                <a:moveTo>
                  <a:pt x="0" y="0"/>
                </a:moveTo>
                <a:lnTo>
                  <a:pt x="5868612" y="0"/>
                </a:lnTo>
                <a:lnTo>
                  <a:pt x="5868612" y="1845946"/>
                </a:lnTo>
                <a:lnTo>
                  <a:pt x="0" y="184594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6" id="26"/>
          <p:cNvSpPr txBox="true"/>
          <p:nvPr/>
        </p:nvSpPr>
        <p:spPr>
          <a:xfrm rot="0">
            <a:off x="8688697" y="5398294"/>
            <a:ext cx="9599303" cy="1182258"/>
          </a:xfrm>
          <a:prstGeom prst="rect">
            <a:avLst/>
          </a:prstGeom>
        </p:spPr>
        <p:txBody>
          <a:bodyPr anchor="t" rtlCol="false" tIns="0" lIns="0" bIns="0" rIns="0">
            <a:spAutoFit/>
          </a:bodyPr>
          <a:lstStyle/>
          <a:p>
            <a:pPr algn="ctr">
              <a:lnSpc>
                <a:spcPts val="3079"/>
              </a:lnSpc>
              <a:spcBef>
                <a:spcPct val="0"/>
              </a:spcBef>
            </a:pPr>
            <a:r>
              <a:rPr lang="en-US" sz="2199">
                <a:solidFill>
                  <a:srgbClr val="692D71"/>
                </a:solidFill>
                <a:latin typeface="Telegraf"/>
                <a:ea typeface="Telegraf"/>
                <a:cs typeface="Telegraf"/>
                <a:sym typeface="Telegraf"/>
              </a:rPr>
              <a:t>select count(</a:t>
            </a:r>
            <a:r>
              <a:rPr lang="en-US" sz="2199">
                <a:solidFill>
                  <a:srgbClr val="692D71"/>
                </a:solidFill>
                <a:latin typeface="Telegraf"/>
                <a:ea typeface="Telegraf"/>
                <a:cs typeface="Telegraf"/>
                <a:sym typeface="Telegraf"/>
              </a:rPr>
              <a:t>order_id) from orders where year(order_purchase_timestamp)=2017;</a:t>
            </a:r>
          </a:p>
          <a:p>
            <a:pPr algn="ctr">
              <a:lnSpc>
                <a:spcPts val="3079"/>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516595" y="681307"/>
            <a:ext cx="9009410" cy="1907038"/>
            <a:chOff x="0" y="0"/>
            <a:chExt cx="3286657" cy="695693"/>
          </a:xfrm>
        </p:grpSpPr>
        <p:sp>
          <p:nvSpPr>
            <p:cNvPr name="Freeform 4" id="4"/>
            <p:cNvSpPr/>
            <p:nvPr/>
          </p:nvSpPr>
          <p:spPr>
            <a:xfrm flipH="false" flipV="false" rot="0">
              <a:off x="0" y="0"/>
              <a:ext cx="3286657" cy="695693"/>
            </a:xfrm>
            <a:custGeom>
              <a:avLst/>
              <a:gdLst/>
              <a:ahLst/>
              <a:cxnLst/>
              <a:rect r="r" b="b" t="t" l="l"/>
              <a:pathLst>
                <a:path h="695693" w="3286657">
                  <a:moveTo>
                    <a:pt x="0" y="0"/>
                  </a:moveTo>
                  <a:lnTo>
                    <a:pt x="3286657" y="0"/>
                  </a:lnTo>
                  <a:lnTo>
                    <a:pt x="3286657" y="695693"/>
                  </a:lnTo>
                  <a:lnTo>
                    <a:pt x="0" y="695693"/>
                  </a:lnTo>
                  <a:close/>
                </a:path>
              </a:pathLst>
            </a:custGeom>
            <a:solidFill>
              <a:srgbClr val="FFFFFF"/>
            </a:solidFill>
          </p:spPr>
        </p:sp>
      </p:grpSp>
      <p:grpSp>
        <p:nvGrpSpPr>
          <p:cNvPr name="Group 5" id="5"/>
          <p:cNvGrpSpPr/>
          <p:nvPr/>
        </p:nvGrpSpPr>
        <p:grpSpPr>
          <a:xfrm rot="0">
            <a:off x="516595" y="2915205"/>
            <a:ext cx="9009410" cy="6235469"/>
            <a:chOff x="0" y="0"/>
            <a:chExt cx="3286657" cy="2274716"/>
          </a:xfrm>
        </p:grpSpPr>
        <p:sp>
          <p:nvSpPr>
            <p:cNvPr name="Freeform 6" id="6"/>
            <p:cNvSpPr/>
            <p:nvPr/>
          </p:nvSpPr>
          <p:spPr>
            <a:xfrm flipH="false" flipV="false" rot="0">
              <a:off x="0" y="0"/>
              <a:ext cx="3286657" cy="2274716"/>
            </a:xfrm>
            <a:custGeom>
              <a:avLst/>
              <a:gdLst/>
              <a:ahLst/>
              <a:cxnLst/>
              <a:rect r="r" b="b" t="t" l="l"/>
              <a:pathLst>
                <a:path h="2274716" w="3286657">
                  <a:moveTo>
                    <a:pt x="0" y="0"/>
                  </a:moveTo>
                  <a:lnTo>
                    <a:pt x="3286657" y="0"/>
                  </a:lnTo>
                  <a:lnTo>
                    <a:pt x="3286657" y="2274716"/>
                  </a:lnTo>
                  <a:lnTo>
                    <a:pt x="0" y="2274716"/>
                  </a:lnTo>
                  <a:close/>
                </a:path>
              </a:pathLst>
            </a:custGeom>
            <a:solidFill>
              <a:srgbClr val="FFFFFF"/>
            </a:solidFill>
          </p:spPr>
        </p:sp>
      </p:grpSp>
      <p:grpSp>
        <p:nvGrpSpPr>
          <p:cNvPr name="Group 7" id="7"/>
          <p:cNvGrpSpPr/>
          <p:nvPr/>
        </p:nvGrpSpPr>
        <p:grpSpPr>
          <a:xfrm rot="0">
            <a:off x="9526004" y="817189"/>
            <a:ext cx="8932548" cy="8580759"/>
            <a:chOff x="0" y="0"/>
            <a:chExt cx="3258618" cy="3130284"/>
          </a:xfrm>
        </p:grpSpPr>
        <p:sp>
          <p:nvSpPr>
            <p:cNvPr name="Freeform 8" id="8"/>
            <p:cNvSpPr/>
            <p:nvPr/>
          </p:nvSpPr>
          <p:spPr>
            <a:xfrm flipH="false" flipV="false" rot="0">
              <a:off x="0" y="0"/>
              <a:ext cx="3258618" cy="3130284"/>
            </a:xfrm>
            <a:custGeom>
              <a:avLst/>
              <a:gdLst/>
              <a:ahLst/>
              <a:cxnLst/>
              <a:rect r="r" b="b" t="t" l="l"/>
              <a:pathLst>
                <a:path h="3130284" w="3258618">
                  <a:moveTo>
                    <a:pt x="0" y="0"/>
                  </a:moveTo>
                  <a:lnTo>
                    <a:pt x="3258618" y="0"/>
                  </a:lnTo>
                  <a:lnTo>
                    <a:pt x="3258618" y="3130284"/>
                  </a:lnTo>
                  <a:lnTo>
                    <a:pt x="0" y="3130284"/>
                  </a:lnTo>
                  <a:close/>
                </a:path>
              </a:pathLst>
            </a:custGeom>
            <a:solidFill>
              <a:srgbClr val="FFFFFF"/>
            </a:solidFill>
          </p:spPr>
        </p:sp>
      </p:grpSp>
      <p:grpSp>
        <p:nvGrpSpPr>
          <p:cNvPr name="Group 9" id="9"/>
          <p:cNvGrpSpPr/>
          <p:nvPr/>
        </p:nvGrpSpPr>
        <p:grpSpPr>
          <a:xfrm rot="0">
            <a:off x="9526004" y="291782"/>
            <a:ext cx="8308171" cy="6037243"/>
            <a:chOff x="0" y="0"/>
            <a:chExt cx="11077562" cy="8049657"/>
          </a:xfrm>
        </p:grpSpPr>
        <p:pic>
          <p:nvPicPr>
            <p:cNvPr name="Picture 10" id="10"/>
            <p:cNvPicPr>
              <a:picLocks noChangeAspect="true"/>
            </p:cNvPicPr>
            <p:nvPr/>
          </p:nvPicPr>
          <p:blipFill>
            <a:blip r:embed="rId3"/>
            <a:srcRect l="0" t="5394" r="0" b="5394"/>
            <a:stretch>
              <a:fillRect/>
            </a:stretch>
          </p:blipFill>
          <p:spPr>
            <a:xfrm flipH="false" flipV="false">
              <a:off x="0" y="0"/>
              <a:ext cx="11077562" cy="8049657"/>
            </a:xfrm>
            <a:prstGeom prst="rect">
              <a:avLst/>
            </a:prstGeom>
          </p:spPr>
        </p:pic>
      </p:grpSp>
      <p:sp>
        <p:nvSpPr>
          <p:cNvPr name="TextBox 11" id="11"/>
          <p:cNvSpPr txBox="true"/>
          <p:nvPr/>
        </p:nvSpPr>
        <p:spPr>
          <a:xfrm rot="0">
            <a:off x="1520690" y="1201148"/>
            <a:ext cx="7416311" cy="1104881"/>
          </a:xfrm>
          <a:prstGeom prst="rect">
            <a:avLst/>
          </a:prstGeom>
        </p:spPr>
        <p:txBody>
          <a:bodyPr anchor="t" rtlCol="false" tIns="0" lIns="0" bIns="0" rIns="0">
            <a:spAutoFit/>
          </a:bodyPr>
          <a:lstStyle/>
          <a:p>
            <a:pPr algn="l" marL="0" indent="0" lvl="0">
              <a:lnSpc>
                <a:spcPts val="8160"/>
              </a:lnSpc>
              <a:spcBef>
                <a:spcPct val="0"/>
              </a:spcBef>
            </a:pPr>
            <a:r>
              <a:rPr lang="en-US" b="true" sz="6800">
                <a:solidFill>
                  <a:srgbClr val="003EA8"/>
                </a:solidFill>
                <a:latin typeface="Telegraf Bold"/>
                <a:ea typeface="Telegraf Bold"/>
                <a:cs typeface="Telegraf Bold"/>
                <a:sym typeface="Telegraf Bold"/>
              </a:rPr>
              <a:t>Basic Queries - 3</a:t>
            </a:r>
          </a:p>
        </p:txBody>
      </p:sp>
      <p:grpSp>
        <p:nvGrpSpPr>
          <p:cNvPr name="Group 12" id="12"/>
          <p:cNvGrpSpPr/>
          <p:nvPr/>
        </p:nvGrpSpPr>
        <p:grpSpPr>
          <a:xfrm rot="0">
            <a:off x="1496275" y="3395985"/>
            <a:ext cx="7465141" cy="5866081"/>
            <a:chOff x="0" y="0"/>
            <a:chExt cx="9953522" cy="7821442"/>
          </a:xfrm>
        </p:grpSpPr>
        <p:sp>
          <p:nvSpPr>
            <p:cNvPr name="TextBox 13" id="13"/>
            <p:cNvSpPr txBox="true"/>
            <p:nvPr/>
          </p:nvSpPr>
          <p:spPr>
            <a:xfrm rot="0">
              <a:off x="0" y="1055017"/>
              <a:ext cx="9953522" cy="6766424"/>
            </a:xfrm>
            <a:prstGeom prst="rect">
              <a:avLst/>
            </a:prstGeom>
          </p:spPr>
          <p:txBody>
            <a:bodyPr anchor="t" rtlCol="false" tIns="0" lIns="0" bIns="0" rIns="0">
              <a:spAutoFit/>
            </a:bodyPr>
            <a:lstStyle/>
            <a:p>
              <a:pPr algn="l" marL="474979" indent="-237490" lvl="1">
                <a:lnSpc>
                  <a:spcPts val="2859"/>
                </a:lnSpc>
                <a:buFont typeface="Arial"/>
                <a:buChar char="•"/>
              </a:pPr>
              <a:r>
                <a:rPr lang="en-US" sz="2199">
                  <a:solidFill>
                    <a:srgbClr val="000000"/>
                  </a:solidFill>
                  <a:latin typeface="Telegraf"/>
                  <a:ea typeface="Telegraf"/>
                  <a:cs typeface="Telegraf"/>
                  <a:sym typeface="Telegraf"/>
                </a:rPr>
                <a:t>Among all product categories, Bed, Table &amp; Bath generated the highest revenue, Figure 1.0</a:t>
              </a:r>
            </a:p>
            <a:p>
              <a:pPr algn="l">
                <a:lnSpc>
                  <a:spcPts val="2859"/>
                </a:lnSpc>
              </a:pPr>
            </a:p>
            <a:p>
              <a:pPr algn="l">
                <a:lnSpc>
                  <a:spcPts val="2859"/>
                </a:lnSpc>
              </a:pPr>
              <a:r>
                <a:rPr lang="en-US" sz="2199">
                  <a:solidFill>
                    <a:srgbClr val="D97B79"/>
                  </a:solidFill>
                  <a:latin typeface="Telegraf"/>
                  <a:ea typeface="Telegraf"/>
                  <a:cs typeface="Telegraf"/>
                  <a:sym typeface="Telegraf"/>
                </a:rPr>
                <a:t>merged_df = dataframes['order_items'].merge(dataframes['products'], on='product_id').merge(dataframes['payments'], on='order_id')</a:t>
              </a:r>
            </a:p>
            <a:p>
              <a:pPr algn="l">
                <a:lnSpc>
                  <a:spcPts val="2859"/>
                </a:lnSpc>
              </a:pPr>
              <a:r>
                <a:rPr lang="en-US" sz="2199">
                  <a:solidFill>
                    <a:srgbClr val="D97B79"/>
                  </a:solidFill>
                  <a:latin typeface="Telegraf"/>
                  <a:ea typeface="Telegraf"/>
                  <a:cs typeface="Telegraf"/>
                  <a:sym typeface="Telegraf"/>
                </a:rPr>
                <a:t>df_sales = merged_df.groupby('product_category', as_index=False)['payment_value'].sum()</a:t>
              </a:r>
            </a:p>
            <a:p>
              <a:pPr algn="l">
                <a:lnSpc>
                  <a:spcPts val="2859"/>
                </a:lnSpc>
              </a:pPr>
              <a:r>
                <a:rPr lang="en-US" sz="2199">
                  <a:solidFill>
                    <a:srgbClr val="D97B79"/>
                  </a:solidFill>
                  <a:latin typeface="Telegraf"/>
                  <a:ea typeface="Telegraf"/>
                  <a:cs typeface="Telegraf"/>
                  <a:sym typeface="Telegraf"/>
                </a:rPr>
                <a:t>df_sales['payment_value'] = df_sales['payment_value'].round(2)</a:t>
              </a:r>
            </a:p>
            <a:p>
              <a:pPr algn="l">
                <a:lnSpc>
                  <a:spcPts val="2859"/>
                </a:lnSpc>
              </a:pPr>
              <a:r>
                <a:rPr lang="en-US" sz="2199">
                  <a:solidFill>
                    <a:srgbClr val="D97B79"/>
                  </a:solidFill>
                  <a:latin typeface="Telegraf"/>
                  <a:ea typeface="Telegraf"/>
                  <a:cs typeface="Telegraf"/>
                  <a:sym typeface="Telegraf"/>
                </a:rPr>
                <a:t>df_sales.columns = ['Category', 'Sales']</a:t>
              </a:r>
            </a:p>
            <a:p>
              <a:pPr algn="l">
                <a:lnSpc>
                  <a:spcPts val="2859"/>
                </a:lnSpc>
              </a:pPr>
              <a:r>
                <a:rPr lang="en-US" sz="2199">
                  <a:solidFill>
                    <a:srgbClr val="D97B79"/>
                  </a:solidFill>
                  <a:latin typeface="Telegraf"/>
                  <a:ea typeface="Telegraf"/>
                  <a:cs typeface="Telegraf"/>
                  <a:sym typeface="Telegraf"/>
                </a:rPr>
                <a:t>df_sales</a:t>
              </a:r>
            </a:p>
            <a:p>
              <a:pPr algn="l">
                <a:lnSpc>
                  <a:spcPts val="2859"/>
                </a:lnSpc>
              </a:pPr>
            </a:p>
          </p:txBody>
        </p:sp>
        <p:sp>
          <p:nvSpPr>
            <p:cNvPr name="TextBox 14" id="14"/>
            <p:cNvSpPr txBox="true"/>
            <p:nvPr/>
          </p:nvSpPr>
          <p:spPr>
            <a:xfrm rot="0">
              <a:off x="0" y="-76200"/>
              <a:ext cx="9953522" cy="778933"/>
            </a:xfrm>
            <a:prstGeom prst="rect">
              <a:avLst/>
            </a:prstGeom>
          </p:spPr>
          <p:txBody>
            <a:bodyPr anchor="t" rtlCol="false" tIns="0" lIns="0" bIns="0" rIns="0">
              <a:spAutoFit/>
            </a:bodyPr>
            <a:lstStyle/>
            <a:p>
              <a:pPr algn="just">
                <a:lnSpc>
                  <a:spcPts val="4550"/>
                </a:lnSpc>
              </a:pPr>
              <a:r>
                <a:rPr lang="en-US" b="true" sz="3500">
                  <a:solidFill>
                    <a:srgbClr val="003EA8"/>
                  </a:solidFill>
                  <a:latin typeface="Telegraf Bold"/>
                  <a:ea typeface="Telegraf Bold"/>
                  <a:cs typeface="Telegraf Bold"/>
                  <a:sym typeface="Telegraf Bold"/>
                </a:rPr>
                <a:t>3. Total Sales Per Category</a:t>
              </a:r>
            </a:p>
          </p:txBody>
        </p:sp>
      </p:grpSp>
      <p:sp>
        <p:nvSpPr>
          <p:cNvPr name="Freeform 15" id="15"/>
          <p:cNvSpPr/>
          <p:nvPr/>
        </p:nvSpPr>
        <p:spPr>
          <a:xfrm flipH="false" flipV="false" rot="0">
            <a:off x="15301511" y="-207276"/>
            <a:ext cx="4876557" cy="1728961"/>
          </a:xfrm>
          <a:custGeom>
            <a:avLst/>
            <a:gdLst/>
            <a:ahLst/>
            <a:cxnLst/>
            <a:rect r="r" b="b" t="t" l="l"/>
            <a:pathLst>
              <a:path h="1728961" w="4876557">
                <a:moveTo>
                  <a:pt x="0" y="0"/>
                </a:moveTo>
                <a:lnTo>
                  <a:pt x="4876558" y="0"/>
                </a:lnTo>
                <a:lnTo>
                  <a:pt x="4876558" y="1728961"/>
                </a:lnTo>
                <a:lnTo>
                  <a:pt x="0" y="172896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10800000">
            <a:off x="8469322" y="9150674"/>
            <a:ext cx="4876557" cy="1728961"/>
          </a:xfrm>
          <a:custGeom>
            <a:avLst/>
            <a:gdLst/>
            <a:ahLst/>
            <a:cxnLst/>
            <a:rect r="r" b="b" t="t" l="l"/>
            <a:pathLst>
              <a:path h="1728961" w="4876557">
                <a:moveTo>
                  <a:pt x="0" y="0"/>
                </a:moveTo>
                <a:lnTo>
                  <a:pt x="4876557" y="0"/>
                </a:lnTo>
                <a:lnTo>
                  <a:pt x="4876557" y="1728961"/>
                </a:lnTo>
                <a:lnTo>
                  <a:pt x="0" y="172896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7" id="17"/>
          <p:cNvGrpSpPr/>
          <p:nvPr/>
        </p:nvGrpSpPr>
        <p:grpSpPr>
          <a:xfrm rot="0">
            <a:off x="905495" y="9397947"/>
            <a:ext cx="3539104" cy="617207"/>
            <a:chOff x="0" y="0"/>
            <a:chExt cx="4718805" cy="822943"/>
          </a:xfrm>
        </p:grpSpPr>
        <p:grpSp>
          <p:nvGrpSpPr>
            <p:cNvPr name="Group 18" id="18"/>
            <p:cNvGrpSpPr/>
            <p:nvPr/>
          </p:nvGrpSpPr>
          <p:grpSpPr>
            <a:xfrm rot="0">
              <a:off x="0" y="0"/>
              <a:ext cx="4718805" cy="822943"/>
              <a:chOff x="0" y="0"/>
              <a:chExt cx="1291075" cy="225159"/>
            </a:xfrm>
          </p:grpSpPr>
          <p:sp>
            <p:nvSpPr>
              <p:cNvPr name="Freeform 19" id="19"/>
              <p:cNvSpPr/>
              <p:nvPr/>
            </p:nvSpPr>
            <p:spPr>
              <a:xfrm flipH="false" flipV="false" rot="0">
                <a:off x="0" y="0"/>
                <a:ext cx="1291075" cy="225159"/>
              </a:xfrm>
              <a:custGeom>
                <a:avLst/>
                <a:gdLst/>
                <a:ahLst/>
                <a:cxnLst/>
                <a:rect r="r" b="b" t="t" l="l"/>
                <a:pathLst>
                  <a:path h="225159" w="1291075">
                    <a:moveTo>
                      <a:pt x="0" y="0"/>
                    </a:moveTo>
                    <a:lnTo>
                      <a:pt x="1291075" y="0"/>
                    </a:lnTo>
                    <a:lnTo>
                      <a:pt x="1291075" y="225159"/>
                    </a:lnTo>
                    <a:lnTo>
                      <a:pt x="0" y="225159"/>
                    </a:lnTo>
                    <a:close/>
                  </a:path>
                </a:pathLst>
              </a:custGeom>
              <a:solidFill>
                <a:srgbClr val="FFFFFF"/>
              </a:solidFill>
            </p:spPr>
          </p:sp>
        </p:grpSp>
        <p:sp>
          <p:nvSpPr>
            <p:cNvPr name="TextBox 20" id="20"/>
            <p:cNvSpPr txBox="true"/>
            <p:nvPr/>
          </p:nvSpPr>
          <p:spPr>
            <a:xfrm rot="0">
              <a:off x="307158" y="121700"/>
              <a:ext cx="4104490" cy="512868"/>
            </a:xfrm>
            <a:prstGeom prst="rect">
              <a:avLst/>
            </a:prstGeom>
          </p:spPr>
          <p:txBody>
            <a:bodyPr anchor="t" rtlCol="false" tIns="0" lIns="0" bIns="0" rIns="0">
              <a:spAutoFit/>
            </a:bodyPr>
            <a:lstStyle/>
            <a:p>
              <a:pPr algn="ctr">
                <a:lnSpc>
                  <a:spcPts val="3079"/>
                </a:lnSpc>
              </a:pPr>
              <a:r>
                <a:rPr lang="en-US" sz="2199" u="sng">
                  <a:solidFill>
                    <a:srgbClr val="003EA8"/>
                  </a:solidFill>
                  <a:latin typeface="Telegraf"/>
                  <a:ea typeface="Telegraf"/>
                  <a:cs typeface="Telegraf"/>
                  <a:sym typeface="Telegraf"/>
                  <a:hlinkClick r:id="rId6" action="ppaction://hlinksldjump"/>
                </a:rPr>
                <a:t>Back to Agenda Page</a:t>
              </a:r>
            </a:p>
          </p:txBody>
        </p:sp>
      </p:grpSp>
      <p:sp>
        <p:nvSpPr>
          <p:cNvPr name="Freeform 21" id="21"/>
          <p:cNvSpPr/>
          <p:nvPr/>
        </p:nvSpPr>
        <p:spPr>
          <a:xfrm flipH="false" flipV="false" rot="0">
            <a:off x="295787" y="291782"/>
            <a:ext cx="441616" cy="633141"/>
          </a:xfrm>
          <a:custGeom>
            <a:avLst/>
            <a:gdLst/>
            <a:ahLst/>
            <a:cxnLst/>
            <a:rect r="r" b="b" t="t" l="l"/>
            <a:pathLst>
              <a:path h="633141" w="441616">
                <a:moveTo>
                  <a:pt x="0" y="0"/>
                </a:moveTo>
                <a:lnTo>
                  <a:pt x="441615" y="0"/>
                </a:lnTo>
                <a:lnTo>
                  <a:pt x="441615" y="633141"/>
                </a:lnTo>
                <a:lnTo>
                  <a:pt x="0" y="6331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2" id="22"/>
          <p:cNvSpPr txBox="true"/>
          <p:nvPr/>
        </p:nvSpPr>
        <p:spPr>
          <a:xfrm rot="0">
            <a:off x="16563156" y="5631657"/>
            <a:ext cx="1392287" cy="401283"/>
          </a:xfrm>
          <a:prstGeom prst="rect">
            <a:avLst/>
          </a:prstGeom>
        </p:spPr>
        <p:txBody>
          <a:bodyPr anchor="t" rtlCol="false" tIns="0" lIns="0" bIns="0" rIns="0">
            <a:spAutoFit/>
          </a:bodyPr>
          <a:lstStyle/>
          <a:p>
            <a:pPr algn="ctr">
              <a:lnSpc>
                <a:spcPts val="3079"/>
              </a:lnSpc>
              <a:spcBef>
                <a:spcPct val="0"/>
              </a:spcBef>
            </a:pPr>
            <a:r>
              <a:rPr lang="en-US" sz="2199">
                <a:solidFill>
                  <a:srgbClr val="000000"/>
                </a:solidFill>
                <a:latin typeface="Telegraf"/>
                <a:ea typeface="Telegraf"/>
                <a:cs typeface="Telegraf"/>
                <a:sym typeface="Telegraf"/>
              </a:rPr>
              <a:t>Figure  1.0 </a:t>
            </a:r>
          </a:p>
        </p:txBody>
      </p:sp>
      <p:sp>
        <p:nvSpPr>
          <p:cNvPr name="TextBox 23" id="23"/>
          <p:cNvSpPr txBox="true"/>
          <p:nvPr/>
        </p:nvSpPr>
        <p:spPr>
          <a:xfrm rot="0">
            <a:off x="9991127" y="6483676"/>
            <a:ext cx="8002302" cy="2140062"/>
          </a:xfrm>
          <a:prstGeom prst="rect">
            <a:avLst/>
          </a:prstGeom>
        </p:spPr>
        <p:txBody>
          <a:bodyPr anchor="t" rtlCol="false" tIns="0" lIns="0" bIns="0" rIns="0">
            <a:spAutoFit/>
          </a:bodyPr>
          <a:lstStyle/>
          <a:p>
            <a:pPr algn="l">
              <a:lnSpc>
                <a:spcPts val="2800"/>
              </a:lnSpc>
              <a:spcBef>
                <a:spcPct val="0"/>
              </a:spcBef>
            </a:pPr>
            <a:r>
              <a:rPr lang="en-US" sz="2000">
                <a:solidFill>
                  <a:srgbClr val="692D71"/>
                </a:solidFill>
                <a:latin typeface="Telegraf"/>
                <a:ea typeface="Telegraf"/>
                <a:cs typeface="Telegraf"/>
                <a:sym typeface="Telegraf"/>
              </a:rPr>
              <a:t>SELECT products.product_category_name AS category,</a:t>
            </a:r>
          </a:p>
          <a:p>
            <a:pPr algn="l">
              <a:lnSpc>
                <a:spcPts val="2800"/>
              </a:lnSpc>
              <a:spcBef>
                <a:spcPct val="0"/>
              </a:spcBef>
            </a:pPr>
            <a:r>
              <a:rPr lang="en-US" sz="2000">
                <a:solidFill>
                  <a:srgbClr val="692D71"/>
                </a:solidFill>
                <a:latin typeface="Telegraf"/>
                <a:ea typeface="Telegraf"/>
                <a:cs typeface="Telegraf"/>
                <a:sym typeface="Telegraf"/>
              </a:rPr>
              <a:t>       ROUND(SUM(payments.payment_value), 2) AS sales</a:t>
            </a:r>
          </a:p>
          <a:p>
            <a:pPr algn="l">
              <a:lnSpc>
                <a:spcPts val="2800"/>
              </a:lnSpc>
              <a:spcBef>
                <a:spcPct val="0"/>
              </a:spcBef>
            </a:pPr>
            <a:r>
              <a:rPr lang="en-US" sz="2000">
                <a:solidFill>
                  <a:srgbClr val="692D71"/>
                </a:solidFill>
                <a:latin typeface="Telegraf"/>
                <a:ea typeface="Telegraf"/>
                <a:cs typeface="Telegraf"/>
                <a:sym typeface="Telegraf"/>
              </a:rPr>
              <a:t>FROM products</a:t>
            </a:r>
          </a:p>
          <a:p>
            <a:pPr algn="l">
              <a:lnSpc>
                <a:spcPts val="2800"/>
              </a:lnSpc>
              <a:spcBef>
                <a:spcPct val="0"/>
              </a:spcBef>
            </a:pPr>
            <a:r>
              <a:rPr lang="en-US" sz="2000">
                <a:solidFill>
                  <a:srgbClr val="692D71"/>
                </a:solidFill>
                <a:latin typeface="Telegraf"/>
                <a:ea typeface="Telegraf"/>
                <a:cs typeface="Telegraf"/>
                <a:sym typeface="Telegraf"/>
              </a:rPr>
              <a:t>JOIN order_items ON products.product_id = order_items.product_id</a:t>
            </a:r>
          </a:p>
          <a:p>
            <a:pPr algn="l">
              <a:lnSpc>
                <a:spcPts val="2800"/>
              </a:lnSpc>
              <a:spcBef>
                <a:spcPct val="0"/>
              </a:spcBef>
            </a:pPr>
            <a:r>
              <a:rPr lang="en-US" sz="2000">
                <a:solidFill>
                  <a:srgbClr val="692D71"/>
                </a:solidFill>
                <a:latin typeface="Telegraf"/>
                <a:ea typeface="Telegraf"/>
                <a:cs typeface="Telegraf"/>
                <a:sym typeface="Telegraf"/>
              </a:rPr>
              <a:t>JOIN payments ON payments.order_id = order_items.order_id</a:t>
            </a:r>
          </a:p>
          <a:p>
            <a:pPr algn="l">
              <a:lnSpc>
                <a:spcPts val="2800"/>
              </a:lnSpc>
              <a:spcBef>
                <a:spcPct val="0"/>
              </a:spcBef>
            </a:pPr>
            <a:r>
              <a:rPr lang="en-US" sz="2000">
                <a:solidFill>
                  <a:srgbClr val="692D71"/>
                </a:solidFill>
                <a:latin typeface="Telegraf"/>
                <a:ea typeface="Telegraf"/>
                <a:cs typeface="Telegraf"/>
                <a:sym typeface="Telegraf"/>
              </a:rPr>
              <a:t>GROUP BY category;</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905495" y="657204"/>
            <a:ext cx="16445245" cy="1906519"/>
            <a:chOff x="0" y="0"/>
            <a:chExt cx="5999270" cy="695503"/>
          </a:xfrm>
        </p:grpSpPr>
        <p:sp>
          <p:nvSpPr>
            <p:cNvPr name="Freeform 4" id="4"/>
            <p:cNvSpPr/>
            <p:nvPr/>
          </p:nvSpPr>
          <p:spPr>
            <a:xfrm flipH="false" flipV="false" rot="0">
              <a:off x="0" y="0"/>
              <a:ext cx="5999270" cy="695503"/>
            </a:xfrm>
            <a:custGeom>
              <a:avLst/>
              <a:gdLst/>
              <a:ahLst/>
              <a:cxnLst/>
              <a:rect r="r" b="b" t="t" l="l"/>
              <a:pathLst>
                <a:path h="695503" w="5999270">
                  <a:moveTo>
                    <a:pt x="0" y="0"/>
                  </a:moveTo>
                  <a:lnTo>
                    <a:pt x="5999270" y="0"/>
                  </a:lnTo>
                  <a:lnTo>
                    <a:pt x="5999270" y="695503"/>
                  </a:lnTo>
                  <a:lnTo>
                    <a:pt x="0" y="695503"/>
                  </a:lnTo>
                  <a:close/>
                </a:path>
              </a:pathLst>
            </a:custGeom>
            <a:solidFill>
              <a:srgbClr val="FFFFFF"/>
            </a:solidFill>
          </p:spPr>
        </p:sp>
      </p:grpSp>
      <p:grpSp>
        <p:nvGrpSpPr>
          <p:cNvPr name="Group 5" id="5"/>
          <p:cNvGrpSpPr/>
          <p:nvPr/>
        </p:nvGrpSpPr>
        <p:grpSpPr>
          <a:xfrm rot="0">
            <a:off x="9534517" y="2915205"/>
            <a:ext cx="7724783" cy="5768744"/>
            <a:chOff x="0" y="0"/>
            <a:chExt cx="2818022" cy="2104453"/>
          </a:xfrm>
        </p:grpSpPr>
        <p:sp>
          <p:nvSpPr>
            <p:cNvPr name="Freeform 6" id="6"/>
            <p:cNvSpPr/>
            <p:nvPr/>
          </p:nvSpPr>
          <p:spPr>
            <a:xfrm flipH="false" flipV="false" rot="0">
              <a:off x="0" y="0"/>
              <a:ext cx="2818022" cy="2104453"/>
            </a:xfrm>
            <a:custGeom>
              <a:avLst/>
              <a:gdLst/>
              <a:ahLst/>
              <a:cxnLst/>
              <a:rect r="r" b="b" t="t" l="l"/>
              <a:pathLst>
                <a:path h="2104453" w="2818022">
                  <a:moveTo>
                    <a:pt x="0" y="0"/>
                  </a:moveTo>
                  <a:lnTo>
                    <a:pt x="2818022" y="0"/>
                  </a:lnTo>
                  <a:lnTo>
                    <a:pt x="2818022" y="2104453"/>
                  </a:lnTo>
                  <a:lnTo>
                    <a:pt x="0" y="2104453"/>
                  </a:lnTo>
                  <a:close/>
                </a:path>
              </a:pathLst>
            </a:custGeom>
            <a:solidFill>
              <a:srgbClr val="FFFFFF"/>
            </a:solidFill>
          </p:spPr>
        </p:sp>
      </p:grpSp>
      <p:grpSp>
        <p:nvGrpSpPr>
          <p:cNvPr name="Group 7" id="7"/>
          <p:cNvGrpSpPr/>
          <p:nvPr/>
        </p:nvGrpSpPr>
        <p:grpSpPr>
          <a:xfrm rot="0">
            <a:off x="926069" y="2915205"/>
            <a:ext cx="8358265" cy="5768744"/>
            <a:chOff x="0" y="0"/>
            <a:chExt cx="3049118" cy="2104453"/>
          </a:xfrm>
        </p:grpSpPr>
        <p:sp>
          <p:nvSpPr>
            <p:cNvPr name="Freeform 8" id="8"/>
            <p:cNvSpPr/>
            <p:nvPr/>
          </p:nvSpPr>
          <p:spPr>
            <a:xfrm flipH="false" flipV="false" rot="0">
              <a:off x="0" y="0"/>
              <a:ext cx="3049118" cy="2104453"/>
            </a:xfrm>
            <a:custGeom>
              <a:avLst/>
              <a:gdLst/>
              <a:ahLst/>
              <a:cxnLst/>
              <a:rect r="r" b="b" t="t" l="l"/>
              <a:pathLst>
                <a:path h="2104453" w="3049118">
                  <a:moveTo>
                    <a:pt x="0" y="0"/>
                  </a:moveTo>
                  <a:lnTo>
                    <a:pt x="3049118" y="0"/>
                  </a:lnTo>
                  <a:lnTo>
                    <a:pt x="3049118" y="2104453"/>
                  </a:lnTo>
                  <a:lnTo>
                    <a:pt x="0" y="2104453"/>
                  </a:lnTo>
                  <a:close/>
                </a:path>
              </a:pathLst>
            </a:custGeom>
            <a:solidFill>
              <a:srgbClr val="FFFFFF"/>
            </a:solidFill>
          </p:spPr>
        </p:sp>
      </p:grpSp>
      <p:sp>
        <p:nvSpPr>
          <p:cNvPr name="Freeform 9" id="9"/>
          <p:cNvSpPr/>
          <p:nvPr/>
        </p:nvSpPr>
        <p:spPr>
          <a:xfrm flipH="false" flipV="false" rot="-203414">
            <a:off x="15685880" y="6402785"/>
            <a:ext cx="417336" cy="598331"/>
          </a:xfrm>
          <a:custGeom>
            <a:avLst/>
            <a:gdLst/>
            <a:ahLst/>
            <a:cxnLst/>
            <a:rect r="r" b="b" t="t" l="l"/>
            <a:pathLst>
              <a:path h="598331" w="417336">
                <a:moveTo>
                  <a:pt x="0" y="0"/>
                </a:moveTo>
                <a:lnTo>
                  <a:pt x="417336" y="0"/>
                </a:lnTo>
                <a:lnTo>
                  <a:pt x="417336" y="598331"/>
                </a:lnTo>
                <a:lnTo>
                  <a:pt x="0" y="59833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0" id="10"/>
          <p:cNvGrpSpPr/>
          <p:nvPr/>
        </p:nvGrpSpPr>
        <p:grpSpPr>
          <a:xfrm rot="0">
            <a:off x="9908900" y="3235000"/>
            <a:ext cx="121908" cy="121908"/>
            <a:chOff x="0" y="0"/>
            <a:chExt cx="6350000" cy="6350000"/>
          </a:xfrm>
        </p:grpSpPr>
        <p:sp>
          <p:nvSpPr>
            <p:cNvPr name="Freeform 11" id="1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sp>
      </p:grpSp>
      <p:grpSp>
        <p:nvGrpSpPr>
          <p:cNvPr name="Group 12" id="12"/>
          <p:cNvGrpSpPr/>
          <p:nvPr/>
        </p:nvGrpSpPr>
        <p:grpSpPr>
          <a:xfrm rot="0">
            <a:off x="10055579" y="7995212"/>
            <a:ext cx="121908" cy="121908"/>
            <a:chOff x="0" y="0"/>
            <a:chExt cx="6350000" cy="6350000"/>
          </a:xfrm>
        </p:grpSpPr>
        <p:sp>
          <p:nvSpPr>
            <p:cNvPr name="Freeform 13" id="1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sp>
      </p:grpSp>
      <p:sp>
        <p:nvSpPr>
          <p:cNvPr name="TextBox 14" id="14"/>
          <p:cNvSpPr txBox="true"/>
          <p:nvPr/>
        </p:nvSpPr>
        <p:spPr>
          <a:xfrm rot="0">
            <a:off x="3327900" y="1029420"/>
            <a:ext cx="11600436" cy="1257281"/>
          </a:xfrm>
          <a:prstGeom prst="rect">
            <a:avLst/>
          </a:prstGeom>
        </p:spPr>
        <p:txBody>
          <a:bodyPr anchor="t" rtlCol="false" tIns="0" lIns="0" bIns="0" rIns="0">
            <a:spAutoFit/>
          </a:bodyPr>
          <a:lstStyle/>
          <a:p>
            <a:pPr algn="ctr">
              <a:lnSpc>
                <a:spcPts val="9240"/>
              </a:lnSpc>
            </a:pPr>
            <a:r>
              <a:rPr lang="en-US" b="true" sz="7700">
                <a:solidFill>
                  <a:srgbClr val="003EA8"/>
                </a:solidFill>
                <a:latin typeface="Telegraf Bold"/>
                <a:ea typeface="Telegraf Bold"/>
                <a:cs typeface="Telegraf Bold"/>
                <a:sym typeface="Telegraf Bold"/>
              </a:rPr>
              <a:t>Basic Queries - 4</a:t>
            </a:r>
          </a:p>
        </p:txBody>
      </p:sp>
      <p:sp>
        <p:nvSpPr>
          <p:cNvPr name="Freeform 15" id="15"/>
          <p:cNvSpPr/>
          <p:nvPr/>
        </p:nvSpPr>
        <p:spPr>
          <a:xfrm flipH="false" flipV="false" rot="0">
            <a:off x="-1276562" y="-156776"/>
            <a:ext cx="6732164" cy="1627960"/>
          </a:xfrm>
          <a:custGeom>
            <a:avLst/>
            <a:gdLst/>
            <a:ahLst/>
            <a:cxnLst/>
            <a:rect r="r" b="b" t="t" l="l"/>
            <a:pathLst>
              <a:path h="1627960" w="6732164">
                <a:moveTo>
                  <a:pt x="0" y="0"/>
                </a:moveTo>
                <a:lnTo>
                  <a:pt x="6732164" y="0"/>
                </a:lnTo>
                <a:lnTo>
                  <a:pt x="6732164" y="1627960"/>
                </a:lnTo>
                <a:lnTo>
                  <a:pt x="0" y="162796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6" id="16"/>
          <p:cNvGrpSpPr/>
          <p:nvPr/>
        </p:nvGrpSpPr>
        <p:grpSpPr>
          <a:xfrm rot="0">
            <a:off x="1597397" y="3295927"/>
            <a:ext cx="6723635" cy="5247333"/>
            <a:chOff x="0" y="0"/>
            <a:chExt cx="8964847" cy="6996445"/>
          </a:xfrm>
        </p:grpSpPr>
        <p:sp>
          <p:nvSpPr>
            <p:cNvPr name="TextBox 17" id="17"/>
            <p:cNvSpPr txBox="true"/>
            <p:nvPr/>
          </p:nvSpPr>
          <p:spPr>
            <a:xfrm rot="0">
              <a:off x="0" y="1677746"/>
              <a:ext cx="8964847" cy="5318699"/>
            </a:xfrm>
            <a:prstGeom prst="rect">
              <a:avLst/>
            </a:prstGeom>
          </p:spPr>
          <p:txBody>
            <a:bodyPr anchor="t" rtlCol="false" tIns="0" lIns="0" bIns="0" rIns="0">
              <a:spAutoFit/>
            </a:bodyPr>
            <a:lstStyle/>
            <a:p>
              <a:pPr algn="l" marL="474979" indent="-237490" lvl="1">
                <a:lnSpc>
                  <a:spcPts val="2859"/>
                </a:lnSpc>
                <a:buFont typeface="Arial"/>
                <a:buChar char="•"/>
              </a:pPr>
              <a:r>
                <a:rPr lang="en-US" sz="2199">
                  <a:solidFill>
                    <a:srgbClr val="000000"/>
                  </a:solidFill>
                  <a:latin typeface="Telegraf"/>
                  <a:ea typeface="Telegraf"/>
                  <a:cs typeface="Telegraf"/>
                  <a:sym typeface="Telegraf"/>
                </a:rPr>
                <a:t>Installment payments are extremely popular, with 99.9981% of orders paid in installments.</a:t>
              </a:r>
            </a:p>
            <a:p>
              <a:pPr algn="l">
                <a:lnSpc>
                  <a:spcPts val="2859"/>
                </a:lnSpc>
              </a:pPr>
            </a:p>
            <a:p>
              <a:pPr algn="l">
                <a:lnSpc>
                  <a:spcPts val="2859"/>
                </a:lnSpc>
              </a:pPr>
              <a:r>
                <a:rPr lang="en-US" sz="2199">
                  <a:solidFill>
                    <a:srgbClr val="D97B79"/>
                  </a:solidFill>
                  <a:latin typeface="Telegraf"/>
                  <a:ea typeface="Telegraf"/>
                  <a:cs typeface="Telegraf"/>
                  <a:sym typeface="Telegraf"/>
                </a:rPr>
                <a:t>percentage_installments = (dataframes['payments']['payment_installments'] &gt;= 1).sum() / len(dataframes['payments']) * 100</a:t>
              </a:r>
            </a:p>
            <a:p>
              <a:pPr algn="l">
                <a:lnSpc>
                  <a:spcPts val="2859"/>
                </a:lnSpc>
              </a:pPr>
            </a:p>
            <a:p>
              <a:pPr algn="l">
                <a:lnSpc>
                  <a:spcPts val="2859"/>
                </a:lnSpc>
              </a:pPr>
              <a:r>
                <a:rPr lang="en-US" sz="2199">
                  <a:solidFill>
                    <a:srgbClr val="D97B79"/>
                  </a:solidFill>
                  <a:latin typeface="Telegraf"/>
                  <a:ea typeface="Telegraf"/>
                  <a:cs typeface="Telegraf"/>
                  <a:sym typeface="Telegraf"/>
                </a:rPr>
                <a:t>print("The percentage of orders that were paid in installments is", round(percentage_installments, 4))</a:t>
              </a:r>
            </a:p>
            <a:p>
              <a:pPr algn="l">
                <a:lnSpc>
                  <a:spcPts val="2859"/>
                </a:lnSpc>
              </a:pPr>
            </a:p>
            <a:p>
              <a:pPr algn="l">
                <a:lnSpc>
                  <a:spcPts val="2859"/>
                </a:lnSpc>
              </a:pPr>
            </a:p>
          </p:txBody>
        </p:sp>
        <p:sp>
          <p:nvSpPr>
            <p:cNvPr name="TextBox 18" id="18"/>
            <p:cNvSpPr txBox="true"/>
            <p:nvPr/>
          </p:nvSpPr>
          <p:spPr>
            <a:xfrm rot="0">
              <a:off x="0" y="-76200"/>
              <a:ext cx="8964847" cy="1540933"/>
            </a:xfrm>
            <a:prstGeom prst="rect">
              <a:avLst/>
            </a:prstGeom>
          </p:spPr>
          <p:txBody>
            <a:bodyPr anchor="t" rtlCol="false" tIns="0" lIns="0" bIns="0" rIns="0">
              <a:spAutoFit/>
            </a:bodyPr>
            <a:lstStyle/>
            <a:p>
              <a:pPr algn="l">
                <a:lnSpc>
                  <a:spcPts val="4550"/>
                </a:lnSpc>
              </a:pPr>
              <a:r>
                <a:rPr lang="en-US" sz="3500" b="true">
                  <a:solidFill>
                    <a:srgbClr val="003EA8"/>
                  </a:solidFill>
                  <a:latin typeface="Telegraf Bold"/>
                  <a:ea typeface="Telegraf Bold"/>
                  <a:cs typeface="Telegraf Bold"/>
                  <a:sym typeface="Telegraf Bold"/>
                </a:rPr>
                <a:t>4. Percentage of Installment Payments</a:t>
              </a:r>
            </a:p>
          </p:txBody>
        </p:sp>
      </p:grpSp>
      <p:sp>
        <p:nvSpPr>
          <p:cNvPr name="Freeform 19" id="19"/>
          <p:cNvSpPr/>
          <p:nvPr/>
        </p:nvSpPr>
        <p:spPr>
          <a:xfrm flipH="false" flipV="false" rot="-203414">
            <a:off x="10068945" y="4725192"/>
            <a:ext cx="321948" cy="461574"/>
          </a:xfrm>
          <a:custGeom>
            <a:avLst/>
            <a:gdLst/>
            <a:ahLst/>
            <a:cxnLst/>
            <a:rect r="r" b="b" t="t" l="l"/>
            <a:pathLst>
              <a:path h="461574" w="321948">
                <a:moveTo>
                  <a:pt x="0" y="0"/>
                </a:moveTo>
                <a:lnTo>
                  <a:pt x="321948" y="0"/>
                </a:lnTo>
                <a:lnTo>
                  <a:pt x="321948" y="461574"/>
                </a:lnTo>
                <a:lnTo>
                  <a:pt x="0" y="46157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0" id="20"/>
          <p:cNvGrpSpPr/>
          <p:nvPr/>
        </p:nvGrpSpPr>
        <p:grpSpPr>
          <a:xfrm rot="0">
            <a:off x="895970" y="9044945"/>
            <a:ext cx="3539104" cy="617207"/>
            <a:chOff x="0" y="0"/>
            <a:chExt cx="4718805" cy="822943"/>
          </a:xfrm>
        </p:grpSpPr>
        <p:grpSp>
          <p:nvGrpSpPr>
            <p:cNvPr name="Group 21" id="21"/>
            <p:cNvGrpSpPr/>
            <p:nvPr/>
          </p:nvGrpSpPr>
          <p:grpSpPr>
            <a:xfrm rot="0">
              <a:off x="0" y="0"/>
              <a:ext cx="4718805" cy="822943"/>
              <a:chOff x="0" y="0"/>
              <a:chExt cx="1291075" cy="225159"/>
            </a:xfrm>
          </p:grpSpPr>
          <p:sp>
            <p:nvSpPr>
              <p:cNvPr name="Freeform 22" id="22"/>
              <p:cNvSpPr/>
              <p:nvPr/>
            </p:nvSpPr>
            <p:spPr>
              <a:xfrm flipH="false" flipV="false" rot="0">
                <a:off x="0" y="0"/>
                <a:ext cx="1291075" cy="225159"/>
              </a:xfrm>
              <a:custGeom>
                <a:avLst/>
                <a:gdLst/>
                <a:ahLst/>
                <a:cxnLst/>
                <a:rect r="r" b="b" t="t" l="l"/>
                <a:pathLst>
                  <a:path h="225159" w="1291075">
                    <a:moveTo>
                      <a:pt x="0" y="0"/>
                    </a:moveTo>
                    <a:lnTo>
                      <a:pt x="1291075" y="0"/>
                    </a:lnTo>
                    <a:lnTo>
                      <a:pt x="1291075" y="225159"/>
                    </a:lnTo>
                    <a:lnTo>
                      <a:pt x="0" y="225159"/>
                    </a:lnTo>
                    <a:close/>
                  </a:path>
                </a:pathLst>
              </a:custGeom>
              <a:solidFill>
                <a:srgbClr val="FFFFFF"/>
              </a:solidFill>
            </p:spPr>
          </p:sp>
        </p:grpSp>
        <p:sp>
          <p:nvSpPr>
            <p:cNvPr name="TextBox 23" id="23"/>
            <p:cNvSpPr txBox="true"/>
            <p:nvPr/>
          </p:nvSpPr>
          <p:spPr>
            <a:xfrm rot="0">
              <a:off x="307158" y="121700"/>
              <a:ext cx="4104490" cy="512868"/>
            </a:xfrm>
            <a:prstGeom prst="rect">
              <a:avLst/>
            </a:prstGeom>
          </p:spPr>
          <p:txBody>
            <a:bodyPr anchor="t" rtlCol="false" tIns="0" lIns="0" bIns="0" rIns="0">
              <a:spAutoFit/>
            </a:bodyPr>
            <a:lstStyle/>
            <a:p>
              <a:pPr algn="ctr">
                <a:lnSpc>
                  <a:spcPts val="3079"/>
                </a:lnSpc>
              </a:pPr>
              <a:r>
                <a:rPr lang="en-US" sz="2199" u="sng">
                  <a:solidFill>
                    <a:srgbClr val="003EA8"/>
                  </a:solidFill>
                  <a:latin typeface="Telegraf"/>
                  <a:ea typeface="Telegraf"/>
                  <a:cs typeface="Telegraf"/>
                  <a:sym typeface="Telegraf"/>
                  <a:hlinkClick r:id="rId7" action="ppaction://hlinksldjump"/>
                </a:rPr>
                <a:t>Back to Agenda Page</a:t>
              </a:r>
            </a:p>
          </p:txBody>
        </p:sp>
      </p:grpSp>
      <p:sp>
        <p:nvSpPr>
          <p:cNvPr name="Freeform 24" id="24"/>
          <p:cNvSpPr/>
          <p:nvPr/>
        </p:nvSpPr>
        <p:spPr>
          <a:xfrm flipH="false" flipV="false" rot="-278358">
            <a:off x="13186236" y="8430575"/>
            <a:ext cx="5868613" cy="1845945"/>
          </a:xfrm>
          <a:custGeom>
            <a:avLst/>
            <a:gdLst/>
            <a:ahLst/>
            <a:cxnLst/>
            <a:rect r="r" b="b" t="t" l="l"/>
            <a:pathLst>
              <a:path h="1845945" w="5868613">
                <a:moveTo>
                  <a:pt x="0" y="0"/>
                </a:moveTo>
                <a:lnTo>
                  <a:pt x="5868612" y="0"/>
                </a:lnTo>
                <a:lnTo>
                  <a:pt x="5868612" y="1845946"/>
                </a:lnTo>
                <a:lnTo>
                  <a:pt x="0" y="184594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5" id="25"/>
          <p:cNvSpPr txBox="true"/>
          <p:nvPr/>
        </p:nvSpPr>
        <p:spPr>
          <a:xfrm rot="0">
            <a:off x="10433773" y="5129207"/>
            <a:ext cx="5926271" cy="1572744"/>
          </a:xfrm>
          <a:prstGeom prst="rect">
            <a:avLst/>
          </a:prstGeom>
        </p:spPr>
        <p:txBody>
          <a:bodyPr anchor="t" rtlCol="false" tIns="0" lIns="0" bIns="0" rIns="0">
            <a:spAutoFit/>
          </a:bodyPr>
          <a:lstStyle/>
          <a:p>
            <a:pPr algn="l">
              <a:lnSpc>
                <a:spcPts val="3080"/>
              </a:lnSpc>
              <a:spcBef>
                <a:spcPct val="0"/>
              </a:spcBef>
            </a:pPr>
            <a:r>
              <a:rPr lang="en-US" sz="2200">
                <a:solidFill>
                  <a:srgbClr val="692D71"/>
                </a:solidFill>
                <a:latin typeface="Telegraf"/>
                <a:ea typeface="Telegraf"/>
                <a:cs typeface="Telegraf"/>
                <a:sym typeface="Telegraf"/>
              </a:rPr>
              <a:t>SELECT (SUM(CASE WHEN payment_installments &gt;= 1 THEN 1 ELSE 0 END) / COUNT(*)) * 100 </a:t>
            </a:r>
          </a:p>
          <a:p>
            <a:pPr algn="l">
              <a:lnSpc>
                <a:spcPts val="3080"/>
              </a:lnSpc>
              <a:spcBef>
                <a:spcPct val="0"/>
              </a:spcBef>
            </a:pPr>
            <a:r>
              <a:rPr lang="en-US" sz="2200">
                <a:solidFill>
                  <a:srgbClr val="692D71"/>
                </a:solidFill>
                <a:latin typeface="Telegraf"/>
                <a:ea typeface="Telegraf"/>
                <a:cs typeface="Telegraf"/>
                <a:sym typeface="Telegraf"/>
              </a:rPr>
              <a:t>FROM payments;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905495" y="657204"/>
            <a:ext cx="16445245" cy="1906519"/>
            <a:chOff x="0" y="0"/>
            <a:chExt cx="5999270" cy="695503"/>
          </a:xfrm>
        </p:grpSpPr>
        <p:sp>
          <p:nvSpPr>
            <p:cNvPr name="Freeform 4" id="4"/>
            <p:cNvSpPr/>
            <p:nvPr/>
          </p:nvSpPr>
          <p:spPr>
            <a:xfrm flipH="false" flipV="false" rot="0">
              <a:off x="0" y="0"/>
              <a:ext cx="5999270" cy="695503"/>
            </a:xfrm>
            <a:custGeom>
              <a:avLst/>
              <a:gdLst/>
              <a:ahLst/>
              <a:cxnLst/>
              <a:rect r="r" b="b" t="t" l="l"/>
              <a:pathLst>
                <a:path h="695503" w="5999270">
                  <a:moveTo>
                    <a:pt x="0" y="0"/>
                  </a:moveTo>
                  <a:lnTo>
                    <a:pt x="5999270" y="0"/>
                  </a:lnTo>
                  <a:lnTo>
                    <a:pt x="5999270" y="695503"/>
                  </a:lnTo>
                  <a:lnTo>
                    <a:pt x="0" y="695503"/>
                  </a:lnTo>
                  <a:close/>
                </a:path>
              </a:pathLst>
            </a:custGeom>
            <a:solidFill>
              <a:srgbClr val="FFFFFF"/>
            </a:solidFill>
          </p:spPr>
        </p:sp>
      </p:grpSp>
      <p:grpSp>
        <p:nvGrpSpPr>
          <p:cNvPr name="Group 5" id="5"/>
          <p:cNvGrpSpPr/>
          <p:nvPr/>
        </p:nvGrpSpPr>
        <p:grpSpPr>
          <a:xfrm rot="0">
            <a:off x="9534517" y="2915205"/>
            <a:ext cx="7724783" cy="5768744"/>
            <a:chOff x="0" y="0"/>
            <a:chExt cx="2818022" cy="2104453"/>
          </a:xfrm>
        </p:grpSpPr>
        <p:sp>
          <p:nvSpPr>
            <p:cNvPr name="Freeform 6" id="6"/>
            <p:cNvSpPr/>
            <p:nvPr/>
          </p:nvSpPr>
          <p:spPr>
            <a:xfrm flipH="false" flipV="false" rot="0">
              <a:off x="0" y="0"/>
              <a:ext cx="2818022" cy="2104453"/>
            </a:xfrm>
            <a:custGeom>
              <a:avLst/>
              <a:gdLst/>
              <a:ahLst/>
              <a:cxnLst/>
              <a:rect r="r" b="b" t="t" l="l"/>
              <a:pathLst>
                <a:path h="2104453" w="2818022">
                  <a:moveTo>
                    <a:pt x="0" y="0"/>
                  </a:moveTo>
                  <a:lnTo>
                    <a:pt x="2818022" y="0"/>
                  </a:lnTo>
                  <a:lnTo>
                    <a:pt x="2818022" y="2104453"/>
                  </a:lnTo>
                  <a:lnTo>
                    <a:pt x="0" y="2104453"/>
                  </a:lnTo>
                  <a:close/>
                </a:path>
              </a:pathLst>
            </a:custGeom>
            <a:solidFill>
              <a:srgbClr val="FFFFFF"/>
            </a:solidFill>
          </p:spPr>
        </p:sp>
      </p:grpSp>
      <p:grpSp>
        <p:nvGrpSpPr>
          <p:cNvPr name="Group 7" id="7"/>
          <p:cNvGrpSpPr/>
          <p:nvPr/>
        </p:nvGrpSpPr>
        <p:grpSpPr>
          <a:xfrm rot="0">
            <a:off x="926069" y="2915205"/>
            <a:ext cx="8358265" cy="5768744"/>
            <a:chOff x="0" y="0"/>
            <a:chExt cx="3049118" cy="2104453"/>
          </a:xfrm>
        </p:grpSpPr>
        <p:sp>
          <p:nvSpPr>
            <p:cNvPr name="Freeform 8" id="8"/>
            <p:cNvSpPr/>
            <p:nvPr/>
          </p:nvSpPr>
          <p:spPr>
            <a:xfrm flipH="false" flipV="false" rot="0">
              <a:off x="0" y="0"/>
              <a:ext cx="3049118" cy="2104453"/>
            </a:xfrm>
            <a:custGeom>
              <a:avLst/>
              <a:gdLst/>
              <a:ahLst/>
              <a:cxnLst/>
              <a:rect r="r" b="b" t="t" l="l"/>
              <a:pathLst>
                <a:path h="2104453" w="3049118">
                  <a:moveTo>
                    <a:pt x="0" y="0"/>
                  </a:moveTo>
                  <a:lnTo>
                    <a:pt x="3049118" y="0"/>
                  </a:lnTo>
                  <a:lnTo>
                    <a:pt x="3049118" y="2104453"/>
                  </a:lnTo>
                  <a:lnTo>
                    <a:pt x="0" y="2104453"/>
                  </a:lnTo>
                  <a:close/>
                </a:path>
              </a:pathLst>
            </a:custGeom>
            <a:solidFill>
              <a:srgbClr val="FFFFFF"/>
            </a:solidFill>
          </p:spPr>
        </p:sp>
      </p:grpSp>
      <p:sp>
        <p:nvSpPr>
          <p:cNvPr name="Freeform 9" id="9"/>
          <p:cNvSpPr/>
          <p:nvPr/>
        </p:nvSpPr>
        <p:spPr>
          <a:xfrm flipH="false" flipV="false" rot="-203414">
            <a:off x="15685880" y="6402785"/>
            <a:ext cx="417336" cy="598331"/>
          </a:xfrm>
          <a:custGeom>
            <a:avLst/>
            <a:gdLst/>
            <a:ahLst/>
            <a:cxnLst/>
            <a:rect r="r" b="b" t="t" l="l"/>
            <a:pathLst>
              <a:path h="598331" w="417336">
                <a:moveTo>
                  <a:pt x="0" y="0"/>
                </a:moveTo>
                <a:lnTo>
                  <a:pt x="417336" y="0"/>
                </a:lnTo>
                <a:lnTo>
                  <a:pt x="417336" y="598331"/>
                </a:lnTo>
                <a:lnTo>
                  <a:pt x="0" y="59833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0" id="10"/>
          <p:cNvGrpSpPr/>
          <p:nvPr/>
        </p:nvGrpSpPr>
        <p:grpSpPr>
          <a:xfrm rot="0">
            <a:off x="9908900" y="3235000"/>
            <a:ext cx="121908" cy="121908"/>
            <a:chOff x="0" y="0"/>
            <a:chExt cx="6350000" cy="6350000"/>
          </a:xfrm>
        </p:grpSpPr>
        <p:sp>
          <p:nvSpPr>
            <p:cNvPr name="Freeform 11" id="1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sp>
      </p:grpSp>
      <p:grpSp>
        <p:nvGrpSpPr>
          <p:cNvPr name="Group 12" id="12"/>
          <p:cNvGrpSpPr/>
          <p:nvPr/>
        </p:nvGrpSpPr>
        <p:grpSpPr>
          <a:xfrm rot="0">
            <a:off x="10055579" y="7995212"/>
            <a:ext cx="121908" cy="121908"/>
            <a:chOff x="0" y="0"/>
            <a:chExt cx="6350000" cy="6350000"/>
          </a:xfrm>
        </p:grpSpPr>
        <p:sp>
          <p:nvSpPr>
            <p:cNvPr name="Freeform 13" id="1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sp>
      </p:grpSp>
      <p:sp>
        <p:nvSpPr>
          <p:cNvPr name="TextBox 14" id="14"/>
          <p:cNvSpPr txBox="true"/>
          <p:nvPr/>
        </p:nvSpPr>
        <p:spPr>
          <a:xfrm rot="0">
            <a:off x="3327900" y="1029420"/>
            <a:ext cx="11600436" cy="1257281"/>
          </a:xfrm>
          <a:prstGeom prst="rect">
            <a:avLst/>
          </a:prstGeom>
        </p:spPr>
        <p:txBody>
          <a:bodyPr anchor="t" rtlCol="false" tIns="0" lIns="0" bIns="0" rIns="0">
            <a:spAutoFit/>
          </a:bodyPr>
          <a:lstStyle/>
          <a:p>
            <a:pPr algn="ctr">
              <a:lnSpc>
                <a:spcPts val="9240"/>
              </a:lnSpc>
            </a:pPr>
            <a:r>
              <a:rPr lang="en-US" b="true" sz="7700">
                <a:solidFill>
                  <a:srgbClr val="003EA8"/>
                </a:solidFill>
                <a:latin typeface="Telegraf Bold"/>
                <a:ea typeface="Telegraf Bold"/>
                <a:cs typeface="Telegraf Bold"/>
                <a:sym typeface="Telegraf Bold"/>
              </a:rPr>
              <a:t>Basic Queries - 5</a:t>
            </a:r>
          </a:p>
        </p:txBody>
      </p:sp>
      <p:sp>
        <p:nvSpPr>
          <p:cNvPr name="Freeform 15" id="15"/>
          <p:cNvSpPr/>
          <p:nvPr/>
        </p:nvSpPr>
        <p:spPr>
          <a:xfrm flipH="false" flipV="false" rot="0">
            <a:off x="-1276562" y="-156776"/>
            <a:ext cx="6732164" cy="1627960"/>
          </a:xfrm>
          <a:custGeom>
            <a:avLst/>
            <a:gdLst/>
            <a:ahLst/>
            <a:cxnLst/>
            <a:rect r="r" b="b" t="t" l="l"/>
            <a:pathLst>
              <a:path h="1627960" w="6732164">
                <a:moveTo>
                  <a:pt x="0" y="0"/>
                </a:moveTo>
                <a:lnTo>
                  <a:pt x="6732164" y="0"/>
                </a:lnTo>
                <a:lnTo>
                  <a:pt x="6732164" y="1627960"/>
                </a:lnTo>
                <a:lnTo>
                  <a:pt x="0" y="162796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6" id="16"/>
          <p:cNvGrpSpPr/>
          <p:nvPr/>
        </p:nvGrpSpPr>
        <p:grpSpPr>
          <a:xfrm rot="0">
            <a:off x="1597397" y="3295927"/>
            <a:ext cx="6723635" cy="5971196"/>
            <a:chOff x="0" y="0"/>
            <a:chExt cx="8964847" cy="7961595"/>
          </a:xfrm>
        </p:grpSpPr>
        <p:sp>
          <p:nvSpPr>
            <p:cNvPr name="TextBox 17" id="17"/>
            <p:cNvSpPr txBox="true"/>
            <p:nvPr/>
          </p:nvSpPr>
          <p:spPr>
            <a:xfrm rot="0">
              <a:off x="0" y="1677746"/>
              <a:ext cx="8964847" cy="6283849"/>
            </a:xfrm>
            <a:prstGeom prst="rect">
              <a:avLst/>
            </a:prstGeom>
          </p:spPr>
          <p:txBody>
            <a:bodyPr anchor="t" rtlCol="false" tIns="0" lIns="0" bIns="0" rIns="0">
              <a:spAutoFit/>
            </a:bodyPr>
            <a:lstStyle/>
            <a:p>
              <a:pPr algn="l">
                <a:lnSpc>
                  <a:spcPts val="2859"/>
                </a:lnSpc>
              </a:pPr>
            </a:p>
            <a:p>
              <a:pPr algn="l">
                <a:lnSpc>
                  <a:spcPts val="2859"/>
                </a:lnSpc>
              </a:pPr>
              <a:r>
                <a:rPr lang="en-US" sz="2199">
                  <a:solidFill>
                    <a:srgbClr val="D97B79"/>
                  </a:solidFill>
                  <a:latin typeface="Telegraf"/>
                  <a:ea typeface="Telegraf"/>
                  <a:cs typeface="Telegraf"/>
                  <a:sym typeface="Telegraf"/>
                </a:rPr>
                <a:t>df_customers = dataframes['customers']</a:t>
              </a:r>
            </a:p>
            <a:p>
              <a:pPr algn="l">
                <a:lnSpc>
                  <a:spcPts val="2859"/>
                </a:lnSpc>
              </a:pPr>
            </a:p>
            <a:p>
              <a:pPr algn="l">
                <a:lnSpc>
                  <a:spcPts val="2859"/>
                </a:lnSpc>
              </a:pPr>
              <a:r>
                <a:rPr lang="en-US" sz="2199">
                  <a:solidFill>
                    <a:srgbClr val="D97B79"/>
                  </a:solidFill>
                  <a:latin typeface="Telegraf"/>
                  <a:ea typeface="Telegraf"/>
                  <a:cs typeface="Telegraf"/>
                  <a:sym typeface="Telegraf"/>
                </a:rPr>
                <a:t>df_state_counts = df_customers.groupby('customer_state', as_index=False)['customer_id'].count()</a:t>
              </a:r>
            </a:p>
            <a:p>
              <a:pPr algn="l">
                <a:lnSpc>
                  <a:spcPts val="2859"/>
                </a:lnSpc>
              </a:pPr>
              <a:r>
                <a:rPr lang="en-US" sz="2199">
                  <a:solidFill>
                    <a:srgbClr val="D97B79"/>
                  </a:solidFill>
                  <a:latin typeface="Telegraf"/>
                  <a:ea typeface="Telegraf"/>
                  <a:cs typeface="Telegraf"/>
                  <a:sym typeface="Telegraf"/>
                </a:rPr>
                <a:t>df_state_counts.columns = ['State', 'Customer Count']</a:t>
              </a:r>
            </a:p>
            <a:p>
              <a:pPr algn="l">
                <a:lnSpc>
                  <a:spcPts val="2859"/>
                </a:lnSpc>
              </a:pPr>
              <a:r>
                <a:rPr lang="en-US" sz="2199">
                  <a:solidFill>
                    <a:srgbClr val="D97B79"/>
                  </a:solidFill>
                  <a:latin typeface="Telegraf"/>
                  <a:ea typeface="Telegraf"/>
                  <a:cs typeface="Telegraf"/>
                  <a:sym typeface="Telegraf"/>
                </a:rPr>
                <a:t>df_state_counts = df_state_counts.sort_values(by='Customer Count', ascending=False)</a:t>
              </a:r>
            </a:p>
            <a:p>
              <a:pPr algn="l">
                <a:lnSpc>
                  <a:spcPts val="2859"/>
                </a:lnSpc>
              </a:pPr>
            </a:p>
            <a:p>
              <a:pPr algn="l">
                <a:lnSpc>
                  <a:spcPts val="2859"/>
                </a:lnSpc>
              </a:pPr>
            </a:p>
          </p:txBody>
        </p:sp>
        <p:sp>
          <p:nvSpPr>
            <p:cNvPr name="TextBox 18" id="18"/>
            <p:cNvSpPr txBox="true"/>
            <p:nvPr/>
          </p:nvSpPr>
          <p:spPr>
            <a:xfrm rot="0">
              <a:off x="0" y="-76200"/>
              <a:ext cx="8964847" cy="1540933"/>
            </a:xfrm>
            <a:prstGeom prst="rect">
              <a:avLst/>
            </a:prstGeom>
          </p:spPr>
          <p:txBody>
            <a:bodyPr anchor="t" rtlCol="false" tIns="0" lIns="0" bIns="0" rIns="0">
              <a:spAutoFit/>
            </a:bodyPr>
            <a:lstStyle/>
            <a:p>
              <a:pPr algn="l">
                <a:lnSpc>
                  <a:spcPts val="4550"/>
                </a:lnSpc>
              </a:pPr>
              <a:r>
                <a:rPr lang="en-US" b="true" sz="3500">
                  <a:solidFill>
                    <a:srgbClr val="003EA8"/>
                  </a:solidFill>
                  <a:latin typeface="Telegraf Bold"/>
                  <a:ea typeface="Telegraf Bold"/>
                  <a:cs typeface="Telegraf Bold"/>
                  <a:sym typeface="Telegraf Bold"/>
                  <a:hlinkClick r:id="rId7" tooltip="https://www.canva.com/design/DAGhHYZfQkU/D7Yo_jjClh44YzsfNmWiDw/edit?utm_content=DAGhHYZfQkU&amp;utm_campaign=designshare&amp;utm_medium=link2&amp;utm_source=sharebutton"/>
                </a:rPr>
                <a:t>5. Count the number of customers from each state. </a:t>
              </a:r>
            </a:p>
          </p:txBody>
        </p:sp>
      </p:grpSp>
      <p:sp>
        <p:nvSpPr>
          <p:cNvPr name="Freeform 19" id="19"/>
          <p:cNvSpPr/>
          <p:nvPr/>
        </p:nvSpPr>
        <p:spPr>
          <a:xfrm flipH="false" flipV="false" rot="-203414">
            <a:off x="10068945" y="4725192"/>
            <a:ext cx="321948" cy="461574"/>
          </a:xfrm>
          <a:custGeom>
            <a:avLst/>
            <a:gdLst/>
            <a:ahLst/>
            <a:cxnLst/>
            <a:rect r="r" b="b" t="t" l="l"/>
            <a:pathLst>
              <a:path h="461574" w="321948">
                <a:moveTo>
                  <a:pt x="0" y="0"/>
                </a:moveTo>
                <a:lnTo>
                  <a:pt x="321948" y="0"/>
                </a:lnTo>
                <a:lnTo>
                  <a:pt x="321948" y="461574"/>
                </a:lnTo>
                <a:lnTo>
                  <a:pt x="0" y="46157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0" id="20"/>
          <p:cNvGrpSpPr/>
          <p:nvPr/>
        </p:nvGrpSpPr>
        <p:grpSpPr>
          <a:xfrm rot="0">
            <a:off x="895970" y="9044945"/>
            <a:ext cx="3539104" cy="617207"/>
            <a:chOff x="0" y="0"/>
            <a:chExt cx="4718805" cy="822943"/>
          </a:xfrm>
        </p:grpSpPr>
        <p:grpSp>
          <p:nvGrpSpPr>
            <p:cNvPr name="Group 21" id="21"/>
            <p:cNvGrpSpPr/>
            <p:nvPr/>
          </p:nvGrpSpPr>
          <p:grpSpPr>
            <a:xfrm rot="0">
              <a:off x="0" y="0"/>
              <a:ext cx="4718805" cy="822943"/>
              <a:chOff x="0" y="0"/>
              <a:chExt cx="1291075" cy="225159"/>
            </a:xfrm>
          </p:grpSpPr>
          <p:sp>
            <p:nvSpPr>
              <p:cNvPr name="Freeform 22" id="22"/>
              <p:cNvSpPr/>
              <p:nvPr/>
            </p:nvSpPr>
            <p:spPr>
              <a:xfrm flipH="false" flipV="false" rot="0">
                <a:off x="0" y="0"/>
                <a:ext cx="1291075" cy="225159"/>
              </a:xfrm>
              <a:custGeom>
                <a:avLst/>
                <a:gdLst/>
                <a:ahLst/>
                <a:cxnLst/>
                <a:rect r="r" b="b" t="t" l="l"/>
                <a:pathLst>
                  <a:path h="225159" w="1291075">
                    <a:moveTo>
                      <a:pt x="0" y="0"/>
                    </a:moveTo>
                    <a:lnTo>
                      <a:pt x="1291075" y="0"/>
                    </a:lnTo>
                    <a:lnTo>
                      <a:pt x="1291075" y="225159"/>
                    </a:lnTo>
                    <a:lnTo>
                      <a:pt x="0" y="225159"/>
                    </a:lnTo>
                    <a:close/>
                  </a:path>
                </a:pathLst>
              </a:custGeom>
              <a:solidFill>
                <a:srgbClr val="FFFFFF"/>
              </a:solidFill>
            </p:spPr>
          </p:sp>
        </p:grpSp>
        <p:sp>
          <p:nvSpPr>
            <p:cNvPr name="TextBox 23" id="23"/>
            <p:cNvSpPr txBox="true"/>
            <p:nvPr/>
          </p:nvSpPr>
          <p:spPr>
            <a:xfrm rot="0">
              <a:off x="307158" y="121700"/>
              <a:ext cx="4104490" cy="512868"/>
            </a:xfrm>
            <a:prstGeom prst="rect">
              <a:avLst/>
            </a:prstGeom>
          </p:spPr>
          <p:txBody>
            <a:bodyPr anchor="t" rtlCol="false" tIns="0" lIns="0" bIns="0" rIns="0">
              <a:spAutoFit/>
            </a:bodyPr>
            <a:lstStyle/>
            <a:p>
              <a:pPr algn="ctr">
                <a:lnSpc>
                  <a:spcPts val="3079"/>
                </a:lnSpc>
              </a:pPr>
              <a:r>
                <a:rPr lang="en-US" sz="2199" u="sng">
                  <a:solidFill>
                    <a:srgbClr val="003EA8"/>
                  </a:solidFill>
                  <a:latin typeface="Telegraf"/>
                  <a:ea typeface="Telegraf"/>
                  <a:cs typeface="Telegraf"/>
                  <a:sym typeface="Telegraf"/>
                  <a:hlinkClick r:id="rId8" action="ppaction://hlinksldjump"/>
                </a:rPr>
                <a:t>Back to Agenda Page</a:t>
              </a:r>
            </a:p>
          </p:txBody>
        </p:sp>
      </p:grpSp>
      <p:sp>
        <p:nvSpPr>
          <p:cNvPr name="Freeform 24" id="24"/>
          <p:cNvSpPr/>
          <p:nvPr/>
        </p:nvSpPr>
        <p:spPr>
          <a:xfrm flipH="false" flipV="false" rot="-278358">
            <a:off x="13186236" y="8430575"/>
            <a:ext cx="5868613" cy="1845945"/>
          </a:xfrm>
          <a:custGeom>
            <a:avLst/>
            <a:gdLst/>
            <a:ahLst/>
            <a:cxnLst/>
            <a:rect r="r" b="b" t="t" l="l"/>
            <a:pathLst>
              <a:path h="1845945" w="5868613">
                <a:moveTo>
                  <a:pt x="0" y="0"/>
                </a:moveTo>
                <a:lnTo>
                  <a:pt x="5868612" y="0"/>
                </a:lnTo>
                <a:lnTo>
                  <a:pt x="5868612" y="1845946"/>
                </a:lnTo>
                <a:lnTo>
                  <a:pt x="0" y="184594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25" id="25"/>
          <p:cNvSpPr txBox="true"/>
          <p:nvPr/>
        </p:nvSpPr>
        <p:spPr>
          <a:xfrm rot="0">
            <a:off x="10433773" y="5129207"/>
            <a:ext cx="5926271" cy="1963232"/>
          </a:xfrm>
          <a:prstGeom prst="rect">
            <a:avLst/>
          </a:prstGeom>
        </p:spPr>
        <p:txBody>
          <a:bodyPr anchor="t" rtlCol="false" tIns="0" lIns="0" bIns="0" rIns="0">
            <a:spAutoFit/>
          </a:bodyPr>
          <a:lstStyle/>
          <a:p>
            <a:pPr algn="l">
              <a:lnSpc>
                <a:spcPts val="3080"/>
              </a:lnSpc>
              <a:spcBef>
                <a:spcPct val="0"/>
              </a:spcBef>
            </a:pPr>
            <a:r>
              <a:rPr lang="en-US" sz="2200">
                <a:solidFill>
                  <a:srgbClr val="692D71"/>
                </a:solidFill>
                <a:latin typeface="Telegraf"/>
                <a:ea typeface="Telegraf"/>
                <a:cs typeface="Telegraf"/>
                <a:sym typeface="Telegraf"/>
              </a:rPr>
              <a:t>SELECT customer_state, COUNT(customer_id) AS customer_count</a:t>
            </a:r>
          </a:p>
          <a:p>
            <a:pPr algn="l">
              <a:lnSpc>
                <a:spcPts val="3080"/>
              </a:lnSpc>
              <a:spcBef>
                <a:spcPct val="0"/>
              </a:spcBef>
            </a:pPr>
            <a:r>
              <a:rPr lang="en-US" sz="2200">
                <a:solidFill>
                  <a:srgbClr val="692D71"/>
                </a:solidFill>
                <a:latin typeface="Telegraf"/>
                <a:ea typeface="Telegraf"/>
                <a:cs typeface="Telegraf"/>
                <a:sym typeface="Telegraf"/>
              </a:rPr>
              <a:t>FROM customers </a:t>
            </a:r>
          </a:p>
          <a:p>
            <a:pPr algn="l">
              <a:lnSpc>
                <a:spcPts val="3080"/>
              </a:lnSpc>
              <a:spcBef>
                <a:spcPct val="0"/>
              </a:spcBef>
            </a:pPr>
            <a:r>
              <a:rPr lang="en-US" sz="2200">
                <a:solidFill>
                  <a:srgbClr val="692D71"/>
                </a:solidFill>
                <a:latin typeface="Telegraf"/>
                <a:ea typeface="Telegraf"/>
                <a:cs typeface="Telegraf"/>
                <a:sym typeface="Telegraf"/>
              </a:rPr>
              <a:t>GROUP BY customer_state;</a:t>
            </a:r>
          </a:p>
          <a:p>
            <a:pPr algn="l">
              <a:lnSpc>
                <a:spcPts val="3080"/>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822945" y="319088"/>
            <a:ext cx="16436355" cy="1419225"/>
            <a:chOff x="0" y="0"/>
            <a:chExt cx="5996027" cy="517737"/>
          </a:xfrm>
        </p:grpSpPr>
        <p:sp>
          <p:nvSpPr>
            <p:cNvPr name="Freeform 4" id="4"/>
            <p:cNvSpPr/>
            <p:nvPr/>
          </p:nvSpPr>
          <p:spPr>
            <a:xfrm flipH="false" flipV="false" rot="0">
              <a:off x="0" y="0"/>
              <a:ext cx="5996027" cy="517737"/>
            </a:xfrm>
            <a:custGeom>
              <a:avLst/>
              <a:gdLst/>
              <a:ahLst/>
              <a:cxnLst/>
              <a:rect r="r" b="b" t="t" l="l"/>
              <a:pathLst>
                <a:path h="517737" w="5996027">
                  <a:moveTo>
                    <a:pt x="0" y="0"/>
                  </a:moveTo>
                  <a:lnTo>
                    <a:pt x="5996027" y="0"/>
                  </a:lnTo>
                  <a:lnTo>
                    <a:pt x="5996027" y="517737"/>
                  </a:lnTo>
                  <a:lnTo>
                    <a:pt x="0" y="517737"/>
                  </a:lnTo>
                  <a:close/>
                </a:path>
              </a:pathLst>
            </a:custGeom>
            <a:solidFill>
              <a:srgbClr val="FFFFFF"/>
            </a:solidFill>
          </p:spPr>
        </p:sp>
      </p:grpSp>
      <p:grpSp>
        <p:nvGrpSpPr>
          <p:cNvPr name="Group 5" id="5"/>
          <p:cNvGrpSpPr/>
          <p:nvPr/>
        </p:nvGrpSpPr>
        <p:grpSpPr>
          <a:xfrm rot="0">
            <a:off x="243197" y="1960178"/>
            <a:ext cx="17611189" cy="8008795"/>
            <a:chOff x="0" y="0"/>
            <a:chExt cx="3963969" cy="1802639"/>
          </a:xfrm>
        </p:grpSpPr>
        <p:sp>
          <p:nvSpPr>
            <p:cNvPr name="Freeform 6" id="6"/>
            <p:cNvSpPr/>
            <p:nvPr/>
          </p:nvSpPr>
          <p:spPr>
            <a:xfrm flipH="false" flipV="false" rot="0">
              <a:off x="0" y="0"/>
              <a:ext cx="3963969" cy="1802639"/>
            </a:xfrm>
            <a:custGeom>
              <a:avLst/>
              <a:gdLst/>
              <a:ahLst/>
              <a:cxnLst/>
              <a:rect r="r" b="b" t="t" l="l"/>
              <a:pathLst>
                <a:path h="1802639" w="3963969">
                  <a:moveTo>
                    <a:pt x="0" y="0"/>
                  </a:moveTo>
                  <a:lnTo>
                    <a:pt x="3963969" y="0"/>
                  </a:lnTo>
                  <a:lnTo>
                    <a:pt x="3963969" y="1802639"/>
                  </a:lnTo>
                  <a:lnTo>
                    <a:pt x="0" y="1802639"/>
                  </a:lnTo>
                  <a:close/>
                </a:path>
              </a:pathLst>
            </a:custGeom>
            <a:solidFill>
              <a:srgbClr val="FFFFFF"/>
            </a:solidFill>
          </p:spPr>
        </p:sp>
      </p:grpSp>
      <p:grpSp>
        <p:nvGrpSpPr>
          <p:cNvPr name="Group 7" id="7"/>
          <p:cNvGrpSpPr/>
          <p:nvPr/>
        </p:nvGrpSpPr>
        <p:grpSpPr>
          <a:xfrm rot="0">
            <a:off x="1675747" y="6876338"/>
            <a:ext cx="4588260" cy="1323420"/>
            <a:chOff x="0" y="0"/>
            <a:chExt cx="6117680" cy="1764561"/>
          </a:xfrm>
        </p:grpSpPr>
        <p:sp>
          <p:nvSpPr>
            <p:cNvPr name="TextBox 8" id="8"/>
            <p:cNvSpPr txBox="true"/>
            <p:nvPr/>
          </p:nvSpPr>
          <p:spPr>
            <a:xfrm rot="0">
              <a:off x="0" y="-47625"/>
              <a:ext cx="6117680" cy="758825"/>
            </a:xfrm>
            <a:prstGeom prst="rect">
              <a:avLst/>
            </a:prstGeom>
          </p:spPr>
          <p:txBody>
            <a:bodyPr anchor="t" rtlCol="false" tIns="0" lIns="0" bIns="0" rIns="0">
              <a:spAutoFit/>
            </a:bodyPr>
            <a:lstStyle/>
            <a:p>
              <a:pPr algn="l">
                <a:lnSpc>
                  <a:spcPts val="4200"/>
                </a:lnSpc>
              </a:pPr>
              <a:r>
                <a:rPr lang="en-US" sz="3500" b="true">
                  <a:solidFill>
                    <a:srgbClr val="003EA8"/>
                  </a:solidFill>
                  <a:latin typeface="Telegraf Bold"/>
                  <a:ea typeface="Telegraf Bold"/>
                  <a:cs typeface="Telegraf Bold"/>
                  <a:sym typeface="Telegraf Bold"/>
                </a:rPr>
                <a:t>Competitive Edge  1</a:t>
              </a:r>
            </a:p>
          </p:txBody>
        </p:sp>
        <p:sp>
          <p:nvSpPr>
            <p:cNvPr name="TextBox 9" id="9"/>
            <p:cNvSpPr txBox="true"/>
            <p:nvPr/>
          </p:nvSpPr>
          <p:spPr>
            <a:xfrm rot="0">
              <a:off x="0" y="789286"/>
              <a:ext cx="6117680" cy="975274"/>
            </a:xfrm>
            <a:prstGeom prst="rect">
              <a:avLst/>
            </a:prstGeom>
          </p:spPr>
          <p:txBody>
            <a:bodyPr anchor="t" rtlCol="false" tIns="0" lIns="0" bIns="0" rIns="0">
              <a:spAutoFit/>
            </a:bodyPr>
            <a:lstStyle/>
            <a:p>
              <a:pPr algn="l" marL="474979" indent="-237490" lvl="1">
                <a:lnSpc>
                  <a:spcPts val="2859"/>
                </a:lnSpc>
                <a:buFont typeface="Arial"/>
                <a:buChar char="•"/>
              </a:pPr>
              <a:r>
                <a:rPr lang="en-US" sz="2199">
                  <a:solidFill>
                    <a:srgbClr val="000000"/>
                  </a:solidFill>
                  <a:latin typeface="Telegraf"/>
                  <a:ea typeface="Telegraf"/>
                  <a:cs typeface="Telegraf"/>
                  <a:sym typeface="Telegraf"/>
                </a:rPr>
                <a:t>Explain what sets you apart from your competitors.</a:t>
              </a:r>
            </a:p>
          </p:txBody>
        </p:sp>
      </p:grpSp>
      <p:sp>
        <p:nvSpPr>
          <p:cNvPr name="Freeform 10" id="10"/>
          <p:cNvSpPr/>
          <p:nvPr/>
        </p:nvSpPr>
        <p:spPr>
          <a:xfrm flipH="false" flipV="false" rot="641794">
            <a:off x="8923192" y="-178822"/>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510328" y="2513593"/>
            <a:ext cx="8060822" cy="6423074"/>
          </a:xfrm>
          <a:custGeom>
            <a:avLst/>
            <a:gdLst/>
            <a:ahLst/>
            <a:cxnLst/>
            <a:rect r="r" b="b" t="t" l="l"/>
            <a:pathLst>
              <a:path h="6423074" w="8060822">
                <a:moveTo>
                  <a:pt x="0" y="0"/>
                </a:moveTo>
                <a:lnTo>
                  <a:pt x="8060822" y="0"/>
                </a:lnTo>
                <a:lnTo>
                  <a:pt x="8060822" y="6423074"/>
                </a:lnTo>
                <a:lnTo>
                  <a:pt x="0" y="6423074"/>
                </a:lnTo>
                <a:lnTo>
                  <a:pt x="0" y="0"/>
                </a:lnTo>
                <a:close/>
              </a:path>
            </a:pathLst>
          </a:custGeom>
          <a:blipFill>
            <a:blip r:embed="rId5"/>
            <a:stretch>
              <a:fillRect l="0" t="0" r="-1172" b="0"/>
            </a:stretch>
          </a:blipFill>
        </p:spPr>
      </p:sp>
      <p:sp>
        <p:nvSpPr>
          <p:cNvPr name="Freeform 12" id="12"/>
          <p:cNvSpPr/>
          <p:nvPr/>
        </p:nvSpPr>
        <p:spPr>
          <a:xfrm flipH="false" flipV="false" rot="0">
            <a:off x="-1630498" y="8513050"/>
            <a:ext cx="4585506" cy="1625770"/>
          </a:xfrm>
          <a:custGeom>
            <a:avLst/>
            <a:gdLst/>
            <a:ahLst/>
            <a:cxnLst/>
            <a:rect r="r" b="b" t="t" l="l"/>
            <a:pathLst>
              <a:path h="1625770" w="4585506">
                <a:moveTo>
                  <a:pt x="0" y="0"/>
                </a:moveTo>
                <a:lnTo>
                  <a:pt x="4585506" y="0"/>
                </a:lnTo>
                <a:lnTo>
                  <a:pt x="4585506" y="1625771"/>
                </a:lnTo>
                <a:lnTo>
                  <a:pt x="0" y="162577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3" id="13"/>
          <p:cNvSpPr txBox="true"/>
          <p:nvPr/>
        </p:nvSpPr>
        <p:spPr>
          <a:xfrm rot="0">
            <a:off x="2955008" y="452428"/>
            <a:ext cx="12074226" cy="962062"/>
          </a:xfrm>
          <a:prstGeom prst="rect">
            <a:avLst/>
          </a:prstGeom>
        </p:spPr>
        <p:txBody>
          <a:bodyPr anchor="t" rtlCol="false" tIns="0" lIns="0" bIns="0" rIns="0">
            <a:spAutoFit/>
          </a:bodyPr>
          <a:lstStyle/>
          <a:p>
            <a:pPr algn="ctr">
              <a:lnSpc>
                <a:spcPts val="7080"/>
              </a:lnSpc>
            </a:pPr>
            <a:r>
              <a:rPr lang="en-US" b="true" sz="5900">
                <a:solidFill>
                  <a:srgbClr val="003EA8"/>
                </a:solidFill>
                <a:latin typeface="Telegraf Bold"/>
                <a:ea typeface="Telegraf Bold"/>
                <a:cs typeface="Telegraf Bold"/>
                <a:sym typeface="Telegraf Bold"/>
              </a:rPr>
              <a:t>Intermediate Queries - 1</a:t>
            </a:r>
          </a:p>
        </p:txBody>
      </p:sp>
      <p:grpSp>
        <p:nvGrpSpPr>
          <p:cNvPr name="Group 14" id="14"/>
          <p:cNvGrpSpPr/>
          <p:nvPr/>
        </p:nvGrpSpPr>
        <p:grpSpPr>
          <a:xfrm rot="0">
            <a:off x="9144000" y="2220928"/>
            <a:ext cx="8513833" cy="8453982"/>
            <a:chOff x="0" y="0"/>
            <a:chExt cx="11351777" cy="11271975"/>
          </a:xfrm>
        </p:grpSpPr>
        <p:sp>
          <p:nvSpPr>
            <p:cNvPr name="TextBox 15" id="15"/>
            <p:cNvSpPr txBox="true"/>
            <p:nvPr/>
          </p:nvSpPr>
          <p:spPr>
            <a:xfrm rot="0">
              <a:off x="0" y="-47625"/>
              <a:ext cx="11351777" cy="758775"/>
            </a:xfrm>
            <a:prstGeom prst="rect">
              <a:avLst/>
            </a:prstGeom>
          </p:spPr>
          <p:txBody>
            <a:bodyPr anchor="t" rtlCol="false" tIns="0" lIns="0" bIns="0" rIns="0">
              <a:spAutoFit/>
            </a:bodyPr>
            <a:lstStyle/>
            <a:p>
              <a:pPr algn="l">
                <a:lnSpc>
                  <a:spcPts val="4200"/>
                </a:lnSpc>
              </a:pPr>
              <a:r>
                <a:rPr lang="en-US" sz="3500" b="true">
                  <a:solidFill>
                    <a:srgbClr val="003EA8"/>
                  </a:solidFill>
                  <a:latin typeface="Telegraf Bold"/>
                  <a:ea typeface="Telegraf Bold"/>
                  <a:cs typeface="Telegraf Bold"/>
                  <a:sym typeface="Telegraf Bold"/>
                </a:rPr>
                <a:t>1. Number of Orders Per Month 2018</a:t>
              </a:r>
            </a:p>
          </p:txBody>
        </p:sp>
        <p:sp>
          <p:nvSpPr>
            <p:cNvPr name="TextBox 16" id="16"/>
            <p:cNvSpPr txBox="true"/>
            <p:nvPr/>
          </p:nvSpPr>
          <p:spPr>
            <a:xfrm rot="0">
              <a:off x="0" y="789237"/>
              <a:ext cx="11351777" cy="10482739"/>
            </a:xfrm>
            <a:prstGeom prst="rect">
              <a:avLst/>
            </a:prstGeom>
          </p:spPr>
          <p:txBody>
            <a:bodyPr anchor="t" rtlCol="false" tIns="0" lIns="0" bIns="0" rIns="0">
              <a:spAutoFit/>
            </a:bodyPr>
            <a:lstStyle/>
            <a:p>
              <a:pPr algn="just" marL="388622" indent="-194311" lvl="1">
                <a:lnSpc>
                  <a:spcPts val="2340"/>
                </a:lnSpc>
                <a:buFont typeface="Arial"/>
                <a:buChar char="•"/>
              </a:pPr>
              <a:r>
                <a:rPr lang="en-US" sz="1800">
                  <a:solidFill>
                    <a:srgbClr val="000000"/>
                  </a:solidFill>
                  <a:latin typeface="Telegraf"/>
                  <a:ea typeface="Telegraf"/>
                  <a:cs typeface="Telegraf"/>
                  <a:sym typeface="Telegraf"/>
                </a:rPr>
                <a:t>Sales fluctuate seasonally, peaking in January (7,269 orders) and March (7,211 orders), with a drop in November and December (0 orders).</a:t>
              </a:r>
            </a:p>
            <a:p>
              <a:pPr algn="just">
                <a:lnSpc>
                  <a:spcPts val="2340"/>
                </a:lnSpc>
              </a:pPr>
            </a:p>
            <a:p>
              <a:pPr algn="just">
                <a:lnSpc>
                  <a:spcPts val="2210"/>
                </a:lnSpc>
              </a:pPr>
              <a:r>
                <a:rPr lang="en-US" sz="1700">
                  <a:solidFill>
                    <a:srgbClr val="D97B79"/>
                  </a:solidFill>
                  <a:latin typeface="Telegraf"/>
                  <a:ea typeface="Telegraf"/>
                  <a:cs typeface="Telegraf"/>
                  <a:sym typeface="Telegraf"/>
                </a:rPr>
                <a:t>df_orders = dataframes['orders']</a:t>
              </a:r>
            </a:p>
            <a:p>
              <a:pPr algn="just">
                <a:lnSpc>
                  <a:spcPts val="2210"/>
                </a:lnSpc>
              </a:pPr>
              <a:r>
                <a:rPr lang="en-US" sz="1700">
                  <a:solidFill>
                    <a:srgbClr val="D97B79"/>
                  </a:solidFill>
                  <a:latin typeface="Telegraf"/>
                  <a:ea typeface="Telegraf"/>
                  <a:cs typeface="Telegraf"/>
                  <a:sym typeface="Telegraf"/>
                </a:rPr>
                <a:t>df_orders['order_purchase_timestamp'] = pd.to_datetime(df_orders['order_purchase_timestamp'], errors='coerce')</a:t>
              </a:r>
            </a:p>
            <a:p>
              <a:pPr algn="just">
                <a:lnSpc>
                  <a:spcPts val="2210"/>
                </a:lnSpc>
              </a:pPr>
            </a:p>
            <a:p>
              <a:pPr algn="just">
                <a:lnSpc>
                  <a:spcPts val="2210"/>
                </a:lnSpc>
              </a:pPr>
              <a:r>
                <a:rPr lang="en-US" sz="1700">
                  <a:solidFill>
                    <a:srgbClr val="D97B79"/>
                  </a:solidFill>
                  <a:latin typeface="Telegraf"/>
                  <a:ea typeface="Telegraf"/>
                  <a:cs typeface="Telegraf"/>
                  <a:sym typeface="Telegraf"/>
                </a:rPr>
                <a:t>df_2018 = df_orders[df_orders['order_purchase_timestamp'].dt.year == 2018]</a:t>
              </a:r>
            </a:p>
            <a:p>
              <a:pPr algn="just">
                <a:lnSpc>
                  <a:spcPts val="2210"/>
                </a:lnSpc>
              </a:pPr>
              <a:r>
                <a:rPr lang="en-US" sz="1700">
                  <a:solidFill>
                    <a:srgbClr val="D97B79"/>
                  </a:solidFill>
                  <a:latin typeface="Telegraf"/>
                  <a:ea typeface="Telegraf"/>
                  <a:cs typeface="Telegraf"/>
                  <a:sym typeface="Telegraf"/>
                </a:rPr>
                <a:t>df_monthly_orders = df_2018.groupby(df_2018['order_purchase_timestamp'].dt.month_name())['order_id'].count().reset_index()</a:t>
              </a:r>
            </a:p>
            <a:p>
              <a:pPr algn="just">
                <a:lnSpc>
                  <a:spcPts val="2210"/>
                </a:lnSpc>
              </a:pPr>
              <a:r>
                <a:rPr lang="en-US" sz="1700">
                  <a:solidFill>
                    <a:srgbClr val="D97B79"/>
                  </a:solidFill>
                  <a:latin typeface="Telegraf"/>
                  <a:ea typeface="Telegraf"/>
                  <a:cs typeface="Telegraf"/>
                  <a:sym typeface="Telegraf"/>
                </a:rPr>
                <a:t>df_monthly_orders.columns = ['months', 'order_counts']</a:t>
              </a:r>
            </a:p>
            <a:p>
              <a:pPr algn="just">
                <a:lnSpc>
                  <a:spcPts val="2210"/>
                </a:lnSpc>
              </a:pPr>
            </a:p>
            <a:p>
              <a:pPr algn="just">
                <a:lnSpc>
                  <a:spcPts val="2210"/>
                </a:lnSpc>
              </a:pPr>
              <a:r>
                <a:rPr lang="en-US" sz="1700">
                  <a:solidFill>
                    <a:srgbClr val="D97B79"/>
                  </a:solidFill>
                  <a:latin typeface="Telegraf"/>
                  <a:ea typeface="Telegraf"/>
                  <a:cs typeface="Telegraf"/>
                  <a:sym typeface="Telegraf"/>
                </a:rPr>
                <a:t>month_order = ["January", "February", "March", "April", "May", "June", </a:t>
              </a:r>
            </a:p>
            <a:p>
              <a:pPr algn="just">
                <a:lnSpc>
                  <a:spcPts val="2210"/>
                </a:lnSpc>
              </a:pPr>
              <a:r>
                <a:rPr lang="en-US" sz="1700">
                  <a:solidFill>
                    <a:srgbClr val="D97B79"/>
                  </a:solidFill>
                  <a:latin typeface="Telegraf"/>
                  <a:ea typeface="Telegraf"/>
                  <a:cs typeface="Telegraf"/>
                  <a:sym typeface="Telegraf"/>
                </a:rPr>
                <a:t> "July", "August", "September", "October", "November", "December"]</a:t>
              </a:r>
            </a:p>
            <a:p>
              <a:pPr algn="just">
                <a:lnSpc>
                  <a:spcPts val="2210"/>
                </a:lnSpc>
              </a:pPr>
            </a:p>
            <a:p>
              <a:pPr algn="just">
                <a:lnSpc>
                  <a:spcPts val="2210"/>
                </a:lnSpc>
              </a:pPr>
              <a:r>
                <a:rPr lang="en-US" sz="1700">
                  <a:solidFill>
                    <a:srgbClr val="D97B79"/>
                  </a:solidFill>
                  <a:latin typeface="Telegraf"/>
                  <a:ea typeface="Telegraf"/>
                  <a:cs typeface="Telegraf"/>
                  <a:sym typeface="Telegraf"/>
                </a:rPr>
                <a:t>df_monthly_orders['months'] = pd.Categorical(df_monthly_orders['months'], categories=month_order, ordered=True)</a:t>
              </a:r>
            </a:p>
            <a:p>
              <a:pPr algn="just">
                <a:lnSpc>
                  <a:spcPts val="2210"/>
                </a:lnSpc>
              </a:pPr>
              <a:r>
                <a:rPr lang="en-US" sz="1700">
                  <a:solidFill>
                    <a:srgbClr val="D97B79"/>
                  </a:solidFill>
                  <a:latin typeface="Telegraf"/>
                  <a:ea typeface="Telegraf"/>
                  <a:cs typeface="Telegraf"/>
                  <a:sym typeface="Telegraf"/>
                </a:rPr>
                <a:t>df_monthly_orders = df_monthly_orders.sort_values('months')</a:t>
              </a:r>
            </a:p>
            <a:p>
              <a:pPr algn="just">
                <a:lnSpc>
                  <a:spcPts val="2210"/>
                </a:lnSpc>
              </a:pPr>
            </a:p>
            <a:p>
              <a:pPr algn="just">
                <a:lnSpc>
                  <a:spcPts val="2210"/>
                </a:lnSpc>
              </a:pPr>
              <a:r>
                <a:rPr lang="en-US" sz="1700">
                  <a:solidFill>
                    <a:srgbClr val="692D71"/>
                  </a:solidFill>
                  <a:latin typeface="Telegraf"/>
                  <a:ea typeface="Telegraf"/>
                  <a:cs typeface="Telegraf"/>
                  <a:sym typeface="Telegraf"/>
                </a:rPr>
                <a:t>SELECT monthname(order_purchase_timestamp) AS months, </a:t>
              </a:r>
            </a:p>
            <a:p>
              <a:pPr algn="just">
                <a:lnSpc>
                  <a:spcPts val="2210"/>
                </a:lnSpc>
              </a:pPr>
              <a:r>
                <a:rPr lang="en-US" sz="1700">
                  <a:solidFill>
                    <a:srgbClr val="692D71"/>
                  </a:solidFill>
                  <a:latin typeface="Telegraf"/>
                  <a:ea typeface="Telegraf"/>
                  <a:cs typeface="Telegraf"/>
                  <a:sym typeface="Telegraf"/>
                </a:rPr>
                <a:t>       COUNT(order_id) AS order_count</a:t>
              </a:r>
            </a:p>
            <a:p>
              <a:pPr algn="just">
                <a:lnSpc>
                  <a:spcPts val="2210"/>
                </a:lnSpc>
              </a:pPr>
              <a:r>
                <a:rPr lang="en-US" sz="1700">
                  <a:solidFill>
                    <a:srgbClr val="692D71"/>
                  </a:solidFill>
                  <a:latin typeface="Telegraf"/>
                  <a:ea typeface="Telegraf"/>
                  <a:cs typeface="Telegraf"/>
                  <a:sym typeface="Telegraf"/>
                </a:rPr>
                <a:t>FROM orders </a:t>
              </a:r>
            </a:p>
            <a:p>
              <a:pPr algn="just">
                <a:lnSpc>
                  <a:spcPts val="2210"/>
                </a:lnSpc>
              </a:pPr>
              <a:r>
                <a:rPr lang="en-US" sz="1700">
                  <a:solidFill>
                    <a:srgbClr val="692D71"/>
                  </a:solidFill>
                  <a:latin typeface="Telegraf"/>
                  <a:ea typeface="Telegraf"/>
                  <a:cs typeface="Telegraf"/>
                  <a:sym typeface="Telegraf"/>
                </a:rPr>
                <a:t>WHERE YEAR(order_purchase_timestamp) = 2018</a:t>
              </a:r>
            </a:p>
            <a:p>
              <a:pPr algn="just">
                <a:lnSpc>
                  <a:spcPts val="2210"/>
                </a:lnSpc>
              </a:pPr>
              <a:r>
                <a:rPr lang="en-US" sz="1700">
                  <a:solidFill>
                    <a:srgbClr val="692D71"/>
                  </a:solidFill>
                  <a:latin typeface="Telegraf"/>
                  <a:ea typeface="Telegraf"/>
                  <a:cs typeface="Telegraf"/>
                  <a:sym typeface="Telegraf"/>
                </a:rPr>
                <a:t>GROUP BY months;</a:t>
              </a:r>
            </a:p>
            <a:p>
              <a:pPr algn="just">
                <a:lnSpc>
                  <a:spcPts val="2340"/>
                </a:lnSpc>
              </a:pPr>
            </a:p>
            <a:p>
              <a:pPr algn="just">
                <a:lnSpc>
                  <a:spcPts val="2340"/>
                </a:lnSpc>
              </a:pPr>
            </a:p>
            <a:p>
              <a:pPr algn="just">
                <a:lnSpc>
                  <a:spcPts val="2340"/>
                </a:lnSpc>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DAGhHYZfQkU</dc:identifier>
  <dcterms:modified xsi:type="dcterms:W3CDTF">2011-08-01T06:04:30Z</dcterms:modified>
  <cp:revision>1</cp:revision>
  <dc:title>Navy White Black Scribbles and Doodles Business Plan Business Presentation</dc:title>
</cp:coreProperties>
</file>