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9" r:id="rId2"/>
  </p:sldMasterIdLst>
  <p:notesMasterIdLst>
    <p:notesMasterId r:id="rId4"/>
  </p:notes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 roundtripDataSignature="AMtx7mjmslr90es5eD+lNsZjEyZmHLt5J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00C75F-186D-43B9-B8AD-860FB95E6060}" v="1" dt="2023-01-04T05:48:56.347"/>
  </p1510:revLst>
</p1510:revInfo>
</file>

<file path=ppt/tableStyles.xml><?xml version="1.0" encoding="utf-8"?>
<a:tblStyleLst xmlns:a="http://schemas.openxmlformats.org/drawingml/2006/main" def="{E2C2DA3D-563D-4F62-8F53-D6954C6AFA6A}">
  <a:tblStyle styleId="{E2C2DA3D-563D-4F62-8F53-D6954C6AFA6A}"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92"/>
      </p:cViewPr>
      <p:guideLst>
        <p:guide orient="horz" pos="2341"/>
        <p:guide pos="365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11" Type="http://schemas.openxmlformats.org/officeDocument/2006/relationships/viewProps" Target="viewProps.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notesMaster" Target="notesMasters/notesMaster1.xml"/><Relationship Id="rId9" Type="http://customschemas.google.com/relationships/presentationmetadata" Target="metadata"/><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gh, Riya" userId="f2ad59d0-97ae-4105-8d34-a961646ccdca" providerId="ADAL" clId="{D800C75F-186D-43B9-B8AD-860FB95E6060}"/>
    <pc:docChg chg="custSel modSld">
      <pc:chgData name="Singh, Riya" userId="f2ad59d0-97ae-4105-8d34-a961646ccdca" providerId="ADAL" clId="{D800C75F-186D-43B9-B8AD-860FB95E6060}" dt="2023-01-04T05:49:07.188" v="25" actId="20577"/>
      <pc:docMkLst>
        <pc:docMk/>
      </pc:docMkLst>
      <pc:sldChg chg="modSp mod">
        <pc:chgData name="Singh, Riya" userId="f2ad59d0-97ae-4105-8d34-a961646ccdca" providerId="ADAL" clId="{D800C75F-186D-43B9-B8AD-860FB95E6060}" dt="2023-01-04T05:49:07.188" v="25" actId="20577"/>
        <pc:sldMkLst>
          <pc:docMk/>
          <pc:sldMk cId="0" sldId="256"/>
        </pc:sldMkLst>
        <pc:spChg chg="mod">
          <ac:chgData name="Singh, Riya" userId="f2ad59d0-97ae-4105-8d34-a961646ccdca" providerId="ADAL" clId="{D800C75F-186D-43B9-B8AD-860FB95E6060}" dt="2023-01-04T05:49:07.188" v="25" actId="20577"/>
          <ac:spMkLst>
            <pc:docMk/>
            <pc:sldMk cId="0" sldId="256"/>
            <ac:spMk id="22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pPr marL="0" marR="0" lvl="0" indent="0" algn="r" rtl="0">
                <a:spcBef>
                  <a:spcPts val="0"/>
                </a:spcBef>
                <a:spcAft>
                  <a:spcPts val="0"/>
                </a:spcAft>
                <a:buNone/>
              </a:p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endParaRP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3"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a:ea typeface="Arial"/>
                <a:cs typeface="Arial"/>
                <a:sym typeface="Aria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1"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1"/>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pPr marL="0" marR="0" lvl="0" indent="0" algn="r" rtl="0">
                <a:spcBef>
                  <a:spcPts val="0"/>
                </a:spcBef>
                <a:spcAft>
                  <a:spcPts val="0"/>
                </a:spcAft>
                <a:buNone/>
              </a:p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a:ea typeface="Arial"/>
                <a:cs typeface="Arial"/>
                <a:sym typeface="Arial"/>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a:ea typeface="Arial"/>
                <a:cs typeface="Arial"/>
                <a:sym typeface="Arial"/>
              </a:defRPr>
            </a:lvl2pPr>
            <a:lvl3pPr marL="1371600" marR="0" lvl="2" indent="-330200" algn="l" rtl="0">
              <a:lnSpc>
                <a:spcPct val="90000"/>
              </a:lnSpc>
              <a:spcBef>
                <a:spcPts val="600"/>
              </a:spcBef>
              <a:spcAft>
                <a:spcPts val="0"/>
              </a:spcAft>
              <a:buClr>
                <a:schemeClr val="accent2"/>
              </a:buClr>
              <a:buSzPts val="1600"/>
              <a:buFont typeface="Arial"/>
              <a:buChar char="•"/>
              <a:defRPr sz="1600" b="0" i="0" u="none" strike="noStrike" cap="none">
                <a:solidFill>
                  <a:srgbClr val="4D4541"/>
                </a:solidFill>
                <a:latin typeface="Arial"/>
                <a:ea typeface="Arial"/>
                <a:cs typeface="Arial"/>
                <a:sym typeface="Arial"/>
              </a:defRPr>
            </a:lvl3pPr>
            <a:lvl4pPr marL="1828800" marR="0" lvl="3" indent="-317500" algn="l" rtl="0">
              <a:lnSpc>
                <a:spcPct val="90000"/>
              </a:lnSpc>
              <a:spcBef>
                <a:spcPts val="600"/>
              </a:spcBef>
              <a:spcAft>
                <a:spcPts val="0"/>
              </a:spcAft>
              <a:buClr>
                <a:schemeClr val="lt2"/>
              </a:buClr>
              <a:buSzPts val="1400"/>
              <a:buFont typeface="Arial"/>
              <a:buChar char="–"/>
              <a:defRPr sz="1400" b="0" i="0" u="none" strike="noStrike" cap="none">
                <a:solidFill>
                  <a:srgbClr val="4D4541"/>
                </a:solidFill>
                <a:latin typeface="Arial"/>
                <a:ea typeface="Arial"/>
                <a:cs typeface="Arial"/>
                <a:sym typeface="Arial"/>
              </a:defRPr>
            </a:lvl4pPr>
            <a:lvl5pPr marL="2286000" marR="0" lvl="4" indent="-336550" algn="l" rtl="0">
              <a:spcBef>
                <a:spcPts val="600"/>
              </a:spcBef>
              <a:spcAft>
                <a:spcPts val="0"/>
              </a:spcAft>
              <a:buClr>
                <a:srgbClr val="B1B1B1"/>
              </a:buClr>
              <a:buSzPts val="1700"/>
              <a:buFont typeface="Arial"/>
              <a:buChar char="–"/>
              <a:defRPr sz="1700" b="0" i="0" u="none" strike="noStrike" cap="none">
                <a:solidFill>
                  <a:srgbClr val="494949"/>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a:buNone/>
            </a:pPr>
            <a:r>
              <a:rPr lang="en-US" sz="700" b="0" i="0">
                <a:solidFill>
                  <a:schemeClr val="dk2"/>
                </a:solidFill>
                <a:latin typeface="Arial"/>
                <a:ea typeface="Arial"/>
                <a:cs typeface="Arial"/>
                <a:sym typeface="Arial"/>
              </a:rPr>
              <a:t>Copyright © Capgemini 2018. All Rights Reserved</a:t>
            </a:r>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a:ea typeface="Arial"/>
                <a:cs typeface="Arial"/>
                <a:sym typeface="Arial"/>
              </a:rPr>
              <a:pPr marL="0" marR="0" lvl="0" indent="0" algn="r" rtl="0">
                <a:spcBef>
                  <a:spcPts val="0"/>
                </a:spcBef>
                <a:spcAft>
                  <a:spcPts val="0"/>
                </a:spcAft>
                <a:buNone/>
              </a:pPr>
              <a:t>‹#›</a:t>
            </a:fld>
            <a:endParaRPr sz="800">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8738"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8738"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linkedin.com/in/riya-singh-30" TargetMode="External"/><Relationship Id="rId3" Type="http://schemas.openxmlformats.org/officeDocument/2006/relationships/hyperlink" Target="mailto:Riya.s.singh@capgemini.com" TargetMode="External"/><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drive.google.com/drive/folders/1m_f_VDiSrDy2L_ugYS3nnYHCSH3zzHZz" TargetMode="External"/><Relationship Id="rId5" Type="http://schemas.openxmlformats.org/officeDocument/2006/relationships/image" Target="../media/image11.png"/><Relationship Id="rId10" Type="http://schemas.openxmlformats.org/officeDocument/2006/relationships/image" Target="../media/image14.jpeg"/><Relationship Id="rId4" Type="http://schemas.openxmlformats.org/officeDocument/2006/relationships/hyperlink" Target="https://github.com/riyasingh08" TargetMode="External"/><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1"/>
          <p:cNvGraphicFramePr/>
          <p:nvPr/>
        </p:nvGraphicFramePr>
        <p:xfrm>
          <a:off x="9220200" y="1143001"/>
          <a:ext cx="2971800" cy="5183600"/>
        </p:xfrm>
        <a:graphic>
          <a:graphicData uri="http://schemas.openxmlformats.org/drawingml/2006/table">
            <a:tbl>
              <a:tblPr firstRow="1" bandRow="1">
                <a:noFill/>
                <a:tableStyleId>{E2C2DA3D-563D-4F62-8F53-D6954C6AFA6A}</a:tableStyleId>
              </a:tblPr>
              <a:tblGrid>
                <a:gridCol w="742950">
                  <a:extLst>
                    <a:ext uri="{9D8B030D-6E8A-4147-A177-3AD203B41FA5}">
                      <a16:colId xmlns:a16="http://schemas.microsoft.com/office/drawing/2014/main" val="20000"/>
                    </a:ext>
                  </a:extLst>
                </a:gridCol>
                <a:gridCol w="2228850">
                  <a:extLst>
                    <a:ext uri="{9D8B030D-6E8A-4147-A177-3AD203B41FA5}">
                      <a16:colId xmlns:a16="http://schemas.microsoft.com/office/drawing/2014/main" val="20001"/>
                    </a:ext>
                  </a:extLst>
                </a:gridCol>
              </a:tblGrid>
              <a:tr h="500075">
                <a:tc>
                  <a:txBody>
                    <a:bodyPr/>
                    <a:lstStyle/>
                    <a:p>
                      <a:pPr marL="0" marR="0" lvl="0" indent="0" algn="l" rtl="0">
                        <a:spcBef>
                          <a:spcPts val="0"/>
                        </a:spcBef>
                        <a:spcAft>
                          <a:spcPts val="0"/>
                        </a:spcAft>
                        <a:buNone/>
                      </a:pPr>
                      <a:r>
                        <a:rPr lang="en-US" sz="800" b="0" u="none" strike="noStrike" cap="none" dirty="0"/>
                        <a:t>Java 8 /J2EE </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b="0" u="none" strike="noStrike" cap="none"/>
                        <a:t>Java Basics, OOPS, Generics, Collections, Arrays, Loops, Lambda Exp, Stream API</a:t>
                      </a:r>
                      <a:endParaRPr/>
                    </a:p>
                    <a:p>
                      <a:pPr marL="0" marR="0" lvl="0" indent="0" algn="l" rtl="0">
                        <a:spcBef>
                          <a:spcPts val="0"/>
                        </a:spcBef>
                        <a:spcAft>
                          <a:spcPts val="0"/>
                        </a:spcAft>
                        <a:buNone/>
                      </a:pPr>
                      <a:r>
                        <a:rPr lang="en-US" sz="700" b="0" u="none" strike="noStrike" cap="none"/>
                        <a:t>Junit, Mockito</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0"/>
                  </a:ext>
                </a:extLst>
              </a:tr>
              <a:tr h="383300">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core</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700" u="none" strike="noStrike" cap="none"/>
                        <a:t>IOC &amp; Dependency Injection, Autowire</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1"/>
                  </a:ext>
                </a:extLst>
              </a:tr>
              <a:tr h="633425">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REST</a:t>
                      </a:r>
                      <a:endParaRPr/>
                    </a:p>
                    <a:p>
                      <a:pPr marL="0" marR="0" lvl="0" indent="0" algn="l" rtl="0">
                        <a:spcBef>
                          <a:spcPts val="0"/>
                        </a:spcBef>
                        <a:spcAft>
                          <a:spcPts val="0"/>
                        </a:spcAft>
                        <a:buNone/>
                      </a:pP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a:t>REST controllers, Implementation of GET, POST, PUT &amp; DELETE, Bean Validation &amp; Exception Handling, Testing Services, Controller &amp; Repository layer</a:t>
                      </a:r>
                      <a:endParaRPr sz="700">
                        <a:solidFill>
                          <a:schemeClr val="dk1"/>
                        </a:solidFill>
                      </a:endParaRPr>
                    </a:p>
                  </a:txBody>
                  <a:tcPr marL="91450" marR="91450" marT="45725" marB="45725"/>
                </a:tc>
                <a:extLst>
                  <a:ext uri="{0D108BD9-81ED-4DB2-BD59-A6C34878D82A}">
                    <a16:rowId xmlns:a16="http://schemas.microsoft.com/office/drawing/2014/main" val="10002"/>
                  </a:ext>
                </a:extLst>
              </a:tr>
              <a:tr h="500075">
                <a:tc>
                  <a:txBody>
                    <a:bodyPr/>
                    <a:lstStyle/>
                    <a:p>
                      <a:pPr marL="0" marR="0" lvl="0" indent="0" algn="l" rtl="0">
                        <a:spcBef>
                          <a:spcPts val="0"/>
                        </a:spcBef>
                        <a:spcAft>
                          <a:spcPts val="0"/>
                        </a:spcAft>
                        <a:buNone/>
                      </a:pPr>
                      <a:r>
                        <a:rPr lang="en-US" sz="800" u="none" strike="noStrike" cap="none"/>
                        <a:t>Spring Data JPA</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dirty="0"/>
                        <a:t>Implement DAO layer using spring Data repositories</a:t>
                      </a:r>
                      <a:endParaRPr sz="700">
                        <a:solidFill>
                          <a:schemeClr val="dk1"/>
                        </a:solidFill>
                      </a:endParaRPr>
                    </a:p>
                  </a:txBody>
                  <a:tcPr marL="91450" marR="91450" marT="45725" marB="45725"/>
                </a:tc>
                <a:extLst>
                  <a:ext uri="{0D108BD9-81ED-4DB2-BD59-A6C34878D82A}">
                    <a16:rowId xmlns:a16="http://schemas.microsoft.com/office/drawing/2014/main" val="10003"/>
                  </a:ext>
                </a:extLst>
              </a:tr>
              <a:tr h="662075">
                <a:tc>
                  <a:txBody>
                    <a:bodyPr/>
                    <a:lstStyle/>
                    <a:p>
                      <a:pPr marL="0" marR="0" lvl="0" indent="0" algn="l" rtl="0">
                        <a:spcBef>
                          <a:spcPts val="0"/>
                        </a:spcBef>
                        <a:spcAft>
                          <a:spcPts val="0"/>
                        </a:spcAft>
                        <a:buNone/>
                      </a:pPr>
                      <a:r>
                        <a:rPr lang="en-US" sz="800" u="none" strike="noStrike" cap="none"/>
                        <a:t>Spring Boot Microservices</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700" u="none" strike="noStrike" cap="none" dirty="0"/>
                        <a:t>Spring Boot Starters, annotations, Swagger API documents</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4"/>
                  </a:ext>
                </a:extLst>
              </a:tr>
              <a:tr h="50007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Spring Cloud</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dirty="0">
                          <a:solidFill>
                            <a:schemeClr val="dk1"/>
                          </a:solidFill>
                          <a:latin typeface="Verdana"/>
                          <a:ea typeface="Verdana"/>
                          <a:cs typeface="Verdana"/>
                          <a:sym typeface="Verdana"/>
                        </a:rPr>
                        <a:t>Eureka, Netflix </a:t>
                      </a:r>
                      <a:r>
                        <a:rPr lang="en-US" sz="700" u="none" strike="noStrike" cap="none" dirty="0" err="1">
                          <a:solidFill>
                            <a:schemeClr val="dk1"/>
                          </a:solidFill>
                          <a:latin typeface="Verdana"/>
                          <a:ea typeface="Verdana"/>
                          <a:cs typeface="Verdana"/>
                          <a:sym typeface="Verdana"/>
                        </a:rPr>
                        <a:t>Hystrix</a:t>
                      </a:r>
                      <a:r>
                        <a:rPr lang="en-US" sz="700" u="none" strike="noStrike" cap="none" dirty="0">
                          <a:solidFill>
                            <a:schemeClr val="dk1"/>
                          </a:solidFill>
                          <a:latin typeface="Verdana"/>
                          <a:ea typeface="Verdana"/>
                          <a:cs typeface="Verdana"/>
                          <a:sym typeface="Verdana"/>
                        </a:rPr>
                        <a:t>, Netflix </a:t>
                      </a:r>
                      <a:r>
                        <a:rPr lang="en-US" sz="700" u="none" strike="noStrike" cap="none" dirty="0" err="1">
                          <a:solidFill>
                            <a:schemeClr val="dk1"/>
                          </a:solidFill>
                          <a:latin typeface="Verdana"/>
                          <a:ea typeface="Verdana"/>
                          <a:cs typeface="Verdana"/>
                          <a:sym typeface="Verdana"/>
                        </a:rPr>
                        <a:t>Config</a:t>
                      </a:r>
                      <a:r>
                        <a:rPr lang="en-US" sz="700" u="none" strike="noStrike" cap="none" dirty="0">
                          <a:solidFill>
                            <a:schemeClr val="dk1"/>
                          </a:solidFill>
                          <a:latin typeface="Verdana"/>
                          <a:ea typeface="Verdana"/>
                          <a:cs typeface="Verdana"/>
                          <a:sym typeface="Verdana"/>
                        </a:rPr>
                        <a:t> Server,</a:t>
                      </a:r>
                      <a:endParaRPr lang="en-US"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700" b="0" i="0" u="none" strike="noStrike" kern="1200" cap="none" spc="0" normalizeH="0" baseline="0" dirty="0">
                          <a:ln>
                            <a:noFill/>
                          </a:ln>
                          <a:solidFill>
                            <a:schemeClr val="tx1"/>
                          </a:solidFill>
                          <a:effectLst/>
                          <a:uLnTx/>
                          <a:uFillTx/>
                          <a:latin typeface="Verdana"/>
                          <a:ea typeface="Verdana"/>
                          <a:cs typeface="Verdana"/>
                          <a:sym typeface="Arial"/>
                        </a:rPr>
                        <a:t>Netflix </a:t>
                      </a:r>
                      <a:r>
                        <a:rPr kumimoji="0" lang="en-US" sz="700" b="0" i="0" u="none" strike="noStrike" kern="1200" cap="none" spc="0" normalizeH="0" baseline="0" dirty="0" err="1">
                          <a:ln>
                            <a:noFill/>
                          </a:ln>
                          <a:solidFill>
                            <a:schemeClr val="tx1"/>
                          </a:solidFill>
                          <a:effectLst/>
                          <a:uLnTx/>
                          <a:uFillTx/>
                          <a:latin typeface="Verdana"/>
                          <a:ea typeface="Verdana"/>
                          <a:cs typeface="Verdana"/>
                          <a:sym typeface="Arial"/>
                        </a:rPr>
                        <a:t>Zuul</a:t>
                      </a:r>
                      <a:endParaRPr kumimoji="0" lang="en-US" sz="700" b="0" i="0" u="none" strike="noStrike" kern="1200" cap="none" spc="0" normalizeH="0" baseline="0" dirty="0">
                        <a:ln>
                          <a:noFill/>
                        </a:ln>
                        <a:solidFill>
                          <a:schemeClr val="tx1"/>
                        </a:solidFill>
                        <a:effectLst/>
                        <a:uLnTx/>
                        <a:uFillTx/>
                        <a:latin typeface="Verdana"/>
                        <a:ea typeface="Verdana"/>
                        <a:cs typeface="Verdana"/>
                        <a:sym typeface="Arial"/>
                      </a:endParaRPr>
                    </a:p>
                    <a:p>
                      <a:pPr marL="0" marR="0" lvl="0" indent="0" algn="l" rtl="0">
                        <a:spcBef>
                          <a:spcPts val="0"/>
                        </a:spcBef>
                        <a:spcAft>
                          <a:spcPts val="0"/>
                        </a:spcAft>
                        <a:buNone/>
                      </a:pP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5"/>
                  </a:ext>
                </a:extLst>
              </a:tr>
              <a:tr h="36865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React</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dirty="0">
                          <a:solidFill>
                            <a:schemeClr val="dk1"/>
                          </a:solidFill>
                          <a:latin typeface="Verdana"/>
                          <a:ea typeface="Verdana"/>
                          <a:cs typeface="Verdana"/>
                          <a:sym typeface="Verdana"/>
                        </a:rPr>
                        <a:t>Components, Hooks, </a:t>
                      </a:r>
                      <a:r>
                        <a:rPr lang="en-US" sz="700" u="none" strike="noStrike" cap="none">
                          <a:solidFill>
                            <a:schemeClr val="dk1"/>
                          </a:solidFill>
                          <a:latin typeface="Verdana"/>
                          <a:ea typeface="Verdana"/>
                          <a:cs typeface="Verdana"/>
                          <a:sym typeface="Verdana"/>
                        </a:rPr>
                        <a:t>Event handling</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6"/>
                  </a:ext>
                </a:extLst>
              </a:tr>
              <a:tr h="36672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Database</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MongoDB No Sql Basics,</a:t>
                      </a:r>
                      <a:endParaRPr/>
                    </a:p>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PostgreSQL Basics</a:t>
                      </a:r>
                      <a:endParaRPr/>
                    </a:p>
                  </a:txBody>
                  <a:tcPr marL="91450" marR="91450" marT="45725" marB="45725"/>
                </a:tc>
                <a:extLst>
                  <a:ext uri="{0D108BD9-81ED-4DB2-BD59-A6C34878D82A}">
                    <a16:rowId xmlns:a16="http://schemas.microsoft.com/office/drawing/2014/main" val="10007"/>
                  </a:ext>
                </a:extLst>
              </a:tr>
              <a:tr h="42902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UI Tech</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HTML 5 &amp; CSS 3,JavaScript, ES6</a:t>
                      </a:r>
                      <a:endParaRPr/>
                    </a:p>
                  </a:txBody>
                  <a:tcPr marL="91450" marR="91450" marT="45725" marB="45725"/>
                </a:tc>
                <a:extLst>
                  <a:ext uri="{0D108BD9-81ED-4DB2-BD59-A6C34878D82A}">
                    <a16:rowId xmlns:a16="http://schemas.microsoft.com/office/drawing/2014/main" val="10008"/>
                  </a:ext>
                </a:extLst>
              </a:tr>
              <a:tr h="34010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Tools</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Git, Postman, Maven, Eclipse IDE, Spring Boot</a:t>
                      </a:r>
                      <a:endParaRPr/>
                    </a:p>
                  </a:txBody>
                  <a:tcPr marL="91450" marR="91450" marT="45725" marB="45725"/>
                </a:tc>
                <a:extLst>
                  <a:ext uri="{0D108BD9-81ED-4DB2-BD59-A6C34878D82A}">
                    <a16:rowId xmlns:a16="http://schemas.microsoft.com/office/drawing/2014/main" val="10009"/>
                  </a:ext>
                </a:extLst>
              </a:tr>
              <a:tr h="50007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Add On skills</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Communications, Team management. Peer learning</a:t>
                      </a:r>
                      <a:endParaRPr/>
                    </a:p>
                  </a:txBody>
                  <a:tcPr marL="91450" marR="91450" marT="45725" marB="45725"/>
                </a:tc>
                <a:extLst>
                  <a:ext uri="{0D108BD9-81ED-4DB2-BD59-A6C34878D82A}">
                    <a16:rowId xmlns:a16="http://schemas.microsoft.com/office/drawing/2014/main" val="10010"/>
                  </a:ext>
                </a:extLst>
              </a:tr>
            </a:tbl>
          </a:graphicData>
        </a:graphic>
      </p:graphicFrame>
      <p:sp>
        <p:nvSpPr>
          <p:cNvPr id="217" name="Google Shape;217;p1"/>
          <p:cNvSpPr txBox="1">
            <a:spLocks noGrp="1"/>
          </p:cNvSpPr>
          <p:nvPr>
            <p:ph type="body" idx="1"/>
          </p:nvPr>
        </p:nvSpPr>
        <p:spPr>
          <a:xfrm>
            <a:off x="4778887" y="2950638"/>
            <a:ext cx="4057650" cy="2840562"/>
          </a:xfrm>
          <a:prstGeom prst="rect">
            <a:avLst/>
          </a:prstGeom>
          <a:noFill/>
          <a:ln>
            <a:noFill/>
          </a:ln>
        </p:spPr>
        <p:txBody>
          <a:bodyPr spcFirstLastPara="1" wrap="square" lIns="0" tIns="0" rIns="0" bIns="0" anchor="t" anchorCtr="0">
            <a:noAutofit/>
          </a:bodyPr>
          <a:lstStyle/>
          <a:p>
            <a:pPr marL="0" lvl="0" indent="0">
              <a:lnSpc>
                <a:spcPct val="114000"/>
              </a:lnSpc>
              <a:spcBef>
                <a:spcPts val="0"/>
              </a:spcBef>
            </a:pPr>
            <a:r>
              <a:rPr lang="en-US" b="1" dirty="0"/>
              <a:t>Flight Booking System</a:t>
            </a:r>
            <a:endParaRPr lang="en-US" dirty="0"/>
          </a:p>
          <a:p>
            <a:pPr marL="0" indent="0">
              <a:lnSpc>
                <a:spcPct val="114000"/>
              </a:lnSpc>
            </a:pPr>
            <a:r>
              <a:rPr lang="en-IN" altLang="en-US" dirty="0"/>
              <a:t>Completed end to end case study of Flight Booking Application along with JWT authentication, Swagger and </a:t>
            </a:r>
            <a:r>
              <a:rPr lang="en-IN" altLang="en-US" dirty="0" err="1"/>
              <a:t>Mockito,MongoDB</a:t>
            </a:r>
            <a:r>
              <a:rPr lang="en-IN" altLang="en-US" dirty="0"/>
              <a:t>. </a:t>
            </a:r>
            <a:r>
              <a:rPr lang="en-IN" altLang="en-US" dirty="0" err="1"/>
              <a:t>ReactJS</a:t>
            </a:r>
            <a:r>
              <a:rPr lang="en-IN" altLang="en-US" dirty="0"/>
              <a:t> is </a:t>
            </a:r>
            <a:r>
              <a:rPr lang="en-US" altLang="en-US" dirty="0"/>
              <a:t>used for user interface.</a:t>
            </a:r>
            <a:endParaRPr lang="en-US" altLang="nl-NL" b="1" dirty="0"/>
          </a:p>
          <a:p>
            <a:pPr marL="0" lvl="0" indent="0" algn="l" rtl="0">
              <a:lnSpc>
                <a:spcPct val="114000"/>
              </a:lnSpc>
              <a:spcBef>
                <a:spcPts val="1000"/>
              </a:spcBef>
              <a:spcAft>
                <a:spcPts val="0"/>
              </a:spcAft>
              <a:buClr>
                <a:schemeClr val="dk1"/>
              </a:buClr>
              <a:buSzPts val="1000"/>
              <a:buNone/>
            </a:pPr>
            <a:r>
              <a:rPr lang="en-US" b="1" dirty="0"/>
              <a:t>Bus Booking Application</a:t>
            </a:r>
            <a:endParaRPr/>
          </a:p>
          <a:p>
            <a:pPr marL="0" indent="0">
              <a:lnSpc>
                <a:spcPct val="114000"/>
              </a:lnSpc>
            </a:pPr>
            <a:r>
              <a:rPr lang="en-US" dirty="0"/>
              <a:t>Completed end to end case study of </a:t>
            </a:r>
            <a:r>
              <a:rPr lang="en-US"/>
              <a:t>Bus Booking </a:t>
            </a:r>
            <a:r>
              <a:rPr lang="en-IN" altLang="nl-NL"/>
              <a:t>Application </a:t>
            </a:r>
            <a:r>
              <a:rPr lang="en-US" dirty="0"/>
              <a:t>along with Monolithic architecture, </a:t>
            </a:r>
            <a:r>
              <a:rPr lang="en-IN" altLang="nl-NL" dirty="0"/>
              <a:t>made using Spring Boot, </a:t>
            </a:r>
            <a:r>
              <a:rPr lang="en-IN" altLang="nl-NL" dirty="0" err="1"/>
              <a:t>Junit</a:t>
            </a:r>
            <a:r>
              <a:rPr lang="en-IN" altLang="nl-NL" dirty="0"/>
              <a:t>, </a:t>
            </a:r>
            <a:r>
              <a:rPr lang="en-IN" altLang="nl-NL" dirty="0" err="1"/>
              <a:t>PostgreSQL</a:t>
            </a:r>
            <a:r>
              <a:rPr lang="en-IN" altLang="nl-NL" dirty="0"/>
              <a:t>.</a:t>
            </a:r>
            <a:r>
              <a:rPr lang="en-US" dirty="0"/>
              <a:t> React JS is used for user interface with one to many relationship.</a:t>
            </a:r>
            <a:endParaRPr b="1"/>
          </a:p>
          <a:p>
            <a:pPr marL="0" lvl="0" indent="0" algn="l" rtl="0">
              <a:lnSpc>
                <a:spcPct val="114000"/>
              </a:lnSpc>
              <a:spcBef>
                <a:spcPts val="1000"/>
              </a:spcBef>
              <a:spcAft>
                <a:spcPts val="0"/>
              </a:spcAft>
              <a:buClr>
                <a:schemeClr val="dk1"/>
              </a:buClr>
              <a:buSzPts val="1000"/>
              <a:buNone/>
            </a:pPr>
            <a:r>
              <a:rPr lang="en-US" b="1" dirty="0"/>
              <a:t> </a:t>
            </a: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br>
              <a:rPr lang="en-US" dirty="0"/>
            </a:br>
            <a:br>
              <a:rPr lang="en-US" dirty="0"/>
            </a:br>
            <a:endParaRPr/>
          </a:p>
        </p:txBody>
      </p:sp>
      <p:sp>
        <p:nvSpPr>
          <p:cNvPr id="218" name="Google Shape;218;p1"/>
          <p:cNvSpPr txBox="1">
            <a:spLocks noGrp="1"/>
          </p:cNvSpPr>
          <p:nvPr>
            <p:ph type="body" idx="3"/>
          </p:nvPr>
        </p:nvSpPr>
        <p:spPr>
          <a:xfrm>
            <a:off x="2468563" y="665163"/>
            <a:ext cx="6056312" cy="322262"/>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lt1"/>
              </a:buClr>
              <a:buSzPts val="1400"/>
              <a:buNone/>
            </a:pPr>
            <a:r>
              <a:rPr lang="en-US"/>
              <a:t>Analyst/Software Engineer</a:t>
            </a:r>
            <a:endParaRPr/>
          </a:p>
        </p:txBody>
      </p:sp>
      <p:sp>
        <p:nvSpPr>
          <p:cNvPr id="219" name="Google Shape;219;p1"/>
          <p:cNvSpPr txBox="1">
            <a:spLocks noGrp="1"/>
          </p:cNvSpPr>
          <p:nvPr>
            <p:ph type="body" idx="4"/>
          </p:nvPr>
        </p:nvSpPr>
        <p:spPr>
          <a:xfrm>
            <a:off x="3649663" y="1353344"/>
            <a:ext cx="2374900" cy="29527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Bangalore</a:t>
            </a:r>
            <a:endParaRPr/>
          </a:p>
          <a:p>
            <a:pPr marL="0" lvl="0" indent="0" algn="l" rtl="0">
              <a:lnSpc>
                <a:spcPct val="90000"/>
              </a:lnSpc>
              <a:spcBef>
                <a:spcPts val="1000"/>
              </a:spcBef>
              <a:spcAft>
                <a:spcPts val="0"/>
              </a:spcAft>
              <a:buClr>
                <a:schemeClr val="lt1"/>
              </a:buClr>
              <a:buSzPts val="1100"/>
              <a:buNone/>
            </a:pPr>
            <a:endParaRPr/>
          </a:p>
        </p:txBody>
      </p:sp>
      <p:sp>
        <p:nvSpPr>
          <p:cNvPr id="220" name="Google Shape;220;p1"/>
          <p:cNvSpPr txBox="1">
            <a:spLocks noGrp="1"/>
          </p:cNvSpPr>
          <p:nvPr>
            <p:ph type="body" idx="6"/>
          </p:nvPr>
        </p:nvSpPr>
        <p:spPr>
          <a:xfrm>
            <a:off x="3273425" y="1511300"/>
            <a:ext cx="2373313" cy="32543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u="sng" dirty="0">
                <a:solidFill>
                  <a:schemeClr val="hlink"/>
                </a:solidFill>
                <a:hlinkClick r:id="rId3"/>
              </a:rPr>
              <a:t>riya.s.singh@capgemini.com</a:t>
            </a:r>
            <a:r>
              <a:rPr lang="en-US" dirty="0"/>
              <a:t> </a:t>
            </a:r>
            <a:endParaRPr dirty="0"/>
          </a:p>
        </p:txBody>
      </p:sp>
      <p:sp>
        <p:nvSpPr>
          <p:cNvPr id="221" name="Google Shape;221;p1"/>
          <p:cNvSpPr txBox="1">
            <a:spLocks noGrp="1"/>
          </p:cNvSpPr>
          <p:nvPr>
            <p:ph type="body" idx="7"/>
          </p:nvPr>
        </p:nvSpPr>
        <p:spPr>
          <a:xfrm>
            <a:off x="3348038" y="1770063"/>
            <a:ext cx="2382837" cy="330200"/>
          </a:xfrm>
          <a:prstGeom prst="rect">
            <a:avLst/>
          </a:prstGeom>
          <a:noFill/>
          <a:ln>
            <a:noFill/>
          </a:ln>
        </p:spPr>
        <p:txBody>
          <a:bodyPr spcFirstLastPara="1" wrap="square" lIns="0" tIns="0" rIns="0" bIns="0" anchor="t" anchorCtr="0">
            <a:noAutofit/>
          </a:bodyPr>
          <a:lstStyle/>
          <a:p>
            <a:pPr marL="0" lvl="0" indent="0">
              <a:spcBef>
                <a:spcPts val="0"/>
              </a:spcBef>
            </a:pPr>
            <a:r>
              <a:rPr lang="en-US" dirty="0"/>
              <a:t>+91 8910272822</a:t>
            </a:r>
            <a:endParaRPr/>
          </a:p>
        </p:txBody>
      </p:sp>
      <p:sp>
        <p:nvSpPr>
          <p:cNvPr id="222" name="Google Shape;222;p1"/>
          <p:cNvSpPr txBox="1">
            <a:spLocks noGrp="1"/>
          </p:cNvSpPr>
          <p:nvPr>
            <p:ph type="body" idx="8"/>
          </p:nvPr>
        </p:nvSpPr>
        <p:spPr>
          <a:xfrm>
            <a:off x="481806" y="2837657"/>
            <a:ext cx="4057650" cy="3184569"/>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dirty="0"/>
              <a:t>Full Stack Developer</a:t>
            </a:r>
            <a:endParaRPr/>
          </a:p>
          <a:p>
            <a:pPr marL="171450" lvl="0" indent="-171450" algn="l" rtl="0">
              <a:lnSpc>
                <a:spcPct val="114000"/>
              </a:lnSpc>
              <a:spcBef>
                <a:spcPts val="1000"/>
              </a:spcBef>
              <a:spcAft>
                <a:spcPts val="0"/>
              </a:spcAft>
              <a:buClr>
                <a:schemeClr val="dk1"/>
              </a:buClr>
              <a:buSzPts val="1000"/>
              <a:buFont typeface="Arial"/>
              <a:buChar char="•"/>
            </a:pPr>
            <a:r>
              <a:rPr lang="en-US" dirty="0"/>
              <a:t>Hands on experience in creating </a:t>
            </a:r>
            <a:r>
              <a:rPr lang="en-US" b="1" dirty="0" err="1"/>
              <a:t>microservices</a:t>
            </a:r>
            <a:r>
              <a:rPr lang="en-US" dirty="0"/>
              <a:t> with </a:t>
            </a:r>
            <a:r>
              <a:rPr lang="en-US" b="1" dirty="0" err="1"/>
              <a:t>Springboot</a:t>
            </a:r>
            <a:r>
              <a:rPr lang="en-US" b="1" dirty="0"/>
              <a:t>, Spring Security with JWT, Spring Cloud API Gateway,</a:t>
            </a:r>
            <a:r>
              <a:rPr lang="en-US" dirty="0"/>
              <a:t> </a:t>
            </a:r>
            <a:r>
              <a:rPr lang="en-US" b="1" dirty="0"/>
              <a:t>Eureka server, </a:t>
            </a:r>
            <a:r>
              <a:rPr lang="en-US" b="1" dirty="0" err="1"/>
              <a:t>Hystrix</a:t>
            </a:r>
            <a:r>
              <a:rPr lang="en-US" b="1" dirty="0"/>
              <a:t>.</a:t>
            </a:r>
            <a:endParaRPr b="1"/>
          </a:p>
          <a:p>
            <a:pPr marL="171450" indent="-171450">
              <a:buFont typeface="Arial" panose="020B0604020202020204" pitchFamily="34" charset="0"/>
              <a:buChar char="•"/>
            </a:pPr>
            <a:r>
              <a:rPr lang="en-US" dirty="0"/>
              <a:t>Hands on experience in implementing </a:t>
            </a:r>
            <a:r>
              <a:rPr lang="en-US" b="1" dirty="0"/>
              <a:t>polyglot architecture </a:t>
            </a:r>
            <a:r>
              <a:rPr lang="en-US" dirty="0"/>
              <a:t>with </a:t>
            </a:r>
            <a:r>
              <a:rPr lang="en-US" b="1" dirty="0"/>
              <a:t>spring boot</a:t>
            </a:r>
            <a:r>
              <a:rPr lang="en-US" dirty="0"/>
              <a:t> .</a:t>
            </a:r>
          </a:p>
          <a:p>
            <a:pPr marL="171450" indent="-171450">
              <a:buFont typeface="Arial" panose="020B0604020202020204" pitchFamily="34" charset="0"/>
              <a:buChar char="•"/>
            </a:pPr>
            <a:r>
              <a:rPr lang="en-US" dirty="0"/>
              <a:t>Experience in creating documentation with Java docs and swagger and in </a:t>
            </a:r>
            <a:r>
              <a:rPr lang="en-US" b="1" dirty="0"/>
              <a:t>unit testing using </a:t>
            </a:r>
            <a:r>
              <a:rPr lang="en-US" b="1" dirty="0" err="1"/>
              <a:t>Junit</a:t>
            </a:r>
            <a:r>
              <a:rPr lang="en-US" b="1" dirty="0"/>
              <a:t>, </a:t>
            </a:r>
            <a:r>
              <a:rPr lang="en-US" b="1" dirty="0" err="1"/>
              <a:t>Mockito</a:t>
            </a:r>
            <a:r>
              <a:rPr lang="en-US" b="1" dirty="0"/>
              <a:t>.</a:t>
            </a:r>
            <a:r>
              <a:rPr lang="en-US" dirty="0"/>
              <a:t> </a:t>
            </a:r>
          </a:p>
          <a:p>
            <a:pPr marL="171450" indent="-171450">
              <a:buFont typeface="Arial" panose="020B0604020202020204" pitchFamily="34" charset="0"/>
              <a:buChar char="•"/>
            </a:pPr>
            <a:r>
              <a:rPr lang="en-US" altLang="en-US" b="1" dirty="0"/>
              <a:t>Java </a:t>
            </a:r>
            <a:r>
              <a:rPr lang="en-US" altLang="en-US" b="1" dirty="0" err="1"/>
              <a:t>Microservice</a:t>
            </a:r>
            <a:r>
              <a:rPr lang="en-US" altLang="en-US" dirty="0"/>
              <a:t> Development knowledge using </a:t>
            </a:r>
            <a:r>
              <a:rPr lang="en-US" altLang="en-US" b="1" dirty="0"/>
              <a:t>Spring boot and spring cloud</a:t>
            </a:r>
            <a:r>
              <a:rPr lang="en-US" altLang="en-US" dirty="0"/>
              <a:t> framework on an beginner level.</a:t>
            </a:r>
          </a:p>
          <a:p>
            <a:pPr marL="171450" indent="-171450">
              <a:buFont typeface="Arial" panose="020B0604020202020204" pitchFamily="34" charset="0"/>
              <a:buChar char="•"/>
            </a:pPr>
            <a:r>
              <a:rPr lang="en-US" dirty="0"/>
              <a:t>Hands on experience in developing web pages using </a:t>
            </a:r>
            <a:r>
              <a:rPr lang="en-US" b="1" dirty="0"/>
              <a:t>HTML5, CSS3, </a:t>
            </a:r>
            <a:r>
              <a:rPr lang="en-US" b="1" dirty="0" err="1"/>
              <a:t>ReactJS</a:t>
            </a:r>
            <a:r>
              <a:rPr lang="en-US" b="1" dirty="0"/>
              <a:t>.</a:t>
            </a:r>
            <a:endParaRPr lang="en-US" altLang="nl-NL" dirty="0"/>
          </a:p>
          <a:p>
            <a:pPr marL="171450" lvl="0" indent="-171450" algn="l" rtl="0">
              <a:lnSpc>
                <a:spcPct val="114000"/>
              </a:lnSpc>
              <a:spcBef>
                <a:spcPts val="1000"/>
              </a:spcBef>
              <a:spcAft>
                <a:spcPts val="0"/>
              </a:spcAft>
              <a:buClr>
                <a:schemeClr val="dk1"/>
              </a:buClr>
              <a:buSzPts val="1000"/>
              <a:buFont typeface="Arial"/>
              <a:buChar char="•"/>
            </a:pPr>
            <a:r>
              <a:rPr lang="en-US" dirty="0"/>
              <a:t>Hands on experience in implementing </a:t>
            </a:r>
            <a:r>
              <a:rPr lang="en-US" b="1" dirty="0" err="1"/>
              <a:t>MongoDB</a:t>
            </a:r>
            <a:r>
              <a:rPr lang="en-US" b="1" dirty="0"/>
              <a:t> &amp; </a:t>
            </a:r>
            <a:r>
              <a:rPr lang="en-US" b="1" dirty="0" err="1"/>
              <a:t>PostgreSQL</a:t>
            </a:r>
            <a:r>
              <a:rPr lang="en-US" b="1" dirty="0"/>
              <a:t>.</a:t>
            </a:r>
            <a:endParaRPr/>
          </a:p>
          <a:p>
            <a:pPr marL="0" lvl="0" indent="0" algn="l" rtl="0">
              <a:lnSpc>
                <a:spcPct val="114000"/>
              </a:lnSpc>
              <a:spcBef>
                <a:spcPts val="1000"/>
              </a:spcBef>
              <a:spcAft>
                <a:spcPts val="0"/>
              </a:spcAft>
              <a:buClr>
                <a:schemeClr val="dk1"/>
              </a:buClr>
              <a:buSzPts val="1000"/>
              <a:buNone/>
            </a:pPr>
            <a:br>
              <a:rPr lang="en-US" dirty="0"/>
            </a:br>
            <a:endParaRPr/>
          </a:p>
        </p:txBody>
      </p:sp>
      <p:sp>
        <p:nvSpPr>
          <p:cNvPr id="223" name="Google Shape;223;p1"/>
          <p:cNvSpPr txBox="1">
            <a:spLocks noGrp="1"/>
          </p:cNvSpPr>
          <p:nvPr>
            <p:ph type="body" idx="2"/>
          </p:nvPr>
        </p:nvSpPr>
        <p:spPr>
          <a:xfrm>
            <a:off x="2468563" y="290513"/>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dirty="0" err="1"/>
              <a:t>Riya</a:t>
            </a:r>
            <a:r>
              <a:rPr lang="en-US" dirty="0"/>
              <a:t> Singh</a:t>
            </a:r>
            <a:endParaRPr/>
          </a:p>
        </p:txBody>
      </p:sp>
      <p:pic>
        <p:nvPicPr>
          <p:cNvPr id="224" name="Google Shape;224;p1">
            <a:hlinkClick r:id="rId4"/>
          </p:cNvPr>
          <p:cNvPicPr preferRelativeResize="0"/>
          <p:nvPr/>
        </p:nvPicPr>
        <p:blipFill rotWithShape="1">
          <a:blip r:embed="rId5">
            <a:alphaModFix/>
          </a:blip>
          <a:srcRect l="23582" t="2057" r="24331" b="4875"/>
          <a:stretch/>
        </p:blipFill>
        <p:spPr>
          <a:xfrm>
            <a:off x="4460946" y="6221411"/>
            <a:ext cx="471487" cy="471488"/>
          </a:xfrm>
          <a:prstGeom prst="rect">
            <a:avLst/>
          </a:prstGeom>
          <a:noFill/>
          <a:ln>
            <a:noFill/>
          </a:ln>
        </p:spPr>
      </p:pic>
      <p:sp>
        <p:nvSpPr>
          <p:cNvPr id="225" name="Google Shape;225;p1"/>
          <p:cNvSpPr txBox="1"/>
          <p:nvPr/>
        </p:nvSpPr>
        <p:spPr>
          <a:xfrm>
            <a:off x="4976883" y="6397625"/>
            <a:ext cx="3409950" cy="2619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Verdana"/>
              <a:buNone/>
            </a:pPr>
            <a:r>
              <a:rPr lang="en-US" sz="1100" b="0" i="0" u="none" strike="noStrike" cap="none">
                <a:solidFill>
                  <a:srgbClr val="000000"/>
                </a:solidFill>
                <a:latin typeface="Verdana"/>
                <a:ea typeface="Verdana"/>
                <a:cs typeface="Verdana"/>
                <a:sym typeface="Verdana"/>
              </a:rPr>
              <a:t>Check out my work on GitHub &amp; Video Profile</a:t>
            </a:r>
            <a:endParaRPr/>
          </a:p>
        </p:txBody>
      </p:sp>
      <p:pic>
        <p:nvPicPr>
          <p:cNvPr id="226" name="Google Shape;226;p1" descr="Movie, play, video icon">
            <a:hlinkClick r:id="rId6"/>
          </p:cNvPr>
          <p:cNvPicPr preferRelativeResize="0"/>
          <p:nvPr/>
        </p:nvPicPr>
        <p:blipFill rotWithShape="1">
          <a:blip r:embed="rId7">
            <a:alphaModFix/>
          </a:blip>
          <a:srcRect/>
          <a:stretch/>
        </p:blipFill>
        <p:spPr>
          <a:xfrm>
            <a:off x="8455025" y="6331743"/>
            <a:ext cx="473075" cy="471488"/>
          </a:xfrm>
          <a:prstGeom prst="rect">
            <a:avLst/>
          </a:prstGeom>
          <a:noFill/>
          <a:ln>
            <a:noFill/>
          </a:ln>
        </p:spPr>
      </p:pic>
      <p:pic>
        <p:nvPicPr>
          <p:cNvPr id="227" name="Google Shape;227;p1" descr="Free icon download | Linkedin">
            <a:hlinkClick r:id="rId8"/>
          </p:cNvPr>
          <p:cNvPicPr preferRelativeResize="0"/>
          <p:nvPr/>
        </p:nvPicPr>
        <p:blipFill rotWithShape="1">
          <a:blip r:embed="rId9">
            <a:alphaModFix/>
          </a:blip>
          <a:srcRect/>
          <a:stretch/>
        </p:blipFill>
        <p:spPr>
          <a:xfrm>
            <a:off x="7746881" y="1989138"/>
            <a:ext cx="325438" cy="325437"/>
          </a:xfrm>
          <a:prstGeom prst="rect">
            <a:avLst/>
          </a:prstGeom>
          <a:noFill/>
          <a:ln>
            <a:noFill/>
          </a:ln>
        </p:spPr>
      </p:pic>
      <p:sp>
        <p:nvSpPr>
          <p:cNvPr id="228" name="Google Shape;228;p1"/>
          <p:cNvSpPr txBox="1"/>
          <p:nvPr/>
        </p:nvSpPr>
        <p:spPr>
          <a:xfrm>
            <a:off x="3048092" y="1969248"/>
            <a:ext cx="2381250" cy="330200"/>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a:buNone/>
            </a:pPr>
            <a:r>
              <a:rPr lang="en-US" sz="1100" b="0" i="0" u="none" strike="noStrike" cap="none">
                <a:solidFill>
                  <a:srgbClr val="FFFFFF"/>
                </a:solidFill>
                <a:latin typeface="Verdana"/>
                <a:ea typeface="Verdana"/>
                <a:cs typeface="Verdana"/>
                <a:sym typeface="Verdana"/>
              </a:rPr>
              <a:t>A4</a:t>
            </a:r>
            <a:endParaRPr/>
          </a:p>
        </p:txBody>
      </p:sp>
      <p:sp>
        <p:nvSpPr>
          <p:cNvPr id="229" name="Google Shape;229;p1"/>
          <p:cNvSpPr/>
          <p:nvPr/>
        </p:nvSpPr>
        <p:spPr>
          <a:xfrm>
            <a:off x="9499417" y="547041"/>
            <a:ext cx="2424112" cy="618591"/>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Clr>
                <a:srgbClr val="000000"/>
              </a:buClr>
              <a:buSzPts val="1000"/>
              <a:buFont typeface="Verdana"/>
              <a:buNone/>
            </a:pPr>
            <a:r>
              <a:rPr lang="en-US" sz="1000" b="0" i="0" u="none" strike="noStrike" cap="none" dirty="0">
                <a:solidFill>
                  <a:srgbClr val="000000"/>
                </a:solidFill>
                <a:latin typeface="Verdana"/>
                <a:ea typeface="Verdana"/>
                <a:cs typeface="Verdana"/>
                <a:sym typeface="Verdana"/>
              </a:rPr>
              <a:t>Bachelor of Technology in </a:t>
            </a:r>
            <a:endParaRPr/>
          </a:p>
          <a:p>
            <a:pPr marL="0" marR="0" lvl="0" indent="0" algn="l" rtl="0">
              <a:lnSpc>
                <a:spcPct val="114000"/>
              </a:lnSpc>
              <a:spcBef>
                <a:spcPts val="0"/>
              </a:spcBef>
              <a:spcAft>
                <a:spcPts val="0"/>
              </a:spcAft>
              <a:buClr>
                <a:srgbClr val="000000"/>
              </a:buClr>
              <a:buSzPts val="1000"/>
              <a:buFont typeface="Verdana"/>
              <a:buNone/>
            </a:pPr>
            <a:r>
              <a:rPr lang="en-US" sz="1000" dirty="0">
                <a:latin typeface="Verdana"/>
                <a:ea typeface="Verdana"/>
                <a:cs typeface="Verdana"/>
                <a:sym typeface="Verdana"/>
              </a:rPr>
              <a:t>Electrical</a:t>
            </a:r>
            <a:r>
              <a:rPr lang="en-US" sz="1000" b="0" i="0" u="none" strike="noStrike" cap="none" dirty="0">
                <a:solidFill>
                  <a:srgbClr val="000000"/>
                </a:solidFill>
                <a:latin typeface="Verdana"/>
                <a:ea typeface="Verdana"/>
                <a:cs typeface="Verdana"/>
                <a:sym typeface="Verdana"/>
              </a:rPr>
              <a:t> Engineering : </a:t>
            </a:r>
          </a:p>
          <a:p>
            <a:pPr marL="0" marR="0" lvl="0" indent="0" algn="l" rtl="0">
              <a:lnSpc>
                <a:spcPct val="114000"/>
              </a:lnSpc>
              <a:spcBef>
                <a:spcPts val="0"/>
              </a:spcBef>
              <a:spcAft>
                <a:spcPts val="0"/>
              </a:spcAft>
              <a:buClr>
                <a:srgbClr val="000000"/>
              </a:buClr>
              <a:buSzPts val="1000"/>
              <a:buFont typeface="Verdana"/>
              <a:buNone/>
            </a:pPr>
            <a:r>
              <a:rPr lang="en-US" sz="1000" dirty="0">
                <a:latin typeface="Verdana"/>
                <a:ea typeface="Verdana"/>
                <a:cs typeface="Verdana"/>
                <a:sym typeface="Verdana"/>
              </a:rPr>
              <a:t>              </a:t>
            </a:r>
            <a:r>
              <a:rPr lang="en-US" sz="1000" b="0" i="0" u="none" strike="noStrike" cap="none" dirty="0">
                <a:solidFill>
                  <a:srgbClr val="000000"/>
                </a:solidFill>
                <a:latin typeface="Verdana"/>
                <a:ea typeface="Verdana"/>
                <a:cs typeface="Verdana"/>
                <a:sym typeface="Verdana"/>
              </a:rPr>
              <a:t>2018- 2022</a:t>
            </a:r>
            <a:endParaRPr/>
          </a:p>
        </p:txBody>
      </p:sp>
      <p:sp>
        <p:nvSpPr>
          <p:cNvPr id="230" name="Google Shape;230;p1"/>
          <p:cNvSpPr/>
          <p:nvPr/>
        </p:nvSpPr>
        <p:spPr>
          <a:xfrm>
            <a:off x="9242029" y="939723"/>
            <a:ext cx="567784"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a:buNone/>
            </a:pPr>
            <a:r>
              <a:rPr lang="en-US" sz="1000" b="1" i="0" u="none" strike="noStrike" cap="none">
                <a:solidFill>
                  <a:srgbClr val="0070AD"/>
                </a:solidFill>
                <a:latin typeface="Verdana"/>
                <a:ea typeface="Verdana"/>
                <a:cs typeface="Verdana"/>
                <a:sym typeface="Verdana"/>
              </a:rPr>
              <a:t>Skills</a:t>
            </a:r>
            <a:endParaRPr sz="1000" b="0" i="0" u="none" strike="noStrike" cap="none">
              <a:solidFill>
                <a:srgbClr val="000000"/>
              </a:solidFill>
              <a:latin typeface="Verdana"/>
              <a:ea typeface="Verdana"/>
              <a:cs typeface="Verdana"/>
              <a:sym typeface="Verdana"/>
            </a:endParaRPr>
          </a:p>
        </p:txBody>
      </p:sp>
      <p:pic>
        <p:nvPicPr>
          <p:cNvPr id="19" name="Picture Placeholder 18" descr="WhatsApp Image 2022-09-16 at 7.42.41 PM.jpeg"/>
          <p:cNvPicPr>
            <a:picLocks noGrp="1" noChangeAspect="1"/>
          </p:cNvPicPr>
          <p:nvPr>
            <p:ph type="pic" idx="5"/>
          </p:nvPr>
        </p:nvPicPr>
        <p:blipFill>
          <a:blip r:embed="rId10"/>
          <a:srcRect t="4344" b="4344"/>
          <a:stretch>
            <a:fillRect/>
          </a:stretch>
        </p:blipFill>
        <p:spPr>
          <a:xfrm>
            <a:off x="382588" y="287338"/>
            <a:ext cx="1735137" cy="1735137"/>
          </a:xfrm>
          <a:prstGeom prst="ellipse">
            <a:avLst/>
          </a:prstGeom>
          <a:solidFill>
            <a:schemeClr val="lt1"/>
          </a:solidFill>
          <a:ln>
            <a:noFill/>
          </a:ln>
        </p:spPr>
      </p:pic>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354</Words>
  <Application>Microsoft Office PowerPoint</Application>
  <PresentationFormat>Widescreen</PresentationFormat>
  <Paragraphs>64</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Noto Sans Symbols</vt:lpstr>
      <vt:lpstr>Verdana</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Singh, Riya</cp:lastModifiedBy>
  <cp:revision>15</cp:revision>
  <dcterms:created xsi:type="dcterms:W3CDTF">2020-09-22T06:24:34Z</dcterms:created>
  <dcterms:modified xsi:type="dcterms:W3CDTF">2023-01-04T05:49:17Z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