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sldIdLst>
    <p:sldId id="584" r:id="rId2"/>
    <p:sldId id="613" r:id="rId3"/>
    <p:sldId id="586" r:id="rId4"/>
    <p:sldId id="587" r:id="rId5"/>
    <p:sldId id="588" r:id="rId6"/>
    <p:sldId id="589" r:id="rId7"/>
    <p:sldId id="590" r:id="rId8"/>
    <p:sldId id="591" r:id="rId9"/>
    <p:sldId id="592" r:id="rId10"/>
    <p:sldId id="593" r:id="rId11"/>
    <p:sldId id="594" r:id="rId12"/>
    <p:sldId id="595" r:id="rId13"/>
    <p:sldId id="596" r:id="rId14"/>
    <p:sldId id="597" r:id="rId15"/>
    <p:sldId id="598" r:id="rId16"/>
    <p:sldId id="599" r:id="rId17"/>
    <p:sldId id="600" r:id="rId18"/>
    <p:sldId id="601" r:id="rId19"/>
    <p:sldId id="602" r:id="rId20"/>
    <p:sldId id="622" r:id="rId21"/>
    <p:sldId id="603" r:id="rId22"/>
    <p:sldId id="604" r:id="rId23"/>
    <p:sldId id="625" r:id="rId24"/>
    <p:sldId id="623" r:id="rId25"/>
    <p:sldId id="617" r:id="rId26"/>
    <p:sldId id="616" r:id="rId27"/>
    <p:sldId id="615" r:id="rId28"/>
    <p:sldId id="614" r:id="rId29"/>
    <p:sldId id="624" r:id="rId30"/>
    <p:sldId id="606" r:id="rId31"/>
    <p:sldId id="607" r:id="rId32"/>
    <p:sldId id="608" r:id="rId33"/>
    <p:sldId id="609" r:id="rId34"/>
    <p:sldId id="610" r:id="rId35"/>
    <p:sldId id="611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52" y="-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Shortest route </a:t>
            </a:r>
            <a:r>
              <a:rPr lang="en-US" sz="3600" b="1" dirty="0"/>
              <a:t>in a grid with </a:t>
            </a:r>
            <a:r>
              <a:rPr lang="en-US" sz="3600" b="1" dirty="0">
                <a:solidFill>
                  <a:srgbClr val="C00000"/>
                </a:solidFill>
              </a:rPr>
              <a:t>obstacles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446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distance 3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</a:rPr>
              <a:t>3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408565" cy="433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2797215" y="2227129"/>
            <a:ext cx="609600" cy="600542"/>
            <a:chOff x="2590800" y="2309698"/>
            <a:chExt cx="609600" cy="600542"/>
          </a:xfrm>
        </p:grpSpPr>
        <p:sp>
          <p:nvSpPr>
            <p:cNvPr id="81" name="Rectangle 80"/>
            <p:cNvSpPr/>
            <p:nvPr/>
          </p:nvSpPr>
          <p:spPr>
            <a:xfrm>
              <a:off x="2992244" y="2309698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02673" y="2514600"/>
              <a:ext cx="183291" cy="21127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90800" y="2725871"/>
              <a:ext cx="190998" cy="18436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2843098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5-Point Star 66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477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</a:t>
            </a:r>
            <a:r>
              <a:rPr lang="en-US" sz="2800" b="1" dirty="0" smtClean="0">
                <a:solidFill>
                  <a:srgbClr val="C00000"/>
                </a:solidFill>
              </a:rPr>
              <a:t>8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8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3998495" y="2233498"/>
            <a:ext cx="397042" cy="409805"/>
            <a:chOff x="2779295" y="2333396"/>
            <a:chExt cx="397042" cy="40980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79295" y="2561081"/>
              <a:ext cx="183291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3875758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63644" y="3657600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3452698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4" y="2220728"/>
            <a:ext cx="789252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65467"/>
            <a:ext cx="189258" cy="1921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5-Point Star 86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431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</a:t>
            </a:r>
            <a:r>
              <a:rPr lang="en-US" sz="2800" b="1" dirty="0" smtClean="0">
                <a:solidFill>
                  <a:srgbClr val="C00000"/>
                </a:solidFill>
              </a:rPr>
              <a:t>9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</a:rPr>
              <a:t>9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191000" y="2233498"/>
            <a:ext cx="397042" cy="409805"/>
            <a:chOff x="2779295" y="2333396"/>
            <a:chExt cx="397042" cy="40980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79295" y="2561081"/>
              <a:ext cx="204537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075778"/>
            <a:ext cx="200526" cy="19142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3886200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3681298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4" y="2220728"/>
            <a:ext cx="987352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189258" cy="22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50"/>
            <a:ext cx="189258" cy="2945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5-Point Star 91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68912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</a:t>
            </a:r>
            <a:r>
              <a:rPr lang="en-US" sz="2800" b="1" dirty="0" smtClean="0">
                <a:solidFill>
                  <a:srgbClr val="C00000"/>
                </a:solidFill>
              </a:rPr>
              <a:t>10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</a:rPr>
              <a:t>10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403558" y="2233498"/>
            <a:ext cx="397042" cy="409805"/>
            <a:chOff x="2779295" y="2333396"/>
            <a:chExt cx="397042" cy="40980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79295" y="2561081"/>
              <a:ext cx="204537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304379"/>
            <a:ext cx="200526" cy="19142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40776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3886200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4" y="2220728"/>
            <a:ext cx="1199910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189258" cy="22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8" y="2438400"/>
            <a:ext cx="21569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800" y="3657601"/>
            <a:ext cx="228600" cy="2114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94576"/>
            <a:ext cx="180474" cy="1830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191000" y="266700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5-Point Star 95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9695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</a:t>
            </a:r>
            <a:r>
              <a:rPr lang="en-US" sz="2800" b="1" dirty="0" smtClean="0">
                <a:solidFill>
                  <a:srgbClr val="C00000"/>
                </a:solidFill>
              </a:rPr>
              <a:t>11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</a:rPr>
              <a:t>11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596064" y="2233498"/>
            <a:ext cx="383737" cy="397035"/>
            <a:chOff x="2743201" y="2333396"/>
            <a:chExt cx="383737" cy="39703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158757" cy="20306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43201" y="2561081"/>
              <a:ext cx="200525" cy="16935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304379"/>
            <a:ext cx="200526" cy="1914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4074858"/>
            <a:ext cx="197004" cy="19234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3" y="2220728"/>
            <a:ext cx="1404055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412597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196888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419601" y="2667000"/>
            <a:ext cx="172844" cy="16424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191000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215689" cy="2030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5-Point Star 97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5493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</a:t>
            </a:r>
            <a:r>
              <a:rPr lang="en-US" sz="2800" b="1" dirty="0" smtClean="0">
                <a:solidFill>
                  <a:srgbClr val="C00000"/>
                </a:solidFill>
              </a:rPr>
              <a:t>12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 </a:t>
            </a:r>
            <a:r>
              <a:rPr lang="en-US" sz="2800" b="1" dirty="0">
                <a:solidFill>
                  <a:srgbClr val="C00000"/>
                </a:solidFill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</a:rPr>
              <a:t>12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797863" y="2233498"/>
            <a:ext cx="383737" cy="397035"/>
            <a:chOff x="2743201" y="2333396"/>
            <a:chExt cx="383737" cy="39703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158757" cy="20306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43201" y="2561081"/>
              <a:ext cx="200525" cy="16935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280676"/>
            <a:ext cx="421730" cy="204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01253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3" y="2220728"/>
            <a:ext cx="1605855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616742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397922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596063" y="2643303"/>
            <a:ext cx="204537" cy="18794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986463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416215" cy="222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419600" y="2865880"/>
            <a:ext cx="176463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195460" y="2846365"/>
            <a:ext cx="200077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5-Point Star 101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94368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</a:t>
            </a:r>
            <a:r>
              <a:rPr lang="en-US" sz="2800" b="1" dirty="0" smtClean="0">
                <a:solidFill>
                  <a:srgbClr val="C00000"/>
                </a:solidFill>
              </a:rPr>
              <a:t>13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</a:rPr>
              <a:t>13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998388" y="2233498"/>
            <a:ext cx="399779" cy="409805"/>
            <a:chOff x="2788589" y="2333396"/>
            <a:chExt cx="399779" cy="409805"/>
          </a:xfrm>
        </p:grpSpPr>
        <p:sp>
          <p:nvSpPr>
            <p:cNvPr id="81" name="Rectangle 80"/>
            <p:cNvSpPr/>
            <p:nvPr/>
          </p:nvSpPr>
          <p:spPr>
            <a:xfrm>
              <a:off x="2989848" y="2333396"/>
              <a:ext cx="198520" cy="20490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88589" y="2561081"/>
              <a:ext cx="183212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280676"/>
            <a:ext cx="598448" cy="204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20040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3" y="2220728"/>
            <a:ext cx="1794718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799954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397922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810000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616741" cy="203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596063" y="2865880"/>
            <a:ext cx="204537" cy="1853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014537" y="2846365"/>
            <a:ext cx="581525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4419600" y="3051268"/>
            <a:ext cx="204537" cy="225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5-Point Star 102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197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</a:t>
            </a:r>
            <a:r>
              <a:rPr lang="en-US" sz="2800" b="1" dirty="0" smtClean="0">
                <a:solidFill>
                  <a:srgbClr val="C00000"/>
                </a:solidFill>
              </a:rPr>
              <a:t>14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</a:rPr>
              <a:t>14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187251" y="2438400"/>
            <a:ext cx="222949" cy="20490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280676"/>
            <a:ext cx="801732" cy="204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39353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2" y="2220728"/>
            <a:ext cx="2017667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1007404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397922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581400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616741" cy="203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596064" y="3047999"/>
            <a:ext cx="200526" cy="20816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3801247" y="2846366"/>
            <a:ext cx="995342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419601" y="3279868"/>
            <a:ext cx="176462" cy="17283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395537" y="3048000"/>
            <a:ext cx="200527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5-Point Star 102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88827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</a:t>
            </a:r>
            <a:r>
              <a:rPr lang="en-US" sz="2800" b="1" dirty="0" smtClean="0">
                <a:solidFill>
                  <a:srgbClr val="C00000"/>
                </a:solidFill>
              </a:rPr>
              <a:t>15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 </a:t>
            </a:r>
            <a:r>
              <a:rPr lang="en-US" sz="2800" b="1" dirty="0">
                <a:solidFill>
                  <a:srgbClr val="C00000"/>
                </a:solidFill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</a:rPr>
              <a:t>15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Think </a:t>
            </a:r>
            <a:r>
              <a:rPr lang="en-US" sz="2000" dirty="0"/>
              <a:t>for a few </a:t>
            </a:r>
            <a:r>
              <a:rPr lang="en-US" sz="2000" dirty="0" smtClean="0"/>
              <a:t>more minutes with a free mind </a:t>
            </a:r>
            <a:r>
              <a:rPr lang="en-US" sz="2000" dirty="0" smtClean="0">
                <a:sym typeface="Wingdings" pitchFamily="2" charset="2"/>
              </a:rPr>
              <a:t>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799" y="4280676"/>
            <a:ext cx="990599" cy="204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581399" y="4306221"/>
            <a:ext cx="219847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2" y="2220728"/>
            <a:ext cx="2017667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1210298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397922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581400" y="266700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616741" cy="203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596064" y="3276601"/>
            <a:ext cx="200526" cy="17609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3593432" y="2846364"/>
            <a:ext cx="1203157" cy="2049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419601" y="3452698"/>
            <a:ext cx="176462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395537" y="3048000"/>
            <a:ext cx="200527" cy="4046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/>
          <p:cNvSpPr/>
          <p:nvPr/>
        </p:nvSpPr>
        <p:spPr>
          <a:xfrm>
            <a:off x="4583152" y="3048000"/>
            <a:ext cx="217448" cy="2081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5-Point Star 104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2691064" y="2362200"/>
            <a:ext cx="1652336" cy="597751"/>
            <a:chOff x="2691064" y="2362200"/>
            <a:chExt cx="1652336" cy="597751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691064" y="2362200"/>
              <a:ext cx="11951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886200" y="2374865"/>
              <a:ext cx="0" cy="173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886200" y="2527265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343400" y="2548304"/>
              <a:ext cx="0" cy="411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3691324" y="2959951"/>
              <a:ext cx="6520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3712037" y="2846365"/>
              <a:ext cx="1" cy="113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Down Ribbon 111"/>
          <p:cNvSpPr/>
          <p:nvPr/>
        </p:nvSpPr>
        <p:spPr>
          <a:xfrm>
            <a:off x="6477000" y="3152085"/>
            <a:ext cx="2667000" cy="1248925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route taken by ripple is indeed the </a:t>
            </a:r>
            <a:r>
              <a:rPr lang="en-US" u="sng" dirty="0" smtClean="0">
                <a:solidFill>
                  <a:schemeClr val="tx1"/>
                </a:solidFill>
              </a:rPr>
              <a:t>shortest.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95177" y="2589522"/>
            <a:ext cx="2800423" cy="1383806"/>
          </a:xfrm>
          <a:prstGeom prst="cloudCallout">
            <a:avLst>
              <a:gd name="adj1" fmla="val -24870"/>
              <a:gd name="adj2" fmla="val 8633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Did you get some insight into the problem from the animation ?</a:t>
            </a:r>
          </a:p>
        </p:txBody>
      </p:sp>
    </p:spTree>
    <p:extLst>
      <p:ext uri="{BB962C8B-B14F-4D97-AF65-F5344CB8AC3E}">
        <p14:creationId xmlns:p14="http://schemas.microsoft.com/office/powerpoint/2010/main" xmlns="" val="29940301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2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Step 2: 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Designing algorithm </a:t>
            </a:r>
            <a:r>
              <a:rPr lang="en-US" sz="3200" b="1" dirty="0" smtClean="0"/>
              <a:t>for distances in grid</a:t>
            </a:r>
            <a:endParaRPr lang="en-US" sz="3200" b="1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143000" y="3962400"/>
            <a:ext cx="6705600" cy="17526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(using  </a:t>
            </a:r>
            <a:r>
              <a:rPr lang="en-US" sz="2000" b="1" dirty="0">
                <a:solidFill>
                  <a:schemeClr val="tx1"/>
                </a:solidFill>
              </a:rPr>
              <a:t>an insight into propagation of </a:t>
            </a:r>
            <a:r>
              <a:rPr lang="en-US" sz="2000" b="1" dirty="0" smtClean="0">
                <a:solidFill>
                  <a:schemeClr val="tx1"/>
                </a:solidFill>
              </a:rPr>
              <a:t>ripple)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4678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8956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Shortest route </a:t>
            </a:r>
            <a:r>
              <a:rPr lang="en-US" sz="4000" b="1" dirty="0" smtClean="0"/>
              <a:t>in a grid</a:t>
            </a:r>
            <a:br>
              <a:rPr lang="en-US" sz="4000" b="1" dirty="0" smtClean="0"/>
            </a:br>
            <a:endParaRPr lang="en-US" sz="4000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610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From a cell in the grid, we can move to any of its </a:t>
                </a:r>
                <a:r>
                  <a:rPr lang="en-US" sz="2000" u="sng" dirty="0" smtClean="0"/>
                  <a:t>neighboring</a:t>
                </a:r>
                <a:r>
                  <a:rPr lang="en-US" sz="2000" dirty="0" smtClean="0"/>
                  <a:t> cell in one </a:t>
                </a:r>
                <a:r>
                  <a:rPr lang="en-US" sz="2000" u="sng" dirty="0" smtClean="0"/>
                  <a:t>step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Problem:</a:t>
                </a:r>
                <a:r>
                  <a:rPr lang="en-US" sz="2000" dirty="0"/>
                  <a:t> From </a:t>
                </a:r>
                <a:r>
                  <a:rPr lang="en-US" sz="2000" u="sng" dirty="0" smtClean="0"/>
                  <a:t>top left corner</a:t>
                </a:r>
                <a:r>
                  <a:rPr lang="en-US" sz="2000" dirty="0" smtClean="0"/>
                  <a:t>, find shortest route to each cell </a:t>
                </a:r>
                <a:r>
                  <a:rPr lang="en-US" sz="2000" u="sng" dirty="0" smtClean="0"/>
                  <a:t>avoiding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obstacles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Input 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a Boolean matrix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representing the grid such </a:t>
                </a:r>
                <a:r>
                  <a:rPr lang="en-US" sz="2000" dirty="0"/>
                  <a:t>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is an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obstacle</a:t>
                </a:r>
                <a:r>
                  <a:rPr lang="en-US" sz="2000" dirty="0"/>
                  <a:t>, and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otherwise.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610600" cy="5029200"/>
              </a:xfrm>
              <a:blipFill rotWithShape="1">
                <a:blip r:embed="rId2" cstate="print"/>
                <a:stretch>
                  <a:fillRect l="-779" t="-606" r="-14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2667000" y="3048000"/>
            <a:ext cx="0" cy="2051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667000" y="5099372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886200" y="5099372"/>
            <a:ext cx="0" cy="38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2667000" y="5486400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67000" y="5486400"/>
            <a:ext cx="0" cy="402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791326" y="3048000"/>
            <a:ext cx="19330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4724400" y="3048000"/>
            <a:ext cx="1" cy="304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4724401" y="6096000"/>
            <a:ext cx="380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105400" y="5486400"/>
            <a:ext cx="1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5105402" y="5486400"/>
            <a:ext cx="1523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 rot="16200000">
            <a:off x="2576764" y="5805235"/>
            <a:ext cx="228599" cy="2005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6200000">
            <a:off x="5204122" y="5387138"/>
            <a:ext cx="189575" cy="1985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9718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9174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28956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191000" y="4146871"/>
            <a:ext cx="601580" cy="621657"/>
            <a:chOff x="3392904" y="3874143"/>
            <a:chExt cx="601580" cy="621657"/>
          </a:xfrm>
          <a:solidFill>
            <a:schemeClr val="accent3">
              <a:lumMod val="75000"/>
            </a:schemeClr>
          </a:solidFill>
        </p:grpSpPr>
        <p:sp>
          <p:nvSpPr>
            <p:cNvPr id="78" name="Rectangle 77"/>
            <p:cNvSpPr/>
            <p:nvPr/>
          </p:nvSpPr>
          <p:spPr>
            <a:xfrm>
              <a:off x="3781926" y="4062298"/>
              <a:ext cx="212558" cy="2049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581400" y="3874143"/>
              <a:ext cx="200526" cy="20490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581400" y="4275574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392904" y="4046974"/>
              <a:ext cx="200528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/>
          <p:cNvSpPr/>
          <p:nvPr/>
        </p:nvSpPr>
        <p:spPr>
          <a:xfrm>
            <a:off x="4371474" y="4343400"/>
            <a:ext cx="208548" cy="211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76200" y="6096000"/>
            <a:ext cx="2817581" cy="457200"/>
            <a:chOff x="76200" y="6096000"/>
            <a:chExt cx="2817581" cy="457200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1143000" y="6096000"/>
              <a:ext cx="1750781" cy="282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200" y="6183868"/>
              <a:ext cx="1054969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obstacles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89169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7" grpId="0" animBg="1"/>
      <p:bldP spid="98" grpId="0" animBg="1"/>
      <p:bldP spid="101" grpId="0" animBg="1"/>
      <p:bldP spid="89" grpId="0" animBg="1"/>
      <p:bldP spid="89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A snapshot </a:t>
                </a:r>
                <a:r>
                  <a:rPr lang="en-US" sz="2800" b="1" dirty="0"/>
                  <a:t>of ripple after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</a:rPr>
                  <a:t> steps</a:t>
                </a:r>
                <a:endParaRPr lang="en-US" sz="28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9349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A snapshot </a:t>
                </a:r>
                <a:r>
                  <a:rPr lang="en-US" sz="2800" b="1" dirty="0" smtClean="0"/>
                  <a:t>of ripple after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800" b="1" dirty="0" smtClean="0">
                    <a:solidFill>
                      <a:srgbClr val="C00000"/>
                    </a:solidFill>
                  </a:rPr>
                  <a:t> steps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: the cells of the grid at distance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from the starting cell.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 cstate="print"/>
                <a:stretch>
                  <a:fillRect l="-741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403558" y="2233498"/>
            <a:ext cx="397042" cy="409805"/>
            <a:chOff x="2779295" y="2333396"/>
            <a:chExt cx="397042" cy="40980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79295" y="2561081"/>
              <a:ext cx="204537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304379"/>
            <a:ext cx="200526" cy="19142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40776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3886200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4" y="2220728"/>
            <a:ext cx="1199910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189258" cy="22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8" y="2438400"/>
            <a:ext cx="21569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800" y="3657601"/>
            <a:ext cx="228600" cy="2114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94576"/>
            <a:ext cx="180474" cy="1830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191000" y="266700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5-Point Star 95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4800600" y="1459468"/>
            <a:ext cx="591879" cy="661362"/>
            <a:chOff x="4800600" y="1459468"/>
            <a:chExt cx="591879" cy="661362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4800600" y="1784315"/>
              <a:ext cx="266700" cy="33651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953000" y="1459468"/>
                  <a:ext cx="4394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59468"/>
                  <a:ext cx="439479" cy="369332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t="-8197" r="-236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xmlns="" val="2921838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snapshot </a:t>
                </a:r>
                <a:r>
                  <a:rPr lang="en-US" sz="2800" b="1" dirty="0" smtClean="0">
                    <a:solidFill>
                      <a:srgbClr val="7030A0"/>
                    </a:solidFill>
                  </a:rPr>
                  <a:t>of the ripple after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b="1" dirty="0" smtClean="0">
                    <a:solidFill>
                      <a:srgbClr val="C00000"/>
                    </a:solidFill>
                  </a:rPr>
                  <a:t> steps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/>
                  <a:t>Each cell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is a neighbor of a cell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3" cstate="print"/>
                <a:stretch>
                  <a:fillRect l="-741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596064" y="2233498"/>
            <a:ext cx="383737" cy="397035"/>
            <a:chOff x="2743201" y="2333396"/>
            <a:chExt cx="383737" cy="39703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158757" cy="20306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43201" y="2561081"/>
              <a:ext cx="200525" cy="16935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304379"/>
            <a:ext cx="200526" cy="1914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4074858"/>
            <a:ext cx="197004" cy="19234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3" y="2220728"/>
            <a:ext cx="1404055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412597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196888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419601" y="2667000"/>
            <a:ext cx="172844" cy="16424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191000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215689" cy="2030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5-Point Star 97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4800600" y="1459468"/>
            <a:ext cx="591879" cy="661362"/>
            <a:chOff x="4800600" y="1459468"/>
            <a:chExt cx="591879" cy="661362"/>
          </a:xfrm>
        </p:grpSpPr>
        <p:cxnSp>
          <p:nvCxnSpPr>
            <p:cNvPr id="102" name="Straight Arrow Connector 101"/>
            <p:cNvCxnSpPr/>
            <p:nvPr/>
          </p:nvCxnSpPr>
          <p:spPr>
            <a:xfrm flipH="1">
              <a:off x="4800600" y="1784315"/>
              <a:ext cx="266700" cy="33651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4953000" y="1459468"/>
                  <a:ext cx="4394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59468"/>
                  <a:ext cx="439479" cy="369332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t="-8197" r="-236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/>
          <p:cNvGrpSpPr/>
          <p:nvPr/>
        </p:nvGrpSpPr>
        <p:grpSpPr>
          <a:xfrm>
            <a:off x="5029200" y="1447800"/>
            <a:ext cx="814697" cy="661362"/>
            <a:chOff x="4800600" y="1459468"/>
            <a:chExt cx="814697" cy="661362"/>
          </a:xfrm>
        </p:grpSpPr>
        <p:cxnSp>
          <p:nvCxnSpPr>
            <p:cNvPr id="105" name="Straight Arrow Connector 104"/>
            <p:cNvCxnSpPr/>
            <p:nvPr/>
          </p:nvCxnSpPr>
          <p:spPr>
            <a:xfrm flipH="1">
              <a:off x="4800600" y="1784315"/>
              <a:ext cx="266700" cy="33651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4953000" y="1459468"/>
                  <a:ext cx="6622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59468"/>
                  <a:ext cx="662297" cy="369332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 t="-8333" r="-1467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Rounded Rectangle 49"/>
          <p:cNvSpPr/>
          <p:nvPr/>
        </p:nvSpPr>
        <p:spPr>
          <a:xfrm>
            <a:off x="0" y="1219200"/>
            <a:ext cx="4195014" cy="9016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 the </a:t>
            </a:r>
            <a:r>
              <a:rPr lang="en-US" sz="1400" dirty="0" err="1" smtClean="0">
                <a:solidFill>
                  <a:schemeClr val="tx1"/>
                </a:solidFill>
              </a:rPr>
              <a:t>hardwork</a:t>
            </a:r>
            <a:r>
              <a:rPr lang="en-US" sz="1400" dirty="0" smtClean="0">
                <a:solidFill>
                  <a:schemeClr val="tx1"/>
                </a:solidFill>
              </a:rPr>
              <a:t> on the animation was done just to make you realize </a:t>
            </a:r>
            <a:r>
              <a:rPr lang="en-US" sz="1400" u="sng" dirty="0" smtClean="0">
                <a:solidFill>
                  <a:schemeClr val="tx1"/>
                </a:solidFill>
              </a:rPr>
              <a:t>this important </a:t>
            </a:r>
            <a:r>
              <a:rPr lang="en-US" sz="1400" b="1" dirty="0" smtClean="0">
                <a:solidFill>
                  <a:schemeClr val="tx1"/>
                </a:solidFill>
              </a:rPr>
              <a:t>Observation</a:t>
            </a:r>
            <a:r>
              <a:rPr lang="en-US" sz="1400" dirty="0" smtClean="0">
                <a:solidFill>
                  <a:schemeClr val="tx1"/>
                </a:solidFill>
              </a:rPr>
              <a:t>.  If you have got it, feel free to erase the animation from your mind </a:t>
            </a:r>
            <a:r>
              <a:rPr lang="en-US" sz="1400" dirty="0" smtClean="0">
                <a:solidFill>
                  <a:schemeClr val="tx1"/>
                </a:solidFill>
                <a:sym typeface="Wingdings" pitchFamily="2" charset="2"/>
              </a:rPr>
              <a:t>.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7028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53" name="Content Placeholder 5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/>
                  <a:t>Each cell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is a neighbor of a cell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But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every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may be a cell </a:t>
                </a:r>
                <a:r>
                  <a:rPr lang="en-US" sz="2000" dirty="0"/>
                  <a:t>of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53" name="Content Placeholder 5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Distance </a:t>
            </a:r>
            <a:r>
              <a:rPr lang="en-US" sz="2800" b="1" dirty="0" smtClean="0"/>
              <a:t>from </a:t>
            </a:r>
            <a:r>
              <a:rPr lang="en-US" sz="2800" b="1" dirty="0" smtClean="0">
                <a:solidFill>
                  <a:srgbClr val="0070C0"/>
                </a:solidFill>
              </a:rPr>
              <a:t>the start cell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2579649" y="2209800"/>
            <a:ext cx="208156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683727" y="2322241"/>
            <a:ext cx="288073" cy="319220"/>
            <a:chOff x="2683727" y="2322241"/>
            <a:chExt cx="288073" cy="319220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771270" y="2322241"/>
              <a:ext cx="20053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76" idx="2"/>
            </p:cNvCxnSpPr>
            <p:nvPr/>
          </p:nvCxnSpPr>
          <p:spPr>
            <a:xfrm>
              <a:off x="2683727" y="2438400"/>
              <a:ext cx="0" cy="2030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5-Point Star 66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86000" y="2200061"/>
            <a:ext cx="4360920" cy="3563338"/>
            <a:chOff x="2286000" y="2200061"/>
            <a:chExt cx="4360920" cy="3563338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550395" y="2200061"/>
                  <a:ext cx="38908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1200" dirty="0" smtClean="0"/>
                    <a:t>   1   2     3   4   5    6    7   8   9   10  11 12 13       27 28 29 30</a:t>
                  </a:r>
                  <a:endParaRPr lang="en-US" sz="1200" dirty="0"/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395" y="2200061"/>
                  <a:ext cx="3890809" cy="276999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r="-93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550395" y="2409804"/>
                  <a:ext cx="39260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sz="1200" dirty="0" smtClean="0"/>
                    <a:t>   2   3     4   5         7    8   9   10 11 12  13 14       26 27 28 29</a:t>
                  </a:r>
                  <a:endParaRPr lang="en-US" sz="1200" dirty="0"/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395" y="2409804"/>
                  <a:ext cx="3926075" cy="276999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r="-15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/>
            <p:cNvSpPr txBox="1"/>
            <p:nvPr/>
          </p:nvSpPr>
          <p:spPr>
            <a:xfrm>
              <a:off x="2550925" y="2618601"/>
              <a:ext cx="39068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2   3   4     5        15             10 11 12                         25 26 27 28</a:t>
              </a:r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64151" y="2819400"/>
              <a:ext cx="40094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3   4   5    6         14 13  12 11 12 13                         24 25 26 27</a:t>
              </a:r>
              <a:endParaRPr 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43769" y="3048000"/>
              <a:ext cx="3902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4   5   6                                      13 14                         23 24 25 26</a:t>
              </a:r>
              <a:endParaRPr 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17263" y="3243069"/>
              <a:ext cx="4129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5   6    7                                     14   15                        22 23 24 25</a:t>
              </a:r>
              <a:endParaRPr 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14600" y="3429000"/>
              <a:ext cx="4044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6   7    8                                     15  16  17 18 19 20  21 22 23 24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514600" y="3657600"/>
              <a:ext cx="3985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7   8    9                                     16  17 18       20  21 22 23 24  25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514600" y="3837801"/>
              <a:ext cx="40030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8   9    10                                   17 18                                           26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14600" y="4066401"/>
              <a:ext cx="4089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9   10  11                                   18 19                                           27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514600" y="4267200"/>
              <a:ext cx="40062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10 11  12 13 14  15 16 17 18 19  20                        35 36        28</a:t>
              </a:r>
              <a:endParaRPr lang="en-US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86000" y="4447401"/>
              <a:ext cx="42627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                                         17 18 19  20 21                        34  35       29</a:t>
              </a:r>
              <a:endParaRPr lang="en-US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14600" y="4676001"/>
              <a:ext cx="3948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24 23  22 21 20  19 18 19 20 21  22       30  31 32 33 34       30</a:t>
              </a:r>
              <a:endParaRPr lang="en-US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14600" y="4876800"/>
              <a:ext cx="39709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25       23 22 21  20  19 20 21 22 23       29             34 35       31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506041" y="5057001"/>
              <a:ext cx="3977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26       24                         21 22 23 24        28            33 34       32</a:t>
              </a:r>
              <a:endParaRPr lang="en-US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14600" y="5285601"/>
              <a:ext cx="3958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27       25                         22 23 24 25  26 27            32 33       33</a:t>
              </a:r>
              <a:endParaRPr 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14600" y="5486400"/>
              <a:ext cx="4059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28  27 26 27  26 25 24 23  24 25 26 27 28  29  30 31 32 33 34</a:t>
              </a:r>
              <a:endParaRPr lang="en-US" sz="1200" dirty="0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4" name="Cloud Callout 83"/>
              <p:cNvSpPr/>
              <p:nvPr/>
            </p:nvSpPr>
            <p:spPr>
              <a:xfrm>
                <a:off x="6477000" y="3962399"/>
                <a:ext cx="2667000" cy="1066801"/>
              </a:xfrm>
              <a:prstGeom prst="cloudCallou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can we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from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Cloud Callout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62399"/>
                <a:ext cx="2667000" cy="1066801"/>
              </a:xfrm>
              <a:prstGeom prst="cloudCallou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2" name="TextBox 91"/>
              <p:cNvSpPr txBox="1"/>
              <p:nvPr/>
            </p:nvSpPr>
            <p:spPr>
              <a:xfrm>
                <a:off x="4819596" y="6019800"/>
                <a:ext cx="139961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IN" dirty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96" y="6019800"/>
                <a:ext cx="1399614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t="-8333" r="-698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1981200" y="1219200"/>
            <a:ext cx="51054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It is worth spending some time on this matrix.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Does the matrix give some idea to answer the question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7065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/>
      <p:bldP spid="2" grpId="0"/>
      <p:bldP spid="84" grpId="0" animBg="1"/>
      <p:bldP spid="92" grpId="0" animBg="1"/>
      <p:bldP spid="9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 smtClean="0"/>
                  <a:t>?</a:t>
                </a:r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6396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 smtClean="0"/>
                  <a:t>?</a:t>
                </a:r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5401231"/>
              </p:ext>
            </p:extLst>
          </p:nvPr>
        </p:nvGraphicFramePr>
        <p:xfrm>
          <a:off x="27432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60657215"/>
              </p:ext>
            </p:extLst>
          </p:nvPr>
        </p:nvGraphicFramePr>
        <p:xfrm>
          <a:off x="33528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t="-8333" r="-1780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t="-8333" r="-1192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3869935"/>
              </p:ext>
            </p:extLst>
          </p:nvPr>
        </p:nvGraphicFramePr>
        <p:xfrm>
          <a:off x="39624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t="-8333" r="-1100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2877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 smtClean="0"/>
                  <a:t>?</a:t>
                </a:r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26226287"/>
              </p:ext>
            </p:extLst>
          </p:nvPr>
        </p:nvGraphicFramePr>
        <p:xfrm>
          <a:off x="27432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6537895"/>
              </p:ext>
            </p:extLst>
          </p:nvPr>
        </p:nvGraphicFramePr>
        <p:xfrm>
          <a:off x="33528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t="-8333" r="-1780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t="-8333" r="-1192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8199413"/>
              </p:ext>
            </p:extLst>
          </p:nvPr>
        </p:nvGraphicFramePr>
        <p:xfrm>
          <a:off x="39624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t="-8333" r="-1100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Down Ribbon 13"/>
              <p:cNvSpPr/>
              <p:nvPr/>
            </p:nvSpPr>
            <p:spPr>
              <a:xfrm>
                <a:off x="1843396" y="1905000"/>
                <a:ext cx="5471803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Suppose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get visited first.</a:t>
                </a: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Down Ribbo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396" y="1905000"/>
                <a:ext cx="5471803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49531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 smtClean="0"/>
                  <a:t>?</a:t>
                </a:r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7548152"/>
              </p:ext>
            </p:extLst>
          </p:nvPr>
        </p:nvGraphicFramePr>
        <p:xfrm>
          <a:off x="27432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9862909"/>
              </p:ext>
            </p:extLst>
          </p:nvPr>
        </p:nvGraphicFramePr>
        <p:xfrm>
          <a:off x="33528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t="-8333" r="-1780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t="-8333" r="-1192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05155070"/>
              </p:ext>
            </p:extLst>
          </p:nvPr>
        </p:nvGraphicFramePr>
        <p:xfrm>
          <a:off x="39624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t="-8333" r="-1100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Down Ribbon 14"/>
              <p:cNvSpPr/>
              <p:nvPr/>
            </p:nvSpPr>
            <p:spPr>
              <a:xfrm>
                <a:off x="1843396" y="1905000"/>
                <a:ext cx="5471803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Suppose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get visited first.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Then all cells of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visited, and</a:t>
                </a:r>
              </a:p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Down Ribbo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396" y="1905000"/>
                <a:ext cx="5471803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94083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 smtClean="0"/>
                  <a:t>?</a:t>
                </a:r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25071678"/>
              </p:ext>
            </p:extLst>
          </p:nvPr>
        </p:nvGraphicFramePr>
        <p:xfrm>
          <a:off x="27432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50264075"/>
              </p:ext>
            </p:extLst>
          </p:nvPr>
        </p:nvGraphicFramePr>
        <p:xfrm>
          <a:off x="33528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t="-8333" r="-1780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t="-8333" r="-1192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6914605"/>
              </p:ext>
            </p:extLst>
          </p:nvPr>
        </p:nvGraphicFramePr>
        <p:xfrm>
          <a:off x="39624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t="-8333" r="-1100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Down Ribbon 15"/>
              <p:cNvSpPr/>
              <p:nvPr/>
            </p:nvSpPr>
            <p:spPr>
              <a:xfrm>
                <a:off x="5181600" y="3429000"/>
                <a:ext cx="3276600" cy="2438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So by the time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are visited, if a cell neighboring to a cell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unvisited, it must be a cell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Down Ribbon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429000"/>
                <a:ext cx="3276600" cy="2438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Down Ribbon 14"/>
              <p:cNvSpPr/>
              <p:nvPr/>
            </p:nvSpPr>
            <p:spPr>
              <a:xfrm>
                <a:off x="1843396" y="1905000"/>
                <a:ext cx="5471803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Suppose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get visited first.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Then all cells of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visited, and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then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visited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Down Ribbo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396" y="1905000"/>
                <a:ext cx="5471803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5956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 smtClean="0"/>
                  <a:t>?</a:t>
                </a:r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So the algorithm should be: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Initialize the distance of all cells except start cell as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First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Then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…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 cstate="print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3464108"/>
              </p:ext>
            </p:extLst>
          </p:nvPr>
        </p:nvGraphicFramePr>
        <p:xfrm>
          <a:off x="27432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7510395"/>
              </p:ext>
            </p:extLst>
          </p:nvPr>
        </p:nvGraphicFramePr>
        <p:xfrm>
          <a:off x="33528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t="-8333" r="-1780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t="-8333" r="-1192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46776912"/>
              </p:ext>
            </p:extLst>
          </p:nvPr>
        </p:nvGraphicFramePr>
        <p:xfrm>
          <a:off x="39624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t="-8333" r="-1100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679815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Step 1:</a:t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Realizing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the </a:t>
            </a:r>
            <a:r>
              <a:rPr lang="en-US" b="1" dirty="0" err="1">
                <a:solidFill>
                  <a:srgbClr val="7030A0"/>
                </a:solidFill>
              </a:rPr>
              <a:t>nontriviality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of the problem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4674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Algorithm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 </a:t>
                </a:r>
                <a:r>
                  <a:rPr lang="en-US" sz="2800" b="1" dirty="0" smtClean="0">
                    <a:solidFill>
                      <a:srgbClr val="7030A0"/>
                    </a:solidFill>
                  </a:rPr>
                  <a:t>if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Compute-next-layer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</a:t>
                </a:r>
                <a:r>
                  <a:rPr lang="en-US" sz="2000" b="1" dirty="0" err="1" smtClean="0">
                    <a:solidFill>
                      <a:srgbClr val="C00000"/>
                    </a:solidFill>
                  </a:rPr>
                  <a:t>CreateEmptyList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For </a:t>
                </a:r>
                <a:r>
                  <a:rPr lang="en-US" sz="2000" dirty="0" smtClean="0">
                    <a:sym typeface="Wingdings" pitchFamily="2" charset="2"/>
                  </a:rPr>
                  <a:t>each cell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in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</a:t>
                </a:r>
                <a:r>
                  <a:rPr lang="en-US" sz="2000" b="1" dirty="0" smtClean="0">
                    <a:sym typeface="Wingdings" pitchFamily="2" charset="2"/>
                  </a:rPr>
                  <a:t> For </a:t>
                </a:r>
                <a:r>
                  <a:rPr lang="en-US" sz="2000" dirty="0" smtClean="0">
                    <a:sym typeface="Wingdings" pitchFamily="2" charset="2"/>
                  </a:rPr>
                  <a:t>each neighbor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 smtClean="0">
                    <a:sym typeface="Wingdings" pitchFamily="2" charset="2"/>
                  </a:rPr>
                  <a:t> of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which is </a:t>
                </a:r>
                <a:r>
                  <a:rPr lang="en-US" sz="2000" u="sng" dirty="0" smtClean="0">
                    <a:sym typeface="Wingdings" pitchFamily="2" charset="2"/>
                  </a:rPr>
                  <a:t>not</a:t>
                </a:r>
                <a:r>
                  <a:rPr lang="en-US" sz="2000" dirty="0" smtClean="0">
                    <a:sym typeface="Wingdings" pitchFamily="2" charset="2"/>
                  </a:rPr>
                  <a:t> an obstacle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</a:t>
                </a:r>
                <a:r>
                  <a:rPr lang="en-US" sz="2000" dirty="0" smtClean="0">
                    <a:sym typeface="Wingdings" pitchFamily="2" charset="2"/>
                  </a:rPr>
                  <a:t>{</a:t>
                </a:r>
                <a:r>
                  <a:rPr lang="en-US" sz="2000" b="1" dirty="0" smtClean="0">
                    <a:sym typeface="Wingdings" pitchFamily="2" charset="2"/>
                  </a:rPr>
                  <a:t>        if (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b="1" dirty="0" smtClean="0">
                    <a:sym typeface="Wingdings" pitchFamily="2" charset="2"/>
                  </a:rPr>
                  <a:t>[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 smtClean="0">
                    <a:sym typeface="Wingdings" pitchFamily="2" charset="2"/>
                  </a:rPr>
                  <a:t>] =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∞</a:t>
                </a:r>
                <a:r>
                  <a:rPr lang="en-US" sz="2000" b="1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       </a:t>
                </a:r>
                <a:r>
                  <a:rPr lang="en-US" sz="2000" dirty="0" smtClean="0">
                    <a:sym typeface="Wingdings" pitchFamily="2" charset="2"/>
                  </a:rPr>
                  <a:t>{</a:t>
                </a:r>
                <a:r>
                  <a:rPr lang="en-US" sz="2000" b="1" dirty="0" smtClean="0">
                    <a:sym typeface="Wingdings" pitchFamily="2" charset="2"/>
                  </a:rPr>
                  <a:t>         Insert(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 smtClean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              </a:t>
                </a:r>
                <a:endParaRPr lang="en-US" sz="2000" b="1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                 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b="1" dirty="0" smtClean="0">
                    <a:sym typeface="Wingdings" pitchFamily="2" charset="2"/>
                  </a:rPr>
                  <a:t>[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 smtClean="0">
                    <a:sym typeface="Wingdings" pitchFamily="2" charset="2"/>
                  </a:rPr>
                  <a:t>]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     </a:t>
                </a:r>
                <a:r>
                  <a:rPr lang="en-US" sz="2000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i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}</a:t>
                </a:r>
                <a:endParaRPr lang="en-US" sz="2000" b="1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0552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The first (not so elegant) algorithm 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2400" b="1" dirty="0"/>
              <a:t>(</a:t>
            </a:r>
            <a:r>
              <a:rPr lang="en-US" sz="2400" b="1" dirty="0" smtClean="0"/>
              <a:t>to compute distance to all cells in the grid)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Distance-to-all-cells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</a:t>
                </a:r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 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};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</a:t>
                </a:r>
                <a:r>
                  <a:rPr lang="en-US" sz="2000" b="1" dirty="0" smtClean="0">
                    <a:sym typeface="Wingdings" pitchFamily="2" charset="2"/>
                  </a:rPr>
                  <a:t>For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=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 to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2000" dirty="0" smtClean="0">
                    <a:sym typeface="Wingdings" pitchFamily="2" charset="2"/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Compute-next-layer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;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The algorithm is not elegant because of</a:t>
                </a:r>
                <a:endParaRPr lang="en-US" sz="2000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r>
                  <a:rPr lang="en-US" sz="2000" dirty="0">
                    <a:sym typeface="Wingdings" pitchFamily="2" charset="2"/>
                  </a:rPr>
                  <a:t>S</a:t>
                </a:r>
                <a:r>
                  <a:rPr lang="en-US" sz="2000" dirty="0" smtClean="0">
                    <a:sym typeface="Wingdings" pitchFamily="2" charset="2"/>
                  </a:rPr>
                  <a:t>o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 many temporary lists </a:t>
                </a:r>
                <a:r>
                  <a:rPr lang="en-US" sz="2000" dirty="0" smtClean="0">
                    <a:sym typeface="Wingdings" pitchFamily="2" charset="2"/>
                  </a:rPr>
                  <a:t>that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 get created</a:t>
                </a:r>
                <a:r>
                  <a:rPr lang="en-US" sz="2000" dirty="0" smtClean="0">
                    <a:sym typeface="Wingdings" pitchFamily="2" charset="2"/>
                  </a:rPr>
                  <a:t>.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 cstate="print"/>
                <a:stretch>
                  <a:fillRect l="-741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Line Callout 2 7"/>
              <p:cNvSpPr/>
              <p:nvPr/>
            </p:nvSpPr>
            <p:spPr>
              <a:xfrm>
                <a:off x="5486400" y="2590800"/>
                <a:ext cx="1981200" cy="993648"/>
              </a:xfrm>
              <a:prstGeom prst="borderCallout2">
                <a:avLst>
                  <a:gd name="adj1" fmla="val 18750"/>
                  <a:gd name="adj2" fmla="val -453"/>
                  <a:gd name="adj3" fmla="val 68129"/>
                  <a:gd name="adj4" fmla="val -163008"/>
                  <a:gd name="adj5" fmla="val 92299"/>
                  <a:gd name="adj6" fmla="val -16317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It can be as high as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Line Callout 2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590800"/>
                <a:ext cx="1981200" cy="993648"/>
              </a:xfrm>
              <a:prstGeom prst="borderCallout2">
                <a:avLst>
                  <a:gd name="adj1" fmla="val 18750"/>
                  <a:gd name="adj2" fmla="val -453"/>
                  <a:gd name="adj3" fmla="val 68129"/>
                  <a:gd name="adj4" fmla="val -163008"/>
                  <a:gd name="adj5" fmla="val 92299"/>
                  <a:gd name="adj6" fmla="val -163177"/>
                </a:avLst>
              </a:prstGeom>
              <a:blipFill rotWithShape="1">
                <a:blip r:embed="rId3" cstate="print"/>
                <a:stretch>
                  <a:fillRect r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52280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Towards an </a:t>
            </a:r>
            <a:r>
              <a:rPr lang="en-US" sz="3200" b="1" dirty="0" smtClean="0">
                <a:solidFill>
                  <a:srgbClr val="7030A0"/>
                </a:solidFill>
              </a:rPr>
              <a:t>elegant </a:t>
            </a:r>
            <a:r>
              <a:rPr lang="en-US" sz="3200" b="1" dirty="0" smtClean="0"/>
              <a:t>algorithm …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Key points we observed: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r>
                  <a:rPr lang="en-US" sz="2000" dirty="0" smtClean="0"/>
                  <a:t>We can compute cells at distance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 smtClean="0"/>
                  <a:t> if   …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Therefore, we need a mechanism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to enumerate the cells in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763000" cy="4525963"/>
              </a:xfrm>
              <a:blipFill rotWithShape="1">
                <a:blip r:embed="rId2" cstate="print"/>
                <a:stretch>
                  <a:fillRect l="-111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2743200" y="4800599"/>
            <a:ext cx="3124200" cy="1066801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design such a </a:t>
            </a:r>
            <a:r>
              <a:rPr lang="en-US" b="1" dirty="0" smtClean="0">
                <a:solidFill>
                  <a:schemeClr val="tx1"/>
                </a:solidFill>
              </a:rPr>
              <a:t>mechanism</a:t>
            </a:r>
            <a:r>
              <a:rPr lang="en-US" dirty="0" smtClean="0">
                <a:solidFill>
                  <a:schemeClr val="tx1"/>
                </a:solidFill>
              </a:rPr>
              <a:t> ? 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5181600" y="2362200"/>
                <a:ext cx="3646576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we know all cells up to distance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362200"/>
                <a:ext cx="3646576" cy="40011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672" t="-7692" r="-3344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429000" y="3533595"/>
            <a:ext cx="518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non-decreasing</a:t>
            </a:r>
            <a:r>
              <a:rPr lang="en-US" dirty="0"/>
              <a:t> order of </a:t>
            </a:r>
            <a:r>
              <a:rPr lang="en-US" b="1" u="sng" dirty="0"/>
              <a:t>distances</a:t>
            </a:r>
            <a:r>
              <a:rPr lang="en-US" dirty="0"/>
              <a:t> from the start cell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80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 a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queue </a:t>
            </a:r>
            <a:r>
              <a:rPr lang="en-US" b="1" dirty="0" smtClean="0">
                <a:solidFill>
                  <a:srgbClr val="7030A0"/>
                </a:solidFill>
              </a:rPr>
              <a:t>Q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Spend some time to see how seamlessly the queue ensured </a:t>
            </a:r>
          </a:p>
          <a:p>
            <a:pPr marL="0" indent="0">
              <a:buNone/>
            </a:pPr>
            <a:r>
              <a:rPr lang="en-US" sz="2000" dirty="0" smtClean="0"/>
              <a:t>the requirement of visiting cells of the grid in non-decreasing order of distance.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971800" y="1981200"/>
            <a:ext cx="1447800" cy="1126867"/>
            <a:chOff x="2971800" y="1981200"/>
            <a:chExt cx="1447800" cy="1126867"/>
          </a:xfrm>
        </p:grpSpPr>
        <p:grpSp>
          <p:nvGrpSpPr>
            <p:cNvPr id="28" name="Group 27"/>
            <p:cNvGrpSpPr/>
            <p:nvPr/>
          </p:nvGrpSpPr>
          <p:grpSpPr>
            <a:xfrm>
              <a:off x="2971800" y="2971800"/>
              <a:ext cx="1371600" cy="136267"/>
              <a:chOff x="2971800" y="2971800"/>
              <a:chExt cx="1371600" cy="13626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971800" y="2971800"/>
                <a:ext cx="152400" cy="1143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191000" y="2971800"/>
                <a:ext cx="152400" cy="1143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3352800" y="3048000"/>
                <a:ext cx="533400" cy="60067"/>
                <a:chOff x="4114800" y="2667000"/>
                <a:chExt cx="533400" cy="60067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114800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343400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575038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2971800" y="1981200"/>
              <a:ext cx="1447800" cy="685801"/>
              <a:chOff x="2971800" y="1981200"/>
              <a:chExt cx="1447800" cy="685801"/>
            </a:xfrm>
          </p:grpSpPr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3522921" y="1981200"/>
                    <a:ext cx="4394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2921" y="1981200"/>
                    <a:ext cx="439479" cy="369332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 t="-8197" r="-1805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Right Brace 23"/>
              <p:cNvSpPr/>
              <p:nvPr/>
            </p:nvSpPr>
            <p:spPr>
              <a:xfrm rot="16200000">
                <a:off x="3543300" y="1790701"/>
                <a:ext cx="304800" cy="1447800"/>
              </a:xfrm>
              <a:prstGeom prst="rightBrac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743200" y="2743200"/>
            <a:ext cx="3276600" cy="990600"/>
            <a:chOff x="2743200" y="2743200"/>
            <a:chExt cx="3276600" cy="99060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2743200"/>
              <a:ext cx="3200400" cy="533400"/>
              <a:chOff x="2133600" y="2362200"/>
              <a:chExt cx="3200400" cy="533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133600" y="2362200"/>
                <a:ext cx="3200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2133600" y="2895600"/>
                <a:ext cx="32004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2133600" y="2362200"/>
                <a:ext cx="0" cy="533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2743200" y="3272135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</a:rPr>
                <a:t>Q</a:t>
              </a:r>
              <a:endParaRPr 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4724400"/>
            <a:ext cx="1447800" cy="914400"/>
            <a:chOff x="2971800" y="2971800"/>
            <a:chExt cx="1447800" cy="914400"/>
          </a:xfrm>
        </p:grpSpPr>
        <p:grpSp>
          <p:nvGrpSpPr>
            <p:cNvPr id="32" name="Group 31"/>
            <p:cNvGrpSpPr/>
            <p:nvPr/>
          </p:nvGrpSpPr>
          <p:grpSpPr>
            <a:xfrm>
              <a:off x="2971800" y="2971800"/>
              <a:ext cx="1371600" cy="136267"/>
              <a:chOff x="2971800" y="2971800"/>
              <a:chExt cx="1371600" cy="13626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971800" y="2971800"/>
                <a:ext cx="152400" cy="1143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191000" y="2971800"/>
                <a:ext cx="152400" cy="1143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3352800" y="3048000"/>
                <a:ext cx="533400" cy="60067"/>
                <a:chOff x="4114800" y="2667000"/>
                <a:chExt cx="533400" cy="60067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4114800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343400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4575038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3" name="Group 32"/>
            <p:cNvGrpSpPr/>
            <p:nvPr/>
          </p:nvGrpSpPr>
          <p:grpSpPr>
            <a:xfrm>
              <a:off x="2971800" y="3200400"/>
              <a:ext cx="1447800" cy="685800"/>
              <a:chOff x="2971800" y="3200400"/>
              <a:chExt cx="1447800" cy="685800"/>
            </a:xfrm>
          </p:grpSpPr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34" name="Rectangle 33"/>
                  <p:cNvSpPr/>
                  <p:nvPr/>
                </p:nvSpPr>
                <p:spPr>
                  <a:xfrm>
                    <a:off x="3276600" y="3516868"/>
                    <a:ext cx="6622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4" name="Rectangle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600" y="3516868"/>
                    <a:ext cx="662297" cy="369332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 t="-8197" r="-1203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ight Brace 34"/>
              <p:cNvSpPr/>
              <p:nvPr/>
            </p:nvSpPr>
            <p:spPr>
              <a:xfrm rot="5400000">
                <a:off x="3543300" y="2628900"/>
                <a:ext cx="304800" cy="1447800"/>
              </a:xfrm>
              <a:prstGeom prst="rightBrac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Left Arrow 41"/>
          <p:cNvSpPr/>
          <p:nvPr/>
        </p:nvSpPr>
        <p:spPr>
          <a:xfrm rot="16200000">
            <a:off x="3182113" y="376428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133600" y="2971800"/>
            <a:ext cx="6096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495800" y="25146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08148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9791 4.44444E-6 C 0.14166 4.44444E-6 0.19583 -0.07084 0.19583 -0.12778 L 0.19583 -0.25556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An elegant algorithm 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2400" b="1" dirty="0"/>
              <a:t>(</a:t>
            </a:r>
            <a:r>
              <a:rPr lang="en-US" sz="2400" b="1" dirty="0" smtClean="0"/>
              <a:t>to compute distance to all cells in the grid)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Distance-to-all-cells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</a:t>
                </a:r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</a:t>
                </a:r>
                <a:r>
                  <a:rPr lang="en-US" sz="2000" b="1" dirty="0" err="1" smtClean="0">
                    <a:solidFill>
                      <a:srgbClr val="C00000"/>
                    </a:solidFill>
                  </a:rPr>
                  <a:t>CreateEmptyQueue</a:t>
                </a:r>
                <a:r>
                  <a:rPr lang="en-US" sz="2000" b="1" dirty="0" smtClean="0"/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Q</a:t>
                </a:r>
                <a:r>
                  <a:rPr lang="en-US" sz="2000" b="1" dirty="0" smtClean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 0;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r>
                  <a:rPr lang="en-US" sz="2000" b="1" dirty="0" err="1" smtClean="0">
                    <a:solidFill>
                      <a:srgbClr val="C00000"/>
                    </a:solidFill>
                    <a:sym typeface="Wingdings" pitchFamily="2" charset="2"/>
                  </a:rPr>
                  <a:t>Enqueue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ym typeface="Wingdings" pitchFamily="2" charset="2"/>
                  </a:rPr>
                  <a:t>While</a:t>
                </a:r>
                <a:r>
                  <a:rPr lang="en-US" sz="2000" dirty="0" smtClean="0">
                    <a:sym typeface="Wingdings" pitchFamily="2" charset="2"/>
                  </a:rPr>
                  <a:t>(                          ??                   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{         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c </a:t>
                </a:r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b="1" dirty="0" err="1" smtClean="0">
                    <a:solidFill>
                      <a:srgbClr val="C00000"/>
                    </a:solidFill>
                    <a:sym typeface="Wingdings" pitchFamily="2" charset="2"/>
                  </a:rPr>
                  <a:t>Dequeue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    For </a:t>
                </a:r>
                <a:r>
                  <a:rPr lang="en-US" sz="2000" dirty="0">
                    <a:sym typeface="Wingdings" pitchFamily="2" charset="2"/>
                  </a:rPr>
                  <a:t>each neighbor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of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which is not an obstacle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</a:t>
                </a:r>
                <a:r>
                  <a:rPr lang="en-US" sz="2000" b="1" dirty="0" smtClean="0">
                    <a:sym typeface="Wingdings" pitchFamily="2" charset="2"/>
                  </a:rPr>
                  <a:t>        </a:t>
                </a:r>
                <a:r>
                  <a:rPr lang="en-US" sz="2000" dirty="0" smtClean="0">
                    <a:sym typeface="Wingdings" pitchFamily="2" charset="2"/>
                  </a:rPr>
                  <a:t>{</a:t>
                </a:r>
                <a:r>
                  <a:rPr lang="en-US" sz="2000" b="1" dirty="0" smtClean="0">
                    <a:sym typeface="Wingdings" pitchFamily="2" charset="2"/>
                  </a:rPr>
                  <a:t>          </a:t>
                </a:r>
                <a:r>
                  <a:rPr lang="en-US" sz="2000" b="1" dirty="0">
                    <a:sym typeface="Wingdings" pitchFamily="2" charset="2"/>
                  </a:rPr>
                  <a:t>if (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 smtClean="0">
                    <a:sym typeface="Wingdings" pitchFamily="2" charset="2"/>
                  </a:rPr>
                  <a:t>)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= ∞</a:t>
                </a:r>
                <a:r>
                  <a:rPr lang="en-US" sz="2000" b="1" dirty="0" smtClean="0">
                    <a:sym typeface="Wingdings" pitchFamily="2" charset="2"/>
                  </a:rPr>
                  <a:t>)                      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                     </a:t>
                </a:r>
                <a:r>
                  <a:rPr lang="en-US" sz="2000" dirty="0" smtClean="0">
                    <a:sym typeface="Wingdings" pitchFamily="2" charset="2"/>
                  </a:rPr>
                  <a:t>{   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 smtClean="0">
                    <a:sym typeface="Wingdings" pitchFamily="2" charset="2"/>
                  </a:rPr>
                  <a:t>) </a:t>
                </a:r>
                <a:r>
                  <a:rPr lang="en-US" sz="2000" b="1" dirty="0" smtClean="0">
                    <a:sym typeface="Wingdings" pitchFamily="2" charset="2"/>
                  </a:rPr>
                  <a:t>                        ??            ;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              </a:t>
                </a:r>
                <a:endParaRPr lang="en-US" sz="2000" b="1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                          ??         </a:t>
                </a:r>
                <a:r>
                  <a:rPr lang="en-US" sz="2000" b="1" dirty="0" smtClean="0">
                    <a:sym typeface="Wingdings" pitchFamily="2" charset="2"/>
                  </a:rPr>
                  <a:t>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             </a:t>
                </a:r>
                <a:r>
                  <a:rPr lang="en-US" sz="2000" dirty="0" smtClean="0">
                    <a:sym typeface="Wingdings" pitchFamily="2" charset="2"/>
                  </a:rPr>
                  <a:t>}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</a:t>
                </a:r>
                <a:r>
                  <a:rPr lang="en-US" sz="2000" dirty="0" smtClean="0">
                    <a:sym typeface="Wingdings" pitchFamily="2" charset="2"/>
                  </a:rPr>
                  <a:t>         }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}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 cstate="print"/>
                <a:stretch>
                  <a:fillRect l="-741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57454" y="3104685"/>
            <a:ext cx="2667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Not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sym typeface="Wingdings" pitchFamily="2" charset="2"/>
              </a:rPr>
              <a:t>IsEmptyQueue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(</a:t>
            </a:r>
            <a:r>
              <a:rPr lang="en-US" b="1" dirty="0" smtClean="0">
                <a:solidFill>
                  <a:srgbClr val="7030A0"/>
                </a:solidFill>
              </a:rPr>
              <a:t>Q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)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48200" y="4495800"/>
            <a:ext cx="19812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(c)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43200" y="4953000"/>
            <a:ext cx="1905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,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9967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Proof of </a:t>
            </a:r>
            <a:r>
              <a:rPr lang="en-US" sz="3600" b="1" dirty="0" smtClean="0">
                <a:solidFill>
                  <a:srgbClr val="7030A0"/>
                </a:solidFill>
              </a:rPr>
              <a:t>correctness</a:t>
            </a:r>
            <a:r>
              <a:rPr lang="en-US" sz="3600" b="1" dirty="0" smtClean="0"/>
              <a:t> of algorithm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What is to be proved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At the end of the algorithm,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istance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00B0F0"/>
                    </a:solidFill>
                  </a:rPr>
                  <a:t>c</a:t>
                </a:r>
                <a:r>
                  <a:rPr lang="en-US" sz="2000" dirty="0" smtClean="0"/>
                  <a:t>]= the distance of cell </a:t>
                </a:r>
                <a:r>
                  <a:rPr lang="en-US" sz="2000" dirty="0" smtClean="0">
                    <a:solidFill>
                      <a:srgbClr val="00B0F0"/>
                    </a:solidFill>
                  </a:rPr>
                  <a:t>c </a:t>
                </a:r>
                <a:r>
                  <a:rPr lang="en-US" sz="2000" dirty="0" smtClean="0"/>
                  <a:t>from the starting cell in the grid.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</a:t>
                </a:r>
                <a:r>
                  <a:rPr lang="en-US" sz="2000" b="1" dirty="0"/>
                  <a:t> </a:t>
                </a:r>
                <a:r>
                  <a:rPr lang="en-US" sz="2000" dirty="0" smtClean="0"/>
                  <a:t>How to prove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r>
                  <a:rPr lang="en-US" sz="2000" dirty="0" smtClean="0"/>
                  <a:t>By the principle of mathematical induction on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the distance </a:t>
                </a:r>
                <a:r>
                  <a:rPr lang="en-US" sz="2000" dirty="0" smtClean="0"/>
                  <a:t>from the starting cell</a:t>
                </a:r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Inductive assertion: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algorithm correctly computes distance to all cells at distance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from the starting cell.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As an exercise, try to prove </a:t>
                </a:r>
                <a:r>
                  <a:rPr lang="en-US" sz="1800" b="1" dirty="0"/>
                  <a:t>P(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) </a:t>
                </a:r>
                <a:r>
                  <a:rPr lang="en-US" sz="1800" dirty="0" smtClean="0"/>
                  <a:t>by induction on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 rotWithShape="1">
                <a:blip r:embed="rId2" cstate="print"/>
                <a:stretch>
                  <a:fillRect l="-1062" t="-674" b="-7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05000" y="5562600"/>
            <a:ext cx="51054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40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16002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4000" dirty="0"/>
              <a:t>Shortest route in a </a:t>
            </a:r>
            <a:r>
              <a:rPr lang="en-US" sz="4000" dirty="0" smtClean="0"/>
              <a:t>grid</a:t>
            </a:r>
            <a:br>
              <a:rPr lang="en-US" sz="4000" dirty="0" smtClean="0"/>
            </a:br>
            <a:r>
              <a:rPr lang="en-US" sz="2800" b="1" dirty="0" err="1" smtClean="0">
                <a:solidFill>
                  <a:srgbClr val="7030A0"/>
                </a:solidFill>
              </a:rPr>
              <a:t>nontriviality</a:t>
            </a:r>
            <a:r>
              <a:rPr lang="en-US" sz="2800" b="1" dirty="0" smtClean="0">
                <a:solidFill>
                  <a:srgbClr val="7030A0"/>
                </a:solidFill>
              </a:rPr>
              <a:t> of the problem 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50" name="Content Placeholder 49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Definition:  </a:t>
            </a:r>
            <a:r>
              <a:rPr lang="en-US" sz="1800" dirty="0" smtClean="0"/>
              <a:t>Distance of a cell </a:t>
            </a:r>
            <a:r>
              <a:rPr lang="en-US" sz="1800" b="1" dirty="0" smtClean="0">
                <a:solidFill>
                  <a:srgbClr val="00B0F0"/>
                </a:solidFill>
              </a:rPr>
              <a:t>c</a:t>
            </a:r>
            <a:r>
              <a:rPr lang="en-US" sz="1800" dirty="0" smtClean="0"/>
              <a:t> from another cell </a:t>
            </a:r>
            <a:r>
              <a:rPr lang="en-US" sz="1800" b="1" dirty="0" smtClean="0">
                <a:solidFill>
                  <a:srgbClr val="00B0F0"/>
                </a:solidFill>
              </a:rPr>
              <a:t>c’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is the length (number of steps) of the shortest route between </a:t>
            </a:r>
            <a:r>
              <a:rPr lang="en-US" sz="1800" b="1" dirty="0" smtClean="0">
                <a:solidFill>
                  <a:srgbClr val="00B0F0"/>
                </a:solidFill>
              </a:rPr>
              <a:t>c</a:t>
            </a:r>
            <a:r>
              <a:rPr lang="en-US" sz="1800" dirty="0" smtClean="0"/>
              <a:t> and </a:t>
            </a:r>
            <a:r>
              <a:rPr lang="en-US" sz="1800" b="1" dirty="0" smtClean="0">
                <a:solidFill>
                  <a:srgbClr val="00B0F0"/>
                </a:solidFill>
              </a:rPr>
              <a:t>c’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dirty="0" smtClean="0"/>
              <a:t>We shall design algorithm for computing </a:t>
            </a:r>
            <a:r>
              <a:rPr lang="en-US" sz="1800" b="1" dirty="0" smtClean="0">
                <a:solidFill>
                  <a:srgbClr val="7030A0"/>
                </a:solidFill>
              </a:rPr>
              <a:t>distance</a:t>
            </a:r>
            <a:r>
              <a:rPr lang="en-US" sz="1800" b="1" dirty="0" smtClean="0"/>
              <a:t> of each cell from the start-cell.</a:t>
            </a:r>
          </a:p>
          <a:p>
            <a:pPr marL="0" indent="0">
              <a:buNone/>
            </a:pPr>
            <a:r>
              <a:rPr lang="en-US" sz="1800" dirty="0" smtClean="0"/>
              <a:t>     As an exercise, you should extend it to a data structure for retrieving shortest route.</a:t>
            </a:r>
            <a:endParaRPr lang="en-US" sz="1800" b="1" dirty="0"/>
          </a:p>
        </p:txBody>
      </p:sp>
      <p:sp>
        <p:nvSpPr>
          <p:cNvPr id="101" name="Right Arrow 100"/>
          <p:cNvSpPr/>
          <p:nvPr/>
        </p:nvSpPr>
        <p:spPr>
          <a:xfrm>
            <a:off x="2133600" y="16764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16220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16002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2579649" y="1600200"/>
            <a:ext cx="208156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635837" y="20574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2791326" y="1752600"/>
            <a:ext cx="1094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886200" y="1765265"/>
            <a:ext cx="0" cy="1734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86200" y="1917665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343400" y="1938704"/>
            <a:ext cx="0" cy="411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691324" y="2350351"/>
            <a:ext cx="6520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712037" y="2236765"/>
            <a:ext cx="1" cy="113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228600" y="6019800"/>
            <a:ext cx="8153400" cy="457200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Ribbon 2"/>
          <p:cNvSpPr/>
          <p:nvPr/>
        </p:nvSpPr>
        <p:spPr>
          <a:xfrm>
            <a:off x="6200275" y="2033704"/>
            <a:ext cx="3019925" cy="154769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Don’t proceed to the next slide until you are convinced about the non-triviality and beauty of this problem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9009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uiExpand="1" build="p"/>
      <p:bldP spid="6" grpId="0" animBg="1"/>
      <p:bldP spid="68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Get</a:t>
            </a:r>
            <a:r>
              <a:rPr lang="en-US" sz="4000" b="1" dirty="0" smtClean="0">
                <a:solidFill>
                  <a:srgbClr val="7030A0"/>
                </a:solidFill>
              </a:rPr>
              <a:t> inspiration </a:t>
            </a:r>
            <a:r>
              <a:rPr lang="en-US" sz="4000" b="1" dirty="0" smtClean="0"/>
              <a:t>from nature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 descr="http://www.ripples.ca/_mndata/ripples/uploaded_images/976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4100"/>
            <a:ext cx="822960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Ribbon 6"/>
          <p:cNvSpPr/>
          <p:nvPr/>
        </p:nvSpPr>
        <p:spPr>
          <a:xfrm>
            <a:off x="1447800" y="5638800"/>
            <a:ext cx="6858000" cy="609600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he ripples travels along  the shortest route 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AutoShape 2" descr="https://encrypted-tbn1.google.com/images?q=tbn:ANd9GcQu5xWADgyXuXBbHGgEgKxPr7_Uqdn8GPakQl5GNRbSF3zXVKBb"/>
          <p:cNvSpPr>
            <a:spLocks noChangeAspect="1" noChangeArrowheads="1"/>
          </p:cNvSpPr>
          <p:nvPr/>
        </p:nvSpPr>
        <p:spPr bwMode="auto">
          <a:xfrm>
            <a:off x="155575" y="-884238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0" y="3810000"/>
            <a:ext cx="381000" cy="1828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696200" y="4419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>
            <a:endCxn id="9" idx="2"/>
          </p:cNvCxnSpPr>
          <p:nvPr/>
        </p:nvCxnSpPr>
        <p:spPr>
          <a:xfrm>
            <a:off x="4572000" y="3810000"/>
            <a:ext cx="3124200" cy="76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2000" y="3810000"/>
            <a:ext cx="3276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848600" y="38100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883544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4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Shortest route in a </a:t>
            </a:r>
            <a:r>
              <a:rPr lang="en-US" sz="4000" dirty="0" smtClean="0"/>
              <a:t>grid</a:t>
            </a:r>
            <a:br>
              <a:rPr lang="en-US" sz="4000" dirty="0" smtClean="0"/>
            </a:br>
            <a:r>
              <a:rPr lang="en-US" sz="2800" b="1" dirty="0" err="1" smtClean="0">
                <a:solidFill>
                  <a:srgbClr val="7030A0"/>
                </a:solidFill>
              </a:rPr>
              <a:t>nontriviality</a:t>
            </a:r>
            <a:r>
              <a:rPr lang="en-US" sz="2800" b="1" dirty="0" smtClean="0">
                <a:solidFill>
                  <a:srgbClr val="7030A0"/>
                </a:solidFill>
              </a:rPr>
              <a:t> of the problem 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2579649" y="2209800"/>
            <a:ext cx="208156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2791326" y="2362200"/>
            <a:ext cx="1552074" cy="597751"/>
            <a:chOff x="2791326" y="2362200"/>
            <a:chExt cx="1552074" cy="597751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791326" y="2362200"/>
              <a:ext cx="1094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886200" y="2374865"/>
              <a:ext cx="0" cy="173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886200" y="2527265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343400" y="2548304"/>
              <a:ext cx="0" cy="411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691324" y="2959951"/>
              <a:ext cx="6520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712037" y="2846365"/>
              <a:ext cx="1" cy="113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600200" y="5867400"/>
            <a:ext cx="5486400" cy="762000"/>
            <a:chOff x="1600200" y="5867400"/>
            <a:chExt cx="5486400" cy="762000"/>
          </a:xfrm>
        </p:grpSpPr>
        <p:sp>
          <p:nvSpPr>
            <p:cNvPr id="110" name="Down Ribbon 109"/>
            <p:cNvSpPr/>
            <p:nvPr/>
          </p:nvSpPr>
          <p:spPr>
            <a:xfrm>
              <a:off x="1600200" y="5867400"/>
              <a:ext cx="5486400" cy="762000"/>
            </a:xfrm>
            <a:prstGeom prst="ribbon">
              <a:avLst>
                <a:gd name="adj1" fmla="val 16667"/>
                <a:gd name="adj2" fmla="val 75000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Create a ripple at the start cell and trace the path it takes to 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5-Point Star 70"/>
            <p:cNvSpPr/>
            <p:nvPr/>
          </p:nvSpPr>
          <p:spPr>
            <a:xfrm>
              <a:off x="5334000" y="6400801"/>
              <a:ext cx="152400" cy="152399"/>
            </a:xfrm>
            <a:prstGeom prst="star5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371600" y="1447800"/>
            <a:ext cx="6934200" cy="609600"/>
            <a:chOff x="1371600" y="1447800"/>
            <a:chExt cx="6934200" cy="609600"/>
          </a:xfrm>
        </p:grpSpPr>
        <p:sp>
          <p:nvSpPr>
            <p:cNvPr id="69" name="Down Ribbon 68"/>
            <p:cNvSpPr/>
            <p:nvPr/>
          </p:nvSpPr>
          <p:spPr>
            <a:xfrm>
              <a:off x="1371600" y="1447800"/>
              <a:ext cx="6934200" cy="609600"/>
            </a:xfrm>
            <a:prstGeom prst="ribbon">
              <a:avLst>
                <a:gd name="adj1" fmla="val 16667"/>
                <a:gd name="adj2" fmla="val 75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How to find the shortest route to      in the grid</a:t>
              </a:r>
              <a:r>
                <a:rPr lang="en-US" b="1" dirty="0" smtClean="0">
                  <a:solidFill>
                    <a:schemeClr val="tx1"/>
                  </a:solidFill>
                </a:rPr>
                <a:t> ?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5-Point Star 73"/>
            <p:cNvSpPr/>
            <p:nvPr/>
          </p:nvSpPr>
          <p:spPr>
            <a:xfrm>
              <a:off x="5723021" y="1752599"/>
              <a:ext cx="152400" cy="152399"/>
            </a:xfrm>
            <a:prstGeom prst="star5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34230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propagation </a:t>
            </a:r>
            <a:r>
              <a:rPr lang="en-US" sz="2800" b="1" dirty="0"/>
              <a:t>of a </a:t>
            </a:r>
            <a:r>
              <a:rPr lang="en-US" sz="2800" b="1" dirty="0" smtClean="0"/>
              <a:t>ripple from </a:t>
            </a:r>
            <a:r>
              <a:rPr lang="en-US" sz="2800" b="1" dirty="0" smtClean="0">
                <a:solidFill>
                  <a:srgbClr val="0070C0"/>
                </a:solidFill>
              </a:rPr>
              <a:t>the start cell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2579649" y="2209800"/>
            <a:ext cx="208156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683727" y="2322241"/>
            <a:ext cx="288073" cy="319220"/>
            <a:chOff x="2683727" y="2322241"/>
            <a:chExt cx="288073" cy="319220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771270" y="2322241"/>
              <a:ext cx="20053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76" idx="2"/>
            </p:cNvCxnSpPr>
            <p:nvPr/>
          </p:nvCxnSpPr>
          <p:spPr>
            <a:xfrm>
              <a:off x="2683727" y="2438400"/>
              <a:ext cx="0" cy="2030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5-Point Star 66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9525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</a:t>
            </a:r>
            <a:r>
              <a:rPr lang="en-US" sz="2800" b="1" dirty="0" smtClean="0">
                <a:solidFill>
                  <a:srgbClr val="7030A0"/>
                </a:solidFill>
              </a:rPr>
              <a:t> reaches </a:t>
            </a:r>
            <a:r>
              <a:rPr lang="en-US" sz="2800" b="1" dirty="0" smtClean="0"/>
              <a:t>cells at </a:t>
            </a:r>
            <a:r>
              <a:rPr lang="en-US" sz="2800" b="1" dirty="0" smtClean="0">
                <a:solidFill>
                  <a:srgbClr val="C00000"/>
                </a:solidFill>
              </a:rPr>
              <a:t>distance 1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step 1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590800" y="2231656"/>
            <a:ext cx="397727" cy="398196"/>
            <a:chOff x="2802673" y="2309698"/>
            <a:chExt cx="397727" cy="398196"/>
          </a:xfrm>
        </p:grpSpPr>
        <p:sp>
          <p:nvSpPr>
            <p:cNvPr id="81" name="Rectangle 80"/>
            <p:cNvSpPr/>
            <p:nvPr/>
          </p:nvSpPr>
          <p:spPr>
            <a:xfrm>
              <a:off x="2992244" y="2309698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02673" y="2502992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9" y="2209800"/>
            <a:ext cx="208156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6169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</a:t>
            </a:r>
            <a:r>
              <a:rPr lang="en-US" sz="2800" b="1" dirty="0" smtClean="0">
                <a:solidFill>
                  <a:srgbClr val="7030A0"/>
                </a:solidFill>
              </a:rPr>
              <a:t> reaches </a:t>
            </a:r>
            <a:r>
              <a:rPr lang="en-US" sz="2800" b="1" dirty="0" smtClean="0"/>
              <a:t>cells at </a:t>
            </a:r>
            <a:r>
              <a:rPr lang="en-US" sz="2800" b="1" dirty="0" smtClean="0">
                <a:solidFill>
                  <a:srgbClr val="C00000"/>
                </a:solidFill>
              </a:rPr>
              <a:t>distance 2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step 2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408565" cy="433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601951" y="2231656"/>
            <a:ext cx="609600" cy="600543"/>
            <a:chOff x="2590800" y="2309698"/>
            <a:chExt cx="609600" cy="600543"/>
          </a:xfrm>
        </p:grpSpPr>
        <p:sp>
          <p:nvSpPr>
            <p:cNvPr id="81" name="Rectangle 80"/>
            <p:cNvSpPr/>
            <p:nvPr/>
          </p:nvSpPr>
          <p:spPr>
            <a:xfrm>
              <a:off x="2992244" y="2309698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02673" y="2502992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90800" y="2705339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5-Point Star 63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0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6762</TotalTime>
  <Words>650</Words>
  <Application>Microsoft Office PowerPoint</Application>
  <PresentationFormat>On-screen Show (4:3)</PresentationFormat>
  <Paragraphs>185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Shortest route in a grid with obstacles</vt:lpstr>
      <vt:lpstr>Shortest route in a grid </vt:lpstr>
      <vt:lpstr>Step 1: </vt:lpstr>
      <vt:lpstr>Shortest route in a grid nontriviality of the problem </vt:lpstr>
      <vt:lpstr>Get inspiration from nature</vt:lpstr>
      <vt:lpstr>Shortest route in a grid nontriviality of the problem </vt:lpstr>
      <vt:lpstr>propagation of a ripple from the start cell</vt:lpstr>
      <vt:lpstr>ripple reaches cells at distance 1 in step 1</vt:lpstr>
      <vt:lpstr>ripple reaches cells at distance 2 in step 2</vt:lpstr>
      <vt:lpstr>ripple reaches cells at distance 3 in step 3</vt:lpstr>
      <vt:lpstr>ripple reaches cells at distance 8 in step 8</vt:lpstr>
      <vt:lpstr>ripple reaches cells at distance 9 in step 9</vt:lpstr>
      <vt:lpstr>ripple reaches cells at distance 10 in step 10</vt:lpstr>
      <vt:lpstr>ripple reaches cells at distance 11 in step 11</vt:lpstr>
      <vt:lpstr>ripple reaches cells at distance 12 in step 12</vt:lpstr>
      <vt:lpstr>ripple reaches cells at distance 13 in step 13</vt:lpstr>
      <vt:lpstr>ripple reaches cells at distance 14 in step 14</vt:lpstr>
      <vt:lpstr>ripple reaches cells at distance 15 in step 15</vt:lpstr>
      <vt:lpstr>Step 2:  Designing algorithm for distances in grid</vt:lpstr>
      <vt:lpstr> </vt:lpstr>
      <vt:lpstr> </vt:lpstr>
      <vt:lpstr> </vt:lpstr>
      <vt:lpstr>Distance from the start cell</vt:lpstr>
      <vt:lpstr> </vt:lpstr>
      <vt:lpstr> </vt:lpstr>
      <vt:lpstr> </vt:lpstr>
      <vt:lpstr> </vt:lpstr>
      <vt:lpstr> </vt:lpstr>
      <vt:lpstr> </vt:lpstr>
      <vt:lpstr> </vt:lpstr>
      <vt:lpstr>The first (not so elegant) algorithm  (to compute distance to all cells in the grid)</vt:lpstr>
      <vt:lpstr>Towards an elegant algorithm …</vt:lpstr>
      <vt:lpstr>Keep a queue Q</vt:lpstr>
      <vt:lpstr>An elegant algorithm  (to compute distance to all cells in the grid)</vt:lpstr>
      <vt:lpstr>Proof of correctness of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admin</cp:lastModifiedBy>
  <cp:revision>825</cp:revision>
  <dcterms:created xsi:type="dcterms:W3CDTF">2011-12-03T04:13:03Z</dcterms:created>
  <dcterms:modified xsi:type="dcterms:W3CDTF">2017-02-03T18:18:14Z</dcterms:modified>
</cp:coreProperties>
</file>