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7-1.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8-1.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000000"/>
          </a:solidFill>
          <a:ln w="13811">
            <a:solidFill>
              <a:srgbClr val="565151"/>
            </a:solidFill>
            <a:prstDash val="solid"/>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000000">
              <a:alpha val="80000"/>
            </a:srgbClr>
          </a:solidFill>
          <a:ln/>
        </p:spPr>
      </p:sp>
      <p:sp>
        <p:nvSpPr>
          <p:cNvPr id="6" name="Text 3"/>
          <p:cNvSpPr/>
          <p:nvPr/>
        </p:nvSpPr>
        <p:spPr>
          <a:xfrm>
            <a:off x="2037993" y="2256949"/>
            <a:ext cx="10554414" cy="1666399"/>
          </a:xfrm>
          <a:prstGeom prst="rect">
            <a:avLst/>
          </a:prstGeom>
          <a:noFill/>
          <a:ln/>
        </p:spPr>
        <p:txBody>
          <a:bodyPr wrap="square" rtlCol="0" anchor="t"/>
          <a:lstStyle/>
          <a:p>
            <a:pPr indent="0" marL="0">
              <a:lnSpc>
                <a:spcPts val="6561"/>
              </a:lnSpc>
              <a:buNone/>
            </a:pPr>
            <a:r>
              <a:rPr lang="en-US" sz="5249" b="1" spc="-157" kern="0" dirty="0">
                <a:solidFill>
                  <a:srgbClr val="FFFFFF"/>
                </a:solidFill>
                <a:latin typeface="Inter" pitchFamily="34" charset="0"/>
                <a:ea typeface="Inter" pitchFamily="34" charset="-122"/>
                <a:cs typeface="Inter" pitchFamily="34" charset="-120"/>
              </a:rPr>
              <a:t>Incorporating Advanced Machine Learning Algorithms in Big Data</a:t>
            </a:r>
            <a:endParaRPr lang="en-US" sz="5249" dirty="0"/>
          </a:p>
        </p:txBody>
      </p:sp>
      <p:sp>
        <p:nvSpPr>
          <p:cNvPr id="7" name="Text 4"/>
          <p:cNvSpPr/>
          <p:nvPr/>
        </p:nvSpPr>
        <p:spPr>
          <a:xfrm>
            <a:off x="2037993" y="4256603"/>
            <a:ext cx="10554414" cy="1066205"/>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Discover how advanced machine learning algorithms can revolutionize predictive analysis and anomaly detection in big data. Explore the benefits and use cases of incorporating these algorithms, as well as the challenges and future prospects of their application.</a:t>
            </a:r>
            <a:endParaRPr lang="en-US" sz="1750" dirty="0"/>
          </a:p>
        </p:txBody>
      </p:sp>
      <p:sp>
        <p:nvSpPr>
          <p:cNvPr id="8" name="Shape 5"/>
          <p:cNvSpPr/>
          <p:nvPr/>
        </p:nvSpPr>
        <p:spPr>
          <a:xfrm>
            <a:off x="2037993" y="5572720"/>
            <a:ext cx="355402" cy="355402"/>
          </a:xfrm>
          <a:prstGeom prst="roundRect">
            <a:avLst>
              <a:gd name="adj" fmla="val 25726039"/>
            </a:avLst>
          </a:prstGeom>
          <a:solidFill>
            <a:srgbClr val="75868C"/>
          </a:solidFill>
          <a:ln w="7620">
            <a:solidFill>
              <a:srgbClr val="FFFFFF"/>
            </a:solidFill>
            <a:prstDash val="solid"/>
          </a:ln>
        </p:spPr>
      </p:sp>
      <p:sp>
        <p:nvSpPr>
          <p:cNvPr id="9" name="Text 6"/>
          <p:cNvSpPr/>
          <p:nvPr/>
        </p:nvSpPr>
        <p:spPr>
          <a:xfrm>
            <a:off x="2120979" y="5567601"/>
            <a:ext cx="189309" cy="365760"/>
          </a:xfrm>
          <a:prstGeom prst="rect">
            <a:avLst/>
          </a:prstGeom>
          <a:noFill/>
          <a:ln/>
        </p:spPr>
        <p:txBody>
          <a:bodyPr wrap="none" rtlCol="0" anchor="t"/>
          <a:lstStyle/>
          <a:p>
            <a:pPr algn="ctr" indent="0" marL="0">
              <a:lnSpc>
                <a:spcPts val="2880"/>
              </a:lnSpc>
              <a:buNone/>
            </a:pPr>
            <a:r>
              <a:rPr lang="en-US" sz="1152" spc="-35" kern="0" dirty="0">
                <a:solidFill>
                  <a:srgbClr val="3C3838"/>
                </a:solidFill>
                <a:latin typeface="Inter" pitchFamily="34" charset="0"/>
                <a:ea typeface="Inter" pitchFamily="34" charset="-122"/>
                <a:cs typeface="Inter" pitchFamily="34" charset="-120"/>
              </a:rPr>
              <a:t>AR</a:t>
            </a:r>
            <a:endParaRPr lang="en-US" sz="1152" dirty="0"/>
          </a:p>
        </p:txBody>
      </p:sp>
      <p:sp>
        <p:nvSpPr>
          <p:cNvPr id="10" name="Text 7"/>
          <p:cNvSpPr/>
          <p:nvPr/>
        </p:nvSpPr>
        <p:spPr>
          <a:xfrm>
            <a:off x="2504480" y="5578197"/>
            <a:ext cx="2780705" cy="388858"/>
          </a:xfrm>
          <a:prstGeom prst="rect">
            <a:avLst/>
          </a:prstGeom>
          <a:noFill/>
          <a:ln/>
        </p:spPr>
        <p:txBody>
          <a:bodyPr wrap="none" rtlCol="0" anchor="t"/>
          <a:lstStyle/>
          <a:p>
            <a:pPr algn="l" indent="0" marL="0">
              <a:lnSpc>
                <a:spcPts val="3062"/>
              </a:lnSpc>
              <a:buNone/>
            </a:pPr>
            <a:r>
              <a:rPr lang="en-US" sz="2187" b="1" spc="-35" kern="0" dirty="0">
                <a:solidFill>
                  <a:srgbClr val="E5E0DF"/>
                </a:solidFill>
                <a:latin typeface="Inter" pitchFamily="34" charset="0"/>
                <a:ea typeface="Inter" pitchFamily="34" charset="-122"/>
                <a:cs typeface="Inter" pitchFamily="34" charset="-120"/>
              </a:rPr>
              <a:t>by Ahmed Riyas kaan</a:t>
            </a:r>
            <a:endParaRPr lang="en-US" sz="2187" dirty="0"/>
          </a:p>
        </p:txBody>
      </p:sp>
      <p:pic>
        <p:nvPicPr>
          <p:cNvPr id="11"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2037993" y="2834640"/>
            <a:ext cx="5374124" cy="694373"/>
          </a:xfrm>
          <a:prstGeom prst="rect">
            <a:avLst/>
          </a:prstGeom>
          <a:noFill/>
          <a:ln/>
        </p:spPr>
        <p:txBody>
          <a:bodyPr wrap="none" rtlCol="0" anchor="t"/>
          <a:lstStyle/>
          <a:p>
            <a:pPr indent="0" marL="0">
              <a:lnSpc>
                <a:spcPts val="5468"/>
              </a:lnSpc>
              <a:buNone/>
            </a:pPr>
            <a:r>
              <a:rPr lang="en-US" sz="4374" b="1" spc="-131" kern="0" dirty="0">
                <a:solidFill>
                  <a:srgbClr val="FFFFFF"/>
                </a:solidFill>
                <a:latin typeface="Inter" pitchFamily="34" charset="0"/>
                <a:ea typeface="Inter" pitchFamily="34" charset="-122"/>
                <a:cs typeface="Inter" pitchFamily="34" charset="-120"/>
              </a:rPr>
              <a:t>Overview of Big Data</a:t>
            </a:r>
            <a:endParaRPr lang="en-US" sz="4374" dirty="0"/>
          </a:p>
        </p:txBody>
      </p:sp>
      <p:sp>
        <p:nvSpPr>
          <p:cNvPr id="5" name="Text 3"/>
          <p:cNvSpPr/>
          <p:nvPr/>
        </p:nvSpPr>
        <p:spPr>
          <a:xfrm>
            <a:off x="2037993" y="3973354"/>
            <a:ext cx="10554414" cy="1421606"/>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Big data refers to the massive amount of structured and unstructured data that organizations collect. This data holds valuable insights and patterns that can be used to drive business decisions and innovation. However, analyzing and making sense of big data can be challenging without the right tools and techniques.</a:t>
            </a:r>
            <a:endParaRPr lang="en-US" sz="1750" dirty="0"/>
          </a:p>
        </p:txBody>
      </p:sp>
      <p:pic>
        <p:nvPicPr>
          <p:cNvPr id="6"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2037993" y="2487454"/>
            <a:ext cx="10554414" cy="1388745"/>
          </a:xfrm>
          <a:prstGeom prst="rect">
            <a:avLst/>
          </a:prstGeom>
          <a:noFill/>
          <a:ln/>
        </p:spPr>
        <p:txBody>
          <a:bodyPr wrap="square" rtlCol="0" anchor="t"/>
          <a:lstStyle/>
          <a:p>
            <a:pPr indent="0" marL="0">
              <a:lnSpc>
                <a:spcPts val="5468"/>
              </a:lnSpc>
              <a:buNone/>
            </a:pPr>
            <a:r>
              <a:rPr lang="en-US" sz="4374" b="1" spc="-131" kern="0" dirty="0">
                <a:solidFill>
                  <a:srgbClr val="FFFFFF"/>
                </a:solidFill>
                <a:latin typeface="Inter" pitchFamily="34" charset="0"/>
                <a:ea typeface="Inter" pitchFamily="34" charset="-122"/>
                <a:cs typeface="Inter" pitchFamily="34" charset="-120"/>
              </a:rPr>
              <a:t>Importance of Predictive Analysis and Anomaly Detection</a:t>
            </a:r>
            <a:endParaRPr lang="en-US" sz="4374" dirty="0"/>
          </a:p>
        </p:txBody>
      </p:sp>
      <p:sp>
        <p:nvSpPr>
          <p:cNvPr id="5" name="Text 3"/>
          <p:cNvSpPr/>
          <p:nvPr/>
        </p:nvSpPr>
        <p:spPr>
          <a:xfrm>
            <a:off x="2037993" y="4320540"/>
            <a:ext cx="10554414" cy="1421606"/>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Predictive analysis helps organizations forecast future trends and outcomes based on historical data. By identifying patterns and correlations, businesses can make informed decisions and take proactive measures. Anomaly detection, on the other hand, helps identify unusual or abnormal data points that may indicate fraudulent activities, system failures, or cybersecurity threats.</a:t>
            </a:r>
            <a:endParaRPr lang="en-US" sz="1750" dirty="0"/>
          </a:p>
        </p:txBody>
      </p:sp>
      <p:pic>
        <p:nvPicPr>
          <p:cNvPr id="6"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2037993" y="2487454"/>
            <a:ext cx="10554414" cy="1388745"/>
          </a:xfrm>
          <a:prstGeom prst="rect">
            <a:avLst/>
          </a:prstGeom>
          <a:noFill/>
          <a:ln/>
        </p:spPr>
        <p:txBody>
          <a:bodyPr wrap="square" rtlCol="0" anchor="t"/>
          <a:lstStyle/>
          <a:p>
            <a:pPr indent="0" marL="0">
              <a:lnSpc>
                <a:spcPts val="5468"/>
              </a:lnSpc>
              <a:buNone/>
            </a:pPr>
            <a:r>
              <a:rPr lang="en-US" sz="4374" b="1" spc="-131" kern="0" dirty="0">
                <a:solidFill>
                  <a:srgbClr val="FFFFFF"/>
                </a:solidFill>
                <a:latin typeface="Inter" pitchFamily="34" charset="0"/>
                <a:ea typeface="Inter" pitchFamily="34" charset="-122"/>
                <a:cs typeface="Inter" pitchFamily="34" charset="-120"/>
              </a:rPr>
              <a:t>Machine Learning Algorithms for Predictive Analysis</a:t>
            </a:r>
            <a:endParaRPr lang="en-US" sz="4374" dirty="0"/>
          </a:p>
        </p:txBody>
      </p:sp>
      <p:sp>
        <p:nvSpPr>
          <p:cNvPr id="5" name="Text 3"/>
          <p:cNvSpPr/>
          <p:nvPr/>
        </p:nvSpPr>
        <p:spPr>
          <a:xfrm>
            <a:off x="2037993" y="4320540"/>
            <a:ext cx="10554414" cy="1421606"/>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Machine learning algorithms are automated models that can learn from data, identify patterns, and make predictions. These algorithms have proven to be highly effective in predictive analysis in big data. They can analyze vast amounts of data and extract valuable insights, enabling businesses to optimize processes, detect customer preferences, and make data-driven decisions.</a:t>
            </a:r>
            <a:endParaRPr lang="en-US" sz="1750" dirty="0"/>
          </a:p>
        </p:txBody>
      </p:sp>
      <p:pic>
        <p:nvPicPr>
          <p:cNvPr id="6"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2037993" y="2487454"/>
            <a:ext cx="10554414" cy="1388745"/>
          </a:xfrm>
          <a:prstGeom prst="rect">
            <a:avLst/>
          </a:prstGeom>
          <a:noFill/>
          <a:ln/>
        </p:spPr>
        <p:txBody>
          <a:bodyPr wrap="square" rtlCol="0" anchor="t"/>
          <a:lstStyle/>
          <a:p>
            <a:pPr indent="0" marL="0">
              <a:lnSpc>
                <a:spcPts val="5468"/>
              </a:lnSpc>
              <a:buNone/>
            </a:pPr>
            <a:r>
              <a:rPr lang="en-US" sz="4374" b="1" spc="-131" kern="0" dirty="0">
                <a:solidFill>
                  <a:srgbClr val="FFFFFF"/>
                </a:solidFill>
                <a:latin typeface="Inter" pitchFamily="34" charset="0"/>
                <a:ea typeface="Inter" pitchFamily="34" charset="-122"/>
                <a:cs typeface="Inter" pitchFamily="34" charset="-120"/>
              </a:rPr>
              <a:t>Machine Learning Algorithms for Anomaly Detection</a:t>
            </a:r>
            <a:endParaRPr lang="en-US" sz="4374" dirty="0"/>
          </a:p>
        </p:txBody>
      </p:sp>
      <p:sp>
        <p:nvSpPr>
          <p:cNvPr id="5" name="Text 3"/>
          <p:cNvSpPr/>
          <p:nvPr/>
        </p:nvSpPr>
        <p:spPr>
          <a:xfrm>
            <a:off x="2037993" y="4320540"/>
            <a:ext cx="10554414" cy="1421606"/>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Anomaly detection in big data involves identifying abnormal patterns or outliers that deviate from the expected behavior. This is crucial for detecting fraud, system malfunctions, or any unexpected events. Advanced machine learning algorithms play a critical role in effectively detecting anomalies by analyzing complex datasets and establishing baseline patterns to identify deviations.</a:t>
            </a:r>
            <a:endParaRPr lang="en-US" sz="1750" dirty="0"/>
          </a:p>
        </p:txBody>
      </p:sp>
      <p:pic>
        <p:nvPicPr>
          <p:cNvPr id="6"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2037993" y="2487454"/>
            <a:ext cx="10554414" cy="1388745"/>
          </a:xfrm>
          <a:prstGeom prst="rect">
            <a:avLst/>
          </a:prstGeom>
          <a:noFill/>
          <a:ln/>
        </p:spPr>
        <p:txBody>
          <a:bodyPr wrap="square" rtlCol="0" anchor="t"/>
          <a:lstStyle/>
          <a:p>
            <a:pPr indent="0" marL="0">
              <a:lnSpc>
                <a:spcPts val="5468"/>
              </a:lnSpc>
              <a:buNone/>
            </a:pPr>
            <a:r>
              <a:rPr lang="en-US" sz="4374" b="1" spc="-131" kern="0" dirty="0">
                <a:solidFill>
                  <a:srgbClr val="FFFFFF"/>
                </a:solidFill>
                <a:latin typeface="Inter" pitchFamily="34" charset="0"/>
                <a:ea typeface="Inter" pitchFamily="34" charset="-122"/>
                <a:cs typeface="Inter" pitchFamily="34" charset="-120"/>
              </a:rPr>
              <a:t>Benefits of Incorporating Advanced Algorithms</a:t>
            </a:r>
            <a:endParaRPr lang="en-US" sz="4374" dirty="0"/>
          </a:p>
        </p:txBody>
      </p:sp>
      <p:sp>
        <p:nvSpPr>
          <p:cNvPr id="5" name="Text 3"/>
          <p:cNvSpPr/>
          <p:nvPr/>
        </p:nvSpPr>
        <p:spPr>
          <a:xfrm>
            <a:off x="2037993" y="4320540"/>
            <a:ext cx="10554414" cy="1421606"/>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Incorporating advanced machine learning algorithms in big data has numerous benefits. These algorithms can improve the accuracy and efficiency of predictive analysis and anomaly detection, allowing organizations to make more informed decisions. They can also reduce false positives and false negatives by learning from historical data and adapting to changing patterns.</a:t>
            </a:r>
            <a:endParaRPr lang="en-US" sz="1750" dirty="0"/>
          </a:p>
        </p:txBody>
      </p:sp>
      <p:pic>
        <p:nvPicPr>
          <p:cNvPr id="6"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2037993" y="2656880"/>
            <a:ext cx="8528328" cy="694373"/>
          </a:xfrm>
          <a:prstGeom prst="rect">
            <a:avLst/>
          </a:prstGeom>
          <a:noFill/>
          <a:ln/>
        </p:spPr>
        <p:txBody>
          <a:bodyPr wrap="none" rtlCol="0" anchor="t"/>
          <a:lstStyle/>
          <a:p>
            <a:pPr indent="0" marL="0">
              <a:lnSpc>
                <a:spcPts val="5468"/>
              </a:lnSpc>
              <a:buNone/>
            </a:pPr>
            <a:r>
              <a:rPr lang="en-US" sz="4374" b="1" spc="-131" kern="0" dirty="0">
                <a:solidFill>
                  <a:srgbClr val="FFFFFF"/>
                </a:solidFill>
                <a:latin typeface="Inter" pitchFamily="34" charset="0"/>
                <a:ea typeface="Inter" pitchFamily="34" charset="-122"/>
                <a:cs typeface="Inter" pitchFamily="34" charset="-120"/>
              </a:rPr>
              <a:t>Challenges in Anomaly Detection</a:t>
            </a:r>
            <a:endParaRPr lang="en-US" sz="4374" dirty="0"/>
          </a:p>
        </p:txBody>
      </p:sp>
      <p:sp>
        <p:nvSpPr>
          <p:cNvPr id="5" name="Text 3"/>
          <p:cNvSpPr/>
          <p:nvPr/>
        </p:nvSpPr>
        <p:spPr>
          <a:xfrm>
            <a:off x="2037993" y="3795593"/>
            <a:ext cx="10554414" cy="1777008"/>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Anomaly detection in big data poses several challenges. One of the main challenges is the sheer volume and complexity of data, making it difficult to identify genuine anomalies from normal variations. Another challenge is the need for real-time anomaly detection to minimize the potential impact of abnormal events. Advanced machine learning algorithms can address these challenges and enhance the accuracy of anomaly detection.</a:t>
            </a:r>
            <a:endParaRPr lang="en-US" sz="1750" dirty="0"/>
          </a:p>
        </p:txBody>
      </p:sp>
      <p:pic>
        <p:nvPicPr>
          <p:cNvPr id="6"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2037993" y="2656880"/>
            <a:ext cx="4443889" cy="694373"/>
          </a:xfrm>
          <a:prstGeom prst="rect">
            <a:avLst/>
          </a:prstGeom>
          <a:noFill/>
          <a:ln/>
        </p:spPr>
        <p:txBody>
          <a:bodyPr wrap="none" rtlCol="0" anchor="t"/>
          <a:lstStyle/>
          <a:p>
            <a:pPr indent="0" marL="0">
              <a:lnSpc>
                <a:spcPts val="5468"/>
              </a:lnSpc>
              <a:buNone/>
            </a:pPr>
            <a:r>
              <a:rPr lang="en-US" sz="4374" b="1" spc="-131" kern="0" dirty="0">
                <a:solidFill>
                  <a:srgbClr val="FFFFFF"/>
                </a:solidFill>
                <a:latin typeface="Inter" pitchFamily="34" charset="0"/>
                <a:ea typeface="Inter" pitchFamily="34" charset="-122"/>
                <a:cs typeface="Inter" pitchFamily="34" charset="-120"/>
              </a:rPr>
              <a:t>Conclusion</a:t>
            </a:r>
            <a:endParaRPr lang="en-US" sz="4374" dirty="0"/>
          </a:p>
        </p:txBody>
      </p:sp>
      <p:sp>
        <p:nvSpPr>
          <p:cNvPr id="5" name="Text 3"/>
          <p:cNvSpPr/>
          <p:nvPr/>
        </p:nvSpPr>
        <p:spPr>
          <a:xfrm>
            <a:off x="2037993" y="3795593"/>
            <a:ext cx="10554414" cy="1777008"/>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By incorporating advanced machine learning algorithms, organizations can unlock the true potential of big data for predictive analysis and anomaly detection. These algorithms offer unparalleled insights and accuracy, enabling businesses to make data-driven decisions, mitigate risks, and stay ahead of the competition. As technology continues to evolve, the future prospects of using machine learning algorithms in big data are promising.</a:t>
            </a:r>
            <a:endParaRPr lang="en-US" sz="1750" dirty="0"/>
          </a:p>
        </p:txBody>
      </p:sp>
      <p:pic>
        <p:nvPicPr>
          <p:cNvPr id="6"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2023-10-08T04:50:47Z</dcterms:created>
  <dcterms:modified xsi:type="dcterms:W3CDTF">2023-10-08T04:50:47Z</dcterms:modified>
</cp:coreProperties>
</file>