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3.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8"/>
  </p:notesMasterIdLst>
  <p:sldIdLst>
    <p:sldId id="256" r:id="rId2"/>
    <p:sldId id="716" r:id="rId3"/>
    <p:sldId id="718" r:id="rId4"/>
    <p:sldId id="714" r:id="rId5"/>
    <p:sldId id="720" r:id="rId6"/>
    <p:sldId id="721" r:id="rId7"/>
    <p:sldId id="717" r:id="rId8"/>
    <p:sldId id="719" r:id="rId9"/>
    <p:sldId id="676" r:id="rId10"/>
    <p:sldId id="723" r:id="rId11"/>
    <p:sldId id="725" r:id="rId12"/>
    <p:sldId id="724" r:id="rId13"/>
    <p:sldId id="726" r:id="rId14"/>
    <p:sldId id="730" r:id="rId15"/>
    <p:sldId id="732" r:id="rId16"/>
    <p:sldId id="73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2686" autoAdjust="0"/>
  </p:normalViewPr>
  <p:slideViewPr>
    <p:cSldViewPr snapToGrid="0">
      <p:cViewPr varScale="1">
        <p:scale>
          <a:sx n="63" d="100"/>
          <a:sy n="63" d="100"/>
        </p:scale>
        <p:origin x="864" y="44"/>
      </p:cViewPr>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51" d="100"/>
          <a:sy n="51" d="100"/>
        </p:scale>
        <p:origin x="2692"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31-01-2025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7FFB008-8E38-46F5-BCB9-8CFEF233CF3A}" type="slidenum">
              <a:rPr lang="en-IN" smtClean="0"/>
              <a:t>4</a:t>
            </a:fld>
            <a:endParaRPr lang="en-IN" dirty="0"/>
          </a:p>
        </p:txBody>
      </p:sp>
    </p:spTree>
    <p:extLst>
      <p:ext uri="{BB962C8B-B14F-4D97-AF65-F5344CB8AC3E}">
        <p14:creationId xmlns:p14="http://schemas.microsoft.com/office/powerpoint/2010/main" val="354112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7FFB008-8E38-46F5-BCB9-8CFEF233CF3A}" type="slidenum">
              <a:rPr lang="en-IN" smtClean="0"/>
              <a:t>5</a:t>
            </a:fld>
            <a:endParaRPr lang="en-IN" dirty="0"/>
          </a:p>
        </p:txBody>
      </p:sp>
    </p:spTree>
    <p:extLst>
      <p:ext uri="{BB962C8B-B14F-4D97-AF65-F5344CB8AC3E}">
        <p14:creationId xmlns:p14="http://schemas.microsoft.com/office/powerpoint/2010/main" val="303383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9</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rgbClr val="161A3D"/>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AEABAB"/>
                </a:solidFill>
                <a:latin typeface="Calibri"/>
                <a:cs typeface="Calibri"/>
              </a:defRPr>
            </a:lvl1pPr>
          </a:lstStyle>
          <a:p>
            <a:pPr marL="12700">
              <a:lnSpc>
                <a:spcPts val="1145"/>
              </a:lnSpc>
            </a:pPr>
            <a:r>
              <a:rPr b="1" spc="-10" dirty="0">
                <a:latin typeface="Calibri"/>
                <a:cs typeface="Calibri"/>
              </a:rPr>
              <a:t>CONFIDENTIAL</a:t>
            </a:r>
            <a:r>
              <a:rPr spc="-10" dirty="0"/>
              <a:t>: </a:t>
            </a:r>
            <a:r>
              <a:rPr dirty="0"/>
              <a:t>The</a:t>
            </a:r>
            <a:r>
              <a:rPr spc="30" dirty="0"/>
              <a:t> </a:t>
            </a:r>
            <a:r>
              <a:rPr dirty="0"/>
              <a:t>information</a:t>
            </a:r>
            <a:r>
              <a:rPr spc="-5" dirty="0"/>
              <a:t> </a:t>
            </a:r>
            <a:r>
              <a:rPr dirty="0"/>
              <a:t>in this</a:t>
            </a:r>
            <a:r>
              <a:rPr spc="-5" dirty="0"/>
              <a:t> </a:t>
            </a:r>
            <a:r>
              <a:rPr dirty="0"/>
              <a:t>document</a:t>
            </a:r>
            <a:r>
              <a:rPr spc="-10" dirty="0"/>
              <a:t> belongs</a:t>
            </a:r>
            <a:r>
              <a:rPr spc="-5" dirty="0"/>
              <a:t> </a:t>
            </a:r>
            <a:r>
              <a:rPr dirty="0"/>
              <a:t>to</a:t>
            </a:r>
            <a:r>
              <a:rPr spc="-10" dirty="0"/>
              <a:t> </a:t>
            </a:r>
            <a:r>
              <a:rPr dirty="0"/>
              <a:t>Boston Institute</a:t>
            </a:r>
            <a:r>
              <a:rPr spc="-50" dirty="0"/>
              <a:t> </a:t>
            </a:r>
            <a:r>
              <a:rPr dirty="0"/>
              <a:t>of</a:t>
            </a:r>
            <a:r>
              <a:rPr spc="25" dirty="0"/>
              <a:t> </a:t>
            </a:r>
            <a:r>
              <a:rPr spc="-10" dirty="0"/>
              <a:t>Analytics</a:t>
            </a:r>
            <a:r>
              <a:rPr spc="-5" dirty="0"/>
              <a:t> </a:t>
            </a:r>
            <a:r>
              <a:rPr dirty="0"/>
              <a:t>LLC.</a:t>
            </a:r>
            <a:r>
              <a:rPr spc="10" dirty="0"/>
              <a:t> </a:t>
            </a:r>
            <a:r>
              <a:rPr dirty="0"/>
              <a:t>Any </a:t>
            </a:r>
            <a:r>
              <a:rPr spc="-10" dirty="0"/>
              <a:t>unauthorized</a:t>
            </a:r>
            <a:r>
              <a:rPr dirty="0"/>
              <a:t> sharing</a:t>
            </a:r>
            <a:r>
              <a:rPr spc="-15" dirty="0"/>
              <a:t> </a:t>
            </a:r>
            <a:r>
              <a:rPr dirty="0"/>
              <a:t>of</a:t>
            </a:r>
            <a:r>
              <a:rPr spc="25" dirty="0"/>
              <a:t> </a:t>
            </a:r>
            <a:r>
              <a:rPr spc="-20" dirty="0"/>
              <a:t>this</a:t>
            </a:r>
          </a:p>
          <a:p>
            <a:pPr marL="12700">
              <a:lnSpc>
                <a:spcPts val="1300"/>
              </a:lnSpc>
            </a:pPr>
            <a:r>
              <a:rPr dirty="0"/>
              <a:t>material</a:t>
            </a:r>
            <a:r>
              <a:rPr spc="10" dirty="0"/>
              <a:t> </a:t>
            </a:r>
            <a:r>
              <a:rPr dirty="0"/>
              <a:t>is</a:t>
            </a:r>
            <a:r>
              <a:rPr spc="-25" dirty="0"/>
              <a:t> </a:t>
            </a:r>
            <a:r>
              <a:rPr dirty="0"/>
              <a:t>prohibited</a:t>
            </a:r>
            <a:r>
              <a:rPr spc="-25" dirty="0"/>
              <a:t> </a:t>
            </a:r>
            <a:r>
              <a:rPr dirty="0"/>
              <a:t>and</a:t>
            </a:r>
            <a:r>
              <a:rPr spc="-20" dirty="0"/>
              <a:t> </a:t>
            </a:r>
            <a:r>
              <a:rPr dirty="0"/>
              <a:t>subject</a:t>
            </a:r>
            <a:r>
              <a:rPr spc="-35" dirty="0"/>
              <a:t> </a:t>
            </a:r>
            <a:r>
              <a:rPr dirty="0"/>
              <a:t>to</a:t>
            </a:r>
            <a:r>
              <a:rPr spc="-25" dirty="0"/>
              <a:t> </a:t>
            </a:r>
            <a:r>
              <a:rPr dirty="0"/>
              <a:t>legal</a:t>
            </a:r>
            <a:r>
              <a:rPr spc="10" dirty="0"/>
              <a:t> </a:t>
            </a:r>
            <a:r>
              <a:rPr dirty="0"/>
              <a:t>action</a:t>
            </a:r>
            <a:r>
              <a:rPr spc="-25" dirty="0"/>
              <a:t> </a:t>
            </a:r>
            <a:r>
              <a:rPr dirty="0"/>
              <a:t>under</a:t>
            </a:r>
            <a:r>
              <a:rPr spc="25" dirty="0"/>
              <a:t> </a:t>
            </a:r>
            <a:r>
              <a:rPr dirty="0"/>
              <a:t>breach</a:t>
            </a:r>
            <a:r>
              <a:rPr spc="-20" dirty="0"/>
              <a:t> </a:t>
            </a:r>
            <a:r>
              <a:rPr dirty="0"/>
              <a:t>of IP</a:t>
            </a:r>
            <a:r>
              <a:rPr spc="-15" dirty="0"/>
              <a:t> </a:t>
            </a:r>
            <a:r>
              <a:rPr dirty="0"/>
              <a:t>and</a:t>
            </a:r>
            <a:r>
              <a:rPr spc="-20" dirty="0"/>
              <a:t> </a:t>
            </a:r>
            <a:r>
              <a:rPr spc="-10" dirty="0"/>
              <a:t>confidentiality</a:t>
            </a:r>
            <a:r>
              <a:rPr spc="-15" dirty="0"/>
              <a:t> </a:t>
            </a:r>
            <a:r>
              <a:rPr spc="-10" dirty="0"/>
              <a:t>clauses.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81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 id="2147483678" r:id="rId17"/>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91440" y="2930530"/>
            <a:ext cx="12385040" cy="9810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MENTAL WELLNESS ANALYZER</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8249920" y="5801360"/>
            <a:ext cx="3505200" cy="830997"/>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M RIYAS MOHAMMED</a:t>
            </a: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33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p:cNvSpPr/>
          <p:nvPr/>
        </p:nvSpPr>
        <p:spPr>
          <a:xfrm>
            <a:off x="0" y="0"/>
            <a:ext cx="12192000" cy="6058885"/>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2" name="Title 1"/>
          <p:cNvSpPr>
            <a:spLocks noGrp="1"/>
          </p:cNvSpPr>
          <p:nvPr>
            <p:ph type="title"/>
          </p:nvPr>
        </p:nvSpPr>
        <p:spPr>
          <a:xfrm>
            <a:off x="597604" y="121920"/>
            <a:ext cx="10834234" cy="612775"/>
          </a:xfrm>
        </p:spPr>
        <p:txBody>
          <a:bodyPr/>
          <a:lstStyle/>
          <a:p>
            <a:pPr algn="ctr"/>
            <a:r>
              <a:rPr lang="en-US" dirty="0" smtClean="0">
                <a:effectLst>
                  <a:outerShdw blurRad="38100" dist="38100" dir="2700000" algn="tl">
                    <a:srgbClr val="000000">
                      <a:alpha val="43137"/>
                    </a:srgbClr>
                  </a:outerShdw>
                </a:effectLst>
              </a:rPr>
              <a:t>MODEL SELECTION</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734695"/>
            <a:ext cx="7335520" cy="4511040"/>
          </a:xfrm>
        </p:spPr>
        <p:txBody>
          <a:bodyPr>
            <a:noAutofit/>
          </a:bodyPr>
          <a:lstStyle/>
          <a:p>
            <a:pPr marL="0" indent="0">
              <a:buNone/>
            </a:pPr>
            <a:r>
              <a:rPr lang="en-US" sz="1600" b="1" dirty="0">
                <a:effectLst>
                  <a:outerShdw blurRad="38100" dist="38100" dir="2700000" algn="tl">
                    <a:srgbClr val="000000">
                      <a:alpha val="43137"/>
                    </a:srgbClr>
                  </a:outerShdw>
                </a:effectLst>
              </a:rPr>
              <a:t>K-Neighbors </a:t>
            </a:r>
            <a:r>
              <a:rPr lang="en-US" sz="1600" b="1" dirty="0" smtClean="0">
                <a:effectLst>
                  <a:outerShdw blurRad="38100" dist="38100" dir="2700000" algn="tl">
                    <a:srgbClr val="000000">
                      <a:alpha val="43137"/>
                    </a:srgbClr>
                  </a:outerShdw>
                </a:effectLst>
              </a:rPr>
              <a:t>Classifier:</a:t>
            </a:r>
          </a:p>
          <a:p>
            <a:r>
              <a:rPr lang="en-US" sz="1600" dirty="0" smtClean="0"/>
              <a:t>Non-parametric </a:t>
            </a:r>
            <a:r>
              <a:rPr lang="en-US" sz="1600" dirty="0"/>
              <a:t>method that captures complex patterns in data.</a:t>
            </a:r>
          </a:p>
          <a:p>
            <a:r>
              <a:rPr lang="en-US" sz="1600" dirty="0"/>
              <a:t>Does not assume a specific distribution, making it flexible.</a:t>
            </a:r>
          </a:p>
          <a:p>
            <a:r>
              <a:rPr lang="en-US" sz="1600" dirty="0"/>
              <a:t>Effective for smaller datasets and handles multi-class classification well.</a:t>
            </a:r>
          </a:p>
          <a:p>
            <a:pPr marL="0" indent="0">
              <a:buNone/>
            </a:pPr>
            <a:r>
              <a:rPr lang="en-US" sz="1600" b="1" dirty="0">
                <a:effectLst>
                  <a:outerShdw blurRad="38100" dist="38100" dir="2700000" algn="tl">
                    <a:srgbClr val="000000">
                      <a:alpha val="43137"/>
                    </a:srgbClr>
                  </a:outerShdw>
                </a:effectLst>
              </a:rPr>
              <a:t>Random Forest </a:t>
            </a:r>
            <a:r>
              <a:rPr lang="en-US" sz="1600" b="1" dirty="0" smtClean="0">
                <a:effectLst>
                  <a:outerShdw blurRad="38100" dist="38100" dir="2700000" algn="tl">
                    <a:srgbClr val="000000">
                      <a:alpha val="43137"/>
                    </a:srgbClr>
                  </a:outerShdw>
                </a:effectLst>
              </a:rPr>
              <a:t>Classifier:</a:t>
            </a:r>
          </a:p>
          <a:p>
            <a:r>
              <a:rPr lang="en-US" sz="1600" dirty="0" smtClean="0"/>
              <a:t>Ensemble </a:t>
            </a:r>
            <a:r>
              <a:rPr lang="en-US" sz="1600" dirty="0"/>
              <a:t>method that combines multiple decision trees to enhance accuracy.</a:t>
            </a:r>
          </a:p>
          <a:p>
            <a:r>
              <a:rPr lang="en-US" sz="1600" dirty="0"/>
              <a:t>Controls overfitting, providing a more robust model.</a:t>
            </a:r>
          </a:p>
          <a:p>
            <a:r>
              <a:rPr lang="en-US" sz="1600" dirty="0"/>
              <a:t>Offers insights into feature importance, aiding in understanding factors influencing depression.</a:t>
            </a:r>
          </a:p>
          <a:p>
            <a:pPr marL="0" indent="0">
              <a:buNone/>
            </a:pPr>
            <a:r>
              <a:rPr lang="en-US" sz="1600" b="1" dirty="0">
                <a:effectLst>
                  <a:outerShdw blurRad="38100" dist="38100" dir="2700000" algn="tl">
                    <a:srgbClr val="000000">
                      <a:alpha val="43137"/>
                    </a:srgbClr>
                  </a:outerShdw>
                </a:effectLst>
              </a:rPr>
              <a:t>Gradient Boosting </a:t>
            </a:r>
            <a:r>
              <a:rPr lang="en-US" sz="1600" b="1" dirty="0" smtClean="0">
                <a:effectLst>
                  <a:outerShdw blurRad="38100" dist="38100" dir="2700000" algn="tl">
                    <a:srgbClr val="000000">
                      <a:alpha val="43137"/>
                    </a:srgbClr>
                  </a:outerShdw>
                </a:effectLst>
              </a:rPr>
              <a:t>Classifier:</a:t>
            </a:r>
          </a:p>
          <a:p>
            <a:r>
              <a:rPr lang="en-US" sz="1600" dirty="0" smtClean="0"/>
              <a:t>Builds </a:t>
            </a:r>
            <a:r>
              <a:rPr lang="en-US" sz="1600" dirty="0"/>
              <a:t>models sequentially, correcting errors from previous models.</a:t>
            </a:r>
          </a:p>
          <a:p>
            <a:r>
              <a:rPr lang="en-US" sz="1600" dirty="0"/>
              <a:t>Often yields high predictive performance.</a:t>
            </a:r>
          </a:p>
          <a:p>
            <a:r>
              <a:rPr lang="en-US" sz="1600" dirty="0"/>
              <a:t>Robust to overfitting when properly tuned.</a:t>
            </a:r>
          </a:p>
          <a:p>
            <a:pPr marL="0" indent="0">
              <a:buNone/>
            </a:pPr>
            <a:r>
              <a:rPr lang="en-US" sz="1600" b="1" dirty="0">
                <a:effectLst>
                  <a:outerShdw blurRad="38100" dist="38100" dir="2700000" algn="tl">
                    <a:srgbClr val="000000">
                      <a:alpha val="43137"/>
                    </a:srgbClr>
                  </a:outerShdw>
                </a:effectLst>
              </a:rPr>
              <a:t>Decision Tree </a:t>
            </a:r>
            <a:r>
              <a:rPr lang="en-US" sz="1600" b="1" dirty="0" smtClean="0">
                <a:effectLst>
                  <a:outerShdw blurRad="38100" dist="38100" dir="2700000" algn="tl">
                    <a:srgbClr val="000000">
                      <a:alpha val="43137"/>
                    </a:srgbClr>
                  </a:outerShdw>
                </a:effectLst>
              </a:rPr>
              <a:t>Classifier:</a:t>
            </a:r>
          </a:p>
          <a:p>
            <a:r>
              <a:rPr lang="en-US" sz="1600" dirty="0" smtClean="0"/>
              <a:t>Easy </a:t>
            </a:r>
            <a:r>
              <a:rPr lang="en-US" sz="1600" dirty="0"/>
              <a:t>to interpret and visualize, useful for understanding decision-making processes.</a:t>
            </a:r>
          </a:p>
          <a:p>
            <a:r>
              <a:rPr lang="en-US" sz="1600" dirty="0"/>
              <a:t>Captures non-linear relationships and interactions between features effectively</a:t>
            </a:r>
            <a:r>
              <a:rPr lang="en-US" sz="1600" dirty="0" smtClean="0"/>
              <a:t>.</a:t>
            </a:r>
          </a:p>
          <a:p>
            <a:pPr marL="0" indent="0" eaLnBrk="0" fontAlgn="base" hangingPunct="0">
              <a:spcBef>
                <a:spcPct val="0"/>
              </a:spcBef>
              <a:spcAft>
                <a:spcPct val="0"/>
              </a:spcAft>
              <a:buNone/>
            </a:pPr>
            <a:endParaRPr lang="en-US" altLang="en-US" sz="1600" b="1" dirty="0">
              <a:cs typeface="Times New Roman" panose="02020603050405020304" pitchFamily="18" charset="0"/>
            </a:endParaRPr>
          </a:p>
          <a:p>
            <a:endParaRPr lang="en-US" sz="1600" dirty="0" smtClean="0"/>
          </a:p>
          <a:p>
            <a:endParaRPr lang="en-US" sz="1600" dirty="0" smtClean="0"/>
          </a:p>
        </p:txBody>
      </p:sp>
      <p:sp>
        <p:nvSpPr>
          <p:cNvPr id="7" name="Rectangle 1"/>
          <p:cNvSpPr>
            <a:spLocks noChangeArrowheads="1"/>
          </p:cNvSpPr>
          <p:nvPr/>
        </p:nvSpPr>
        <p:spPr bwMode="auto">
          <a:xfrm>
            <a:off x="7527851" y="734695"/>
            <a:ext cx="466414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600" b="1" dirty="0" smtClean="0">
                <a:solidFill>
                  <a:schemeClr val="bg2">
                    <a:lumMod val="10000"/>
                  </a:schemeClr>
                </a:solidFill>
                <a:effectLst>
                  <a:outerShdw blurRad="38100" dist="38100" dir="2700000" algn="tl">
                    <a:srgbClr val="000000">
                      <a:alpha val="43137"/>
                    </a:srgbClr>
                  </a:outerShdw>
                </a:effectLst>
                <a:latin typeface="+mj-lt"/>
                <a:cs typeface="Times New Roman" panose="02020603050405020304" pitchFamily="18" charset="0"/>
              </a:rPr>
              <a:t>LSTM </a:t>
            </a:r>
            <a:r>
              <a:rPr lang="en-US" sz="1600" b="1" dirty="0">
                <a:solidFill>
                  <a:schemeClr val="bg2">
                    <a:lumMod val="10000"/>
                  </a:schemeClr>
                </a:solidFill>
                <a:effectLst>
                  <a:outerShdw blurRad="38100" dist="38100" dir="2700000" algn="tl">
                    <a:srgbClr val="000000">
                      <a:alpha val="43137"/>
                    </a:srgbClr>
                  </a:outerShdw>
                </a:effectLst>
                <a:latin typeface="+mj-lt"/>
                <a:cs typeface="Times New Roman" panose="02020603050405020304" pitchFamily="18" charset="0"/>
              </a:rPr>
              <a:t>(Long Short-Term Memory) for Sentiment Analysis</a:t>
            </a:r>
            <a:r>
              <a:rPr lang="en-US" sz="1600" b="1" dirty="0" smtClean="0">
                <a:solidFill>
                  <a:schemeClr val="bg2">
                    <a:lumMod val="10000"/>
                  </a:schemeClr>
                </a:solidFill>
                <a:effectLst>
                  <a:outerShdw blurRad="38100" dist="38100" dir="2700000" algn="tl">
                    <a:srgbClr val="000000">
                      <a:alpha val="43137"/>
                    </a:srgbClr>
                  </a:outerShdw>
                </a:effectLst>
                <a:latin typeface="+mj-lt"/>
                <a:cs typeface="Times New Roman" panose="02020603050405020304" pitchFamily="18" charset="0"/>
              </a:rPr>
              <a:t>:</a:t>
            </a:r>
          </a:p>
          <a:p>
            <a:pPr lvl="0" eaLnBrk="0" fontAlgn="base" hangingPunct="0">
              <a:spcBef>
                <a:spcPct val="0"/>
              </a:spcBef>
              <a:spcAft>
                <a:spcPct val="0"/>
              </a:spcAft>
            </a:pPr>
            <a:endPar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mj-lt"/>
              <a:cs typeface="Times New Roman" panose="02020603050405020304" pitchFamily="18" charset="0"/>
            </a:endParaRPr>
          </a:p>
          <a:p>
            <a:pPr marL="171450" lvl="0" indent="-171450" eaLnBrk="0" fontAlgn="base" hangingPunct="0">
              <a:spcBef>
                <a:spcPct val="0"/>
              </a:spcBef>
              <a:spcAft>
                <a:spcPct val="0"/>
              </a:spcAft>
              <a:buFont typeface="Arial" panose="020B0604020202020204" pitchFamily="34" charset="0"/>
              <a:buChar char="•"/>
            </a:pPr>
            <a:r>
              <a:rPr lang="en-US" altLang="en-US" sz="1600" b="1" dirty="0">
                <a:solidFill>
                  <a:schemeClr val="bg2">
                    <a:lumMod val="10000"/>
                  </a:schemeClr>
                </a:solidFill>
                <a:latin typeface="+mj-lt"/>
                <a:cs typeface="Times New Roman" panose="02020603050405020304" pitchFamily="18" charset="0"/>
              </a:rPr>
              <a:t>Sequential Handling</a:t>
            </a:r>
            <a:r>
              <a:rPr lang="en-US" altLang="en-US" sz="1600" dirty="0">
                <a:solidFill>
                  <a:schemeClr val="bg2">
                    <a:lumMod val="10000"/>
                  </a:schemeClr>
                </a:solidFill>
                <a:latin typeface="+mj-lt"/>
                <a:cs typeface="Times New Roman" panose="02020603050405020304" pitchFamily="18" charset="0"/>
              </a:rPr>
              <a:t> – Ideal for text-based sentiment </a:t>
            </a:r>
            <a:r>
              <a:rPr lang="en-US" altLang="en-US" sz="1600" dirty="0" smtClean="0">
                <a:solidFill>
                  <a:schemeClr val="bg2">
                    <a:lumMod val="10000"/>
                  </a:schemeClr>
                </a:solidFill>
                <a:latin typeface="+mj-lt"/>
                <a:cs typeface="Times New Roman" panose="02020603050405020304" pitchFamily="18" charset="0"/>
              </a:rPr>
              <a:t>analysis</a:t>
            </a:r>
          </a:p>
          <a:p>
            <a:pPr lvl="0" eaLnBrk="0" fontAlgn="base" hangingPunct="0">
              <a:spcBef>
                <a:spcPct val="0"/>
              </a:spcBef>
              <a:spcAft>
                <a:spcPct val="0"/>
              </a:spcAft>
            </a:pPr>
            <a:endParaRPr lang="en-US" altLang="en-US" sz="1600" dirty="0">
              <a:solidFill>
                <a:schemeClr val="bg2">
                  <a:lumMod val="10000"/>
                </a:schemeClr>
              </a:solidFill>
              <a:latin typeface="+mj-lt"/>
              <a:cs typeface="Times New Roman" panose="02020603050405020304" pitchFamily="18" charset="0"/>
            </a:endParaRPr>
          </a:p>
          <a:p>
            <a:pPr marL="171450" lvl="0" indent="-171450" eaLnBrk="0" fontAlgn="base" hangingPunct="0">
              <a:spcBef>
                <a:spcPct val="0"/>
              </a:spcBef>
              <a:spcAft>
                <a:spcPct val="0"/>
              </a:spcAft>
              <a:buFont typeface="Arial" panose="020B0604020202020204" pitchFamily="34" charset="0"/>
              <a:buChar char="•"/>
            </a:pPr>
            <a:r>
              <a:rPr lang="en-US" altLang="en-US" sz="1600" b="1" dirty="0">
                <a:solidFill>
                  <a:schemeClr val="bg2">
                    <a:lumMod val="10000"/>
                  </a:schemeClr>
                </a:solidFill>
                <a:latin typeface="+mj-lt"/>
                <a:cs typeface="Times New Roman" panose="02020603050405020304" pitchFamily="18" charset="0"/>
              </a:rPr>
              <a:t>Long-Term Memory</a:t>
            </a:r>
            <a:r>
              <a:rPr lang="en-US" altLang="en-US" sz="1600" dirty="0">
                <a:solidFill>
                  <a:schemeClr val="bg2">
                    <a:lumMod val="10000"/>
                  </a:schemeClr>
                </a:solidFill>
                <a:latin typeface="+mj-lt"/>
                <a:cs typeface="Times New Roman" panose="02020603050405020304" pitchFamily="18" charset="0"/>
              </a:rPr>
              <a:t> – Captures dependencies in text</a:t>
            </a:r>
            <a:r>
              <a:rPr lang="en-US" altLang="en-US" sz="1600" dirty="0" smtClean="0">
                <a:solidFill>
                  <a:schemeClr val="bg2">
                    <a:lumMod val="10000"/>
                  </a:schemeClr>
                </a:solidFill>
                <a:latin typeface="+mj-lt"/>
                <a:cs typeface="Times New Roman" panose="02020603050405020304" pitchFamily="18" charset="0"/>
              </a:rPr>
              <a:t>.</a:t>
            </a:r>
          </a:p>
          <a:p>
            <a:pPr lvl="0" eaLnBrk="0" fontAlgn="base" hangingPunct="0">
              <a:spcBef>
                <a:spcPct val="0"/>
              </a:spcBef>
              <a:spcAft>
                <a:spcPct val="0"/>
              </a:spcAft>
            </a:pPr>
            <a:endParaRPr lang="en-US" altLang="en-US" sz="1600" dirty="0">
              <a:solidFill>
                <a:schemeClr val="bg2">
                  <a:lumMod val="10000"/>
                </a:schemeClr>
              </a:solidFill>
              <a:latin typeface="+mj-lt"/>
              <a:cs typeface="Times New Roman" panose="02020603050405020304" pitchFamily="18" charset="0"/>
            </a:endParaRPr>
          </a:p>
          <a:p>
            <a:pPr marL="171450" lvl="0" indent="-171450" eaLnBrk="0" fontAlgn="base" hangingPunct="0">
              <a:spcBef>
                <a:spcPct val="0"/>
              </a:spcBef>
              <a:spcAft>
                <a:spcPct val="0"/>
              </a:spcAft>
              <a:buFont typeface="Arial" panose="020B0604020202020204" pitchFamily="34" charset="0"/>
              <a:buChar char="•"/>
            </a:pPr>
            <a:r>
              <a:rPr lang="en-US" altLang="en-US" sz="1600" b="1" dirty="0">
                <a:solidFill>
                  <a:schemeClr val="bg2">
                    <a:lumMod val="10000"/>
                  </a:schemeClr>
                </a:solidFill>
                <a:latin typeface="+mj-lt"/>
                <a:cs typeface="Times New Roman" panose="02020603050405020304" pitchFamily="18" charset="0"/>
              </a:rPr>
              <a:t>Context Retention</a:t>
            </a:r>
            <a:r>
              <a:rPr lang="en-US" altLang="en-US" sz="1600" dirty="0">
                <a:solidFill>
                  <a:schemeClr val="bg2">
                    <a:lumMod val="10000"/>
                  </a:schemeClr>
                </a:solidFill>
                <a:latin typeface="+mj-lt"/>
                <a:cs typeface="Times New Roman" panose="02020603050405020304" pitchFamily="18" charset="0"/>
              </a:rPr>
              <a:t> – Focuses </a:t>
            </a:r>
            <a:r>
              <a:rPr lang="en-US" altLang="en-US" sz="1600" b="1" dirty="0">
                <a:solidFill>
                  <a:schemeClr val="bg2">
                    <a:lumMod val="10000"/>
                  </a:schemeClr>
                </a:solidFill>
                <a:effectLst>
                  <a:outerShdw blurRad="38100" dist="38100" dir="2700000" algn="tl">
                    <a:srgbClr val="000000">
                      <a:alpha val="43137"/>
                    </a:srgbClr>
                  </a:outerShdw>
                </a:effectLst>
                <a:latin typeface="+mj-lt"/>
                <a:cs typeface="Times New Roman" panose="02020603050405020304" pitchFamily="18" charset="0"/>
              </a:rPr>
              <a:t>on</a:t>
            </a:r>
            <a:r>
              <a:rPr lang="en-US" altLang="en-US" sz="1600" dirty="0">
                <a:solidFill>
                  <a:schemeClr val="bg2">
                    <a:lumMod val="10000"/>
                  </a:schemeClr>
                </a:solidFill>
                <a:latin typeface="+mj-lt"/>
                <a:cs typeface="Times New Roman" panose="02020603050405020304" pitchFamily="18" charset="0"/>
              </a:rPr>
              <a:t> key words for accuracy</a:t>
            </a:r>
            <a:r>
              <a:rPr lang="en-US" altLang="en-US" sz="1600" dirty="0" smtClean="0">
                <a:solidFill>
                  <a:schemeClr val="bg2">
                    <a:lumMod val="10000"/>
                  </a:schemeClr>
                </a:solidFill>
                <a:latin typeface="+mj-lt"/>
                <a:cs typeface="Times New Roman" panose="02020603050405020304" pitchFamily="18" charset="0"/>
              </a:rPr>
              <a:t>.</a:t>
            </a:r>
          </a:p>
          <a:p>
            <a:pPr lvl="0" eaLnBrk="0" fontAlgn="base" hangingPunct="0">
              <a:spcBef>
                <a:spcPct val="0"/>
              </a:spcBef>
              <a:spcAft>
                <a:spcPct val="0"/>
              </a:spcAft>
            </a:pPr>
            <a:endParaRPr lang="en-US" altLang="en-US" sz="1600" dirty="0">
              <a:solidFill>
                <a:schemeClr val="bg2">
                  <a:lumMod val="10000"/>
                </a:schemeClr>
              </a:solidFill>
              <a:latin typeface="+mj-lt"/>
              <a:cs typeface="Times New Roman" panose="02020603050405020304" pitchFamily="18" charset="0"/>
            </a:endParaRPr>
          </a:p>
          <a:p>
            <a:pPr marL="171450" lvl="0" indent="-171450" eaLnBrk="0" fontAlgn="base" hangingPunct="0">
              <a:spcBef>
                <a:spcPct val="0"/>
              </a:spcBef>
              <a:spcAft>
                <a:spcPct val="0"/>
              </a:spcAft>
              <a:buFont typeface="Arial" panose="020B0604020202020204" pitchFamily="34" charset="0"/>
              <a:buChar char="•"/>
            </a:pPr>
            <a:r>
              <a:rPr lang="en-US" altLang="en-US" sz="1600" b="1" dirty="0">
                <a:solidFill>
                  <a:schemeClr val="bg2">
                    <a:lumMod val="10000"/>
                  </a:schemeClr>
                </a:solidFill>
                <a:latin typeface="+mj-lt"/>
                <a:cs typeface="Times New Roman" panose="02020603050405020304" pitchFamily="18" charset="0"/>
              </a:rPr>
              <a:t>Pattern Recognition</a:t>
            </a:r>
            <a:r>
              <a:rPr lang="en-US" altLang="en-US" sz="1600" dirty="0">
                <a:solidFill>
                  <a:schemeClr val="bg2">
                    <a:lumMod val="10000"/>
                  </a:schemeClr>
                </a:solidFill>
                <a:latin typeface="+mj-lt"/>
                <a:cs typeface="Times New Roman" panose="02020603050405020304" pitchFamily="18" charset="0"/>
              </a:rPr>
              <a:t> – Detects subtle depressive sentiments. </a:t>
            </a: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solidFill>
                <a:schemeClr val="bg2">
                  <a:lumMod val="10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1490080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p:cNvSpPr/>
          <p:nvPr/>
        </p:nvSpPr>
        <p:spPr>
          <a:xfrm>
            <a:off x="0" y="0"/>
            <a:ext cx="12192000" cy="6058885"/>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2" name="Title 1"/>
          <p:cNvSpPr>
            <a:spLocks noGrp="1"/>
          </p:cNvSpPr>
          <p:nvPr>
            <p:ph type="title"/>
          </p:nvPr>
        </p:nvSpPr>
        <p:spPr>
          <a:xfrm>
            <a:off x="1910080" y="2885440"/>
            <a:ext cx="5181600" cy="775335"/>
          </a:xfrm>
        </p:spPr>
        <p:txBody>
          <a:bodyPr>
            <a:noAutofit/>
          </a:bodyPr>
          <a:lstStyle/>
          <a:p>
            <a:r>
              <a:rPr lang="en-US"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a:t>
            </a:r>
            <a:r>
              <a:rPr lang="en-IN"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 </a:t>
            </a:r>
            <a:br>
              <a:rPr lang="en-IN"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CLASSIFICATION MODEL</a:t>
            </a:r>
            <a:br>
              <a:rPr lang="en-IN"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36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120" y="0"/>
            <a:ext cx="5516880" cy="6058535"/>
          </a:xfrm>
          <a:prstGeom prst="rect">
            <a:avLst/>
          </a:prstGeom>
        </p:spPr>
      </p:pic>
    </p:spTree>
    <p:extLst>
      <p:ext uri="{BB962C8B-B14F-4D97-AF65-F5344CB8AC3E}">
        <p14:creationId xmlns:p14="http://schemas.microsoft.com/office/powerpoint/2010/main" val="2953673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
          <p:cNvSpPr/>
          <p:nvPr/>
        </p:nvSpPr>
        <p:spPr>
          <a:xfrm>
            <a:off x="0" y="0"/>
            <a:ext cx="12192000" cy="6058885"/>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2" name="Title 1"/>
          <p:cNvSpPr>
            <a:spLocks noGrp="1"/>
          </p:cNvSpPr>
          <p:nvPr>
            <p:ph type="title"/>
          </p:nvPr>
        </p:nvSpPr>
        <p:spPr>
          <a:xfrm>
            <a:off x="678884" y="491906"/>
            <a:ext cx="10834234" cy="612775"/>
          </a:xfrm>
        </p:spPr>
        <p:txBody>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CLASSIFICATION REPORT</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521404" y="1520860"/>
            <a:ext cx="2907596" cy="369332"/>
          </a:xfrm>
          <a:prstGeom prst="rect">
            <a:avLst/>
          </a:prstGeom>
          <a:noFill/>
        </p:spPr>
        <p:txBody>
          <a:bodyPr wrap="square" rtlCol="0">
            <a:spAutoFit/>
          </a:bodyPr>
          <a:lstStyle/>
          <a:p>
            <a:r>
              <a:rPr lang="en-US" b="1"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Depression Model Report</a:t>
            </a:r>
            <a:endParaRPr lang="en-IN"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521404" y="3789872"/>
            <a:ext cx="3059996" cy="369332"/>
          </a:xfrm>
          <a:prstGeom prst="rect">
            <a:avLst/>
          </a:prstGeom>
          <a:noFill/>
        </p:spPr>
        <p:txBody>
          <a:bodyPr wrap="square" rtlCol="0">
            <a:spAutoFit/>
          </a:bodyPr>
          <a:lstStyle/>
          <a:p>
            <a:r>
              <a:rPr lang="en-US" b="1"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Dietary Habit Model Report</a:t>
            </a:r>
            <a:endParaRPr lang="en-IN"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404" y="4159204"/>
            <a:ext cx="11599221" cy="1807434"/>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404" y="1890192"/>
            <a:ext cx="11599221" cy="1968601"/>
          </a:xfrm>
          <a:prstGeom prst="rect">
            <a:avLst/>
          </a:prstGeom>
        </p:spPr>
      </p:pic>
    </p:spTree>
    <p:extLst>
      <p:ext uri="{BB962C8B-B14F-4D97-AF65-F5344CB8AC3E}">
        <p14:creationId xmlns:p14="http://schemas.microsoft.com/office/powerpoint/2010/main" val="1347526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
          <p:cNvSpPr/>
          <p:nvPr/>
        </p:nvSpPr>
        <p:spPr>
          <a:xfrm>
            <a:off x="0" y="0"/>
            <a:ext cx="12110720" cy="607568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2" name="Title 1"/>
          <p:cNvSpPr>
            <a:spLocks noGrp="1"/>
          </p:cNvSpPr>
          <p:nvPr>
            <p:ph type="title"/>
          </p:nvPr>
        </p:nvSpPr>
        <p:spPr>
          <a:xfrm>
            <a:off x="668723" y="126596"/>
            <a:ext cx="10834234" cy="612775"/>
          </a:xfrm>
        </p:spPr>
        <p:txBody>
          <a:bodyPr/>
          <a:lstStyle/>
          <a:p>
            <a:pPr algn="ctr"/>
            <a:r>
              <a:rPr lang="en-US" dirty="0" smtClean="0">
                <a:effectLst>
                  <a:outerShdw blurRad="38100" dist="38100" dir="2700000" algn="tl">
                    <a:srgbClr val="000000">
                      <a:alpha val="43137"/>
                    </a:srgbClr>
                  </a:outerShdw>
                </a:effectLst>
              </a:rPr>
              <a:t>RESULTS </a:t>
            </a:r>
            <a:endParaRPr lang="en-IN"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4670" b="330"/>
          <a:stretch/>
        </p:blipFill>
        <p:spPr>
          <a:xfrm>
            <a:off x="214974" y="1138040"/>
            <a:ext cx="3346983" cy="2926080"/>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5740"/>
          <a:stretch/>
        </p:blipFill>
        <p:spPr>
          <a:xfrm>
            <a:off x="3818727" y="1085860"/>
            <a:ext cx="3322320" cy="2839760"/>
          </a:xfrm>
          <a:prstGeom prst="rect">
            <a:avLst/>
          </a:prstGeom>
        </p:spPr>
      </p:pic>
      <p:sp>
        <p:nvSpPr>
          <p:cNvPr id="6" name="TextBox 5"/>
          <p:cNvSpPr txBox="1"/>
          <p:nvPr/>
        </p:nvSpPr>
        <p:spPr>
          <a:xfrm>
            <a:off x="3403600" y="3940820"/>
            <a:ext cx="3444240" cy="2308324"/>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High Accuracy</a:t>
            </a:r>
            <a:r>
              <a:rPr lang="en-US" dirty="0" smtClean="0">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n-US" dirty="0" smtClean="0">
                <a:effectLst>
                  <a:outerShdw blurRad="38100" dist="38100" dir="2700000" algn="tl">
                    <a:srgbClr val="000000">
                      <a:alpha val="43137"/>
                    </a:srgbClr>
                  </a:outerShdw>
                </a:effectLst>
              </a:rPr>
              <a:t>The </a:t>
            </a:r>
            <a:r>
              <a:rPr lang="en-US" dirty="0">
                <a:effectLst>
                  <a:outerShdw blurRad="38100" dist="38100" dir="2700000" algn="tl">
                    <a:srgbClr val="000000">
                      <a:alpha val="43137"/>
                    </a:srgbClr>
                  </a:outerShdw>
                </a:effectLst>
              </a:rPr>
              <a:t>model correctly predicted </a:t>
            </a:r>
            <a:r>
              <a:rPr lang="en-US" b="1" dirty="0">
                <a:effectLst>
                  <a:outerShdw blurRad="38100" dist="38100" dir="2700000" algn="tl">
                    <a:srgbClr val="000000">
                      <a:alpha val="43137"/>
                    </a:srgbClr>
                  </a:outerShdw>
                </a:effectLst>
              </a:rPr>
              <a:t>325</a:t>
            </a:r>
            <a:r>
              <a:rPr lang="en-US" dirty="0">
                <a:effectLst>
                  <a:outerShdw blurRad="38100" dist="38100" dir="2700000" algn="tl">
                    <a:srgbClr val="000000">
                      <a:alpha val="43137"/>
                    </a:srgbClr>
                  </a:outerShdw>
                </a:effectLst>
              </a:rPr>
              <a:t> instances as Healthy (True Positives</a:t>
            </a:r>
            <a:r>
              <a:rPr lang="en-US" dirty="0" smtClean="0">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The model correctly predicted </a:t>
            </a:r>
            <a:r>
              <a:rPr lang="en-US" b="1" dirty="0">
                <a:effectLst>
                  <a:outerShdw blurRad="38100" dist="38100" dir="2700000" algn="tl">
                    <a:srgbClr val="000000">
                      <a:alpha val="43137"/>
                    </a:srgbClr>
                  </a:outerShdw>
                </a:effectLst>
              </a:rPr>
              <a:t>79</a:t>
            </a:r>
            <a:r>
              <a:rPr lang="en-US" dirty="0">
                <a:effectLst>
                  <a:outerShdw blurRad="38100" dist="38100" dir="2700000" algn="tl">
                    <a:srgbClr val="000000">
                      <a:alpha val="43137"/>
                    </a:srgbClr>
                  </a:outerShdw>
                </a:effectLst>
              </a:rPr>
              <a:t> instances as Unhealthy</a:t>
            </a:r>
            <a:r>
              <a:rPr lang="en-US" dirty="0" smtClean="0">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The model correctly predicted </a:t>
            </a:r>
            <a:r>
              <a:rPr lang="en-US" b="1" dirty="0">
                <a:effectLst>
                  <a:outerShdw blurRad="38100" dist="38100" dir="2700000" algn="tl">
                    <a:srgbClr val="000000">
                      <a:alpha val="43137"/>
                    </a:srgbClr>
                  </a:outerShdw>
                </a:effectLst>
              </a:rPr>
              <a:t>2042</a:t>
            </a:r>
            <a:r>
              <a:rPr lang="en-US" dirty="0">
                <a:effectLst>
                  <a:outerShdw blurRad="38100" dist="38100" dir="2700000" algn="tl">
                    <a:srgbClr val="000000">
                      <a:alpha val="43137"/>
                    </a:srgbClr>
                  </a:outerShdw>
                </a:effectLst>
              </a:rPr>
              <a:t> instances as Moderate.</a:t>
            </a:r>
            <a:endParaRPr lang="en-IN" dirty="0">
              <a:effectLst>
                <a:outerShdw blurRad="38100" dist="38100" dir="2700000" algn="tl">
                  <a:srgbClr val="000000">
                    <a:alpha val="43137"/>
                  </a:srgbClr>
                </a:outerShdw>
              </a:effectLst>
            </a:endParaRPr>
          </a:p>
        </p:txBody>
      </p:sp>
      <p:sp>
        <p:nvSpPr>
          <p:cNvPr id="8" name="TextBox 7"/>
          <p:cNvSpPr txBox="1"/>
          <p:nvPr/>
        </p:nvSpPr>
        <p:spPr>
          <a:xfrm>
            <a:off x="214974" y="3958710"/>
            <a:ext cx="3921760" cy="2031325"/>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High Accuracy</a:t>
            </a:r>
            <a:r>
              <a:rPr lang="en-US" dirty="0">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The majority of predictions are correct:</a:t>
            </a:r>
          </a:p>
          <a:p>
            <a:pPr lvl="1"/>
            <a:r>
              <a:rPr lang="en-US" dirty="0">
                <a:effectLst>
                  <a:outerShdw blurRad="38100" dist="38100" dir="2700000" algn="tl">
                    <a:srgbClr val="000000">
                      <a:alpha val="43137"/>
                    </a:srgbClr>
                  </a:outerShdw>
                </a:effectLst>
              </a:rPr>
              <a:t>2001 for "No Depression."</a:t>
            </a:r>
          </a:p>
          <a:p>
            <a:pPr lvl="1"/>
            <a:r>
              <a:rPr lang="en-US" dirty="0">
                <a:effectLst>
                  <a:outerShdw blurRad="38100" dist="38100" dir="2700000" algn="tl">
                    <a:srgbClr val="000000">
                      <a:alpha val="43137"/>
                    </a:srgbClr>
                  </a:outerShdw>
                </a:effectLst>
              </a:rPr>
              <a:t>1951 for "Depression."</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This indicates the model is performing well overall.</a:t>
            </a:r>
          </a:p>
        </p:txBody>
      </p:sp>
      <p:sp>
        <p:nvSpPr>
          <p:cNvPr id="10" name="TextBox 9"/>
          <p:cNvSpPr txBox="1"/>
          <p:nvPr/>
        </p:nvSpPr>
        <p:spPr>
          <a:xfrm>
            <a:off x="414724" y="873771"/>
            <a:ext cx="2988876" cy="276999"/>
          </a:xfrm>
          <a:prstGeom prst="rect">
            <a:avLst/>
          </a:prstGeom>
          <a:noFill/>
        </p:spPr>
        <p:txBody>
          <a:bodyPr wrap="square" rtlCol="0">
            <a:spAutoFit/>
          </a:bodyPr>
          <a:lstStyle/>
          <a:p>
            <a:r>
              <a:rPr lang="en-US" sz="1200" dirty="0" smtClean="0"/>
              <a:t>Heat map Correctly predicted on Depression</a:t>
            </a:r>
            <a:endParaRPr lang="en-IN" sz="1200" dirty="0"/>
          </a:p>
        </p:txBody>
      </p:sp>
      <p:sp>
        <p:nvSpPr>
          <p:cNvPr id="11" name="TextBox 10"/>
          <p:cNvSpPr txBox="1"/>
          <p:nvPr/>
        </p:nvSpPr>
        <p:spPr>
          <a:xfrm>
            <a:off x="3969279" y="845841"/>
            <a:ext cx="3270182" cy="276999"/>
          </a:xfrm>
          <a:prstGeom prst="rect">
            <a:avLst/>
          </a:prstGeom>
          <a:noFill/>
        </p:spPr>
        <p:txBody>
          <a:bodyPr wrap="square" rtlCol="0">
            <a:spAutoFit/>
          </a:bodyPr>
          <a:lstStyle/>
          <a:p>
            <a:r>
              <a:rPr lang="en-US" sz="1200" dirty="0" smtClean="0"/>
              <a:t>Heat map Correctly predicted on Dietary Habit</a:t>
            </a:r>
            <a:endParaRPr lang="en-IN" sz="1200" dirty="0"/>
          </a:p>
        </p:txBody>
      </p:sp>
      <p:pic>
        <p:nvPicPr>
          <p:cNvPr id="9" name="Content Placeholder 3"/>
          <p:cNvPicPr>
            <a:picLocks noChangeAspect="1"/>
          </p:cNvPicPr>
          <p:nvPr/>
        </p:nvPicPr>
        <p:blipFill rotWithShape="1">
          <a:blip r:embed="rId5">
            <a:extLst>
              <a:ext uri="{28A0092B-C50C-407E-A947-70E740481C1C}">
                <a14:useLocalDpi xmlns:a14="http://schemas.microsoft.com/office/drawing/2010/main" val="0"/>
              </a:ext>
            </a:extLst>
          </a:blip>
          <a:srcRect t="4169"/>
          <a:stretch/>
        </p:blipFill>
        <p:spPr>
          <a:xfrm>
            <a:off x="7508239" y="1012270"/>
            <a:ext cx="4384502" cy="2767305"/>
          </a:xfrm>
          <a:prstGeom prst="rect">
            <a:avLst/>
          </a:prstGeom>
        </p:spPr>
      </p:pic>
      <p:sp>
        <p:nvSpPr>
          <p:cNvPr id="3" name="Rectangle 2"/>
          <p:cNvSpPr/>
          <p:nvPr/>
        </p:nvSpPr>
        <p:spPr>
          <a:xfrm>
            <a:off x="7141047" y="3905355"/>
            <a:ext cx="5132233" cy="2308324"/>
          </a:xfrm>
          <a:prstGeom prst="rect">
            <a:avLst/>
          </a:prstGeom>
        </p:spPr>
        <p:txBody>
          <a:bodyPr wrap="square">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 Report Summary:</a:t>
            </a:r>
          </a:p>
          <a:p>
            <a:r>
              <a:rPr lang="en-US" b="1" dirty="0"/>
              <a:t>Anxiety:</a:t>
            </a:r>
            <a:r>
              <a:rPr lang="en-US" dirty="0"/>
              <a:t> Balanced performance (Precision: 0.79, Recall: 0.77, F1: 0.78).</a:t>
            </a:r>
          </a:p>
          <a:p>
            <a:r>
              <a:rPr lang="en-US" b="1" dirty="0"/>
              <a:t>Normal:</a:t>
            </a:r>
            <a:r>
              <a:rPr lang="en-US" dirty="0"/>
              <a:t> Strong accuracy (Precision: 0.94, Recall: 0.90).</a:t>
            </a:r>
          </a:p>
          <a:p>
            <a:r>
              <a:rPr lang="en-US" b="1" dirty="0"/>
              <a:t>Stress:</a:t>
            </a:r>
            <a:r>
              <a:rPr lang="en-US" dirty="0"/>
              <a:t> High recall (0.75) ensures correct identification.</a:t>
            </a:r>
          </a:p>
          <a:p>
            <a:r>
              <a:rPr lang="en-US" b="1" dirty="0"/>
              <a:t>Overall Accuracy:</a:t>
            </a:r>
            <a:r>
              <a:rPr lang="en-US" dirty="0"/>
              <a:t> 72%, indicating solid performance.</a:t>
            </a:r>
          </a:p>
        </p:txBody>
      </p:sp>
      <p:sp>
        <p:nvSpPr>
          <p:cNvPr id="7" name="TextBox 6"/>
          <p:cNvSpPr txBox="1"/>
          <p:nvPr/>
        </p:nvSpPr>
        <p:spPr>
          <a:xfrm>
            <a:off x="8769824" y="774116"/>
            <a:ext cx="4143536" cy="276999"/>
          </a:xfrm>
          <a:prstGeom prst="rect">
            <a:avLst/>
          </a:prstGeom>
          <a:noFill/>
        </p:spPr>
        <p:txBody>
          <a:bodyPr wrap="square" rtlCol="0">
            <a:spAutoFit/>
          </a:bodyPr>
          <a:lstStyle/>
          <a:p>
            <a:r>
              <a:rPr lang="en-US" sz="1200" dirty="0" smtClean="0"/>
              <a:t>Sentiment Classification Report</a:t>
            </a:r>
            <a:endParaRPr lang="en-IN" sz="1200" dirty="0"/>
          </a:p>
        </p:txBody>
      </p:sp>
    </p:spTree>
    <p:extLst>
      <p:ext uri="{BB962C8B-B14F-4D97-AF65-F5344CB8AC3E}">
        <p14:creationId xmlns:p14="http://schemas.microsoft.com/office/powerpoint/2010/main" val="286867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p:cNvSpPr/>
          <p:nvPr/>
        </p:nvSpPr>
        <p:spPr>
          <a:xfrm>
            <a:off x="0" y="0"/>
            <a:ext cx="12192000" cy="6096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2" name="object 2"/>
          <p:cNvSpPr txBox="1">
            <a:spLocks noGrp="1"/>
          </p:cNvSpPr>
          <p:nvPr>
            <p:ph type="title"/>
          </p:nvPr>
        </p:nvSpPr>
        <p:spPr>
          <a:xfrm>
            <a:off x="2590800" y="69637"/>
            <a:ext cx="9530080" cy="570669"/>
          </a:xfrm>
          <a:prstGeom prst="rect">
            <a:avLst/>
          </a:prstGeom>
        </p:spPr>
        <p:txBody>
          <a:bodyPr vert="horz" wrap="square" lIns="0" tIns="16510" rIns="0" bIns="0" rtlCol="0" anchor="t">
            <a:spAutoFit/>
          </a:bodyPr>
          <a:lstStyle/>
          <a:p>
            <a:pPr marL="12700" algn="ctr">
              <a:spcBef>
                <a:spcPts val="130"/>
              </a:spcBef>
            </a:pPr>
            <a:r>
              <a:rPr lang="en-IN" sz="4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a:t>
            </a:r>
            <a:r>
              <a:rPr lang="en-IN" sz="4000" spc="105"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4000" spc="-1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DEPLOYMENT                                      </a:t>
            </a:r>
            <a:endParaRPr lang="en-IN" sz="40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object 3"/>
          <p:cNvSpPr txBox="1"/>
          <p:nvPr/>
        </p:nvSpPr>
        <p:spPr>
          <a:xfrm>
            <a:off x="347098" y="640306"/>
            <a:ext cx="10319156" cy="5556008"/>
          </a:xfrm>
          <a:prstGeom prst="rect">
            <a:avLst/>
          </a:prstGeom>
        </p:spPr>
        <p:txBody>
          <a:bodyPr vert="horz" wrap="square" lIns="0" tIns="15875" rIns="0" bIns="0" rtlCol="0" anchor="t">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Deployment</a:t>
            </a:r>
            <a:r>
              <a:rPr lang="en-US" altLang="en-US" sz="2000" dirty="0">
                <a:latin typeface="Times New Roman" panose="02020603050405020304" pitchFamily="18" charset="0"/>
                <a:cs typeface="Times New Roman" panose="02020603050405020304" pitchFamily="18" charset="0"/>
              </a:rPr>
              <a:t>: The model has been successfully deployed using the </a:t>
            </a:r>
            <a:r>
              <a:rPr lang="en-US" altLang="en-US" sz="2000" dirty="0" err="1" smtClean="0">
                <a:latin typeface="Times New Roman" panose="02020603050405020304" pitchFamily="18" charset="0"/>
                <a:cs typeface="Times New Roman" panose="02020603050405020304" pitchFamily="18" charset="0"/>
              </a:rPr>
              <a:t>Streamlit</a:t>
            </a:r>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framework, providing a user-friendly interface for interaction</a:t>
            </a:r>
            <a:r>
              <a:rPr lang="en-US" altLang="en-US" sz="2000"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Sentiment Analysis</a:t>
            </a:r>
            <a:r>
              <a:rPr lang="en-US" altLang="en-US" sz="2000" dirty="0">
                <a:latin typeface="Times New Roman" panose="02020603050405020304" pitchFamily="18" charset="0"/>
                <a:cs typeface="Times New Roman" panose="02020603050405020304" pitchFamily="18" charset="0"/>
              </a:rPr>
              <a:t>: The model is capable of predicting real-life sentiments with high accuracy, making it applicable to various practical scenarios</a:t>
            </a:r>
            <a:r>
              <a:rPr lang="en-US" altLang="en-US" sz="2000" dirty="0" smtClean="0">
                <a:latin typeface="Times New Roman" panose="02020603050405020304" pitchFamily="18" charset="0"/>
                <a:cs typeface="Times New Roman" panose="02020603050405020304" pitchFamily="18" charset="0"/>
              </a:rPr>
              <a:t>.</a:t>
            </a:r>
          </a:p>
          <a:p>
            <a:pPr marL="342900" lvl="0" indent="-342900" eaLnBrk="0" fontAlgn="base" hangingPunct="0">
              <a:spcBef>
                <a:spcPct val="0"/>
              </a:spcBef>
              <a:spcAft>
                <a:spcPct val="0"/>
              </a:spcAf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Future Development</a:t>
            </a:r>
            <a:r>
              <a:rPr lang="en-US" altLang="en-US" sz="2000" dirty="0">
                <a:latin typeface="Times New Roman" panose="02020603050405020304" pitchFamily="18" charset="0"/>
                <a:cs typeface="Times New Roman" panose="02020603050405020304" pitchFamily="18" charset="0"/>
              </a:rPr>
              <a:t>: There is potential for the model to evolve into a fully functional application. This would enhance its usability and accessibility for a broader audience</a:t>
            </a:r>
            <a:r>
              <a:rPr lang="en-US" altLang="en-US" sz="2000" dirty="0" smtClean="0">
                <a:latin typeface="Times New Roman" panose="02020603050405020304" pitchFamily="18" charset="0"/>
                <a:cs typeface="Times New Roman" panose="02020603050405020304" pitchFamily="18" charset="0"/>
              </a:rPr>
              <a:t>.</a:t>
            </a:r>
          </a:p>
          <a:p>
            <a:pPr marL="342900" lvl="0" indent="-342900" eaLnBrk="0" fontAlgn="base" hangingPunct="0">
              <a:spcBef>
                <a:spcPct val="0"/>
              </a:spcBef>
              <a:spcAft>
                <a:spcPct val="0"/>
              </a:spcAf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Data Management</a:t>
            </a:r>
            <a:r>
              <a:rPr lang="en-US" altLang="en-US" sz="2000" dirty="0">
                <a:latin typeface="Times New Roman" panose="02020603050405020304" pitchFamily="18" charset="0"/>
                <a:cs typeface="Times New Roman" panose="02020603050405020304" pitchFamily="18" charset="0"/>
              </a:rPr>
              <a:t>: When users interact with the model, their data will be securely stored and managed in a MongoDB database, ensuring scalability, reliability, and data </a:t>
            </a:r>
            <a:r>
              <a:rPr lang="en-US" altLang="en-US" sz="2000" dirty="0" smtClean="0">
                <a:latin typeface="Times New Roman" panose="02020603050405020304" pitchFamily="18" charset="0"/>
                <a:cs typeface="Times New Roman" panose="02020603050405020304" pitchFamily="18" charset="0"/>
              </a:rPr>
              <a:t>integrity</a:t>
            </a:r>
          </a:p>
          <a:p>
            <a:pPr marL="342900" lvl="0" indent="-342900" eaLnBrk="0" fontAlgn="base" hangingPunct="0">
              <a:spcBef>
                <a:spcPct val="0"/>
              </a:spcBef>
              <a:spcAft>
                <a:spcPct val="0"/>
              </a:spcAft>
              <a:buFont typeface="Arial" panose="020B0604020202020204" pitchFamily="34" charset="0"/>
              <a:buChar char="•"/>
            </a:pPr>
            <a:endParaRPr lang="en-US" altLang="en-US" sz="2000" dirty="0" smtClean="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000" b="1" dirty="0"/>
              <a:t>Real-Life Applications</a:t>
            </a:r>
            <a:r>
              <a:rPr lang="en-US" sz="2000" dirty="0"/>
              <a:t> – Helps students manage academic stress, track emotional well-being, and access early mental health support</a:t>
            </a:r>
            <a:r>
              <a:rPr lang="en-US" sz="2000" dirty="0" smtClean="0"/>
              <a:t>.</a:t>
            </a:r>
          </a:p>
          <a:p>
            <a:pPr marL="342900" lvl="0" indent="-342900" eaLnBrk="0" fontAlgn="base" hangingPunct="0">
              <a:spcBef>
                <a:spcPct val="0"/>
              </a:spcBef>
              <a:spcAft>
                <a:spcPct val="0"/>
              </a:spcAft>
              <a:buFont typeface="Arial" panose="020B0604020202020204" pitchFamily="34" charset="0"/>
              <a:buChar char="•"/>
            </a:pPr>
            <a:endParaRPr lang="en-US" sz="2000" dirty="0" smtClean="0"/>
          </a:p>
          <a:p>
            <a:pPr marL="342900" lvl="0" indent="-342900" eaLnBrk="0" fontAlgn="base" hangingPunct="0">
              <a:spcBef>
                <a:spcPct val="0"/>
              </a:spcBef>
              <a:spcAft>
                <a:spcPct val="0"/>
              </a:spcAft>
              <a:buFont typeface="Arial" panose="020B0604020202020204" pitchFamily="34" charset="0"/>
              <a:buChar char="•"/>
            </a:pPr>
            <a:r>
              <a:rPr lang="en-US" sz="2000" b="1" dirty="0"/>
              <a:t>Performance Visualization</a:t>
            </a:r>
            <a:r>
              <a:rPr lang="en-US" sz="2000" dirty="0"/>
              <a:t> – Power BI analyzes and visualizes student mental wellness trends based on data collected from </a:t>
            </a:r>
            <a:r>
              <a:rPr lang="en-US" sz="2000" dirty="0" err="1" smtClean="0"/>
              <a:t>Streamlit</a:t>
            </a:r>
            <a:r>
              <a:rPr lang="en-US" sz="2000" dirty="0" smtClean="0"/>
              <a:t>, </a:t>
            </a:r>
            <a:r>
              <a:rPr lang="en-US" sz="2000" dirty="0"/>
              <a:t>helping educators and counselors provide targeted support.</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925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
          <p:cNvSpPr/>
          <p:nvPr/>
        </p:nvSpPr>
        <p:spPr>
          <a:xfrm>
            <a:off x="0" y="0"/>
            <a:ext cx="12192000" cy="6058885"/>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2" name="Title 1"/>
          <p:cNvSpPr>
            <a:spLocks noGrp="1"/>
          </p:cNvSpPr>
          <p:nvPr>
            <p:ph type="title"/>
          </p:nvPr>
        </p:nvSpPr>
        <p:spPr>
          <a:xfrm>
            <a:off x="678883" y="430946"/>
            <a:ext cx="10834234" cy="612775"/>
          </a:xfrm>
        </p:spPr>
        <p:txBody>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STREAMLIT DEPLOYMENT</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02461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9450" y="6256893"/>
            <a:ext cx="7187565" cy="305435"/>
          </a:xfrm>
          <a:prstGeom prst="rect">
            <a:avLst/>
          </a:prstGeom>
        </p:spPr>
        <p:txBody>
          <a:bodyPr vert="horz" wrap="square" lIns="0" tIns="0" rIns="0" bIns="0" rtlCol="0">
            <a:spAutoFit/>
          </a:bodyPr>
          <a:lstStyle/>
          <a:p>
            <a:pPr>
              <a:lnSpc>
                <a:spcPts val="1045"/>
              </a:lnSpc>
            </a:pPr>
            <a:r>
              <a:rPr sz="1100" b="1" spc="-10" dirty="0">
                <a:solidFill>
                  <a:srgbClr val="AEABAB"/>
                </a:solidFill>
                <a:latin typeface="Calibri"/>
                <a:cs typeface="Calibri"/>
              </a:rPr>
              <a:t>CONFIDENTIAL</a:t>
            </a:r>
            <a:r>
              <a:rPr sz="1100" spc="-10" dirty="0">
                <a:solidFill>
                  <a:srgbClr val="AEABAB"/>
                </a:solidFill>
                <a:latin typeface="Calibri"/>
                <a:cs typeface="Calibri"/>
              </a:rPr>
              <a:t>: </a:t>
            </a:r>
            <a:r>
              <a:rPr sz="1100" dirty="0">
                <a:solidFill>
                  <a:srgbClr val="AEABAB"/>
                </a:solidFill>
                <a:latin typeface="Calibri"/>
                <a:cs typeface="Calibri"/>
              </a:rPr>
              <a:t>The</a:t>
            </a:r>
            <a:r>
              <a:rPr sz="1100" spc="30" dirty="0">
                <a:solidFill>
                  <a:srgbClr val="AEABAB"/>
                </a:solidFill>
                <a:latin typeface="Calibri"/>
                <a:cs typeface="Calibri"/>
              </a:rPr>
              <a:t> </a:t>
            </a:r>
            <a:r>
              <a:rPr sz="1100" dirty="0">
                <a:solidFill>
                  <a:srgbClr val="AEABAB"/>
                </a:solidFill>
                <a:latin typeface="Calibri"/>
                <a:cs typeface="Calibri"/>
              </a:rPr>
              <a:t>information</a:t>
            </a:r>
            <a:r>
              <a:rPr sz="1100" spc="-5" dirty="0">
                <a:solidFill>
                  <a:srgbClr val="AEABAB"/>
                </a:solidFill>
                <a:latin typeface="Calibri"/>
                <a:cs typeface="Calibri"/>
              </a:rPr>
              <a:t> </a:t>
            </a:r>
            <a:r>
              <a:rPr sz="1100" dirty="0">
                <a:solidFill>
                  <a:srgbClr val="AEABAB"/>
                </a:solidFill>
                <a:latin typeface="Calibri"/>
                <a:cs typeface="Calibri"/>
              </a:rPr>
              <a:t>in this</a:t>
            </a:r>
            <a:r>
              <a:rPr sz="1100" spc="-5" dirty="0">
                <a:solidFill>
                  <a:srgbClr val="AEABAB"/>
                </a:solidFill>
                <a:latin typeface="Calibri"/>
                <a:cs typeface="Calibri"/>
              </a:rPr>
              <a:t> </a:t>
            </a:r>
            <a:r>
              <a:rPr sz="1100" dirty="0">
                <a:solidFill>
                  <a:srgbClr val="AEABAB"/>
                </a:solidFill>
                <a:latin typeface="Calibri"/>
                <a:cs typeface="Calibri"/>
              </a:rPr>
              <a:t>document</a:t>
            </a:r>
            <a:r>
              <a:rPr sz="1100" spc="-10" dirty="0">
                <a:solidFill>
                  <a:srgbClr val="AEABAB"/>
                </a:solidFill>
                <a:latin typeface="Calibri"/>
                <a:cs typeface="Calibri"/>
              </a:rPr>
              <a:t> belongs</a:t>
            </a:r>
            <a:r>
              <a:rPr sz="1100" spc="-5" dirty="0">
                <a:solidFill>
                  <a:srgbClr val="AEABAB"/>
                </a:solidFill>
                <a:latin typeface="Calibri"/>
                <a:cs typeface="Calibri"/>
              </a:rPr>
              <a:t> </a:t>
            </a:r>
            <a:r>
              <a:rPr sz="1100" dirty="0">
                <a:solidFill>
                  <a:srgbClr val="AEABAB"/>
                </a:solidFill>
                <a:latin typeface="Calibri"/>
                <a:cs typeface="Calibri"/>
              </a:rPr>
              <a:t>to</a:t>
            </a:r>
            <a:r>
              <a:rPr sz="1100" spc="-10" dirty="0">
                <a:solidFill>
                  <a:srgbClr val="AEABAB"/>
                </a:solidFill>
                <a:latin typeface="Calibri"/>
                <a:cs typeface="Calibri"/>
              </a:rPr>
              <a:t> </a:t>
            </a:r>
            <a:r>
              <a:rPr sz="1100" dirty="0">
                <a:solidFill>
                  <a:srgbClr val="AEABAB"/>
                </a:solidFill>
                <a:latin typeface="Calibri"/>
                <a:cs typeface="Calibri"/>
              </a:rPr>
              <a:t>Boston Institute</a:t>
            </a:r>
            <a:r>
              <a:rPr sz="1100" spc="-50" dirty="0">
                <a:solidFill>
                  <a:srgbClr val="AEABAB"/>
                </a:solidFill>
                <a:latin typeface="Calibri"/>
                <a:cs typeface="Calibri"/>
              </a:rPr>
              <a:t> </a:t>
            </a:r>
            <a:r>
              <a:rPr sz="1100" dirty="0">
                <a:solidFill>
                  <a:srgbClr val="AEABAB"/>
                </a:solidFill>
                <a:latin typeface="Calibri"/>
                <a:cs typeface="Calibri"/>
              </a:rPr>
              <a:t>of</a:t>
            </a:r>
            <a:r>
              <a:rPr sz="1100" spc="25" dirty="0">
                <a:solidFill>
                  <a:srgbClr val="AEABAB"/>
                </a:solidFill>
                <a:latin typeface="Calibri"/>
                <a:cs typeface="Calibri"/>
              </a:rPr>
              <a:t> </a:t>
            </a:r>
            <a:r>
              <a:rPr sz="1100" spc="-10" dirty="0">
                <a:solidFill>
                  <a:srgbClr val="AEABAB"/>
                </a:solidFill>
                <a:latin typeface="Calibri"/>
                <a:cs typeface="Calibri"/>
              </a:rPr>
              <a:t>Analytics</a:t>
            </a:r>
            <a:r>
              <a:rPr sz="1100" spc="-5" dirty="0">
                <a:solidFill>
                  <a:srgbClr val="AEABAB"/>
                </a:solidFill>
                <a:latin typeface="Calibri"/>
                <a:cs typeface="Calibri"/>
              </a:rPr>
              <a:t> </a:t>
            </a:r>
            <a:r>
              <a:rPr sz="1100" dirty="0">
                <a:solidFill>
                  <a:srgbClr val="AEABAB"/>
                </a:solidFill>
                <a:latin typeface="Calibri"/>
                <a:cs typeface="Calibri"/>
              </a:rPr>
              <a:t>LLC.</a:t>
            </a:r>
            <a:r>
              <a:rPr sz="1100" spc="10" dirty="0">
                <a:solidFill>
                  <a:srgbClr val="AEABAB"/>
                </a:solidFill>
                <a:latin typeface="Calibri"/>
                <a:cs typeface="Calibri"/>
              </a:rPr>
              <a:t> </a:t>
            </a:r>
            <a:r>
              <a:rPr sz="1100" dirty="0">
                <a:solidFill>
                  <a:srgbClr val="AEABAB"/>
                </a:solidFill>
                <a:latin typeface="Calibri"/>
                <a:cs typeface="Calibri"/>
              </a:rPr>
              <a:t>Any </a:t>
            </a:r>
            <a:r>
              <a:rPr sz="1100" spc="-10" dirty="0">
                <a:solidFill>
                  <a:srgbClr val="AEABAB"/>
                </a:solidFill>
                <a:latin typeface="Calibri"/>
                <a:cs typeface="Calibri"/>
              </a:rPr>
              <a:t>unauthorized</a:t>
            </a:r>
            <a:r>
              <a:rPr sz="1100" dirty="0">
                <a:solidFill>
                  <a:srgbClr val="AEABAB"/>
                </a:solidFill>
                <a:latin typeface="Calibri"/>
                <a:cs typeface="Calibri"/>
              </a:rPr>
              <a:t> sharing</a:t>
            </a:r>
            <a:r>
              <a:rPr sz="1100" spc="-15" dirty="0">
                <a:solidFill>
                  <a:srgbClr val="AEABAB"/>
                </a:solidFill>
                <a:latin typeface="Calibri"/>
                <a:cs typeface="Calibri"/>
              </a:rPr>
              <a:t> </a:t>
            </a:r>
            <a:r>
              <a:rPr sz="1100" dirty="0">
                <a:solidFill>
                  <a:srgbClr val="AEABAB"/>
                </a:solidFill>
                <a:latin typeface="Calibri"/>
                <a:cs typeface="Calibri"/>
              </a:rPr>
              <a:t>of</a:t>
            </a:r>
            <a:r>
              <a:rPr sz="1100" spc="25" dirty="0">
                <a:solidFill>
                  <a:srgbClr val="AEABAB"/>
                </a:solidFill>
                <a:latin typeface="Calibri"/>
                <a:cs typeface="Calibri"/>
              </a:rPr>
              <a:t> </a:t>
            </a:r>
            <a:r>
              <a:rPr sz="1100" spc="-20" dirty="0">
                <a:solidFill>
                  <a:srgbClr val="AEABAB"/>
                </a:solidFill>
                <a:latin typeface="Calibri"/>
                <a:cs typeface="Calibri"/>
              </a:rPr>
              <a:t>this</a:t>
            </a:r>
            <a:endParaRPr sz="1100">
              <a:latin typeface="Calibri"/>
              <a:cs typeface="Calibri"/>
            </a:endParaRPr>
          </a:p>
          <a:p>
            <a:pPr>
              <a:lnSpc>
                <a:spcPts val="1300"/>
              </a:lnSpc>
            </a:pPr>
            <a:r>
              <a:rPr sz="1100" dirty="0">
                <a:solidFill>
                  <a:srgbClr val="AEABAB"/>
                </a:solidFill>
                <a:latin typeface="Calibri"/>
                <a:cs typeface="Calibri"/>
              </a:rPr>
              <a:t>material</a:t>
            </a:r>
            <a:r>
              <a:rPr sz="1100" spc="10" dirty="0">
                <a:solidFill>
                  <a:srgbClr val="AEABAB"/>
                </a:solidFill>
                <a:latin typeface="Calibri"/>
                <a:cs typeface="Calibri"/>
              </a:rPr>
              <a:t> </a:t>
            </a:r>
            <a:r>
              <a:rPr sz="1100" dirty="0">
                <a:solidFill>
                  <a:srgbClr val="AEABAB"/>
                </a:solidFill>
                <a:latin typeface="Calibri"/>
                <a:cs typeface="Calibri"/>
              </a:rPr>
              <a:t>is</a:t>
            </a:r>
            <a:r>
              <a:rPr sz="1100" spc="-25" dirty="0">
                <a:solidFill>
                  <a:srgbClr val="AEABAB"/>
                </a:solidFill>
                <a:latin typeface="Calibri"/>
                <a:cs typeface="Calibri"/>
              </a:rPr>
              <a:t> </a:t>
            </a:r>
            <a:r>
              <a:rPr sz="1100" dirty="0">
                <a:solidFill>
                  <a:srgbClr val="AEABAB"/>
                </a:solidFill>
                <a:latin typeface="Calibri"/>
                <a:cs typeface="Calibri"/>
              </a:rPr>
              <a:t>prohibited</a:t>
            </a:r>
            <a:r>
              <a:rPr sz="1100" spc="-25" dirty="0">
                <a:solidFill>
                  <a:srgbClr val="AEABAB"/>
                </a:solidFill>
                <a:latin typeface="Calibri"/>
                <a:cs typeface="Calibri"/>
              </a:rPr>
              <a:t> </a:t>
            </a:r>
            <a:r>
              <a:rPr sz="1100" dirty="0">
                <a:solidFill>
                  <a:srgbClr val="AEABAB"/>
                </a:solidFill>
                <a:latin typeface="Calibri"/>
                <a:cs typeface="Calibri"/>
              </a:rPr>
              <a:t>and</a:t>
            </a:r>
            <a:r>
              <a:rPr sz="1100" spc="-20" dirty="0">
                <a:solidFill>
                  <a:srgbClr val="AEABAB"/>
                </a:solidFill>
                <a:latin typeface="Calibri"/>
                <a:cs typeface="Calibri"/>
              </a:rPr>
              <a:t> </a:t>
            </a:r>
            <a:r>
              <a:rPr sz="1100" dirty="0">
                <a:solidFill>
                  <a:srgbClr val="AEABAB"/>
                </a:solidFill>
                <a:latin typeface="Calibri"/>
                <a:cs typeface="Calibri"/>
              </a:rPr>
              <a:t>subject</a:t>
            </a:r>
            <a:r>
              <a:rPr sz="1100" spc="-35" dirty="0">
                <a:solidFill>
                  <a:srgbClr val="AEABAB"/>
                </a:solidFill>
                <a:latin typeface="Calibri"/>
                <a:cs typeface="Calibri"/>
              </a:rPr>
              <a:t> </a:t>
            </a:r>
            <a:r>
              <a:rPr sz="1100" dirty="0">
                <a:solidFill>
                  <a:srgbClr val="AEABAB"/>
                </a:solidFill>
                <a:latin typeface="Calibri"/>
                <a:cs typeface="Calibri"/>
              </a:rPr>
              <a:t>to</a:t>
            </a:r>
            <a:r>
              <a:rPr sz="1100" spc="-25" dirty="0">
                <a:solidFill>
                  <a:srgbClr val="AEABAB"/>
                </a:solidFill>
                <a:latin typeface="Calibri"/>
                <a:cs typeface="Calibri"/>
              </a:rPr>
              <a:t> </a:t>
            </a:r>
            <a:r>
              <a:rPr sz="1100" dirty="0">
                <a:solidFill>
                  <a:srgbClr val="AEABAB"/>
                </a:solidFill>
                <a:latin typeface="Calibri"/>
                <a:cs typeface="Calibri"/>
              </a:rPr>
              <a:t>legal</a:t>
            </a:r>
            <a:r>
              <a:rPr sz="1100" spc="10" dirty="0">
                <a:solidFill>
                  <a:srgbClr val="AEABAB"/>
                </a:solidFill>
                <a:latin typeface="Calibri"/>
                <a:cs typeface="Calibri"/>
              </a:rPr>
              <a:t> </a:t>
            </a:r>
            <a:r>
              <a:rPr sz="1100" dirty="0">
                <a:solidFill>
                  <a:srgbClr val="AEABAB"/>
                </a:solidFill>
                <a:latin typeface="Calibri"/>
                <a:cs typeface="Calibri"/>
              </a:rPr>
              <a:t>action</a:t>
            </a:r>
            <a:r>
              <a:rPr sz="1100" spc="-25" dirty="0">
                <a:solidFill>
                  <a:srgbClr val="AEABAB"/>
                </a:solidFill>
                <a:latin typeface="Calibri"/>
                <a:cs typeface="Calibri"/>
              </a:rPr>
              <a:t> </a:t>
            </a:r>
            <a:r>
              <a:rPr sz="1100" dirty="0">
                <a:solidFill>
                  <a:srgbClr val="AEABAB"/>
                </a:solidFill>
                <a:latin typeface="Calibri"/>
                <a:cs typeface="Calibri"/>
              </a:rPr>
              <a:t>under</a:t>
            </a:r>
            <a:r>
              <a:rPr sz="1100" spc="25" dirty="0">
                <a:solidFill>
                  <a:srgbClr val="AEABAB"/>
                </a:solidFill>
                <a:latin typeface="Calibri"/>
                <a:cs typeface="Calibri"/>
              </a:rPr>
              <a:t> </a:t>
            </a:r>
            <a:r>
              <a:rPr sz="1100" dirty="0">
                <a:solidFill>
                  <a:srgbClr val="AEABAB"/>
                </a:solidFill>
                <a:latin typeface="Calibri"/>
                <a:cs typeface="Calibri"/>
              </a:rPr>
              <a:t>breach</a:t>
            </a:r>
            <a:r>
              <a:rPr sz="1100" spc="-20" dirty="0">
                <a:solidFill>
                  <a:srgbClr val="AEABAB"/>
                </a:solidFill>
                <a:latin typeface="Calibri"/>
                <a:cs typeface="Calibri"/>
              </a:rPr>
              <a:t> </a:t>
            </a:r>
            <a:r>
              <a:rPr sz="1100" dirty="0">
                <a:solidFill>
                  <a:srgbClr val="AEABAB"/>
                </a:solidFill>
                <a:latin typeface="Calibri"/>
                <a:cs typeface="Calibri"/>
              </a:rPr>
              <a:t>of IP</a:t>
            </a:r>
            <a:r>
              <a:rPr sz="1100" spc="-15" dirty="0">
                <a:solidFill>
                  <a:srgbClr val="AEABAB"/>
                </a:solidFill>
                <a:latin typeface="Calibri"/>
                <a:cs typeface="Calibri"/>
              </a:rPr>
              <a:t> </a:t>
            </a:r>
            <a:r>
              <a:rPr sz="1100" dirty="0">
                <a:solidFill>
                  <a:srgbClr val="AEABAB"/>
                </a:solidFill>
                <a:latin typeface="Calibri"/>
                <a:cs typeface="Calibri"/>
              </a:rPr>
              <a:t>and</a:t>
            </a:r>
            <a:r>
              <a:rPr sz="1100" spc="-20" dirty="0">
                <a:solidFill>
                  <a:srgbClr val="AEABAB"/>
                </a:solidFill>
                <a:latin typeface="Calibri"/>
                <a:cs typeface="Calibri"/>
              </a:rPr>
              <a:t> </a:t>
            </a:r>
            <a:r>
              <a:rPr sz="1100" spc="-10" dirty="0">
                <a:solidFill>
                  <a:srgbClr val="AEABAB"/>
                </a:solidFill>
                <a:latin typeface="Calibri"/>
                <a:cs typeface="Calibri"/>
              </a:rPr>
              <a:t>confidentiality</a:t>
            </a:r>
            <a:r>
              <a:rPr sz="1100" spc="-15" dirty="0">
                <a:solidFill>
                  <a:srgbClr val="AEABAB"/>
                </a:solidFill>
                <a:latin typeface="Calibri"/>
                <a:cs typeface="Calibri"/>
              </a:rPr>
              <a:t> </a:t>
            </a:r>
            <a:r>
              <a:rPr sz="1100" spc="-10" dirty="0">
                <a:solidFill>
                  <a:srgbClr val="AEABAB"/>
                </a:solidFill>
                <a:latin typeface="Calibri"/>
                <a:cs typeface="Calibri"/>
              </a:rPr>
              <a:t>clauses.</a:t>
            </a:r>
            <a:endParaRPr sz="1100">
              <a:latin typeface="Calibri"/>
              <a:cs typeface="Calibri"/>
            </a:endParaRPr>
          </a:p>
        </p:txBody>
      </p:sp>
      <p:pic>
        <p:nvPicPr>
          <p:cNvPr id="3" name="object 3"/>
          <p:cNvPicPr/>
          <p:nvPr/>
        </p:nvPicPr>
        <p:blipFill>
          <a:blip r:embed="rId2" cstate="print"/>
          <a:stretch>
            <a:fillRect/>
          </a:stretch>
        </p:blipFill>
        <p:spPr>
          <a:xfrm>
            <a:off x="0" y="0"/>
            <a:ext cx="12191999" cy="6857997"/>
          </a:xfrm>
          <a:prstGeom prst="rect">
            <a:avLst/>
          </a:prstGeom>
        </p:spPr>
      </p:pic>
      <p:sp>
        <p:nvSpPr>
          <p:cNvPr id="4" name="object 4"/>
          <p:cNvSpPr txBox="1">
            <a:spLocks noGrp="1"/>
          </p:cNvSpPr>
          <p:nvPr>
            <p:ph type="title"/>
          </p:nvPr>
        </p:nvSpPr>
        <p:spPr>
          <a:xfrm>
            <a:off x="3926205" y="2811993"/>
            <a:ext cx="6111090" cy="1029128"/>
          </a:xfrm>
          <a:prstGeom prst="rect">
            <a:avLst/>
          </a:prstGeom>
        </p:spPr>
        <p:txBody>
          <a:bodyPr vert="horz" wrap="square" lIns="0" tIns="13335" rIns="0" bIns="0" rtlCol="0" anchor="t">
            <a:spAutoFit/>
          </a:bodyPr>
          <a:lstStyle/>
          <a:p>
            <a:pPr marL="12700">
              <a:lnSpc>
                <a:spcPct val="100000"/>
              </a:lnSpc>
              <a:spcBef>
                <a:spcPts val="105"/>
              </a:spcBef>
            </a:pPr>
            <a:r>
              <a:rPr sz="6600" dirty="0">
                <a:solidFill>
                  <a:srgbClr val="FFFFFF"/>
                </a:solidFill>
                <a:cs typeface="Calibri"/>
              </a:rPr>
              <a:t>Thank</a:t>
            </a:r>
            <a:r>
              <a:rPr sz="6600" spc="-110" dirty="0">
                <a:solidFill>
                  <a:srgbClr val="FFFFFF"/>
                </a:solidFill>
                <a:cs typeface="Calibri"/>
              </a:rPr>
              <a:t> </a:t>
            </a:r>
            <a:r>
              <a:rPr sz="6600" spc="-470" dirty="0">
                <a:solidFill>
                  <a:srgbClr val="FFFFFF"/>
                </a:solidFill>
                <a:cs typeface="Calibri"/>
              </a:rPr>
              <a:t>Y</a:t>
            </a:r>
            <a:r>
              <a:rPr sz="6600" spc="15" dirty="0">
                <a:solidFill>
                  <a:srgbClr val="FFFFFF"/>
                </a:solidFill>
                <a:cs typeface="Calibri"/>
              </a:rPr>
              <a:t>o</a:t>
            </a:r>
            <a:r>
              <a:rPr sz="6600" spc="20" dirty="0">
                <a:solidFill>
                  <a:srgbClr val="FFFFFF"/>
                </a:solidFill>
                <a:cs typeface="Calibri"/>
              </a:rPr>
              <a:t>u</a:t>
            </a:r>
            <a:r>
              <a:rPr sz="6600" spc="40" dirty="0">
                <a:solidFill>
                  <a:srgbClr val="FFFFFF"/>
                </a:solidFill>
                <a:cs typeface="Calibri"/>
              </a:rPr>
              <a:t>!</a:t>
            </a:r>
            <a:endParaRPr sz="6600" dirty="0">
              <a:cs typeface="Calibri"/>
            </a:endParaRPr>
          </a:p>
        </p:txBody>
      </p:sp>
    </p:spTree>
    <p:extLst>
      <p:ext uri="{BB962C8B-B14F-4D97-AF65-F5344CB8AC3E}">
        <p14:creationId xmlns:p14="http://schemas.microsoft.com/office/powerpoint/2010/main" val="1358518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6750" y="6208395"/>
            <a:ext cx="7212965" cy="360045"/>
          </a:xfrm>
          <a:prstGeom prst="rect">
            <a:avLst/>
          </a:prstGeom>
        </p:spPr>
        <p:txBody>
          <a:bodyPr vert="horz" wrap="square" lIns="0" tIns="25400" rIns="0" bIns="0" rtlCol="0">
            <a:spAutoFit/>
          </a:bodyPr>
          <a:lstStyle/>
          <a:p>
            <a:pPr marL="12700" marR="5080">
              <a:lnSpc>
                <a:spcPts val="1280"/>
              </a:lnSpc>
              <a:spcBef>
                <a:spcPts val="200"/>
              </a:spcBef>
            </a:pPr>
            <a:r>
              <a:rPr sz="1100" b="1" spc="-10" dirty="0">
                <a:solidFill>
                  <a:srgbClr val="AEABAB"/>
                </a:solidFill>
                <a:latin typeface="Calibri"/>
                <a:cs typeface="Calibri"/>
              </a:rPr>
              <a:t>CONFIDENTIAL</a:t>
            </a:r>
            <a:r>
              <a:rPr sz="1100" spc="-10" dirty="0">
                <a:solidFill>
                  <a:srgbClr val="AEABAB"/>
                </a:solidFill>
                <a:latin typeface="Calibri"/>
                <a:cs typeface="Calibri"/>
              </a:rPr>
              <a:t>: </a:t>
            </a:r>
            <a:r>
              <a:rPr sz="1100" dirty="0">
                <a:solidFill>
                  <a:srgbClr val="AEABAB"/>
                </a:solidFill>
                <a:latin typeface="Calibri"/>
                <a:cs typeface="Calibri"/>
              </a:rPr>
              <a:t>The</a:t>
            </a:r>
            <a:r>
              <a:rPr sz="1100" spc="30" dirty="0">
                <a:solidFill>
                  <a:srgbClr val="AEABAB"/>
                </a:solidFill>
                <a:latin typeface="Calibri"/>
                <a:cs typeface="Calibri"/>
              </a:rPr>
              <a:t> </a:t>
            </a:r>
            <a:r>
              <a:rPr sz="1100" dirty="0">
                <a:solidFill>
                  <a:srgbClr val="AEABAB"/>
                </a:solidFill>
                <a:latin typeface="Calibri"/>
                <a:cs typeface="Calibri"/>
              </a:rPr>
              <a:t>information</a:t>
            </a:r>
            <a:r>
              <a:rPr sz="1100" spc="-5" dirty="0">
                <a:solidFill>
                  <a:srgbClr val="AEABAB"/>
                </a:solidFill>
                <a:latin typeface="Calibri"/>
                <a:cs typeface="Calibri"/>
              </a:rPr>
              <a:t> </a:t>
            </a:r>
            <a:r>
              <a:rPr sz="1100" dirty="0">
                <a:solidFill>
                  <a:srgbClr val="AEABAB"/>
                </a:solidFill>
                <a:latin typeface="Calibri"/>
                <a:cs typeface="Calibri"/>
              </a:rPr>
              <a:t>in this</a:t>
            </a:r>
            <a:r>
              <a:rPr sz="1100" spc="-5" dirty="0">
                <a:solidFill>
                  <a:srgbClr val="AEABAB"/>
                </a:solidFill>
                <a:latin typeface="Calibri"/>
                <a:cs typeface="Calibri"/>
              </a:rPr>
              <a:t> </a:t>
            </a:r>
            <a:r>
              <a:rPr sz="1100" dirty="0">
                <a:solidFill>
                  <a:srgbClr val="AEABAB"/>
                </a:solidFill>
                <a:latin typeface="Calibri"/>
                <a:cs typeface="Calibri"/>
              </a:rPr>
              <a:t>document</a:t>
            </a:r>
            <a:r>
              <a:rPr sz="1100" spc="-10" dirty="0">
                <a:solidFill>
                  <a:srgbClr val="AEABAB"/>
                </a:solidFill>
                <a:latin typeface="Calibri"/>
                <a:cs typeface="Calibri"/>
              </a:rPr>
              <a:t> belongs</a:t>
            </a:r>
            <a:r>
              <a:rPr sz="1100" spc="-5" dirty="0">
                <a:solidFill>
                  <a:srgbClr val="AEABAB"/>
                </a:solidFill>
                <a:latin typeface="Calibri"/>
                <a:cs typeface="Calibri"/>
              </a:rPr>
              <a:t> </a:t>
            </a:r>
            <a:r>
              <a:rPr sz="1100" dirty="0">
                <a:solidFill>
                  <a:srgbClr val="AEABAB"/>
                </a:solidFill>
                <a:latin typeface="Calibri"/>
                <a:cs typeface="Calibri"/>
              </a:rPr>
              <a:t>to</a:t>
            </a:r>
            <a:r>
              <a:rPr sz="1100" spc="-10" dirty="0">
                <a:solidFill>
                  <a:srgbClr val="AEABAB"/>
                </a:solidFill>
                <a:latin typeface="Calibri"/>
                <a:cs typeface="Calibri"/>
              </a:rPr>
              <a:t> </a:t>
            </a:r>
            <a:r>
              <a:rPr sz="1100" dirty="0">
                <a:solidFill>
                  <a:srgbClr val="AEABAB"/>
                </a:solidFill>
                <a:latin typeface="Calibri"/>
                <a:cs typeface="Calibri"/>
              </a:rPr>
              <a:t>Boston Institute</a:t>
            </a:r>
            <a:r>
              <a:rPr sz="1100" spc="-50" dirty="0">
                <a:solidFill>
                  <a:srgbClr val="AEABAB"/>
                </a:solidFill>
                <a:latin typeface="Calibri"/>
                <a:cs typeface="Calibri"/>
              </a:rPr>
              <a:t> </a:t>
            </a:r>
            <a:r>
              <a:rPr sz="1100" dirty="0">
                <a:solidFill>
                  <a:srgbClr val="AEABAB"/>
                </a:solidFill>
                <a:latin typeface="Calibri"/>
                <a:cs typeface="Calibri"/>
              </a:rPr>
              <a:t>of</a:t>
            </a:r>
            <a:r>
              <a:rPr sz="1100" spc="25" dirty="0">
                <a:solidFill>
                  <a:srgbClr val="AEABAB"/>
                </a:solidFill>
                <a:latin typeface="Calibri"/>
                <a:cs typeface="Calibri"/>
              </a:rPr>
              <a:t> </a:t>
            </a:r>
            <a:r>
              <a:rPr sz="1100" spc="-10" dirty="0">
                <a:solidFill>
                  <a:srgbClr val="AEABAB"/>
                </a:solidFill>
                <a:latin typeface="Calibri"/>
                <a:cs typeface="Calibri"/>
              </a:rPr>
              <a:t>Analytics</a:t>
            </a:r>
            <a:r>
              <a:rPr sz="1100" spc="-5" dirty="0">
                <a:solidFill>
                  <a:srgbClr val="AEABAB"/>
                </a:solidFill>
                <a:latin typeface="Calibri"/>
                <a:cs typeface="Calibri"/>
              </a:rPr>
              <a:t> </a:t>
            </a:r>
            <a:r>
              <a:rPr sz="1100" dirty="0">
                <a:solidFill>
                  <a:srgbClr val="AEABAB"/>
                </a:solidFill>
                <a:latin typeface="Calibri"/>
                <a:cs typeface="Calibri"/>
              </a:rPr>
              <a:t>LLC.</a:t>
            </a:r>
            <a:r>
              <a:rPr sz="1100" spc="10" dirty="0">
                <a:solidFill>
                  <a:srgbClr val="AEABAB"/>
                </a:solidFill>
                <a:latin typeface="Calibri"/>
                <a:cs typeface="Calibri"/>
              </a:rPr>
              <a:t> </a:t>
            </a:r>
            <a:r>
              <a:rPr sz="1100" dirty="0">
                <a:solidFill>
                  <a:srgbClr val="AEABAB"/>
                </a:solidFill>
                <a:latin typeface="Calibri"/>
                <a:cs typeface="Calibri"/>
              </a:rPr>
              <a:t>Any </a:t>
            </a:r>
            <a:r>
              <a:rPr sz="1100" spc="-10" dirty="0">
                <a:solidFill>
                  <a:srgbClr val="AEABAB"/>
                </a:solidFill>
                <a:latin typeface="Calibri"/>
                <a:cs typeface="Calibri"/>
              </a:rPr>
              <a:t>unauthorized</a:t>
            </a:r>
            <a:r>
              <a:rPr sz="1100" dirty="0">
                <a:solidFill>
                  <a:srgbClr val="AEABAB"/>
                </a:solidFill>
                <a:latin typeface="Calibri"/>
                <a:cs typeface="Calibri"/>
              </a:rPr>
              <a:t> sharing</a:t>
            </a:r>
            <a:r>
              <a:rPr sz="1100" spc="-15" dirty="0">
                <a:solidFill>
                  <a:srgbClr val="AEABAB"/>
                </a:solidFill>
                <a:latin typeface="Calibri"/>
                <a:cs typeface="Calibri"/>
              </a:rPr>
              <a:t> </a:t>
            </a:r>
            <a:r>
              <a:rPr sz="1100" dirty="0">
                <a:solidFill>
                  <a:srgbClr val="AEABAB"/>
                </a:solidFill>
                <a:latin typeface="Calibri"/>
                <a:cs typeface="Calibri"/>
              </a:rPr>
              <a:t>of</a:t>
            </a:r>
            <a:r>
              <a:rPr sz="1100" spc="25" dirty="0">
                <a:solidFill>
                  <a:srgbClr val="AEABAB"/>
                </a:solidFill>
                <a:latin typeface="Calibri"/>
                <a:cs typeface="Calibri"/>
              </a:rPr>
              <a:t> </a:t>
            </a:r>
            <a:r>
              <a:rPr sz="1100" spc="-20" dirty="0">
                <a:solidFill>
                  <a:srgbClr val="AEABAB"/>
                </a:solidFill>
                <a:latin typeface="Calibri"/>
                <a:cs typeface="Calibri"/>
              </a:rPr>
              <a:t>this </a:t>
            </a:r>
            <a:r>
              <a:rPr sz="1100" dirty="0">
                <a:solidFill>
                  <a:srgbClr val="AEABAB"/>
                </a:solidFill>
                <a:latin typeface="Calibri"/>
                <a:cs typeface="Calibri"/>
              </a:rPr>
              <a:t>material</a:t>
            </a:r>
            <a:r>
              <a:rPr sz="1100" spc="10" dirty="0">
                <a:solidFill>
                  <a:srgbClr val="AEABAB"/>
                </a:solidFill>
                <a:latin typeface="Calibri"/>
                <a:cs typeface="Calibri"/>
              </a:rPr>
              <a:t> </a:t>
            </a:r>
            <a:r>
              <a:rPr sz="1100" dirty="0">
                <a:solidFill>
                  <a:srgbClr val="AEABAB"/>
                </a:solidFill>
                <a:latin typeface="Calibri"/>
                <a:cs typeface="Calibri"/>
              </a:rPr>
              <a:t>is</a:t>
            </a:r>
            <a:r>
              <a:rPr sz="1100" spc="-25" dirty="0">
                <a:solidFill>
                  <a:srgbClr val="AEABAB"/>
                </a:solidFill>
                <a:latin typeface="Calibri"/>
                <a:cs typeface="Calibri"/>
              </a:rPr>
              <a:t> </a:t>
            </a:r>
            <a:r>
              <a:rPr sz="1100" dirty="0">
                <a:solidFill>
                  <a:srgbClr val="AEABAB"/>
                </a:solidFill>
                <a:latin typeface="Calibri"/>
                <a:cs typeface="Calibri"/>
              </a:rPr>
              <a:t>prohibited</a:t>
            </a:r>
            <a:r>
              <a:rPr sz="1100" spc="-25" dirty="0">
                <a:solidFill>
                  <a:srgbClr val="AEABAB"/>
                </a:solidFill>
                <a:latin typeface="Calibri"/>
                <a:cs typeface="Calibri"/>
              </a:rPr>
              <a:t> </a:t>
            </a:r>
            <a:r>
              <a:rPr sz="1100" dirty="0">
                <a:solidFill>
                  <a:srgbClr val="AEABAB"/>
                </a:solidFill>
                <a:latin typeface="Calibri"/>
                <a:cs typeface="Calibri"/>
              </a:rPr>
              <a:t>and</a:t>
            </a:r>
            <a:r>
              <a:rPr sz="1100" spc="-20" dirty="0">
                <a:solidFill>
                  <a:srgbClr val="AEABAB"/>
                </a:solidFill>
                <a:latin typeface="Calibri"/>
                <a:cs typeface="Calibri"/>
              </a:rPr>
              <a:t> </a:t>
            </a:r>
            <a:r>
              <a:rPr sz="1100" dirty="0">
                <a:solidFill>
                  <a:srgbClr val="AEABAB"/>
                </a:solidFill>
                <a:latin typeface="Calibri"/>
                <a:cs typeface="Calibri"/>
              </a:rPr>
              <a:t>subject</a:t>
            </a:r>
            <a:r>
              <a:rPr sz="1100" spc="-35" dirty="0">
                <a:solidFill>
                  <a:srgbClr val="AEABAB"/>
                </a:solidFill>
                <a:latin typeface="Calibri"/>
                <a:cs typeface="Calibri"/>
              </a:rPr>
              <a:t> </a:t>
            </a:r>
            <a:r>
              <a:rPr sz="1100" dirty="0">
                <a:solidFill>
                  <a:srgbClr val="AEABAB"/>
                </a:solidFill>
                <a:latin typeface="Calibri"/>
                <a:cs typeface="Calibri"/>
              </a:rPr>
              <a:t>to</a:t>
            </a:r>
            <a:r>
              <a:rPr sz="1100" spc="-25" dirty="0">
                <a:solidFill>
                  <a:srgbClr val="AEABAB"/>
                </a:solidFill>
                <a:latin typeface="Calibri"/>
                <a:cs typeface="Calibri"/>
              </a:rPr>
              <a:t> </a:t>
            </a:r>
            <a:r>
              <a:rPr sz="1100" dirty="0">
                <a:solidFill>
                  <a:srgbClr val="AEABAB"/>
                </a:solidFill>
                <a:latin typeface="Calibri"/>
                <a:cs typeface="Calibri"/>
              </a:rPr>
              <a:t>legal</a:t>
            </a:r>
            <a:r>
              <a:rPr sz="1100" spc="10" dirty="0">
                <a:solidFill>
                  <a:srgbClr val="AEABAB"/>
                </a:solidFill>
                <a:latin typeface="Calibri"/>
                <a:cs typeface="Calibri"/>
              </a:rPr>
              <a:t> </a:t>
            </a:r>
            <a:r>
              <a:rPr sz="1100" dirty="0">
                <a:solidFill>
                  <a:srgbClr val="AEABAB"/>
                </a:solidFill>
                <a:latin typeface="Calibri"/>
                <a:cs typeface="Calibri"/>
              </a:rPr>
              <a:t>action</a:t>
            </a:r>
            <a:r>
              <a:rPr sz="1100" spc="-25" dirty="0">
                <a:solidFill>
                  <a:srgbClr val="AEABAB"/>
                </a:solidFill>
                <a:latin typeface="Calibri"/>
                <a:cs typeface="Calibri"/>
              </a:rPr>
              <a:t> </a:t>
            </a:r>
            <a:r>
              <a:rPr sz="1100" dirty="0">
                <a:solidFill>
                  <a:srgbClr val="AEABAB"/>
                </a:solidFill>
                <a:latin typeface="Calibri"/>
                <a:cs typeface="Calibri"/>
              </a:rPr>
              <a:t>under</a:t>
            </a:r>
            <a:r>
              <a:rPr sz="1100" spc="25" dirty="0">
                <a:solidFill>
                  <a:srgbClr val="AEABAB"/>
                </a:solidFill>
                <a:latin typeface="Calibri"/>
                <a:cs typeface="Calibri"/>
              </a:rPr>
              <a:t> </a:t>
            </a:r>
            <a:r>
              <a:rPr sz="1100" dirty="0">
                <a:solidFill>
                  <a:srgbClr val="AEABAB"/>
                </a:solidFill>
                <a:latin typeface="Calibri"/>
                <a:cs typeface="Calibri"/>
              </a:rPr>
              <a:t>breach</a:t>
            </a:r>
            <a:r>
              <a:rPr sz="1100" spc="-20" dirty="0">
                <a:solidFill>
                  <a:srgbClr val="AEABAB"/>
                </a:solidFill>
                <a:latin typeface="Calibri"/>
                <a:cs typeface="Calibri"/>
              </a:rPr>
              <a:t> </a:t>
            </a:r>
            <a:r>
              <a:rPr sz="1100" dirty="0">
                <a:solidFill>
                  <a:srgbClr val="AEABAB"/>
                </a:solidFill>
                <a:latin typeface="Calibri"/>
                <a:cs typeface="Calibri"/>
              </a:rPr>
              <a:t>of IP</a:t>
            </a:r>
            <a:r>
              <a:rPr sz="1100" spc="-15" dirty="0">
                <a:solidFill>
                  <a:srgbClr val="AEABAB"/>
                </a:solidFill>
                <a:latin typeface="Calibri"/>
                <a:cs typeface="Calibri"/>
              </a:rPr>
              <a:t> </a:t>
            </a:r>
            <a:r>
              <a:rPr sz="1100" dirty="0">
                <a:solidFill>
                  <a:srgbClr val="AEABAB"/>
                </a:solidFill>
                <a:latin typeface="Calibri"/>
                <a:cs typeface="Calibri"/>
              </a:rPr>
              <a:t>and</a:t>
            </a:r>
            <a:r>
              <a:rPr sz="1100" spc="-20" dirty="0">
                <a:solidFill>
                  <a:srgbClr val="AEABAB"/>
                </a:solidFill>
                <a:latin typeface="Calibri"/>
                <a:cs typeface="Calibri"/>
              </a:rPr>
              <a:t> </a:t>
            </a:r>
            <a:r>
              <a:rPr sz="1100" spc="-10" dirty="0">
                <a:solidFill>
                  <a:srgbClr val="AEABAB"/>
                </a:solidFill>
                <a:latin typeface="Calibri"/>
                <a:cs typeface="Calibri"/>
              </a:rPr>
              <a:t>confidentiality</a:t>
            </a:r>
            <a:r>
              <a:rPr sz="1100" spc="-15" dirty="0">
                <a:solidFill>
                  <a:srgbClr val="AEABAB"/>
                </a:solidFill>
                <a:latin typeface="Calibri"/>
                <a:cs typeface="Calibri"/>
              </a:rPr>
              <a:t> </a:t>
            </a:r>
            <a:r>
              <a:rPr sz="1100" spc="-10" dirty="0">
                <a:solidFill>
                  <a:srgbClr val="AEABAB"/>
                </a:solidFill>
                <a:latin typeface="Calibri"/>
                <a:cs typeface="Calibri"/>
              </a:rPr>
              <a:t>clauses.</a:t>
            </a:r>
            <a:endParaRPr sz="1100">
              <a:latin typeface="Calibri"/>
              <a:cs typeface="Calibri"/>
            </a:endParaRPr>
          </a:p>
        </p:txBody>
      </p:sp>
      <p:sp>
        <p:nvSpPr>
          <p:cNvPr id="7" name="Title 6"/>
          <p:cNvSpPr>
            <a:spLocks noGrp="1"/>
          </p:cNvSpPr>
          <p:nvPr>
            <p:ph type="title"/>
          </p:nvPr>
        </p:nvSpPr>
        <p:spPr/>
        <p:txBody>
          <a:bodyPr/>
          <a:lstStyle/>
          <a:p>
            <a:endParaRPr lang="en-IN"/>
          </a:p>
        </p:txBody>
      </p:sp>
      <p:sp>
        <p:nvSpPr>
          <p:cNvPr id="8" name="Freeform 2"/>
          <p:cNvSpPr/>
          <p:nvPr/>
        </p:nvSpPr>
        <p:spPr>
          <a:xfrm>
            <a:off x="0" y="94964"/>
            <a:ext cx="10961234" cy="5963921"/>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grpSp>
        <p:nvGrpSpPr>
          <p:cNvPr id="9" name="Group 3"/>
          <p:cNvGrpSpPr/>
          <p:nvPr/>
        </p:nvGrpSpPr>
        <p:grpSpPr>
          <a:xfrm>
            <a:off x="8629599" y="0"/>
            <a:ext cx="3562401" cy="5937811"/>
            <a:chOff x="0" y="0"/>
            <a:chExt cx="1565393" cy="2777903"/>
          </a:xfrm>
        </p:grpSpPr>
        <p:sp>
          <p:nvSpPr>
            <p:cNvPr id="10" name="Freeform 4"/>
            <p:cNvSpPr/>
            <p:nvPr/>
          </p:nvSpPr>
          <p:spPr>
            <a:xfrm>
              <a:off x="0" y="0"/>
              <a:ext cx="1565393" cy="2777903"/>
            </a:xfrm>
            <a:custGeom>
              <a:avLst/>
              <a:gdLst/>
              <a:ahLst/>
              <a:cxnLst/>
              <a:rect l="l" t="t" r="r" b="b"/>
              <a:pathLst>
                <a:path w="1565393" h="2777903">
                  <a:moveTo>
                    <a:pt x="66431" y="0"/>
                  </a:moveTo>
                  <a:lnTo>
                    <a:pt x="1498962" y="0"/>
                  </a:lnTo>
                  <a:cubicBezTo>
                    <a:pt x="1535651" y="0"/>
                    <a:pt x="1565393" y="29742"/>
                    <a:pt x="1565393" y="66431"/>
                  </a:cubicBezTo>
                  <a:lnTo>
                    <a:pt x="1565393" y="2711472"/>
                  </a:lnTo>
                  <a:cubicBezTo>
                    <a:pt x="1565393" y="2729091"/>
                    <a:pt x="1558394" y="2745988"/>
                    <a:pt x="1545935" y="2758446"/>
                  </a:cubicBezTo>
                  <a:cubicBezTo>
                    <a:pt x="1533477" y="2770904"/>
                    <a:pt x="1516580" y="2777903"/>
                    <a:pt x="1498962" y="2777903"/>
                  </a:cubicBezTo>
                  <a:lnTo>
                    <a:pt x="66431" y="2777903"/>
                  </a:lnTo>
                  <a:cubicBezTo>
                    <a:pt x="29742" y="2777903"/>
                    <a:pt x="0" y="2748161"/>
                    <a:pt x="0" y="2711472"/>
                  </a:cubicBezTo>
                  <a:lnTo>
                    <a:pt x="0" y="66431"/>
                  </a:lnTo>
                  <a:cubicBezTo>
                    <a:pt x="0" y="48812"/>
                    <a:pt x="6999" y="31915"/>
                    <a:pt x="19457" y="19457"/>
                  </a:cubicBezTo>
                  <a:cubicBezTo>
                    <a:pt x="31915" y="6999"/>
                    <a:pt x="48812" y="0"/>
                    <a:pt x="66431" y="0"/>
                  </a:cubicBezTo>
                  <a:close/>
                </a:path>
              </a:pathLst>
            </a:custGeom>
            <a:gradFill rotWithShape="1">
              <a:gsLst>
                <a:gs pos="0">
                  <a:srgbClr val="000000">
                    <a:alpha val="100000"/>
                  </a:srgbClr>
                </a:gs>
                <a:gs pos="100000">
                  <a:srgbClr val="3533CD">
                    <a:alpha val="100000"/>
                  </a:srgbClr>
                </a:gs>
              </a:gsLst>
              <a:lin ang="0"/>
            </a:gradFill>
          </p:spPr>
        </p:sp>
        <p:sp>
          <p:nvSpPr>
            <p:cNvPr id="11" name="TextBox 5"/>
            <p:cNvSpPr txBox="1"/>
            <p:nvPr/>
          </p:nvSpPr>
          <p:spPr>
            <a:xfrm>
              <a:off x="0" y="-47625"/>
              <a:ext cx="1565393" cy="2825528"/>
            </a:xfrm>
            <a:prstGeom prst="rect">
              <a:avLst/>
            </a:prstGeom>
          </p:spPr>
          <p:txBody>
            <a:bodyPr lIns="33867" tIns="33867" rIns="33867" bIns="33867" rtlCol="0" anchor="ctr"/>
            <a:lstStyle/>
            <a:p>
              <a:pPr algn="ctr">
                <a:lnSpc>
                  <a:spcPts val="1773"/>
                </a:lnSpc>
              </a:pPr>
              <a:endParaRPr sz="1200"/>
            </a:p>
          </p:txBody>
        </p:sp>
      </p:grpSp>
      <p:sp>
        <p:nvSpPr>
          <p:cNvPr id="12" name="Freeform 6"/>
          <p:cNvSpPr/>
          <p:nvPr/>
        </p:nvSpPr>
        <p:spPr>
          <a:xfrm>
            <a:off x="7090944" y="1318208"/>
            <a:ext cx="3744866" cy="3517434"/>
          </a:xfrm>
          <a:custGeom>
            <a:avLst/>
            <a:gdLst/>
            <a:ahLst/>
            <a:cxnLst/>
            <a:rect l="l" t="t" r="r" b="b"/>
            <a:pathLst>
              <a:path w="6248029" h="6248029">
                <a:moveTo>
                  <a:pt x="0" y="0"/>
                </a:moveTo>
                <a:lnTo>
                  <a:pt x="6248029" y="0"/>
                </a:lnTo>
                <a:lnTo>
                  <a:pt x="6248029" y="6248030"/>
                </a:lnTo>
                <a:lnTo>
                  <a:pt x="0" y="6248030"/>
                </a:lnTo>
                <a:lnTo>
                  <a:pt x="0" y="0"/>
                </a:lnTo>
                <a:close/>
              </a:path>
            </a:pathLst>
          </a:custGeom>
          <a:blipFill>
            <a:blip r:embed="rId3"/>
            <a:stretch>
              <a:fillRect/>
            </a:stretch>
          </a:blipFill>
        </p:spPr>
      </p:sp>
      <p:sp>
        <p:nvSpPr>
          <p:cNvPr id="13" name="TextBox 7"/>
          <p:cNvSpPr txBox="1"/>
          <p:nvPr/>
        </p:nvSpPr>
        <p:spPr>
          <a:xfrm>
            <a:off x="1635761" y="1004020"/>
            <a:ext cx="2730068" cy="628377"/>
          </a:xfrm>
          <a:prstGeom prst="rect">
            <a:avLst/>
          </a:prstGeom>
        </p:spPr>
        <p:txBody>
          <a:bodyPr wrap="square" lIns="0" tIns="0" rIns="0" bIns="0" rtlCol="0" anchor="t">
            <a:spAutoFit/>
          </a:bodyPr>
          <a:lstStyle/>
          <a:p>
            <a:pPr>
              <a:lnSpc>
                <a:spcPts val="4928"/>
              </a:lnSpc>
              <a:spcBef>
                <a:spcPct val="0"/>
              </a:spcBef>
            </a:pPr>
            <a:r>
              <a:rPr lang="en-US" sz="3520" b="1" dirty="0">
                <a:solidFill>
                  <a:srgbClr val="000000"/>
                </a:solidFill>
                <a:effectLst>
                  <a:outerShdw blurRad="38100" dist="38100" dir="2700000" algn="tl">
                    <a:srgbClr val="000000">
                      <a:alpha val="43137"/>
                    </a:srgbClr>
                  </a:outerShdw>
                </a:effectLst>
                <a:latin typeface="Lato Bold"/>
                <a:ea typeface="Lato Bold"/>
                <a:cs typeface="Lato Bold"/>
                <a:sym typeface="Lato Bold"/>
              </a:rPr>
              <a:t>STATEMENT</a:t>
            </a:r>
          </a:p>
        </p:txBody>
      </p:sp>
      <p:sp>
        <p:nvSpPr>
          <p:cNvPr id="14" name="TextBox 8"/>
          <p:cNvSpPr txBox="1"/>
          <p:nvPr/>
        </p:nvSpPr>
        <p:spPr>
          <a:xfrm>
            <a:off x="531983" y="291582"/>
            <a:ext cx="5220893" cy="884858"/>
          </a:xfrm>
          <a:prstGeom prst="rect">
            <a:avLst/>
          </a:prstGeom>
        </p:spPr>
        <p:txBody>
          <a:bodyPr wrap="square" lIns="0" tIns="0" rIns="0" bIns="0" rtlCol="0" anchor="t">
            <a:spAutoFit/>
          </a:bodyPr>
          <a:lstStyle/>
          <a:p>
            <a:pPr>
              <a:lnSpc>
                <a:spcPts val="6946"/>
              </a:lnSpc>
              <a:spcBef>
                <a:spcPct val="0"/>
              </a:spcBef>
            </a:pPr>
            <a:r>
              <a:rPr lang="en-US" sz="4962" b="1" dirty="0">
                <a:solidFill>
                  <a:srgbClr val="004AAD"/>
                </a:solidFill>
                <a:effectLst>
                  <a:outerShdw blurRad="38100" dist="38100" dir="2700000" algn="tl">
                    <a:srgbClr val="000000">
                      <a:alpha val="43137"/>
                    </a:srgbClr>
                  </a:outerShdw>
                </a:effectLst>
                <a:latin typeface="League Spartan"/>
                <a:ea typeface="League Spartan"/>
                <a:cs typeface="League Spartan"/>
                <a:sym typeface="League Spartan"/>
              </a:rPr>
              <a:t>GOAL</a:t>
            </a:r>
          </a:p>
        </p:txBody>
      </p:sp>
      <p:sp>
        <p:nvSpPr>
          <p:cNvPr id="15" name="TextBox 9"/>
          <p:cNvSpPr txBox="1"/>
          <p:nvPr/>
        </p:nvSpPr>
        <p:spPr>
          <a:xfrm>
            <a:off x="531984" y="2142280"/>
            <a:ext cx="5537364" cy="3432222"/>
          </a:xfrm>
          <a:prstGeom prst="rect">
            <a:avLst/>
          </a:prstGeom>
        </p:spPr>
        <p:txBody>
          <a:bodyPr wrap="square" lIns="0" tIns="0" rIns="0" bIns="0" rtlCol="0" anchor="t">
            <a:spAutoFit/>
          </a:bodyPr>
          <a:lstStyle/>
          <a:p>
            <a:pPr marL="550911" lvl="1" indent="-342900">
              <a:lnSpc>
                <a:spcPts val="2697"/>
              </a:lnSpc>
              <a:buFont typeface="Wingdings" panose="05000000000000000000" pitchFamily="2" charset="2"/>
              <a:buChar char="v"/>
            </a:pPr>
            <a:r>
              <a:rPr lang="en-US" sz="1927" dirty="0">
                <a:solidFill>
                  <a:srgbClr val="000000"/>
                </a:solidFill>
                <a:latin typeface="Poppins"/>
                <a:ea typeface="Poppins"/>
                <a:cs typeface="Poppins"/>
                <a:sym typeface="Poppins"/>
              </a:rPr>
              <a:t>The project focuses on using machine learning (ML) and </a:t>
            </a:r>
            <a:r>
              <a:rPr lang="en-US" sz="1927" dirty="0" smtClean="0">
                <a:solidFill>
                  <a:srgbClr val="000000"/>
                </a:solidFill>
                <a:latin typeface="Poppins"/>
                <a:ea typeface="Poppins"/>
                <a:cs typeface="Poppins"/>
                <a:sym typeface="Poppins"/>
              </a:rPr>
              <a:t>Long short-Term Memory(LSTM) </a:t>
            </a:r>
            <a:r>
              <a:rPr lang="en-US" sz="1927" dirty="0">
                <a:solidFill>
                  <a:srgbClr val="000000"/>
                </a:solidFill>
                <a:latin typeface="Poppins"/>
                <a:ea typeface="Poppins"/>
                <a:cs typeface="Poppins"/>
                <a:sym typeface="Poppins"/>
              </a:rPr>
              <a:t>to identify and predict mental </a:t>
            </a:r>
            <a:r>
              <a:rPr lang="en-US" sz="1927" dirty="0" smtClean="0">
                <a:solidFill>
                  <a:srgbClr val="000000"/>
                </a:solidFill>
                <a:latin typeface="Poppins"/>
                <a:ea typeface="Poppins"/>
                <a:cs typeface="Poppins"/>
                <a:sym typeface="Poppins"/>
              </a:rPr>
              <a:t>wellness </a:t>
            </a:r>
            <a:r>
              <a:rPr lang="en-US" sz="1927" dirty="0">
                <a:solidFill>
                  <a:srgbClr val="000000"/>
                </a:solidFill>
                <a:latin typeface="Poppins"/>
                <a:ea typeface="Poppins"/>
                <a:cs typeface="Poppins"/>
                <a:sym typeface="Poppins"/>
              </a:rPr>
              <a:t>issues in students. By examining factors like academic depression, </a:t>
            </a:r>
            <a:r>
              <a:rPr lang="en-US" sz="1927" dirty="0" smtClean="0">
                <a:solidFill>
                  <a:srgbClr val="000000"/>
                </a:solidFill>
                <a:latin typeface="Poppins"/>
                <a:ea typeface="Poppins"/>
                <a:cs typeface="Poppins"/>
                <a:sym typeface="Poppins"/>
              </a:rPr>
              <a:t>mental thought </a:t>
            </a:r>
            <a:r>
              <a:rPr lang="en-US" sz="1927" dirty="0">
                <a:solidFill>
                  <a:srgbClr val="000000"/>
                </a:solidFill>
                <a:latin typeface="Poppins"/>
                <a:ea typeface="Poppins"/>
                <a:cs typeface="Poppins"/>
                <a:sym typeface="Poppins"/>
              </a:rPr>
              <a:t>patterns, and dietary habits. This proactive approach allows healthcare professionals to offer personalized support, ultimately improving students' overall well-being.</a:t>
            </a:r>
          </a:p>
        </p:txBody>
      </p:sp>
    </p:spTree>
    <p:extLst>
      <p:ext uri="{BB962C8B-B14F-4D97-AF65-F5344CB8AC3E}">
        <p14:creationId xmlns:p14="http://schemas.microsoft.com/office/powerpoint/2010/main" val="187243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
          <p:cNvSpPr/>
          <p:nvPr/>
        </p:nvSpPr>
        <p:spPr>
          <a:xfrm>
            <a:off x="0" y="0"/>
            <a:ext cx="12192000" cy="6058885"/>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2" name="Title 1"/>
          <p:cNvSpPr>
            <a:spLocks noGrp="1"/>
          </p:cNvSpPr>
          <p:nvPr>
            <p:ph type="title"/>
          </p:nvPr>
        </p:nvSpPr>
        <p:spPr>
          <a:xfrm>
            <a:off x="678884" y="603666"/>
            <a:ext cx="8830876" cy="612775"/>
          </a:xfrm>
        </p:spPr>
        <p:txBody>
          <a:bodyPr/>
          <a:lstStyle/>
          <a:p>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PROJECT IS IMPORTANT</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8800" y="1563315"/>
            <a:ext cx="8382000" cy="1251005"/>
          </a:xfrm>
        </p:spPr>
        <p:txBody>
          <a:bodyPr>
            <a:noAutofit/>
          </a:bodyPr>
          <a:lstStyle/>
          <a:p>
            <a:pPr>
              <a:buFont typeface="Wingdings" panose="05000000000000000000" pitchFamily="2" charset="2"/>
              <a:buChar char="q"/>
            </a:pPr>
            <a:r>
              <a:rPr lang="en-US" sz="1800" b="1" dirty="0" smtClean="0">
                <a:effectLst>
                  <a:outerShdw blurRad="38100" dist="38100" dir="2700000" algn="tl">
                    <a:srgbClr val="000000">
                      <a:alpha val="43137"/>
                    </a:srgbClr>
                  </a:outerShdw>
                </a:effectLst>
              </a:rPr>
              <a:t>Rising </a:t>
            </a:r>
            <a:r>
              <a:rPr lang="en-US" sz="1800" b="1" dirty="0">
                <a:effectLst>
                  <a:outerShdw blurRad="38100" dist="38100" dir="2700000" algn="tl">
                    <a:srgbClr val="000000">
                      <a:alpha val="43137"/>
                    </a:srgbClr>
                  </a:outerShdw>
                </a:effectLst>
              </a:rPr>
              <a:t>Importance of Mental Health</a:t>
            </a:r>
          </a:p>
          <a:p>
            <a:r>
              <a:rPr lang="en-US" sz="1800" dirty="0"/>
              <a:t>Mental health issues are increasingly prevalent, with millions affected </a:t>
            </a:r>
            <a:r>
              <a:rPr lang="en-US" sz="1800" dirty="0" smtClean="0"/>
              <a:t>worldwide.</a:t>
            </a:r>
          </a:p>
          <a:p>
            <a:pPr>
              <a:buFont typeface="Wingdings" panose="05000000000000000000" pitchFamily="2" charset="2"/>
              <a:buChar char="q"/>
            </a:pPr>
            <a:r>
              <a:rPr lang="en-US" sz="1800" b="1" dirty="0" smtClean="0">
                <a:effectLst>
                  <a:outerShdw blurRad="38100" dist="38100" dir="2700000" algn="tl">
                    <a:srgbClr val="000000">
                      <a:alpha val="43137"/>
                    </a:srgbClr>
                  </a:outerShdw>
                </a:effectLst>
              </a:rPr>
              <a:t>Improved </a:t>
            </a:r>
            <a:r>
              <a:rPr lang="en-US" sz="1800" b="1" dirty="0">
                <a:effectLst>
                  <a:outerShdw blurRad="38100" dist="38100" dir="2700000" algn="tl">
                    <a:srgbClr val="000000">
                      <a:alpha val="43137"/>
                    </a:srgbClr>
                  </a:outerShdw>
                </a:effectLst>
              </a:rPr>
              <a:t>Quality of Life</a:t>
            </a:r>
            <a:endParaRPr lang="en-US" sz="1800" dirty="0">
              <a:effectLst>
                <a:outerShdw blurRad="38100" dist="38100" dir="2700000" algn="tl">
                  <a:srgbClr val="000000">
                    <a:alpha val="43137"/>
                  </a:srgbClr>
                </a:outerShdw>
              </a:effectLst>
            </a:endParaRPr>
          </a:p>
          <a:p>
            <a:r>
              <a:rPr lang="en-US" sz="1800" dirty="0"/>
              <a:t>Early prediction supports individuals in managing stress, emotions, and mental well-being effectively, improving their overall life </a:t>
            </a:r>
            <a:r>
              <a:rPr lang="en-US" sz="1800" dirty="0" smtClean="0"/>
              <a:t>satisfaction.</a:t>
            </a:r>
          </a:p>
          <a:p>
            <a:pPr>
              <a:buFont typeface="Wingdings" panose="05000000000000000000" pitchFamily="2" charset="2"/>
              <a:buChar char="q"/>
            </a:pPr>
            <a:r>
              <a:rPr lang="en-US" sz="1800" b="1" dirty="0" smtClean="0">
                <a:effectLst>
                  <a:outerShdw blurRad="38100" dist="38100" dir="2700000" algn="tl">
                    <a:srgbClr val="000000">
                      <a:alpha val="43137"/>
                    </a:srgbClr>
                  </a:outerShdw>
                </a:effectLst>
              </a:rPr>
              <a:t>Workplace </a:t>
            </a:r>
            <a:r>
              <a:rPr lang="en-US" sz="1800" b="1" dirty="0">
                <a:effectLst>
                  <a:outerShdw blurRad="38100" dist="38100" dir="2700000" algn="tl">
                    <a:srgbClr val="000000">
                      <a:alpha val="43137"/>
                    </a:srgbClr>
                  </a:outerShdw>
                </a:effectLst>
              </a:rPr>
              <a:t>Productivity and Employee Well-being</a:t>
            </a:r>
            <a:endParaRPr lang="en-US" sz="1800" dirty="0">
              <a:effectLst>
                <a:outerShdw blurRad="38100" dist="38100" dir="2700000" algn="tl">
                  <a:srgbClr val="000000">
                    <a:alpha val="43137"/>
                  </a:srgbClr>
                </a:outerShdw>
              </a:effectLst>
            </a:endParaRPr>
          </a:p>
          <a:p>
            <a:r>
              <a:rPr lang="en-US" sz="1800" dirty="0"/>
              <a:t>Predictive tools help employers monitor and improve employee wellness, reducing absenteeism and enhancing workplace productivity.</a:t>
            </a:r>
          </a:p>
          <a:p>
            <a:pPr>
              <a:buFont typeface="Wingdings" panose="05000000000000000000" pitchFamily="2" charset="2"/>
              <a:buChar char="q"/>
            </a:pPr>
            <a:r>
              <a:rPr lang="en-IN" sz="1800" b="1" dirty="0">
                <a:effectLst>
                  <a:outerShdw blurRad="38100" dist="38100" dir="2700000" algn="tl">
                    <a:srgbClr val="000000">
                      <a:alpha val="43137"/>
                    </a:srgbClr>
                  </a:outerShdw>
                </a:effectLst>
              </a:rPr>
              <a:t>Enhances Academic </a:t>
            </a:r>
            <a:r>
              <a:rPr lang="en-IN" sz="1800" b="1" dirty="0" smtClean="0">
                <a:effectLst>
                  <a:outerShdw blurRad="38100" dist="38100" dir="2700000" algn="tl">
                    <a:srgbClr val="000000">
                      <a:alpha val="43137"/>
                    </a:srgbClr>
                  </a:outerShdw>
                </a:effectLst>
              </a:rPr>
              <a:t>Performance</a:t>
            </a:r>
          </a:p>
          <a:p>
            <a:r>
              <a:rPr lang="en-US" sz="1800" dirty="0" smtClean="0"/>
              <a:t>Predicting </a:t>
            </a:r>
            <a:r>
              <a:rPr lang="en-US" sz="1800" dirty="0"/>
              <a:t>mental health issues helps identify signs of stress caused by academic pressure, deadlines, and exams</a:t>
            </a:r>
            <a:r>
              <a:rPr lang="en-US" sz="1800" dirty="0" smtClean="0"/>
              <a:t>.</a:t>
            </a:r>
          </a:p>
          <a:p>
            <a:r>
              <a:rPr lang="en-US" sz="1800" dirty="0"/>
              <a:t>Early prediction helps maintain a healthy balance between academic and personal life.</a:t>
            </a:r>
          </a:p>
          <a:p>
            <a:endParaRPr lang="en-US" sz="1800" dirty="0" smtClean="0"/>
          </a:p>
          <a:p>
            <a:endParaRPr lang="en-US" sz="1800" dirty="0"/>
          </a:p>
          <a:p>
            <a:pPr marL="0" indent="0">
              <a:buNone/>
            </a:pPr>
            <a:endParaRPr lang="en-IN"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3420" y="1563315"/>
            <a:ext cx="3429000" cy="3429000"/>
          </a:xfrm>
          <a:prstGeom prst="rect">
            <a:avLst/>
          </a:prstGeom>
        </p:spPr>
      </p:pic>
    </p:spTree>
    <p:extLst>
      <p:ext uri="{BB962C8B-B14F-4D97-AF65-F5344CB8AC3E}">
        <p14:creationId xmlns:p14="http://schemas.microsoft.com/office/powerpoint/2010/main" val="3061246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2"/>
          <p:cNvSpPr/>
          <p:nvPr/>
        </p:nvSpPr>
        <p:spPr>
          <a:xfrm>
            <a:off x="14868" y="-12768"/>
            <a:ext cx="12177132" cy="615696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16666" b="-16666"/>
            </a:stretch>
          </a:blipFill>
        </p:spPr>
      </p:sp>
      <p:sp>
        <p:nvSpPr>
          <p:cNvPr id="9" name="Rectangle 8"/>
          <p:cNvSpPr/>
          <p:nvPr/>
        </p:nvSpPr>
        <p:spPr>
          <a:xfrm>
            <a:off x="1747520" y="-411574"/>
            <a:ext cx="5684892" cy="1426031"/>
          </a:xfrm>
          <a:prstGeom prst="rect">
            <a:avLst/>
          </a:prstGeom>
        </p:spPr>
        <p:txBody>
          <a:bodyPr wrap="square">
            <a:spAutoFit/>
          </a:bodyPr>
          <a:lstStyle/>
          <a:p>
            <a:pPr>
              <a:lnSpc>
                <a:spcPts val="10418"/>
              </a:lnSpc>
              <a:spcBef>
                <a:spcPct val="0"/>
              </a:spcBef>
            </a:pPr>
            <a:r>
              <a:rPr lang="en-US" sz="3200" b="1" i="1" dirty="0" smtClean="0">
                <a:solidFill>
                  <a:schemeClr val="tx1">
                    <a:lumMod val="90000"/>
                    <a:lumOff val="10000"/>
                  </a:schemeClr>
                </a:solidFill>
                <a:effectLst>
                  <a:outerShdw blurRad="38100" dist="38100" dir="2700000" algn="tl">
                    <a:srgbClr val="000000">
                      <a:alpha val="43137"/>
                    </a:srgbClr>
                  </a:outerShdw>
                </a:effectLst>
                <a:latin typeface="League Spartan"/>
                <a:ea typeface="League Spartan"/>
                <a:cs typeface="League Spartan"/>
                <a:sym typeface="League Spartan"/>
              </a:rPr>
              <a:t>PROJECT OVERVIEW </a:t>
            </a:r>
            <a:endParaRPr lang="en-US" sz="3200" b="1" i="1" dirty="0">
              <a:solidFill>
                <a:schemeClr val="tx1">
                  <a:lumMod val="90000"/>
                  <a:lumOff val="10000"/>
                </a:schemeClr>
              </a:solidFill>
              <a:effectLst>
                <a:outerShdw blurRad="38100" dist="38100" dir="2700000" algn="tl">
                  <a:srgbClr val="000000">
                    <a:alpha val="43137"/>
                  </a:srgbClr>
                </a:outerShdw>
              </a:effectLst>
              <a:latin typeface="League Spartan"/>
              <a:ea typeface="League Spartan"/>
              <a:cs typeface="League Spartan"/>
              <a:sym typeface="League Spartan"/>
            </a:endParaRPr>
          </a:p>
        </p:txBody>
      </p:sp>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b="9134"/>
          <a:stretch/>
        </p:blipFill>
        <p:spPr>
          <a:xfrm>
            <a:off x="6548492" y="1"/>
            <a:ext cx="5628640" cy="6156960"/>
          </a:xfrm>
          <a:prstGeom prst="rect">
            <a:avLst/>
          </a:prstGeom>
        </p:spPr>
      </p:pic>
      <p:sp>
        <p:nvSpPr>
          <p:cNvPr id="20" name="Rectangle 2"/>
          <p:cNvSpPr>
            <a:spLocks noChangeArrowheads="1"/>
          </p:cNvSpPr>
          <p:nvPr/>
        </p:nvSpPr>
        <p:spPr bwMode="auto">
          <a:xfrm>
            <a:off x="251043" y="572448"/>
            <a:ext cx="6185688"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b="1" i="1"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Datasets</a:t>
            </a:r>
            <a:endParaRPr kumimoji="0" lang="en-US" altLang="en-US" b="1" i="1" u="sng"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Depression Sentiment Dataset</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53,043 entries with text based statements and sentiment labels.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Student Depression Dataset</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27,901 entries, 18</a:t>
            </a:r>
            <a:r>
              <a:rPr kumimoji="0" lang="en-US" altLang="en-US" sz="1600" b="0"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columns</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including dietary habits, depression levels, academic pressure, sleep duration, and mental health-related factors. </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b="1" i="1"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Targets</a:t>
            </a:r>
          </a:p>
        </p:txBody>
      </p:sp>
      <p:sp>
        <p:nvSpPr>
          <p:cNvPr id="21" name="Rectangle 3"/>
          <p:cNvSpPr>
            <a:spLocks noChangeArrowheads="1"/>
          </p:cNvSpPr>
          <p:nvPr/>
        </p:nvSpPr>
        <p:spPr bwMode="auto">
          <a:xfrm flipH="1">
            <a:off x="251043" y="2339218"/>
            <a:ext cx="6878319"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Depression Sentiment Dataset: </a:t>
            </a:r>
            <a:r>
              <a:rPr kumimoji="0" lang="en-US" altLang="en-US" sz="160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target</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 </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status with categories like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Normal</a:t>
            </a:r>
            <a:r>
              <a:rPr kumimoji="0" lang="en-US" altLang="en-US" sz="1600" b="1"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Depression – Suicidal  </a:t>
            </a:r>
            <a:r>
              <a:rPr kumimoji="0" lang="en-US" altLang="en-US" sz="1600" b="1"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Anxiety</a:t>
            </a:r>
            <a:r>
              <a:rPr lang="en-US" altLang="en-US" sz="1600" b="1"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Bipolar</a:t>
            </a:r>
            <a:r>
              <a:rPr kumimoji="0" lang="en-US" altLang="en-US" sz="1600" b="1"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Stress</a:t>
            </a:r>
            <a:r>
              <a:rPr kumimoji="0" lang="en-US" altLang="en-US" sz="1600" b="1"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Personality disorder</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kumimoji="0" lang="en-US" altLang="en-US" sz="1600" b="0"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Student Depression Dataset: </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focuses on Health Condition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Unhealthy-</a:t>
            </a:r>
            <a:r>
              <a:rPr kumimoji="0" lang="en-US" altLang="en-US" sz="1600" b="1"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Moderate</a:t>
            </a:r>
            <a:r>
              <a:rPr lang="en-US" alt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600"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Healthy</a:t>
            </a:r>
            <a:r>
              <a:rPr lang="en-US" alt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 binary Depression column:</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Yes</a:t>
            </a:r>
            <a:r>
              <a:rPr kumimoji="0" lang="en-US" altLang="en-US" sz="1600" b="1"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b="1" i="1"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a:t>
            </a:r>
          </a:p>
          <a:p>
            <a:pPr marL="285750" lvl="0" indent="-285750" eaLnBrk="0" fontAlgn="base" hangingPunct="0">
              <a:spcBef>
                <a:spcPct val="0"/>
              </a:spcBef>
              <a:spcAft>
                <a:spcPct val="0"/>
              </a:spcAft>
              <a:buFont typeface="Arial" panose="020B0604020202020204" pitchFamily="34" charset="0"/>
              <a:buChar char="•"/>
            </a:pPr>
            <a:r>
              <a:rPr lang="en-US" sz="1600"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Various </a:t>
            </a:r>
            <a:r>
              <a:rPr 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 techniques </a:t>
            </a:r>
            <a:r>
              <a:rPr lang="en-US" sz="1600"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were </a:t>
            </a:r>
            <a:r>
              <a:rPr 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applied to classify student depression </a:t>
            </a:r>
            <a:r>
              <a:rPr lang="en-US" sz="1600"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and Dietary Habit ,while </a:t>
            </a:r>
            <a:r>
              <a:rPr 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Long Short-Term Memory (LSTM) was utilized for </a:t>
            </a:r>
            <a:r>
              <a:rPr lang="en-US" sz="1600"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depression sentiment </a:t>
            </a:r>
            <a:r>
              <a:rPr 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a:t>
            </a:r>
            <a:r>
              <a:rPr lang="en-US" sz="1600"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85750" lvl="0" indent="-285750" eaLnBrk="0" fontAlgn="base" hangingPunct="0">
              <a:spcBef>
                <a:spcPct val="0"/>
              </a:spcBef>
              <a:spcAft>
                <a:spcPct val="0"/>
              </a:spcAft>
              <a:buFont typeface="Wingdings" panose="05000000000000000000" pitchFamily="2" charset="2"/>
              <a:buChar char="q"/>
            </a:pPr>
            <a:r>
              <a:rPr kumimoji="0" lang="en-US" altLang="en-US" b="1" i="1" u="sng"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Deployment</a:t>
            </a:r>
            <a:endParaRPr lang="en-US" altLang="en-US" b="1" i="1"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251043" y="4587301"/>
            <a:ext cx="6480330" cy="1569660"/>
          </a:xfrm>
          <a:prstGeom prst="rect">
            <a:avLst/>
          </a:prstGeom>
        </p:spPr>
        <p:txBody>
          <a:bodyPr wrap="square">
            <a:spAutoFit/>
          </a:bodyPr>
          <a:lstStyle/>
          <a:p>
            <a:endParaRPr 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deployment, I utilized </a:t>
            </a:r>
            <a:r>
              <a:rPr lang="en-US" sz="1600" dirty="0" err="1">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Streamlit</a:t>
            </a:r>
            <a:r>
              <a:rPr 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predict mental health outcomes using the model. The user data submitted to the model is stored in both MongoDB and Excel for further analysis and record-keeping. Additionally, Power BI is used to visualize user performance, providing insights through interactive dashboards and reports.</a:t>
            </a:r>
          </a:p>
        </p:txBody>
      </p:sp>
    </p:spTree>
    <p:extLst>
      <p:ext uri="{BB962C8B-B14F-4D97-AF65-F5344CB8AC3E}">
        <p14:creationId xmlns:p14="http://schemas.microsoft.com/office/powerpoint/2010/main" val="1953804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
          <p:cNvSpPr/>
          <p:nvPr/>
        </p:nvSpPr>
        <p:spPr>
          <a:xfrm>
            <a:off x="0" y="0"/>
            <a:ext cx="12192000" cy="6058885"/>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16666" b="-16666"/>
            </a:stretch>
          </a:blipFill>
        </p:spPr>
      </p:sp>
      <p:sp>
        <p:nvSpPr>
          <p:cNvPr id="2" name="Title 1"/>
          <p:cNvSpPr>
            <a:spLocks noGrp="1"/>
          </p:cNvSpPr>
          <p:nvPr>
            <p:ph type="title"/>
          </p:nvPr>
        </p:nvSpPr>
        <p:spPr>
          <a:xfrm>
            <a:off x="1391920" y="0"/>
            <a:ext cx="8869680" cy="518159"/>
          </a:xfrm>
        </p:spPr>
        <p:txBody>
          <a:bodyPr>
            <a:normAutofit/>
          </a:bodyPr>
          <a:lstStyle/>
          <a:p>
            <a:pPr algn="ctr"/>
            <a:r>
              <a:rPr lang="en-US" i="1" dirty="0" smtClean="0">
                <a:effectLst>
                  <a:outerShdw blurRad="38100" dist="38100" dir="2700000" algn="tl">
                    <a:srgbClr val="000000">
                      <a:alpha val="43137"/>
                    </a:srgbClr>
                  </a:outerShdw>
                </a:effectLst>
              </a:rPr>
              <a:t>EXPLORATION DATA </a:t>
            </a:r>
            <a:endParaRPr lang="en-IN" i="1" dirty="0">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802639"/>
            <a:ext cx="4104640" cy="3233916"/>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7680" y="802639"/>
            <a:ext cx="4084320" cy="327170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55440" y="865185"/>
            <a:ext cx="3881120" cy="3233916"/>
          </a:xfrm>
          <a:prstGeom prst="rect">
            <a:avLst/>
          </a:prstGeom>
        </p:spPr>
      </p:pic>
      <p:sp>
        <p:nvSpPr>
          <p:cNvPr id="14" name="Rectangle 1"/>
          <p:cNvSpPr>
            <a:spLocks noChangeArrowheads="1"/>
          </p:cNvSpPr>
          <p:nvPr/>
        </p:nvSpPr>
        <p:spPr bwMode="auto">
          <a:xfrm>
            <a:off x="8036560" y="4099101"/>
            <a:ext cx="41554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Right-skewed distribution, with most individuals aged between 20-30.</a:t>
            </a:r>
          </a:p>
          <a:p>
            <a:pPr marL="285750" lvl="0" indent="-285750" eaLnBrk="0" fontAlgn="base" hangingPunct="0">
              <a:spcBef>
                <a:spcPct val="0"/>
              </a:spcBef>
              <a:spcAft>
                <a:spcPct val="0"/>
              </a:spcAft>
              <a:buFont typeface="Arial" panose="020B0604020202020204" pitchFamily="34" charset="0"/>
              <a:buChar char="•"/>
            </a:pPr>
            <a:r>
              <a:rPr lang="en-US" altLang="en-US" sz="1400" dirty="0" smtClean="0">
                <a:latin typeface="Times New Roman" panose="02020603050405020304" pitchFamily="18" charset="0"/>
                <a:cs typeface="Times New Roman" panose="02020603050405020304" pitchFamily="18" charset="0"/>
              </a:rPr>
              <a:t>Right-skewed </a:t>
            </a:r>
            <a:r>
              <a:rPr lang="en-US" altLang="en-US" sz="1400" dirty="0">
                <a:latin typeface="Times New Roman" panose="02020603050405020304" pitchFamily="18" charset="0"/>
                <a:cs typeface="Times New Roman" panose="02020603050405020304" pitchFamily="18" charset="0"/>
              </a:rPr>
              <a:t>distribution, with most individuals studying/working around 4-6 </a:t>
            </a:r>
            <a:r>
              <a:rPr lang="en-US" altLang="en-US" sz="1400" dirty="0" smtClean="0">
                <a:latin typeface="Times New Roman" panose="02020603050405020304" pitchFamily="18" charset="0"/>
                <a:cs typeface="Times New Roman" panose="02020603050405020304" pitchFamily="18" charset="0"/>
              </a:rPr>
              <a:t>hours</a:t>
            </a:r>
          </a:p>
          <a:p>
            <a:pPr marL="285750" lvl="0" indent="-285750" eaLnBrk="0" fontAlgn="base" hangingPunct="0">
              <a:spcBef>
                <a:spcPct val="0"/>
              </a:spcBef>
              <a:spcAft>
                <a:spcPct val="0"/>
              </a:spcAft>
              <a:buFont typeface="Arial" panose="020B0604020202020204" pitchFamily="34" charset="0"/>
              <a:buChar char="•"/>
            </a:pPr>
            <a:r>
              <a:rPr lang="en-US" altLang="en-US" sz="1400" dirty="0" smtClean="0">
                <a:latin typeface="Times New Roman" panose="02020603050405020304" pitchFamily="18" charset="0"/>
                <a:cs typeface="Times New Roman" panose="02020603050405020304" pitchFamily="18" charset="0"/>
              </a:rPr>
              <a:t>Highly </a:t>
            </a:r>
            <a:r>
              <a:rPr lang="en-US" altLang="en-US" sz="1400" dirty="0">
                <a:latin typeface="Times New Roman" panose="02020603050405020304" pitchFamily="18" charset="0"/>
                <a:cs typeface="Times New Roman" panose="02020603050405020304" pitchFamily="18" charset="0"/>
              </a:rPr>
              <a:t>skewed to the left, with most individuals scoring close to 0</a:t>
            </a:r>
            <a:r>
              <a:rPr lang="en-US" altLang="en-US" sz="1400" dirty="0" smtClean="0">
                <a:latin typeface="Times New Roman" panose="02020603050405020304" pitchFamily="18" charset="0"/>
                <a:cs typeface="Times New Roman" panose="02020603050405020304" pitchFamily="18" charset="0"/>
              </a:rPr>
              <a:t>.</a:t>
            </a:r>
          </a:p>
          <a:p>
            <a:pPr marL="285750" lvl="0" indent="-285750" eaLnBrk="0" fontAlgn="base" hangingPunct="0">
              <a:spcBef>
                <a:spcPct val="0"/>
              </a:spcBef>
              <a:spcAft>
                <a:spcPct val="0"/>
              </a:spcAft>
              <a:buFont typeface="Arial" panose="020B0604020202020204" pitchFamily="34" charset="0"/>
              <a:buChar char="•"/>
            </a:pPr>
            <a:r>
              <a:rPr lang="en-IN" sz="1400" b="1" dirty="0"/>
              <a:t>Skewness Handling</a:t>
            </a:r>
            <a:r>
              <a:rPr lang="en-IN" sz="1400" dirty="0"/>
              <a:t>: Applied Log Transformer to normalize data.</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Rectangle 16"/>
          <p:cNvSpPr/>
          <p:nvPr/>
        </p:nvSpPr>
        <p:spPr>
          <a:xfrm>
            <a:off x="4409440" y="4074343"/>
            <a:ext cx="3444240" cy="2308324"/>
          </a:xfrm>
          <a:prstGeom prst="rect">
            <a:avLst/>
          </a:prstGeom>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Age and Work Pressure: Show significant outliers</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From </a:t>
            </a:r>
            <a:r>
              <a:rPr lang="en-US" altLang="en-US" sz="1600" dirty="0" smtClean="0">
                <a:latin typeface="Times New Roman" panose="02020603050405020304" pitchFamily="18" charset="0"/>
                <a:cs typeface="Times New Roman" panose="02020603050405020304" pitchFamily="18" charset="0"/>
              </a:rPr>
              <a:t>these </a:t>
            </a:r>
            <a:r>
              <a:rPr lang="en-US" altLang="en-US" sz="1600" dirty="0">
                <a:latin typeface="Times New Roman" panose="02020603050405020304" pitchFamily="18" charset="0"/>
                <a:cs typeface="Times New Roman" panose="02020603050405020304" pitchFamily="18" charset="0"/>
              </a:rPr>
              <a:t>analysis job Satisfaction and Work pressure can be dropped</a:t>
            </a:r>
            <a:r>
              <a:rPr lang="en-US" alt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t>Outlier Handling</a:t>
            </a:r>
            <a:r>
              <a:rPr lang="en-US" sz="1600" dirty="0"/>
              <a:t>: Robust Scaler for small outliers.</a:t>
            </a:r>
            <a:endParaRPr lang="en-US" alt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p:txBody>
      </p:sp>
      <p:sp>
        <p:nvSpPr>
          <p:cNvPr id="18" name="Rectangle 17"/>
          <p:cNvSpPr/>
          <p:nvPr/>
        </p:nvSpPr>
        <p:spPr>
          <a:xfrm>
            <a:off x="89356" y="4140842"/>
            <a:ext cx="4259124" cy="2631490"/>
          </a:xfrm>
          <a:prstGeom prst="rect">
            <a:avLst/>
          </a:prstGeom>
        </p:spPr>
        <p:txBody>
          <a:bodyPr wrap="square">
            <a:spAutoFit/>
          </a:bodyPr>
          <a:lstStyle/>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 nearly equal representation of males and females in the dataset</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Students make up the largest group in the dataset.</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Other professions like engineers, doctors, and teachers also have notable representation.</a:t>
            </a:r>
          </a:p>
          <a:p>
            <a:pPr marL="285750" lvl="0" indent="-285750" eaLnBrk="0" fontAlgn="base" hangingPunct="0">
              <a:spcBef>
                <a:spcPct val="0"/>
              </a:spcBef>
              <a:spcAft>
                <a:spcPct val="0"/>
              </a:spcAft>
              <a:buFont typeface="Arial" panose="020B0604020202020204" pitchFamily="34" charset="0"/>
              <a:buChar char="•"/>
            </a:pPr>
            <a:r>
              <a:rPr lang="en-US" altLang="en-US" sz="1500" dirty="0">
                <a:latin typeface="Times New Roman" panose="02020603050405020304" pitchFamily="18" charset="0"/>
                <a:cs typeface="Times New Roman" panose="02020603050405020304" pitchFamily="18" charset="0"/>
              </a:rPr>
              <a:t>Nearly equal distribution between individuals reporting </a:t>
            </a:r>
            <a:r>
              <a:rPr lang="en-US" altLang="en-US" sz="1500" b="1" dirty="0">
                <a:latin typeface="Times New Roman" panose="02020603050405020304" pitchFamily="18" charset="0"/>
                <a:cs typeface="Times New Roman" panose="02020603050405020304" pitchFamily="18" charset="0"/>
              </a:rPr>
              <a:t>moderate</a:t>
            </a:r>
            <a:r>
              <a:rPr lang="en-US" altLang="en-US" sz="1500" dirty="0">
                <a:latin typeface="Times New Roman" panose="02020603050405020304" pitchFamily="18" charset="0"/>
                <a:cs typeface="Times New Roman" panose="02020603050405020304" pitchFamily="18" charset="0"/>
              </a:rPr>
              <a:t> and </a:t>
            </a:r>
            <a:r>
              <a:rPr lang="en-US" altLang="en-US" sz="1500" b="1" dirty="0">
                <a:latin typeface="Times New Roman" panose="02020603050405020304" pitchFamily="18" charset="0"/>
                <a:cs typeface="Times New Roman" panose="02020603050405020304" pitchFamily="18" charset="0"/>
              </a:rPr>
              <a:t>unhealthy</a:t>
            </a:r>
            <a:r>
              <a:rPr lang="en-US" altLang="en-US" sz="1500" dirty="0">
                <a:latin typeface="Times New Roman" panose="02020603050405020304" pitchFamily="18" charset="0"/>
                <a:cs typeface="Times New Roman" panose="02020603050405020304" pitchFamily="18" charset="0"/>
              </a:rPr>
              <a:t> conditions, with fewer individuals categorized as </a:t>
            </a:r>
            <a:r>
              <a:rPr lang="en-US" altLang="en-US" sz="1500" b="1" dirty="0">
                <a:latin typeface="Times New Roman" panose="02020603050405020304" pitchFamily="18" charset="0"/>
                <a:cs typeface="Times New Roman" panose="02020603050405020304" pitchFamily="18" charset="0"/>
              </a:rPr>
              <a:t>healthy</a:t>
            </a:r>
            <a:r>
              <a:rPr lang="en-US" altLang="en-US" sz="1500" dirty="0">
                <a:latin typeface="Times New Roman" panose="02020603050405020304" pitchFamily="18" charset="0"/>
                <a:cs typeface="Times New Roman" panose="02020603050405020304" pitchFamily="18" charset="0"/>
              </a:rPr>
              <a:t>.</a:t>
            </a:r>
          </a:p>
          <a:p>
            <a:pPr marL="285750" lvl="0" indent="-285750" eaLnBrk="0" fontAlgn="base" hangingPunct="0">
              <a:spcBef>
                <a:spcPct val="0"/>
              </a:spcBef>
              <a:spcAft>
                <a:spcPct val="0"/>
              </a:spcAft>
              <a:buFont typeface="Arial" panose="020B0604020202020204" pitchFamily="34" charset="0"/>
              <a:buChar char="•"/>
            </a:pPr>
            <a:endParaRPr lang="en-US" alt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812800" y="475733"/>
            <a:ext cx="239776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Count Plot</a:t>
            </a:r>
            <a:endParaRPr lang="en-IN" b="1" dirty="0">
              <a:effectLst>
                <a:outerShdw blurRad="38100" dist="38100" dir="2700000" algn="tl">
                  <a:srgbClr val="000000">
                    <a:alpha val="43137"/>
                  </a:srgbClr>
                </a:outerShdw>
              </a:effectLst>
            </a:endParaRPr>
          </a:p>
        </p:txBody>
      </p:sp>
      <p:sp>
        <p:nvSpPr>
          <p:cNvPr id="21" name="TextBox 20"/>
          <p:cNvSpPr txBox="1"/>
          <p:nvPr/>
        </p:nvSpPr>
        <p:spPr>
          <a:xfrm>
            <a:off x="4766310" y="518159"/>
            <a:ext cx="239776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Box Plot</a:t>
            </a:r>
            <a:endParaRPr lang="en-IN" b="1" dirty="0">
              <a:effectLst>
                <a:outerShdw blurRad="38100" dist="38100" dir="2700000" algn="tl">
                  <a:srgbClr val="000000">
                    <a:alpha val="43137"/>
                  </a:srgbClr>
                </a:outerShdw>
              </a:effectLst>
            </a:endParaRPr>
          </a:p>
        </p:txBody>
      </p:sp>
      <p:sp>
        <p:nvSpPr>
          <p:cNvPr id="22" name="TextBox 21"/>
          <p:cNvSpPr txBox="1"/>
          <p:nvPr/>
        </p:nvSpPr>
        <p:spPr>
          <a:xfrm>
            <a:off x="9133840" y="527325"/>
            <a:ext cx="239776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Hist with KDE Plot</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84539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
          <p:cNvSpPr/>
          <p:nvPr/>
        </p:nvSpPr>
        <p:spPr>
          <a:xfrm>
            <a:off x="0" y="0"/>
            <a:ext cx="12192000" cy="6058885"/>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2" name="Title 1"/>
          <p:cNvSpPr>
            <a:spLocks noGrp="1"/>
          </p:cNvSpPr>
          <p:nvPr>
            <p:ph type="title"/>
          </p:nvPr>
        </p:nvSpPr>
        <p:spPr>
          <a:xfrm>
            <a:off x="617924" y="129863"/>
            <a:ext cx="10834234" cy="612775"/>
          </a:xfrm>
        </p:spPr>
        <p:txBody>
          <a:bodyPr/>
          <a:lstStyle/>
          <a:p>
            <a:pPr algn="ctr"/>
            <a:r>
              <a:rPr lang="en-US" dirty="0" smtClean="0">
                <a:effectLst>
                  <a:outerShdw blurRad="38100" dist="38100" dir="2700000" algn="tl">
                    <a:srgbClr val="000000">
                      <a:alpha val="43137"/>
                    </a:srgbClr>
                  </a:outerShdw>
                </a:effectLst>
              </a:rPr>
              <a:t>TARGET EXPLORATION</a:t>
            </a:r>
            <a:endParaRPr lang="en-IN"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216441"/>
            <a:ext cx="4451916" cy="4451916"/>
          </a:xfrm>
        </p:spPr>
      </p:pic>
      <p:sp>
        <p:nvSpPr>
          <p:cNvPr id="6" name="TextBox 5"/>
          <p:cNvSpPr txBox="1"/>
          <p:nvPr/>
        </p:nvSpPr>
        <p:spPr>
          <a:xfrm rot="19436055">
            <a:off x="-102171" y="1005785"/>
            <a:ext cx="2673347" cy="523220"/>
          </a:xfrm>
          <a:prstGeom prst="rect">
            <a:avLst/>
          </a:prstGeom>
          <a:noFill/>
        </p:spPr>
        <p:txBody>
          <a:bodyPr wrap="square" rtlCol="0">
            <a:spAutoFit/>
          </a:bodyPr>
          <a:lstStyle/>
          <a:p>
            <a:r>
              <a:rPr lang="en-US" sz="1400" dirty="0" smtClean="0"/>
              <a:t>Depressed</a:t>
            </a:r>
          </a:p>
          <a:p>
            <a:r>
              <a:rPr lang="en-US" sz="1400" dirty="0"/>
              <a:t>Represents </a:t>
            </a:r>
            <a:r>
              <a:rPr lang="en-US" sz="1400" b="1" dirty="0"/>
              <a:t>58.55%</a:t>
            </a:r>
            <a:r>
              <a:rPr lang="en-US" sz="1400" dirty="0"/>
              <a:t> of the data.</a:t>
            </a:r>
            <a:endParaRPr lang="en-IN" sz="1400" dirty="0"/>
          </a:p>
        </p:txBody>
      </p:sp>
      <p:sp>
        <p:nvSpPr>
          <p:cNvPr id="7" name="TextBox 6"/>
          <p:cNvSpPr txBox="1"/>
          <p:nvPr/>
        </p:nvSpPr>
        <p:spPr>
          <a:xfrm rot="1561831">
            <a:off x="3492011" y="1811574"/>
            <a:ext cx="2462603" cy="523220"/>
          </a:xfrm>
          <a:prstGeom prst="rect">
            <a:avLst/>
          </a:prstGeom>
          <a:noFill/>
        </p:spPr>
        <p:txBody>
          <a:bodyPr wrap="square" rtlCol="0">
            <a:spAutoFit/>
          </a:bodyPr>
          <a:lstStyle/>
          <a:p>
            <a:r>
              <a:rPr lang="en-US" sz="1400" dirty="0" smtClean="0"/>
              <a:t>Not Depressed</a:t>
            </a:r>
          </a:p>
          <a:p>
            <a:r>
              <a:rPr lang="en-US" sz="1400" dirty="0"/>
              <a:t>Represents </a:t>
            </a:r>
            <a:r>
              <a:rPr lang="en-US" sz="1400" b="1" dirty="0"/>
              <a:t>41.45%</a:t>
            </a:r>
            <a:r>
              <a:rPr lang="en-US" sz="1400" dirty="0"/>
              <a:t> of the data</a:t>
            </a:r>
            <a:endParaRPr lang="en-IN" sz="1400" dirty="0"/>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b="5600"/>
          <a:stretch/>
        </p:blipFill>
        <p:spPr>
          <a:xfrm>
            <a:off x="5938521" y="1466473"/>
            <a:ext cx="2467961" cy="3596640"/>
          </a:xfrm>
          <a:prstGeom prst="rect">
            <a:avLst/>
          </a:prstGeom>
        </p:spPr>
      </p:pic>
      <p:cxnSp>
        <p:nvCxnSpPr>
          <p:cNvPr id="10" name="Straight Arrow Connector 9"/>
          <p:cNvCxnSpPr/>
          <p:nvPr/>
        </p:nvCxnSpPr>
        <p:spPr>
          <a:xfrm flipV="1">
            <a:off x="3956545" y="2245360"/>
            <a:ext cx="495371" cy="34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833120" y="1828800"/>
            <a:ext cx="198089" cy="34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400484" y="1466473"/>
            <a:ext cx="3576320" cy="3970318"/>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Categories:</a:t>
            </a:r>
            <a:r>
              <a:rPr lang="en-US" altLang="en-US" dirty="0">
                <a:latin typeface="Arial" panose="020B0604020202020204" pitchFamily="34" charset="0"/>
              </a:rPr>
              <a:t> Health statuses ("Healthy," "Moderate," "Unhealthy," "Others") based on flipper length.</a:t>
            </a:r>
          </a:p>
          <a:p>
            <a:pPr marL="285750" lvl="0" indent="-28575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Counts:</a:t>
            </a:r>
            <a:r>
              <a:rPr lang="en-US" altLang="en-US" dirty="0">
                <a:latin typeface="Arial" panose="020B0604020202020204" pitchFamily="34" charset="0"/>
              </a:rPr>
              <a:t> "Unhealthy" has the highest count, "Others" the least.</a:t>
            </a:r>
          </a:p>
          <a:p>
            <a:pPr marL="285750" lvl="0" indent="-28575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Gender:</a:t>
            </a:r>
            <a:r>
              <a:rPr lang="en-US" altLang="en-US" dirty="0">
                <a:latin typeface="Arial" panose="020B0604020202020204" pitchFamily="34" charset="0"/>
              </a:rPr>
              <a:t> Males (blue) outnumber females (peach) in all groups.</a:t>
            </a:r>
          </a:p>
          <a:p>
            <a:pPr marL="285750" lvl="0" indent="-28575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Insight:</a:t>
            </a:r>
            <a:r>
              <a:rPr lang="en-US" altLang="en-US" dirty="0">
                <a:latin typeface="Arial" panose="020B0604020202020204" pitchFamily="34" charset="0"/>
              </a:rPr>
              <a:t> "Unhealthy" dominates; males are more prevalent overall. </a:t>
            </a:r>
          </a:p>
          <a:p>
            <a:pPr marL="285750" indent="-285750">
              <a:buFont typeface="Arial" panose="020B0604020202020204" pitchFamily="34" charset="0"/>
              <a:buChar char="•"/>
            </a:pPr>
            <a:endParaRPr lang="en-IN" dirty="0"/>
          </a:p>
        </p:txBody>
      </p:sp>
      <p:sp>
        <p:nvSpPr>
          <p:cNvPr id="20" name="TextBox 19"/>
          <p:cNvSpPr txBox="1"/>
          <p:nvPr/>
        </p:nvSpPr>
        <p:spPr>
          <a:xfrm>
            <a:off x="6610702" y="4985609"/>
            <a:ext cx="1046480" cy="246222"/>
          </a:xfrm>
          <a:prstGeom prst="rect">
            <a:avLst/>
          </a:prstGeom>
          <a:noFill/>
        </p:spPr>
        <p:txBody>
          <a:bodyPr wrap="square" rtlCol="0">
            <a:spAutoFit/>
          </a:bodyPr>
          <a:lstStyle/>
          <a:p>
            <a:r>
              <a:rPr lang="en-US" sz="1000" dirty="0" smtClean="0"/>
              <a:t>Dietary Habit</a:t>
            </a:r>
            <a:endParaRPr lang="en-IN" sz="1000" dirty="0"/>
          </a:p>
        </p:txBody>
      </p:sp>
      <p:sp>
        <p:nvSpPr>
          <p:cNvPr id="21" name="TextBox 20"/>
          <p:cNvSpPr txBox="1"/>
          <p:nvPr/>
        </p:nvSpPr>
        <p:spPr>
          <a:xfrm>
            <a:off x="1750764" y="5364387"/>
            <a:ext cx="8375513" cy="646331"/>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effectLst>
                  <a:outerShdw blurRad="38100" dist="38100" dir="2700000" algn="tl">
                    <a:srgbClr val="000000">
                      <a:alpha val="43137"/>
                    </a:srgbClr>
                  </a:outerShdw>
                </a:effectLst>
              </a:rPr>
              <a:t>Both </a:t>
            </a:r>
            <a:r>
              <a:rPr lang="en-US" b="1" dirty="0">
                <a:effectLst>
                  <a:outerShdw blurRad="38100" dist="38100" dir="2700000" algn="tl">
                    <a:srgbClr val="000000">
                      <a:alpha val="43137"/>
                    </a:srgbClr>
                  </a:outerShdw>
                </a:effectLst>
              </a:rPr>
              <a:t>data needs to be rebalanced using </a:t>
            </a:r>
            <a:r>
              <a:rPr lang="en-US" b="1" dirty="0" smtClean="0">
                <a:effectLst>
                  <a:outerShdw blurRad="38100" dist="38100" dir="2700000" algn="tl">
                    <a:srgbClr val="000000">
                      <a:alpha val="43137"/>
                    </a:srgbClr>
                  </a:outerShdw>
                </a:effectLst>
              </a:rPr>
              <a:t>SMOTE </a:t>
            </a:r>
            <a:r>
              <a:rPr lang="en-US" b="1" dirty="0">
                <a:effectLst>
                  <a:outerShdw blurRad="38100" dist="38100" dir="2700000" algn="tl">
                    <a:srgbClr val="000000">
                      <a:alpha val="43137"/>
                    </a:srgbClr>
                  </a:outerShdw>
                </a:effectLst>
              </a:rPr>
              <a:t>(Synthetic Minority Oversampling Technique) to address class imbalance and enhance analysis accuracy</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22355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
          <p:cNvSpPr/>
          <p:nvPr/>
        </p:nvSpPr>
        <p:spPr>
          <a:xfrm>
            <a:off x="-1" y="0"/>
            <a:ext cx="12192001" cy="6058885"/>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2" name="Title 1"/>
          <p:cNvSpPr>
            <a:spLocks noGrp="1"/>
          </p:cNvSpPr>
          <p:nvPr>
            <p:ph type="title"/>
          </p:nvPr>
        </p:nvSpPr>
        <p:spPr>
          <a:xfrm>
            <a:off x="1148079" y="0"/>
            <a:ext cx="9808075" cy="1048043"/>
          </a:xfrm>
        </p:spPr>
        <p:txBody>
          <a:bodyPr>
            <a:normAutofit/>
          </a:bodyPr>
          <a:lstStyle/>
          <a:p>
            <a:pPr algn="ctr"/>
            <a:r>
              <a:rPr lang="en-US"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SELECTION</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1" y="1165641"/>
            <a:ext cx="11492010" cy="4398066"/>
          </a:xfrm>
        </p:spPr>
        <p:txBody>
          <a:bodyPr>
            <a:normAutofit/>
          </a:bodyPr>
          <a:lstStyle/>
          <a:p>
            <a:r>
              <a:rPr lang="en-US" sz="1800" dirty="0"/>
              <a:t>The Student Depression Dataset </a:t>
            </a:r>
            <a:r>
              <a:rPr lang="en-US" sz="1800" dirty="0" smtClean="0"/>
              <a:t>consists of </a:t>
            </a:r>
            <a:r>
              <a:rPr lang="en-US" sz="1800" dirty="0"/>
              <a:t>27,901 entries with 18 columns</a:t>
            </a:r>
            <a:r>
              <a:rPr lang="en-US" sz="1800" dirty="0" smtClean="0"/>
              <a:t>.  </a:t>
            </a:r>
          </a:p>
          <a:p>
            <a:r>
              <a:rPr lang="en-US" sz="1800" dirty="0"/>
              <a:t>The bar </a:t>
            </a:r>
            <a:r>
              <a:rPr lang="en-US" sz="1800" dirty="0" smtClean="0"/>
              <a:t>charts </a:t>
            </a:r>
            <a:r>
              <a:rPr lang="en-US" sz="1800" dirty="0"/>
              <a:t>visualizes the feature </a:t>
            </a:r>
            <a:r>
              <a:rPr lang="en-US" sz="1800" dirty="0" smtClean="0"/>
              <a:t>importance.</a:t>
            </a:r>
            <a:r>
              <a:rPr lang="en-US" sz="1800" dirty="0"/>
              <a:t> It ranks features based on their contribution to the model's predictive accuracy. Key observations include</a:t>
            </a:r>
            <a:r>
              <a:rPr lang="en-US" sz="1800" dirty="0" smtClean="0"/>
              <a:t>                                            </a:t>
            </a:r>
          </a:p>
          <a:p>
            <a:pPr marL="0" indent="0">
              <a:buNone/>
            </a:pPr>
            <a:r>
              <a:rPr lang="en-US" sz="1800" dirty="0">
                <a:latin typeface="Book Antiqua" panose="02040602050305030304" pitchFamily="18" charset="0"/>
              </a:rPr>
              <a:t> </a:t>
            </a:r>
            <a:r>
              <a:rPr lang="en-US" sz="1800" dirty="0" smtClean="0">
                <a:latin typeface="Book Antiqua" panose="02040602050305030304" pitchFamily="18" charset="0"/>
              </a:rPr>
              <a:t>                                                                                Depression Feature Importance                                                                                   </a:t>
            </a:r>
            <a:endParaRPr lang="en-IN" sz="1800" dirty="0">
              <a:latin typeface="Book Antiqua" panose="020406020503050303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5985"/>
          <a:stretch/>
        </p:blipFill>
        <p:spPr>
          <a:xfrm>
            <a:off x="393829" y="2513504"/>
            <a:ext cx="10580267" cy="3662978"/>
          </a:xfrm>
          <a:prstGeom prst="rect">
            <a:avLst/>
          </a:prstGeom>
        </p:spPr>
      </p:pic>
    </p:spTree>
    <p:extLst>
      <p:ext uri="{BB962C8B-B14F-4D97-AF65-F5344CB8AC3E}">
        <p14:creationId xmlns:p14="http://schemas.microsoft.com/office/powerpoint/2010/main" val="1250942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2"/>
          <p:cNvSpPr/>
          <p:nvPr/>
        </p:nvSpPr>
        <p:spPr>
          <a:xfrm>
            <a:off x="0" y="0"/>
            <a:ext cx="12192000" cy="61976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2" name="Title 1"/>
          <p:cNvSpPr>
            <a:spLocks noGrp="1"/>
          </p:cNvSpPr>
          <p:nvPr>
            <p:ph type="title"/>
          </p:nvPr>
        </p:nvSpPr>
        <p:spPr>
          <a:xfrm>
            <a:off x="678884" y="0"/>
            <a:ext cx="10834234" cy="612775"/>
          </a:xfrm>
        </p:spPr>
        <p:txBody>
          <a:bodyP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SELECTION</a:t>
            </a:r>
            <a:endParaRPr lang="en-IN"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5810"/>
          <a:stretch/>
        </p:blipFill>
        <p:spPr>
          <a:xfrm>
            <a:off x="0" y="900431"/>
            <a:ext cx="11165840" cy="3031490"/>
          </a:xfrm>
          <a:prstGeom prst="rect">
            <a:avLst/>
          </a:prstGeom>
        </p:spPr>
      </p:pic>
      <p:sp>
        <p:nvSpPr>
          <p:cNvPr id="5" name="TextBox 4"/>
          <p:cNvSpPr txBox="1"/>
          <p:nvPr/>
        </p:nvSpPr>
        <p:spPr>
          <a:xfrm>
            <a:off x="5176521" y="531098"/>
            <a:ext cx="3586480" cy="369332"/>
          </a:xfrm>
          <a:prstGeom prst="rect">
            <a:avLst/>
          </a:prstGeom>
          <a:noFill/>
        </p:spPr>
        <p:txBody>
          <a:bodyPr wrap="square" rtlCol="0">
            <a:spAutoFit/>
          </a:bodyPr>
          <a:lstStyle/>
          <a:p>
            <a:r>
              <a:rPr lang="en-IN" dirty="0" smtClean="0"/>
              <a:t>Dietary Habits Feature Importance</a:t>
            </a:r>
            <a:endParaRPr lang="en-IN" dirty="0"/>
          </a:p>
        </p:txBody>
      </p:sp>
      <p:sp>
        <p:nvSpPr>
          <p:cNvPr id="6" name="TextBox 5"/>
          <p:cNvSpPr txBox="1"/>
          <p:nvPr/>
        </p:nvSpPr>
        <p:spPr>
          <a:xfrm>
            <a:off x="678884" y="4080747"/>
            <a:ext cx="10708640" cy="2400657"/>
          </a:xfrm>
          <a:prstGeom prst="rect">
            <a:avLst/>
          </a:prstGeom>
          <a:noFill/>
        </p:spPr>
        <p:txBody>
          <a:bodyPr wrap="square" rtlCol="0">
            <a:spAutoFit/>
          </a:bodyPr>
          <a:lstStyle/>
          <a:p>
            <a:pPr marL="285750" indent="-285750">
              <a:buFont typeface="Arial" panose="020B0604020202020204" pitchFamily="34" charset="0"/>
              <a:buChar char="•"/>
            </a:pPr>
            <a:r>
              <a:rPr lang="en-IN" sz="1500" b="1" dirty="0" smtClean="0">
                <a:latin typeface="Times New Roman" panose="02020603050405020304" pitchFamily="18" charset="0"/>
                <a:cs typeface="Times New Roman" panose="02020603050405020304" pitchFamily="18" charset="0"/>
              </a:rPr>
              <a:t>Features Selected = (Gender, Age, Have </a:t>
            </a:r>
            <a:r>
              <a:rPr lang="en-IN" sz="1500" b="1" dirty="0">
                <a:latin typeface="Times New Roman" panose="02020603050405020304" pitchFamily="18" charset="0"/>
                <a:cs typeface="Times New Roman" panose="02020603050405020304" pitchFamily="18" charset="0"/>
              </a:rPr>
              <a:t>you ever had suicidal thoughts </a:t>
            </a:r>
            <a:r>
              <a:rPr lang="en-IN" sz="1500" b="1" dirty="0" smtClean="0">
                <a:latin typeface="Times New Roman" panose="02020603050405020304" pitchFamily="18" charset="0"/>
                <a:cs typeface="Times New Roman" panose="02020603050405020304" pitchFamily="18" charset="0"/>
              </a:rPr>
              <a:t>?,Financial Stress, CGPA, Academic Pressure , Degree, Work/Study Hours, Sleep Duration)</a:t>
            </a:r>
            <a:endParaRPr lang="en-I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500" b="1" dirty="0" smtClean="0">
                <a:latin typeface="Times New Roman" panose="02020603050405020304" pitchFamily="18" charset="0"/>
                <a:cs typeface="Times New Roman" panose="02020603050405020304" pitchFamily="18" charset="0"/>
              </a:rPr>
              <a:t>Target = (Depression , Dietary Habit)</a:t>
            </a:r>
          </a:p>
          <a:p>
            <a:pPr marL="285750" indent="-285750">
              <a:buFont typeface="Arial" panose="020B0604020202020204" pitchFamily="34" charset="0"/>
              <a:buChar char="•"/>
            </a:pPr>
            <a:endParaRPr lang="en-IN" sz="15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b="1" dirty="0" smtClean="0">
                <a:latin typeface="Times New Roman" panose="02020603050405020304" pitchFamily="18" charset="0"/>
                <a:cs typeface="Times New Roman" panose="02020603050405020304" pitchFamily="18" charset="0"/>
              </a:rPr>
              <a:t>City: </a:t>
            </a:r>
            <a:r>
              <a:rPr lang="en-US" sz="1500" dirty="0" smtClean="0">
                <a:latin typeface="Times New Roman" panose="02020603050405020304" pitchFamily="18" charset="0"/>
                <a:cs typeface="Times New Roman" panose="02020603050405020304" pitchFamily="18" charset="0"/>
              </a:rPr>
              <a:t>While </a:t>
            </a:r>
            <a:r>
              <a:rPr lang="en-US" sz="1500" dirty="0">
                <a:latin typeface="Times New Roman" panose="02020603050405020304" pitchFamily="18" charset="0"/>
                <a:cs typeface="Times New Roman" panose="02020603050405020304" pitchFamily="18" charset="0"/>
              </a:rPr>
              <a:t>city might seem relevant, it could be a noisy feature if the data isn't granular enough. If the target variable doesn't vary significantly across cities, or if there's a lack of data for certain cities, it might not be a useful </a:t>
            </a:r>
            <a:r>
              <a:rPr lang="en-US" sz="1500" dirty="0" smtClean="0">
                <a:latin typeface="Times New Roman" panose="02020603050405020304" pitchFamily="18" charset="0"/>
                <a:cs typeface="Times New Roman" panose="02020603050405020304" pitchFamily="18" charset="0"/>
              </a:rPr>
              <a:t>predictor</a:t>
            </a:r>
            <a:endParaRPr lang="en-US"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ID:</a:t>
            </a:r>
            <a:r>
              <a:rPr lang="en-US" sz="1500" dirty="0">
                <a:latin typeface="Times New Roman" panose="02020603050405020304" pitchFamily="18" charset="0"/>
                <a:cs typeface="Times New Roman" panose="02020603050405020304" pitchFamily="18" charset="0"/>
              </a:rPr>
              <a:t> If the ID feature is somehow related to the target variable in a way that wouldn't be available in real-world scenarios, using it could lead to data leakage. This means your model would perform well on the training data but poorly on new, unseen data.</a:t>
            </a:r>
          </a:p>
          <a:p>
            <a:pPr marL="285750" indent="-285750">
              <a:buFont typeface="Arial" panose="020B0604020202020204" pitchFamily="34" charset="0"/>
              <a:buChar char="•"/>
            </a:pP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015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
          <p:cNvSpPr/>
          <p:nvPr/>
        </p:nvSpPr>
        <p:spPr>
          <a:xfrm>
            <a:off x="0" y="-802640"/>
            <a:ext cx="12192000" cy="691896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16666" b="-16666"/>
            </a:stretch>
          </a:blipFill>
        </p:spPr>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r="38169" b="7934"/>
          <a:stretch/>
        </p:blipFill>
        <p:spPr>
          <a:xfrm>
            <a:off x="1320800" y="1158240"/>
            <a:ext cx="9519920" cy="3810000"/>
          </a:xfrm>
          <a:prstGeom prst="rect">
            <a:avLst/>
          </a:prstGeom>
        </p:spPr>
      </p:pic>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3" y="239474"/>
            <a:ext cx="10834234" cy="612775"/>
          </a:xfrm>
        </p:spPr>
        <p:txBody>
          <a:bodyPr>
            <a:normAutofit/>
          </a:bodyPr>
          <a:lstStyle/>
          <a:p>
            <a:pPr algn="ctr"/>
            <a:r>
              <a:rPr lang="en-IN" dirty="0" smtClean="0">
                <a:effectLst>
                  <a:outerShdw blurRad="38100" dist="38100" dir="2700000" algn="tl">
                    <a:srgbClr val="000000">
                      <a:alpha val="43137"/>
                    </a:srgbClr>
                  </a:outerShdw>
                </a:effectLst>
                <a:latin typeface="League Spartan" panose="020B0604020202020204" charset="0"/>
                <a:cs typeface="Times New Roman" panose="02020603050405020304" pitchFamily="18" charset="0"/>
              </a:rPr>
              <a:t>PROJECT FRAMEWORK</a:t>
            </a:r>
            <a:endParaRPr lang="en-US" dirty="0">
              <a:effectLst>
                <a:outerShdw blurRad="38100" dist="38100" dir="2700000" algn="tl">
                  <a:srgbClr val="000000">
                    <a:alpha val="43137"/>
                  </a:srgbClr>
                </a:outerShdw>
              </a:effectLst>
              <a:latin typeface="League Spartan" panose="020B0604020202020204" charset="0"/>
              <a:cs typeface="Times New Roman" panose="02020603050405020304" pitchFamily="18" charset="0"/>
            </a:endParaRPr>
          </a:p>
        </p:txBody>
      </p:sp>
      <p:sp>
        <p:nvSpPr>
          <p:cNvPr id="6" name="Rectangle 5"/>
          <p:cNvSpPr/>
          <p:nvPr/>
        </p:nvSpPr>
        <p:spPr>
          <a:xfrm>
            <a:off x="1320800" y="1158240"/>
            <a:ext cx="9519920" cy="3810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45992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13077</TotalTime>
  <Words>1340</Words>
  <Application>Microsoft Office PowerPoint</Application>
  <PresentationFormat>Widescreen</PresentationFormat>
  <Paragraphs>138</Paragraphs>
  <Slides>16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Book Antiqua</vt:lpstr>
      <vt:lpstr>Calibri</vt:lpstr>
      <vt:lpstr>Calibri Light</vt:lpstr>
      <vt:lpstr>Lato Bold</vt:lpstr>
      <vt:lpstr>League Spartan</vt:lpstr>
      <vt:lpstr>Poppins</vt:lpstr>
      <vt:lpstr>Times New Roman</vt:lpstr>
      <vt:lpstr>Wingdings</vt:lpstr>
      <vt:lpstr>BIA Template</vt:lpstr>
      <vt:lpstr>PowerPoint Presentation</vt:lpstr>
      <vt:lpstr>PowerPoint Presentation</vt:lpstr>
      <vt:lpstr>WHY PROJECT IS IMPORTANT</vt:lpstr>
      <vt:lpstr>PowerPoint Presentation</vt:lpstr>
      <vt:lpstr>EXPLORATION DATA </vt:lpstr>
      <vt:lpstr>TARGET EXPLORATION</vt:lpstr>
      <vt:lpstr>FEATURE SELECTION</vt:lpstr>
      <vt:lpstr>FEATURE SELECTION</vt:lpstr>
      <vt:lpstr>PROJECT FRAMEWORK</vt:lpstr>
      <vt:lpstr>MODEL SELECTION</vt:lpstr>
      <vt:lpstr>WORK      ARCHITECTURE  OF CLASSIFICATION MODEL                </vt:lpstr>
      <vt:lpstr>MODEL CLASSIFICATION REPORT</vt:lpstr>
      <vt:lpstr>RESULTS </vt:lpstr>
      <vt:lpstr>MODEL DEPLOYMENT                                      </vt:lpstr>
      <vt:lpstr>STREAMLIT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RIYAS MOHAMMED</cp:lastModifiedBy>
  <cp:revision>2352</cp:revision>
  <dcterms:created xsi:type="dcterms:W3CDTF">2020-12-23T13:36:00Z</dcterms:created>
  <dcterms:modified xsi:type="dcterms:W3CDTF">2025-01-31T15:11:15Z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