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4.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2"/>
  </p:notesMasterIdLst>
  <p:sldIdLst>
    <p:sldId id="256" r:id="rId2"/>
    <p:sldId id="716" r:id="rId3"/>
    <p:sldId id="718" r:id="rId4"/>
    <p:sldId id="714" r:id="rId5"/>
    <p:sldId id="720" r:id="rId6"/>
    <p:sldId id="721" r:id="rId7"/>
    <p:sldId id="717" r:id="rId8"/>
    <p:sldId id="719" r:id="rId9"/>
    <p:sldId id="676" r:id="rId10"/>
    <p:sldId id="723" r:id="rId11"/>
    <p:sldId id="725" r:id="rId12"/>
    <p:sldId id="724" r:id="rId13"/>
    <p:sldId id="726" r:id="rId14"/>
    <p:sldId id="728" r:id="rId15"/>
    <p:sldId id="727" r:id="rId16"/>
    <p:sldId id="722" r:id="rId17"/>
    <p:sldId id="729" r:id="rId18"/>
    <p:sldId id="730" r:id="rId19"/>
    <p:sldId id="732" r:id="rId20"/>
    <p:sldId id="73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3218" autoAdjust="0"/>
  </p:normalViewPr>
  <p:slideViewPr>
    <p:cSldViewPr snapToGrid="0">
      <p:cViewPr varScale="1">
        <p:scale>
          <a:sx n="63" d="100"/>
          <a:sy n="63" d="100"/>
        </p:scale>
        <p:origin x="864" y="5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25-01-2025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354112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rgbClr val="161A3D"/>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AEABAB"/>
                </a:solidFill>
                <a:latin typeface="Calibri"/>
                <a:cs typeface="Calibri"/>
              </a:defRPr>
            </a:lvl1pPr>
          </a:lstStyle>
          <a:p>
            <a:pPr marL="12700">
              <a:lnSpc>
                <a:spcPts val="1145"/>
              </a:lnSpc>
            </a:pPr>
            <a:r>
              <a:rPr b="1" spc="-10" dirty="0">
                <a:latin typeface="Calibri"/>
                <a:cs typeface="Calibri"/>
              </a:rPr>
              <a:t>CONFIDENTIAL</a:t>
            </a:r>
            <a:r>
              <a:rPr spc="-10" dirty="0"/>
              <a:t>: </a:t>
            </a:r>
            <a:r>
              <a:rPr dirty="0"/>
              <a:t>The</a:t>
            </a:r>
            <a:r>
              <a:rPr spc="30" dirty="0"/>
              <a:t> </a:t>
            </a:r>
            <a:r>
              <a:rPr dirty="0"/>
              <a:t>information</a:t>
            </a:r>
            <a:r>
              <a:rPr spc="-5" dirty="0"/>
              <a:t> </a:t>
            </a:r>
            <a:r>
              <a:rPr dirty="0"/>
              <a:t>in this</a:t>
            </a:r>
            <a:r>
              <a:rPr spc="-5" dirty="0"/>
              <a:t> </a:t>
            </a:r>
            <a:r>
              <a:rPr dirty="0"/>
              <a:t>document</a:t>
            </a:r>
            <a:r>
              <a:rPr spc="-10" dirty="0"/>
              <a:t> belongs</a:t>
            </a:r>
            <a:r>
              <a:rPr spc="-5" dirty="0"/>
              <a:t> </a:t>
            </a:r>
            <a:r>
              <a:rPr dirty="0"/>
              <a:t>to</a:t>
            </a:r>
            <a:r>
              <a:rPr spc="-10" dirty="0"/>
              <a:t> </a:t>
            </a:r>
            <a:r>
              <a:rPr dirty="0"/>
              <a:t>Boston Institute</a:t>
            </a:r>
            <a:r>
              <a:rPr spc="-50" dirty="0"/>
              <a:t> </a:t>
            </a:r>
            <a:r>
              <a:rPr dirty="0"/>
              <a:t>of</a:t>
            </a:r>
            <a:r>
              <a:rPr spc="25" dirty="0"/>
              <a:t> </a:t>
            </a:r>
            <a:r>
              <a:rPr spc="-10" dirty="0"/>
              <a:t>Analytics</a:t>
            </a:r>
            <a:r>
              <a:rPr spc="-5" dirty="0"/>
              <a:t> </a:t>
            </a:r>
            <a:r>
              <a:rPr dirty="0"/>
              <a:t>LLC.</a:t>
            </a:r>
            <a:r>
              <a:rPr spc="10" dirty="0"/>
              <a:t> </a:t>
            </a:r>
            <a:r>
              <a:rPr dirty="0"/>
              <a:t>Any </a:t>
            </a:r>
            <a:r>
              <a:rPr spc="-10" dirty="0"/>
              <a:t>unauthorized</a:t>
            </a:r>
            <a:r>
              <a:rPr dirty="0"/>
              <a:t> sharing</a:t>
            </a:r>
            <a:r>
              <a:rPr spc="-15" dirty="0"/>
              <a:t> </a:t>
            </a:r>
            <a:r>
              <a:rPr dirty="0"/>
              <a:t>of</a:t>
            </a:r>
            <a:r>
              <a:rPr spc="25" dirty="0"/>
              <a:t> </a:t>
            </a:r>
            <a:r>
              <a:rPr spc="-20" dirty="0"/>
              <a:t>this</a:t>
            </a:r>
          </a:p>
          <a:p>
            <a:pPr marL="12700">
              <a:lnSpc>
                <a:spcPts val="1300"/>
              </a:lnSpc>
            </a:pPr>
            <a:r>
              <a:rPr dirty="0"/>
              <a:t>material</a:t>
            </a:r>
            <a:r>
              <a:rPr spc="10" dirty="0"/>
              <a:t> </a:t>
            </a:r>
            <a:r>
              <a:rPr dirty="0"/>
              <a:t>is</a:t>
            </a:r>
            <a:r>
              <a:rPr spc="-25" dirty="0"/>
              <a:t> </a:t>
            </a:r>
            <a:r>
              <a:rPr dirty="0"/>
              <a:t>prohibited</a:t>
            </a:r>
            <a:r>
              <a:rPr spc="-25" dirty="0"/>
              <a:t> </a:t>
            </a:r>
            <a:r>
              <a:rPr dirty="0"/>
              <a:t>and</a:t>
            </a:r>
            <a:r>
              <a:rPr spc="-20" dirty="0"/>
              <a:t> </a:t>
            </a:r>
            <a:r>
              <a:rPr dirty="0"/>
              <a:t>subject</a:t>
            </a:r>
            <a:r>
              <a:rPr spc="-35" dirty="0"/>
              <a:t> </a:t>
            </a:r>
            <a:r>
              <a:rPr dirty="0"/>
              <a:t>to</a:t>
            </a:r>
            <a:r>
              <a:rPr spc="-25" dirty="0"/>
              <a:t> </a:t>
            </a:r>
            <a:r>
              <a:rPr dirty="0"/>
              <a:t>legal</a:t>
            </a:r>
            <a:r>
              <a:rPr spc="10" dirty="0"/>
              <a:t> </a:t>
            </a:r>
            <a:r>
              <a:rPr dirty="0"/>
              <a:t>action</a:t>
            </a:r>
            <a:r>
              <a:rPr spc="-25" dirty="0"/>
              <a:t> </a:t>
            </a:r>
            <a:r>
              <a:rPr dirty="0"/>
              <a:t>under</a:t>
            </a:r>
            <a:r>
              <a:rPr spc="25" dirty="0"/>
              <a:t> </a:t>
            </a:r>
            <a:r>
              <a:rPr dirty="0"/>
              <a:t>breach</a:t>
            </a:r>
            <a:r>
              <a:rPr spc="-20" dirty="0"/>
              <a:t> </a:t>
            </a:r>
            <a:r>
              <a:rPr dirty="0"/>
              <a:t>of IP</a:t>
            </a:r>
            <a:r>
              <a:rPr spc="-15" dirty="0"/>
              <a:t> </a:t>
            </a:r>
            <a:r>
              <a:rPr dirty="0"/>
              <a:t>and</a:t>
            </a:r>
            <a:r>
              <a:rPr spc="-20" dirty="0"/>
              <a:t> </a:t>
            </a:r>
            <a:r>
              <a:rPr spc="-10" dirty="0"/>
              <a:t>confidentiality</a:t>
            </a:r>
            <a:r>
              <a:rPr spc="-15" dirty="0"/>
              <a:t> </a:t>
            </a:r>
            <a:r>
              <a:rPr spc="-10" dirty="0"/>
              <a:t>clauses.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1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 id="2147483678" r:id="rId17"/>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01601" y="3093090"/>
            <a:ext cx="12192000" cy="9810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MENTAL WELLNESS PREDICTION</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3347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604" y="121920"/>
            <a:ext cx="10834234" cy="612775"/>
          </a:xfrm>
        </p:spPr>
        <p:txBody>
          <a:bodyPr/>
          <a:lstStyle/>
          <a:p>
            <a:pPr algn="ctr"/>
            <a:r>
              <a:rPr lang="en-US" dirty="0" smtClean="0">
                <a:effectLst>
                  <a:outerShdw blurRad="38100" dist="38100" dir="2700000" algn="tl">
                    <a:srgbClr val="000000">
                      <a:alpha val="43137"/>
                    </a:srgbClr>
                  </a:outerShdw>
                </a:effectLst>
              </a:rPr>
              <a:t>MODEL SELECTION</a:t>
            </a:r>
            <a:endParaRPr lang="en-IN"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26484" y="830361"/>
            <a:ext cx="9684316" cy="4856700"/>
          </a:xfrm>
        </p:spPr>
        <p:txBody>
          <a:bodyPr>
            <a:noAutofit/>
          </a:bodyPr>
          <a:lstStyle/>
          <a:p>
            <a:pPr marL="0" indent="0">
              <a:buNone/>
            </a:pPr>
            <a:r>
              <a:rPr lang="en-US" sz="1800" b="1" dirty="0">
                <a:effectLst>
                  <a:outerShdw blurRad="38100" dist="38100" dir="2700000" algn="tl">
                    <a:srgbClr val="000000">
                      <a:alpha val="43137"/>
                    </a:srgbClr>
                  </a:outerShdw>
                </a:effectLst>
              </a:rPr>
              <a:t>K-Neighbors </a:t>
            </a:r>
            <a:r>
              <a:rPr lang="en-US" sz="1800" b="1" dirty="0" smtClean="0">
                <a:effectLst>
                  <a:outerShdw blurRad="38100" dist="38100" dir="2700000" algn="tl">
                    <a:srgbClr val="000000">
                      <a:alpha val="43137"/>
                    </a:srgbClr>
                  </a:outerShdw>
                </a:effectLst>
              </a:rPr>
              <a:t>Classifier:</a:t>
            </a:r>
          </a:p>
          <a:p>
            <a:r>
              <a:rPr lang="en-US" sz="1600" dirty="0" smtClean="0"/>
              <a:t>Non-parametric </a:t>
            </a:r>
            <a:r>
              <a:rPr lang="en-US" sz="1600" dirty="0"/>
              <a:t>method that captures complex patterns in data.</a:t>
            </a:r>
          </a:p>
          <a:p>
            <a:r>
              <a:rPr lang="en-US" sz="1600" dirty="0"/>
              <a:t>Does not assume a specific distribution, making it flexible.</a:t>
            </a:r>
          </a:p>
          <a:p>
            <a:r>
              <a:rPr lang="en-US" sz="1600" dirty="0"/>
              <a:t>Effective for smaller datasets and handles multi-class classification well.</a:t>
            </a:r>
          </a:p>
          <a:p>
            <a:pPr marL="0" indent="0">
              <a:buNone/>
            </a:pPr>
            <a:r>
              <a:rPr lang="en-US" sz="1800" b="1" dirty="0">
                <a:effectLst>
                  <a:outerShdw blurRad="38100" dist="38100" dir="2700000" algn="tl">
                    <a:srgbClr val="000000">
                      <a:alpha val="43137"/>
                    </a:srgbClr>
                  </a:outerShdw>
                </a:effectLst>
              </a:rPr>
              <a:t>Random Forest </a:t>
            </a:r>
            <a:r>
              <a:rPr lang="en-US" sz="1800" b="1" dirty="0" smtClean="0">
                <a:effectLst>
                  <a:outerShdw blurRad="38100" dist="38100" dir="2700000" algn="tl">
                    <a:srgbClr val="000000">
                      <a:alpha val="43137"/>
                    </a:srgbClr>
                  </a:outerShdw>
                </a:effectLst>
              </a:rPr>
              <a:t>Classifier:</a:t>
            </a:r>
          </a:p>
          <a:p>
            <a:r>
              <a:rPr lang="en-US" sz="1600" dirty="0" smtClean="0"/>
              <a:t>Ensemble </a:t>
            </a:r>
            <a:r>
              <a:rPr lang="en-US" sz="1600" dirty="0"/>
              <a:t>method that combines multiple decision trees to enhance accuracy.</a:t>
            </a:r>
          </a:p>
          <a:p>
            <a:r>
              <a:rPr lang="en-US" sz="1600" dirty="0"/>
              <a:t>Controls overfitting, providing a more robust model.</a:t>
            </a:r>
          </a:p>
          <a:p>
            <a:r>
              <a:rPr lang="en-US" sz="1600" dirty="0"/>
              <a:t>Offers insights into feature importance, aiding in understanding factors influencing depression.</a:t>
            </a:r>
          </a:p>
          <a:p>
            <a:pPr marL="0" indent="0">
              <a:buNone/>
            </a:pPr>
            <a:r>
              <a:rPr lang="en-US" sz="1800" b="1" dirty="0">
                <a:effectLst>
                  <a:outerShdw blurRad="38100" dist="38100" dir="2700000" algn="tl">
                    <a:srgbClr val="000000">
                      <a:alpha val="43137"/>
                    </a:srgbClr>
                  </a:outerShdw>
                </a:effectLst>
              </a:rPr>
              <a:t>Gradient Boosting </a:t>
            </a:r>
            <a:r>
              <a:rPr lang="en-US" sz="1800" b="1" dirty="0" smtClean="0">
                <a:effectLst>
                  <a:outerShdw blurRad="38100" dist="38100" dir="2700000" algn="tl">
                    <a:srgbClr val="000000">
                      <a:alpha val="43137"/>
                    </a:srgbClr>
                  </a:outerShdw>
                </a:effectLst>
              </a:rPr>
              <a:t>Classifier:</a:t>
            </a:r>
          </a:p>
          <a:p>
            <a:r>
              <a:rPr lang="en-US" sz="1600" dirty="0" smtClean="0"/>
              <a:t>Builds </a:t>
            </a:r>
            <a:r>
              <a:rPr lang="en-US" sz="1600" dirty="0"/>
              <a:t>models sequentially, correcting errors from previous models.</a:t>
            </a:r>
          </a:p>
          <a:p>
            <a:r>
              <a:rPr lang="en-US" sz="1600" dirty="0"/>
              <a:t>Often yields high predictive performance.</a:t>
            </a:r>
          </a:p>
          <a:p>
            <a:r>
              <a:rPr lang="en-US" sz="1600" dirty="0"/>
              <a:t>Robust to overfitting when properly tuned.</a:t>
            </a:r>
          </a:p>
          <a:p>
            <a:pPr marL="0" indent="0">
              <a:buNone/>
            </a:pPr>
            <a:r>
              <a:rPr lang="en-US" sz="1800" b="1" dirty="0">
                <a:effectLst>
                  <a:outerShdw blurRad="38100" dist="38100" dir="2700000" algn="tl">
                    <a:srgbClr val="000000">
                      <a:alpha val="43137"/>
                    </a:srgbClr>
                  </a:outerShdw>
                </a:effectLst>
              </a:rPr>
              <a:t>Decision Tree </a:t>
            </a:r>
            <a:r>
              <a:rPr lang="en-US" sz="1800" b="1" dirty="0" smtClean="0">
                <a:effectLst>
                  <a:outerShdw blurRad="38100" dist="38100" dir="2700000" algn="tl">
                    <a:srgbClr val="000000">
                      <a:alpha val="43137"/>
                    </a:srgbClr>
                  </a:outerShdw>
                </a:effectLst>
              </a:rPr>
              <a:t>Classifier:</a:t>
            </a:r>
          </a:p>
          <a:p>
            <a:r>
              <a:rPr lang="en-US" sz="1600" dirty="0" smtClean="0"/>
              <a:t>Easy </a:t>
            </a:r>
            <a:r>
              <a:rPr lang="en-US" sz="1600" dirty="0"/>
              <a:t>to interpret and visualize, useful for understanding decision-making processes.</a:t>
            </a:r>
          </a:p>
          <a:p>
            <a:r>
              <a:rPr lang="en-US" sz="1600" dirty="0"/>
              <a:t>Captures non-linear relationships and interactions between features effectively.</a:t>
            </a:r>
          </a:p>
        </p:txBody>
      </p:sp>
    </p:spTree>
    <p:extLst>
      <p:ext uri="{BB962C8B-B14F-4D97-AF65-F5344CB8AC3E}">
        <p14:creationId xmlns:p14="http://schemas.microsoft.com/office/powerpoint/2010/main" val="1490080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080" y="2885440"/>
            <a:ext cx="5181600" cy="775335"/>
          </a:xfrm>
        </p:spPr>
        <p:txBody>
          <a:bodyPr>
            <a:noAutofit/>
          </a:bodyPr>
          <a:lstStyle/>
          <a:p>
            <a: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a:t>
            </a:r>
            <a: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a:t>
            </a:r>
            <a:b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CLASSIFICATION MODEL</a:t>
            </a:r>
            <a:br>
              <a:rPr lang="en-IN"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36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20" y="0"/>
            <a:ext cx="5516880" cy="6058535"/>
          </a:xfrm>
          <a:prstGeom prst="rect">
            <a:avLst/>
          </a:prstGeom>
        </p:spPr>
      </p:pic>
    </p:spTree>
    <p:extLst>
      <p:ext uri="{BB962C8B-B14F-4D97-AF65-F5344CB8AC3E}">
        <p14:creationId xmlns:p14="http://schemas.microsoft.com/office/powerpoint/2010/main" val="2953673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654466"/>
            <a:ext cx="10834234" cy="612775"/>
          </a:xfrm>
        </p:spPr>
        <p:txBody>
          <a:bodyPr/>
          <a:lstStyle/>
          <a:p>
            <a:pPr algn="ct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CLASSIFICATION REPORT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018" y="2137325"/>
            <a:ext cx="10833100" cy="160155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884" y="4353068"/>
            <a:ext cx="10834234" cy="1571023"/>
          </a:xfrm>
          <a:prstGeom prst="rect">
            <a:avLst/>
          </a:prstGeom>
        </p:spPr>
      </p:pic>
      <p:sp>
        <p:nvSpPr>
          <p:cNvPr id="6" name="TextBox 5"/>
          <p:cNvSpPr txBox="1"/>
          <p:nvPr/>
        </p:nvSpPr>
        <p:spPr>
          <a:xfrm>
            <a:off x="678884" y="1809497"/>
            <a:ext cx="2907596" cy="369332"/>
          </a:xfrm>
          <a:prstGeom prst="rect">
            <a:avLst/>
          </a:prstGeom>
          <a:noFill/>
        </p:spPr>
        <p:txBody>
          <a:bodyPr wrap="square" rtlCol="0">
            <a:spAutoFit/>
          </a:bodyPr>
          <a:lstStyle/>
          <a:p>
            <a:r>
              <a:rPr lang="en-US"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Model Report</a:t>
            </a:r>
            <a:endPar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6"/>
          <p:cNvSpPr txBox="1"/>
          <p:nvPr/>
        </p:nvSpPr>
        <p:spPr>
          <a:xfrm>
            <a:off x="602684" y="3983736"/>
            <a:ext cx="3059996" cy="369332"/>
          </a:xfrm>
          <a:prstGeom prst="rect">
            <a:avLst/>
          </a:prstGeom>
          <a:noFill/>
        </p:spPr>
        <p:txBody>
          <a:bodyPr wrap="square" rtlCol="0">
            <a:spAutoFit/>
          </a:bodyPr>
          <a:lstStyle/>
          <a:p>
            <a:r>
              <a:rPr lang="en-US" b="1" i="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Dietary Habit Model Report</a:t>
            </a:r>
            <a:endParaRPr lang="en-IN" b="1" i="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5260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63" y="284305"/>
            <a:ext cx="10834234" cy="612775"/>
          </a:xfrm>
        </p:spPr>
        <p:txBody>
          <a:bodyPr/>
          <a:lstStyle/>
          <a:p>
            <a:pPr algn="ctr"/>
            <a:r>
              <a:rPr lang="en-IN" dirty="0" smtClean="0">
                <a:effectLst>
                  <a:outerShdw blurRad="38100" dist="38100" dir="2700000" algn="tl">
                    <a:srgbClr val="000000">
                      <a:alpha val="43137"/>
                    </a:srgbClr>
                  </a:outerShdw>
                </a:effectLst>
              </a:rPr>
              <a:t>CONFUSION</a:t>
            </a:r>
            <a:r>
              <a:rPr lang="en-IN" spc="114" dirty="0" smtClean="0">
                <a:effectLst>
                  <a:outerShdw blurRad="38100" dist="38100" dir="2700000" algn="tl">
                    <a:srgbClr val="000000">
                      <a:alpha val="43137"/>
                    </a:srgbClr>
                  </a:outerShdw>
                </a:effectLst>
              </a:rPr>
              <a:t> </a:t>
            </a:r>
            <a:r>
              <a:rPr lang="en-IN" dirty="0" smtClean="0">
                <a:effectLst>
                  <a:outerShdw blurRad="38100" dist="38100" dir="2700000" algn="tl">
                    <a:srgbClr val="000000">
                      <a:alpha val="43137"/>
                    </a:srgbClr>
                  </a:outerShdw>
                </a:effectLst>
              </a:rPr>
              <a:t>MATRIX</a:t>
            </a:r>
            <a:r>
              <a:rPr lang="en-IN" spc="-105" dirty="0" smtClean="0">
                <a:effectLst>
                  <a:outerShdw blurRad="38100" dist="38100" dir="2700000" algn="tl">
                    <a:srgbClr val="000000">
                      <a:alpha val="43137"/>
                    </a:srgbClr>
                  </a:outerShdw>
                </a:effectLst>
              </a:rPr>
              <a:t> </a:t>
            </a:r>
            <a:r>
              <a:rPr lang="en-IN" spc="-10" dirty="0" smtClean="0">
                <a:effectLst>
                  <a:outerShdw blurRad="38100" dist="38100" dir="2700000" algn="tl">
                    <a:srgbClr val="000000">
                      <a:alpha val="43137"/>
                    </a:srgbClr>
                  </a:outerShdw>
                </a:effectLst>
              </a:rPr>
              <a:t>ANALYSIS</a:t>
            </a:r>
            <a:endParaRPr lang="en-IN"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670" b="330"/>
          <a:stretch/>
        </p:blipFill>
        <p:spPr>
          <a:xfrm>
            <a:off x="214974" y="1625600"/>
            <a:ext cx="3705090" cy="2926080"/>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5740"/>
          <a:stretch/>
        </p:blipFill>
        <p:spPr>
          <a:xfrm>
            <a:off x="7193280" y="1442720"/>
            <a:ext cx="3905953" cy="3060672"/>
          </a:xfrm>
          <a:prstGeom prst="rect">
            <a:avLst/>
          </a:prstGeom>
        </p:spPr>
      </p:pic>
      <p:sp>
        <p:nvSpPr>
          <p:cNvPr id="6" name="TextBox 5"/>
          <p:cNvSpPr txBox="1"/>
          <p:nvPr/>
        </p:nvSpPr>
        <p:spPr>
          <a:xfrm>
            <a:off x="6024880" y="4622800"/>
            <a:ext cx="6085840" cy="1477328"/>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High Accuracy</a:t>
            </a:r>
            <a:r>
              <a:rPr lang="en-US"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smtClean="0">
                <a:effectLst>
                  <a:outerShdw blurRad="38100" dist="38100" dir="2700000" algn="tl">
                    <a:srgbClr val="000000">
                      <a:alpha val="43137"/>
                    </a:srgbClr>
                  </a:outerShdw>
                </a:effectLst>
              </a:rPr>
              <a:t>The </a:t>
            </a:r>
            <a:r>
              <a:rPr lang="en-US" dirty="0">
                <a:effectLst>
                  <a:outerShdw blurRad="38100" dist="38100" dir="2700000" algn="tl">
                    <a:srgbClr val="000000">
                      <a:alpha val="43137"/>
                    </a:srgbClr>
                  </a:outerShdw>
                </a:effectLst>
              </a:rPr>
              <a:t>model correctly predicted </a:t>
            </a:r>
            <a:r>
              <a:rPr lang="en-US" b="1" dirty="0">
                <a:effectLst>
                  <a:outerShdw blurRad="38100" dist="38100" dir="2700000" algn="tl">
                    <a:srgbClr val="000000">
                      <a:alpha val="43137"/>
                    </a:srgbClr>
                  </a:outerShdw>
                </a:effectLst>
              </a:rPr>
              <a:t>325</a:t>
            </a:r>
            <a:r>
              <a:rPr lang="en-US" dirty="0">
                <a:effectLst>
                  <a:outerShdw blurRad="38100" dist="38100" dir="2700000" algn="tl">
                    <a:srgbClr val="000000">
                      <a:alpha val="43137"/>
                    </a:srgbClr>
                  </a:outerShdw>
                </a:effectLst>
              </a:rPr>
              <a:t> instances as Healthy (True Positives</a:t>
            </a:r>
            <a:r>
              <a:rPr lang="en-US"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The model correctly predicted </a:t>
            </a:r>
            <a:r>
              <a:rPr lang="en-US" b="1" dirty="0">
                <a:effectLst>
                  <a:outerShdw blurRad="38100" dist="38100" dir="2700000" algn="tl">
                    <a:srgbClr val="000000">
                      <a:alpha val="43137"/>
                    </a:srgbClr>
                  </a:outerShdw>
                </a:effectLst>
              </a:rPr>
              <a:t>79</a:t>
            </a:r>
            <a:r>
              <a:rPr lang="en-US" dirty="0">
                <a:effectLst>
                  <a:outerShdw blurRad="38100" dist="38100" dir="2700000" algn="tl">
                    <a:srgbClr val="000000">
                      <a:alpha val="43137"/>
                    </a:srgbClr>
                  </a:outerShdw>
                </a:effectLst>
              </a:rPr>
              <a:t> instances as Unhealthy</a:t>
            </a:r>
            <a:r>
              <a:rPr lang="en-US" dirty="0" smtClean="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The model correctly predicted </a:t>
            </a:r>
            <a:r>
              <a:rPr lang="en-US" b="1" dirty="0">
                <a:effectLst>
                  <a:outerShdw blurRad="38100" dist="38100" dir="2700000" algn="tl">
                    <a:srgbClr val="000000">
                      <a:alpha val="43137"/>
                    </a:srgbClr>
                  </a:outerShdw>
                </a:effectLst>
              </a:rPr>
              <a:t>2042</a:t>
            </a:r>
            <a:r>
              <a:rPr lang="en-US" dirty="0">
                <a:effectLst>
                  <a:outerShdw blurRad="38100" dist="38100" dir="2700000" algn="tl">
                    <a:srgbClr val="000000">
                      <a:alpha val="43137"/>
                    </a:srgbClr>
                  </a:outerShdw>
                </a:effectLst>
              </a:rPr>
              <a:t> instances as Moderate.</a:t>
            </a:r>
            <a:endParaRPr lang="en-IN" dirty="0">
              <a:effectLst>
                <a:outerShdw blurRad="38100" dist="38100" dir="2700000" algn="tl">
                  <a:srgbClr val="000000">
                    <a:alpha val="43137"/>
                  </a:srgbClr>
                </a:outerShdw>
              </a:effectLst>
            </a:endParaRPr>
          </a:p>
        </p:txBody>
      </p:sp>
      <p:sp>
        <p:nvSpPr>
          <p:cNvPr id="8" name="TextBox 7"/>
          <p:cNvSpPr txBox="1"/>
          <p:nvPr/>
        </p:nvSpPr>
        <p:spPr>
          <a:xfrm>
            <a:off x="132080" y="4622799"/>
            <a:ext cx="6085840"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effectLst>
                  <a:outerShdw blurRad="38100" dist="38100" dir="2700000" algn="tl">
                    <a:srgbClr val="000000">
                      <a:alpha val="43137"/>
                    </a:srgbClr>
                  </a:outerShdw>
                </a:effectLst>
              </a:rPr>
              <a:t>High Accuracy</a:t>
            </a:r>
            <a:r>
              <a:rPr lang="en-US" dirty="0">
                <a:effectLst>
                  <a:outerShdw blurRad="38100" dist="38100" dir="2700000" algn="tl">
                    <a:srgbClr val="000000">
                      <a:alpha val="43137"/>
                    </a:srgbClr>
                  </a:outerShdw>
                </a:effectLst>
              </a:rPr>
              <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The majority of predictions are correct:</a:t>
            </a:r>
          </a:p>
          <a:p>
            <a:pPr lvl="1"/>
            <a:r>
              <a:rPr lang="en-US" dirty="0">
                <a:effectLst>
                  <a:outerShdw blurRad="38100" dist="38100" dir="2700000" algn="tl">
                    <a:srgbClr val="000000">
                      <a:alpha val="43137"/>
                    </a:srgbClr>
                  </a:outerShdw>
                </a:effectLst>
              </a:rPr>
              <a:t>2001 for "No Depression."</a:t>
            </a:r>
          </a:p>
          <a:p>
            <a:pPr lvl="1"/>
            <a:r>
              <a:rPr lang="en-US" dirty="0">
                <a:effectLst>
                  <a:outerShdw blurRad="38100" dist="38100" dir="2700000" algn="tl">
                    <a:srgbClr val="000000">
                      <a:alpha val="43137"/>
                    </a:srgbClr>
                  </a:outerShdw>
                </a:effectLst>
              </a:rPr>
              <a:t>1951 for "Depression."</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This indicates the model is performing well overall.</a:t>
            </a:r>
          </a:p>
        </p:txBody>
      </p:sp>
      <p:sp>
        <p:nvSpPr>
          <p:cNvPr id="10" name="TextBox 9"/>
          <p:cNvSpPr txBox="1"/>
          <p:nvPr/>
        </p:nvSpPr>
        <p:spPr>
          <a:xfrm>
            <a:off x="573081" y="1333321"/>
            <a:ext cx="2988876" cy="276999"/>
          </a:xfrm>
          <a:prstGeom prst="rect">
            <a:avLst/>
          </a:prstGeom>
          <a:noFill/>
        </p:spPr>
        <p:txBody>
          <a:bodyPr wrap="square" rtlCol="0">
            <a:spAutoFit/>
          </a:bodyPr>
          <a:lstStyle/>
          <a:p>
            <a:r>
              <a:rPr lang="en-US" sz="1200" dirty="0" smtClean="0"/>
              <a:t>Heat map Correctly predicted on Depression</a:t>
            </a:r>
            <a:endParaRPr lang="en-IN" sz="1200" dirty="0"/>
          </a:p>
        </p:txBody>
      </p:sp>
      <p:sp>
        <p:nvSpPr>
          <p:cNvPr id="11" name="TextBox 10"/>
          <p:cNvSpPr txBox="1"/>
          <p:nvPr/>
        </p:nvSpPr>
        <p:spPr>
          <a:xfrm>
            <a:off x="7651818" y="1183012"/>
            <a:ext cx="3270182" cy="276999"/>
          </a:xfrm>
          <a:prstGeom prst="rect">
            <a:avLst/>
          </a:prstGeom>
          <a:noFill/>
        </p:spPr>
        <p:txBody>
          <a:bodyPr wrap="square" rtlCol="0">
            <a:spAutoFit/>
          </a:bodyPr>
          <a:lstStyle/>
          <a:p>
            <a:r>
              <a:rPr lang="en-US" sz="1200" dirty="0" smtClean="0"/>
              <a:t>Heat map Correctly predicted on Dietary Habit</a:t>
            </a:r>
            <a:endParaRPr lang="en-IN" sz="1200" dirty="0"/>
          </a:p>
        </p:txBody>
      </p:sp>
    </p:spTree>
    <p:extLst>
      <p:ext uri="{BB962C8B-B14F-4D97-AF65-F5344CB8AC3E}">
        <p14:creationId xmlns:p14="http://schemas.microsoft.com/office/powerpoint/2010/main" val="286867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Why Use LSTM in This Context?</a:t>
            </a:r>
            <a:endParaRPr lang="en-IN" dirty="0">
              <a:effectLst>
                <a:outerShdw blurRad="38100" dist="38100" dir="2700000" algn="tl">
                  <a:srgbClr val="000000">
                    <a:alpha val="43137"/>
                  </a:srgbClr>
                </a:outerShdw>
              </a:effectLst>
            </a:endParaRPr>
          </a:p>
        </p:txBody>
      </p:sp>
      <p:sp>
        <p:nvSpPr>
          <p:cNvPr id="4" name="Rectangle 1"/>
          <p:cNvSpPr>
            <a:spLocks noGrp="1" noChangeArrowheads="1"/>
          </p:cNvSpPr>
          <p:nvPr>
            <p:ph idx="1"/>
          </p:nvPr>
        </p:nvSpPr>
        <p:spPr bwMode="auto">
          <a:xfrm>
            <a:off x="497840" y="1526772"/>
            <a:ext cx="1047495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1800" b="1" dirty="0" smtClean="0">
                <a:latin typeface="Arial" panose="020B0604020202020204" pitchFamily="34" charset="0"/>
              </a:rPr>
              <a:t>Sequential Nature</a:t>
            </a:r>
            <a:r>
              <a:rPr kumimoji="0" lang="en-US" altLang="en-US" sz="1800" b="1" i="0" u="none" strike="noStrike" cap="none" normalizeH="0" baseline="0" dirty="0" smtClean="0">
                <a:ln>
                  <a:noFill/>
                </a:ln>
                <a:effectLst/>
                <a:latin typeface="Arial" panose="020B0604020202020204" pitchFamily="34" charset="0"/>
              </a:rPr>
              <a:t> of Text</a:t>
            </a:r>
            <a:r>
              <a:rPr kumimoji="0" lang="en-US" altLang="en-US" sz="1800" b="0" i="0" u="none" strike="noStrike" cap="none" normalizeH="0" baseline="0" dirty="0" smtClean="0">
                <a:ln>
                  <a:noFill/>
                </a:ln>
                <a:effectLst/>
                <a:latin typeface="Arial" panose="020B0604020202020204" pitchFamily="34" charset="0"/>
              </a:rPr>
              <a:t>: LSTM is well-suited for capturing the dependencies and context in sequences like text data.</a:t>
            </a:r>
          </a:p>
          <a:p>
            <a:pPr eaLnBrk="0" fontAlgn="base" hangingPunct="0">
              <a:lnSpc>
                <a:spcPct val="100000"/>
              </a:lnSpc>
              <a:spcBef>
                <a:spcPct val="0"/>
              </a:spcBef>
              <a:spcAft>
                <a:spcPct val="0"/>
              </a:spcAft>
            </a:pPr>
            <a:endParaRPr kumimoji="0" lang="en-US" altLang="en-US" sz="1800" b="0" i="0" u="none" strike="noStrike" cap="none" normalizeH="0" baseline="0" dirty="0" smtClean="0">
              <a:ln>
                <a:noFill/>
              </a:ln>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smtClean="0">
                <a:ln>
                  <a:noFill/>
                </a:ln>
                <a:effectLst/>
                <a:latin typeface="Arial" panose="020B0604020202020204" pitchFamily="34" charset="0"/>
              </a:rPr>
              <a:t>Handling Long-Term Dependencies</a:t>
            </a:r>
            <a:r>
              <a:rPr kumimoji="0" lang="en-US" altLang="en-US" sz="1800" b="0" i="0" u="none" strike="noStrike" cap="none" normalizeH="0" baseline="0" dirty="0" smtClean="0">
                <a:ln>
                  <a:noFill/>
                </a:ln>
                <a:effectLst/>
                <a:latin typeface="Arial" panose="020B0604020202020204" pitchFamily="34" charset="0"/>
              </a:rPr>
              <a:t>: LSTMs are capable of learning patterns across long input sequences, making them effective for understanding complex relationships in text.</a:t>
            </a:r>
          </a:p>
          <a:p>
            <a:pPr eaLnBrk="0" fontAlgn="base" hangingPunct="0">
              <a:lnSpc>
                <a:spcPct val="100000"/>
              </a:lnSpc>
              <a:spcBef>
                <a:spcPct val="0"/>
              </a:spcBef>
              <a:spcAft>
                <a:spcPct val="0"/>
              </a:spcAft>
            </a:pPr>
            <a:endParaRPr kumimoji="0" lang="en-US" altLang="en-US" sz="1800" b="0" i="0" u="none" strike="noStrike" cap="none" normalizeH="0" baseline="0" dirty="0" smtClean="0">
              <a:ln>
                <a:noFill/>
              </a:ln>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1" i="0" u="none" strike="noStrike" cap="none" normalizeH="0" baseline="0" dirty="0" smtClean="0">
                <a:ln>
                  <a:noFill/>
                </a:ln>
                <a:effectLst/>
                <a:latin typeface="Arial" panose="020B0604020202020204" pitchFamily="34" charset="0"/>
              </a:rPr>
              <a:t>Classification Needs</a:t>
            </a:r>
            <a:r>
              <a:rPr kumimoji="0" lang="en-US" altLang="en-US" sz="1800" b="0" i="0" u="none" strike="noStrike" cap="none" normalizeH="0" baseline="0" dirty="0" smtClean="0">
                <a:ln>
                  <a:noFill/>
                </a:ln>
                <a:effectLst/>
                <a:latin typeface="Arial" panose="020B0604020202020204" pitchFamily="34" charset="0"/>
              </a:rPr>
              <a:t>: In this project, the goal is to classify statements into specific psychological categories, which LSTM is robust at handling given its ability to preserve information from earlier in the sequence. </a:t>
            </a:r>
          </a:p>
        </p:txBody>
      </p:sp>
    </p:spTree>
    <p:extLst>
      <p:ext uri="{BB962C8B-B14F-4D97-AF65-F5344CB8AC3E}">
        <p14:creationId xmlns:p14="http://schemas.microsoft.com/office/powerpoint/2010/main" val="808253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364" y="0"/>
            <a:ext cx="10834234" cy="612775"/>
          </a:xfrm>
        </p:spPr>
        <p:txBody>
          <a:bodyPr/>
          <a:lstStyle/>
          <a:p>
            <a:r>
              <a:rPr lang="en-IN"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PROCESSES IN SENTIMENT MODEL</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7604" y="515401"/>
            <a:ext cx="10834234" cy="4991319"/>
          </a:xfrm>
        </p:spPr>
        <p:txBody>
          <a:bodyPr>
            <a:noAutofit/>
          </a:bodyPr>
          <a:lstStyle/>
          <a:p>
            <a:pPr marL="0" indent="0">
              <a:buNone/>
            </a:pPr>
            <a:r>
              <a:rPr lang="en-IN"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Load Data (Pandas</a:t>
            </a:r>
            <a:r>
              <a:rPr lang="en-IN" sz="1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loaded</a:t>
            </a:r>
            <a:endParaRPr lang="en-IN" sz="1600" dirty="0" smtClean="0">
              <a:latin typeface="Times New Roman" panose="02020603050405020304" pitchFamily="18" charset="0"/>
              <a:cs typeface="Times New Roman" panose="02020603050405020304" pitchFamily="18" charset="0"/>
            </a:endParaRPr>
          </a:p>
          <a:p>
            <a:pPr marL="0" indent="0">
              <a:buNone/>
            </a:pPr>
            <a:r>
              <a:rPr 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t>
            </a:r>
            <a:r>
              <a:rPr lang="en-US" sz="1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reprocess </a:t>
            </a:r>
            <a:r>
              <a:rPr 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(Text Cleaning</a:t>
            </a:r>
            <a:r>
              <a:rPr lang="en-US" sz="1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 </a:t>
            </a:r>
            <a:r>
              <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cleaning is performed to prepare the data for analysis. A function is defined to remove URLs, special characters, and convert text to </a:t>
            </a:r>
            <a:r>
              <a:rPr 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lowercase</a:t>
            </a:r>
          </a:p>
          <a:p>
            <a:pPr marL="0" indent="0" eaLnBrk="0" fontAlgn="base" hangingPunct="0">
              <a:lnSpc>
                <a:spcPct val="100000"/>
              </a:lnSpc>
              <a:spcBef>
                <a:spcPct val="0"/>
              </a:spcBef>
              <a:spcAft>
                <a:spcPct val="0"/>
              </a:spcAft>
              <a:buNone/>
            </a:pPr>
            <a:r>
              <a:rPr lang="en-US" alt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Encode Labels (Label Encoding</a:t>
            </a:r>
            <a:r>
              <a:rPr lang="en-US" altLang="en-US" sz="1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target labels (e.g., depression status) are encoded into numerical format using </a:t>
            </a:r>
            <a:r>
              <a:rPr lang="en-US" alt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Label Encoder, </a:t>
            </a:r>
            <a:r>
              <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is necessary for training the </a:t>
            </a:r>
            <a:r>
              <a:rPr lang="en-US" alt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p>
          <a:p>
            <a:pPr marL="0" indent="0" eaLnBrk="0" fontAlgn="base" hangingPunct="0">
              <a:lnSpc>
                <a:spcPct val="100000"/>
              </a:lnSpc>
              <a:spcBef>
                <a:spcPct val="0"/>
              </a:spcBef>
              <a:spcAft>
                <a:spcPct val="0"/>
              </a:spcAft>
              <a:buNone/>
            </a:pPr>
            <a:r>
              <a:rPr lang="en-US" alt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Split Data (Train/Test</a:t>
            </a:r>
            <a:r>
              <a:rPr lang="en-US" altLang="en-US" sz="1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dataset is split into training and testing sets using train_test_split. This ensures that the model can be validated on unseen </a:t>
            </a:r>
            <a:r>
              <a:rPr lang="en-US" alt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a:t>
            </a:r>
            <a:endPar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Tokenize Text (Keras Tokenizer)</a:t>
            </a:r>
          </a:p>
          <a:p>
            <a:pPr eaLnBrk="0" fontAlgn="base" hangingPunct="0">
              <a:lnSpc>
                <a:spcPct val="100000"/>
              </a:lnSpc>
              <a:spcBef>
                <a:spcPct val="0"/>
              </a:spcBef>
              <a:spcAft>
                <a:spcPct val="0"/>
              </a:spcAft>
            </a:pPr>
            <a:r>
              <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text data is tokenized using Keras's Tokenizer, which converts words into sequences of integers based on their </a:t>
            </a:r>
            <a:r>
              <a:rPr lang="en-US" altLang="en-US"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frequency</a:t>
            </a:r>
          </a:p>
          <a:p>
            <a:pPr eaLnBrk="0" fontAlgn="base" hangingPunct="0">
              <a:lnSpc>
                <a:spcPct val="100000"/>
              </a:lnSpc>
              <a:spcBef>
                <a:spcPct val="0"/>
              </a:spcBef>
              <a:spcAft>
                <a:spcPct val="0"/>
              </a:spcAft>
            </a:pPr>
            <a:r>
              <a:rPr lang="en-US" sz="1600" dirty="0">
                <a:latin typeface="Times New Roman" panose="02020603050405020304" pitchFamily="18" charset="0"/>
                <a:cs typeface="Times New Roman" panose="02020603050405020304" pitchFamily="18" charset="0"/>
              </a:rPr>
              <a:t>Pad Sequences (Keras Padding)The sequences are padded to ensure that all input data has the same length, which is required for feeding into neural </a:t>
            </a:r>
            <a:r>
              <a:rPr lang="en-US" sz="1600" dirty="0" smtClean="0">
                <a:latin typeface="Times New Roman" panose="02020603050405020304" pitchFamily="18" charset="0"/>
                <a:cs typeface="Times New Roman" panose="02020603050405020304" pitchFamily="18" charset="0"/>
              </a:rPr>
              <a:t>networks</a:t>
            </a:r>
            <a:endParaRPr lang="en-US" sz="16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1600" b="1" u="sng" dirty="0">
                <a:latin typeface="Times New Roman" panose="02020603050405020304" pitchFamily="18" charset="0"/>
                <a:cs typeface="Times New Roman" panose="02020603050405020304" pitchFamily="18" charset="0"/>
              </a:rPr>
              <a:t>Build Model (</a:t>
            </a:r>
            <a:r>
              <a:rPr lang="en-US" sz="1600" b="1" u="sng" dirty="0" smtClean="0">
                <a:latin typeface="Times New Roman" panose="02020603050405020304" pitchFamily="18" charset="0"/>
                <a:cs typeface="Times New Roman" panose="02020603050405020304" pitchFamily="18" charset="0"/>
              </a:rPr>
              <a:t>LSTM)</a:t>
            </a:r>
          </a:p>
          <a:p>
            <a:pPr eaLnBrk="0" fontAlgn="base" hangingPunct="0">
              <a:lnSpc>
                <a:spcPct val="100000"/>
              </a:lnSpc>
              <a:spcBef>
                <a:spcPct val="0"/>
              </a:spcBef>
              <a:spcAft>
                <a:spcPct val="0"/>
              </a:spcAft>
            </a:pPr>
            <a:r>
              <a:rPr lang="en-US" sz="1600" dirty="0" smtClean="0">
                <a:latin typeface="Times New Roman" panose="02020603050405020304" pitchFamily="18" charset="0"/>
                <a:cs typeface="Times New Roman" panose="02020603050405020304" pitchFamily="18" charset="0"/>
              </a:rPr>
              <a:t>An</a:t>
            </a:r>
            <a:r>
              <a:rPr lang="en-US" sz="1600" b="1" u="sng"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LSTM model is constructed with an embedding layer followed by LSTM and dense layers for </a:t>
            </a:r>
            <a:r>
              <a:rPr lang="en-US" sz="1600" dirty="0" smtClean="0">
                <a:latin typeface="Times New Roman" panose="02020603050405020304" pitchFamily="18" charset="0"/>
                <a:cs typeface="Times New Roman" panose="02020603050405020304" pitchFamily="18" charset="0"/>
              </a:rPr>
              <a:t>classification</a:t>
            </a:r>
          </a:p>
          <a:p>
            <a:pPr marL="0" indent="0" eaLnBrk="0" fontAlgn="base" hangingPunct="0">
              <a:lnSpc>
                <a:spcPct val="100000"/>
              </a:lnSpc>
              <a:spcBef>
                <a:spcPct val="0"/>
              </a:spcBef>
              <a:spcAft>
                <a:spcPct val="0"/>
              </a:spcAft>
              <a:buNone/>
            </a:pPr>
            <a:r>
              <a:rPr lang="en-US" sz="1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Train Model (Fit </a:t>
            </a:r>
            <a:r>
              <a:rPr lang="en-US" sz="1600" b="1" u="sng"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a:t>
            </a:r>
          </a:p>
          <a:p>
            <a:pPr eaLnBrk="0" fontAlgn="base" hangingPunct="0">
              <a:lnSpc>
                <a:spcPct val="100000"/>
              </a:lnSpc>
              <a:spcBef>
                <a:spcPct val="0"/>
              </a:spcBef>
              <a:spcAft>
                <a:spcPct val="0"/>
              </a:spcAft>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model is trained on the training dataset while monitoring validation performance through callbacks like early stopping and learning rate </a:t>
            </a:r>
            <a:r>
              <a:rPr lang="en-US" sz="1600" dirty="0" smtClean="0">
                <a:latin typeface="Times New Roman" panose="02020603050405020304" pitchFamily="18" charset="0"/>
                <a:cs typeface="Times New Roman" panose="02020603050405020304" pitchFamily="18" charset="0"/>
              </a:rPr>
              <a:t>reduction</a:t>
            </a:r>
          </a:p>
          <a:p>
            <a:pPr marL="0" indent="0" eaLnBrk="0" fontAlgn="base" hangingPunct="0">
              <a:lnSpc>
                <a:spcPct val="100000"/>
              </a:lnSpc>
              <a:spcBef>
                <a:spcPct val="0"/>
              </a:spcBef>
              <a:spcAft>
                <a:spcPct val="0"/>
              </a:spcAft>
              <a:buNone/>
            </a:pPr>
            <a:r>
              <a:rPr lang="en-US" sz="1600" b="1" u="sng" dirty="0">
                <a:latin typeface="Times New Roman" panose="02020603050405020304" pitchFamily="18" charset="0"/>
                <a:cs typeface="Times New Roman" panose="02020603050405020304" pitchFamily="18" charset="0"/>
              </a:rPr>
              <a:t>Evaluate Model (Test Results</a:t>
            </a:r>
            <a:r>
              <a:rPr lang="en-US" sz="1600" b="1" u="sng" dirty="0" smtClean="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en-US" sz="1600" dirty="0" smtClean="0">
                <a:latin typeface="Times New Roman" panose="02020603050405020304" pitchFamily="18" charset="0"/>
                <a:cs typeface="Times New Roman" panose="02020603050405020304" pitchFamily="18" charset="0"/>
              </a:rPr>
              <a:t>After </a:t>
            </a:r>
            <a:r>
              <a:rPr lang="en-US" sz="1600" dirty="0">
                <a:latin typeface="Times New Roman" panose="02020603050405020304" pitchFamily="18" charset="0"/>
                <a:cs typeface="Times New Roman" panose="02020603050405020304" pitchFamily="18" charset="0"/>
              </a:rPr>
              <a:t>training, the model's performance is evaluated on the test set to determine accuracy and </a:t>
            </a:r>
            <a:r>
              <a:rPr lang="en-US" sz="1600" dirty="0" smtClean="0">
                <a:latin typeface="Times New Roman" panose="02020603050405020304" pitchFamily="18" charset="0"/>
                <a:cs typeface="Times New Roman" panose="02020603050405020304" pitchFamily="18" charset="0"/>
              </a:rPr>
              <a:t>loss</a:t>
            </a:r>
            <a:endParaRPr 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sz="1600" dirty="0" smtClean="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sz="16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US" alt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16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2527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4960" y="2021840"/>
            <a:ext cx="5793038" cy="1899920"/>
          </a:xfrm>
        </p:spPr>
        <p:txBody>
          <a:bodyPr>
            <a:normAutofit/>
          </a:bodyPr>
          <a:lstStyle/>
          <a:p>
            <a:r>
              <a:rPr lang="en-US"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a:t>
            </a:r>
            <a:r>
              <a:rPr lang="en-IN" sz="3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a:t>
            </a:r>
            <a:r>
              <a:rPr lang="en-IN"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t>
            </a:r>
            <a:r>
              <a:rPr lang="en-IN" sz="32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SENTIMENT </a:t>
            </a:r>
            <a:r>
              <a:rPr lang="en-IN" sz="32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3601" y="0"/>
            <a:ext cx="4978400" cy="6074301"/>
          </a:xfrm>
        </p:spPr>
      </p:pic>
    </p:spTree>
    <p:extLst>
      <p:ext uri="{BB962C8B-B14F-4D97-AF65-F5344CB8AC3E}">
        <p14:creationId xmlns:p14="http://schemas.microsoft.com/office/powerpoint/2010/main" val="4049197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RESULTS</a:t>
            </a:r>
            <a:endParaRPr lang="en-IN" sz="4000"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4169"/>
          <a:stretch/>
        </p:blipFill>
        <p:spPr>
          <a:xfrm>
            <a:off x="166868" y="1522415"/>
            <a:ext cx="6945132" cy="4074161"/>
          </a:xfrm>
        </p:spPr>
      </p:pic>
      <p:sp>
        <p:nvSpPr>
          <p:cNvPr id="5" name="TextBox 4"/>
          <p:cNvSpPr txBox="1"/>
          <p:nvPr/>
        </p:nvSpPr>
        <p:spPr>
          <a:xfrm>
            <a:off x="7244080" y="910053"/>
            <a:ext cx="4785360" cy="4806444"/>
          </a:xfrm>
          <a:prstGeom prst="rect">
            <a:avLst/>
          </a:prstGeom>
          <a:noFill/>
        </p:spPr>
        <p:txBody>
          <a:bodyPr wrap="square" rtlCol="0">
            <a:spAutoFit/>
          </a:bodyPr>
          <a:lstStyle/>
          <a:p>
            <a:pPr marL="12700" algn="just">
              <a:spcBef>
                <a:spcPts val="1045"/>
              </a:spcBef>
            </a:pPr>
            <a:r>
              <a:rPr lang="en-US" sz="1600" b="1" dirty="0">
                <a:solidFill>
                  <a:schemeClr val="bg2">
                    <a:lumMod val="10000"/>
                  </a:schemeClr>
                </a:solidFill>
                <a:latin typeface="Times New Roman"/>
                <a:cs typeface="Times New Roman"/>
              </a:rPr>
              <a:t>Classification</a:t>
            </a:r>
            <a:r>
              <a:rPr lang="en-US" sz="1600" b="1" spc="-25" dirty="0">
                <a:solidFill>
                  <a:schemeClr val="bg2">
                    <a:lumMod val="10000"/>
                  </a:schemeClr>
                </a:solidFill>
                <a:latin typeface="Times New Roman"/>
                <a:cs typeface="Times New Roman"/>
              </a:rPr>
              <a:t> </a:t>
            </a:r>
            <a:r>
              <a:rPr lang="en-US" sz="1600" b="1" spc="-10" dirty="0">
                <a:solidFill>
                  <a:schemeClr val="bg2">
                    <a:lumMod val="10000"/>
                  </a:schemeClr>
                </a:solidFill>
                <a:latin typeface="Times New Roman"/>
                <a:cs typeface="Times New Roman"/>
              </a:rPr>
              <a:t>Report</a:t>
            </a:r>
            <a:r>
              <a:rPr lang="en-US" sz="1600" b="1" spc="-140" dirty="0">
                <a:solidFill>
                  <a:schemeClr val="bg2">
                    <a:lumMod val="10000"/>
                  </a:schemeClr>
                </a:solidFill>
                <a:latin typeface="Times New Roman"/>
                <a:cs typeface="Times New Roman"/>
              </a:rPr>
              <a:t> </a:t>
            </a:r>
            <a:r>
              <a:rPr lang="en-US" sz="1600" b="1" spc="-10" dirty="0">
                <a:solidFill>
                  <a:schemeClr val="bg2">
                    <a:lumMod val="10000"/>
                  </a:schemeClr>
                </a:solidFill>
                <a:latin typeface="Times New Roman"/>
                <a:cs typeface="Times New Roman"/>
              </a:rPr>
              <a:t>Analysis</a:t>
            </a:r>
            <a:r>
              <a:rPr lang="en-US" sz="1600" spc="-10" dirty="0">
                <a:solidFill>
                  <a:schemeClr val="bg2">
                    <a:lumMod val="10000"/>
                  </a:schemeClr>
                </a:solidFill>
                <a:latin typeface="Times New Roman"/>
                <a:cs typeface="Times New Roman"/>
              </a:rPr>
              <a:t>:</a:t>
            </a:r>
            <a:endParaRPr lang="en-US" sz="1600" dirty="0">
              <a:solidFill>
                <a:schemeClr val="bg2">
                  <a:lumMod val="10000"/>
                </a:schemeClr>
              </a:solidFill>
              <a:latin typeface="Times New Roman"/>
              <a:cs typeface="Times New Roman"/>
            </a:endParaRPr>
          </a:p>
          <a:p>
            <a:pPr marL="298450" indent="-285750" algn="just">
              <a:spcBef>
                <a:spcPts val="825"/>
              </a:spcBef>
              <a:buFont typeface="Wingdings" panose="05000000000000000000" pitchFamily="2" charset="2"/>
              <a:buChar char="q"/>
              <a:tabLst>
                <a:tab pos="241300" algn="l"/>
              </a:tabLst>
            </a:pPr>
            <a:r>
              <a:rPr lang="en-US" sz="1600" b="1" dirty="0">
                <a:solidFill>
                  <a:schemeClr val="bg2">
                    <a:lumMod val="10000"/>
                  </a:schemeClr>
                </a:solidFill>
                <a:latin typeface="Times New Roman"/>
                <a:cs typeface="Times New Roman"/>
              </a:rPr>
              <a:t>Precision</a:t>
            </a:r>
            <a:r>
              <a:rPr lang="en-US" sz="1600" dirty="0">
                <a:solidFill>
                  <a:schemeClr val="bg2">
                    <a:lumMod val="10000"/>
                  </a:schemeClr>
                </a:solidFill>
                <a:latin typeface="Times New Roman"/>
                <a:cs typeface="Times New Roman"/>
              </a:rPr>
              <a:t>:</a:t>
            </a:r>
            <a:r>
              <a:rPr lang="en-US" sz="1600" spc="-45"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Measures</a:t>
            </a:r>
            <a:r>
              <a:rPr lang="en-US" sz="1600" spc="-45"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the</a:t>
            </a:r>
            <a:r>
              <a:rPr lang="en-US" sz="1600" spc="-10"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accuracy</a:t>
            </a:r>
            <a:r>
              <a:rPr lang="en-US" sz="1600" spc="-45"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of</a:t>
            </a:r>
            <a:r>
              <a:rPr lang="en-US" sz="1600" spc="-80" dirty="0">
                <a:solidFill>
                  <a:schemeClr val="bg2">
                    <a:lumMod val="10000"/>
                  </a:schemeClr>
                </a:solidFill>
                <a:latin typeface="Times New Roman"/>
                <a:cs typeface="Times New Roman"/>
              </a:rPr>
              <a:t> </a:t>
            </a:r>
            <a:r>
              <a:rPr lang="en-US" sz="1600" spc="-10" dirty="0">
                <a:solidFill>
                  <a:schemeClr val="bg2">
                    <a:lumMod val="10000"/>
                  </a:schemeClr>
                </a:solidFill>
                <a:latin typeface="Times New Roman"/>
                <a:cs typeface="Times New Roman"/>
              </a:rPr>
              <a:t>positive</a:t>
            </a:r>
            <a:endParaRPr lang="en-US" sz="1600" dirty="0">
              <a:solidFill>
                <a:schemeClr val="bg2">
                  <a:lumMod val="10000"/>
                </a:schemeClr>
              </a:solidFill>
              <a:latin typeface="Times New Roman"/>
              <a:cs typeface="Times New Roman"/>
            </a:endParaRPr>
          </a:p>
          <a:p>
            <a:pPr marL="584200" indent="-342900" algn="just">
              <a:buFont typeface="Arial"/>
              <a:buChar char="•"/>
            </a:pPr>
            <a:r>
              <a:rPr lang="en-US" sz="1600" spc="-10" dirty="0">
                <a:solidFill>
                  <a:schemeClr val="bg2">
                    <a:lumMod val="10000"/>
                  </a:schemeClr>
                </a:solidFill>
                <a:latin typeface="Times New Roman"/>
                <a:cs typeface="Times New Roman"/>
              </a:rPr>
              <a:t>Predictions.</a:t>
            </a:r>
            <a:endParaRPr lang="en-US" sz="1600" dirty="0">
              <a:solidFill>
                <a:schemeClr val="bg2">
                  <a:lumMod val="10000"/>
                </a:schemeClr>
              </a:solidFill>
              <a:latin typeface="Times New Roman"/>
              <a:cs typeface="Times New Roman"/>
            </a:endParaRPr>
          </a:p>
          <a:p>
            <a:pPr marL="584200" indent="-342900" algn="just">
              <a:buFont typeface="Arial"/>
              <a:buChar char="•"/>
            </a:pPr>
            <a:r>
              <a:rPr lang="en-US" sz="1600" b="1" dirty="0">
                <a:solidFill>
                  <a:schemeClr val="bg2">
                    <a:lumMod val="10000"/>
                  </a:schemeClr>
                </a:solidFill>
              </a:rPr>
              <a:t>Anxiety</a:t>
            </a:r>
            <a:r>
              <a:rPr lang="en-US" sz="1600" dirty="0">
                <a:solidFill>
                  <a:schemeClr val="bg2">
                    <a:lumMod val="10000"/>
                  </a:schemeClr>
                </a:solidFill>
              </a:rPr>
              <a:t>: Precision is 0.79, recall is 0.77, and F1-score is 0.78, indicating reasonably balanced </a:t>
            </a:r>
            <a:r>
              <a:rPr lang="en-US" sz="1600" dirty="0" smtClean="0">
                <a:solidFill>
                  <a:schemeClr val="bg2">
                    <a:lumMod val="10000"/>
                  </a:schemeClr>
                </a:solidFill>
              </a:rPr>
              <a:t>performance.</a:t>
            </a:r>
          </a:p>
          <a:p>
            <a:pPr marL="527050" indent="-285750" algn="just">
              <a:buFont typeface="Wingdings" panose="05000000000000000000" pitchFamily="2" charset="2"/>
              <a:buChar char="q"/>
            </a:pPr>
            <a:r>
              <a:rPr lang="en-US" sz="1600" b="1" dirty="0" smtClean="0">
                <a:solidFill>
                  <a:schemeClr val="bg2">
                    <a:lumMod val="10000"/>
                  </a:schemeClr>
                </a:solidFill>
                <a:latin typeface="Times New Roman"/>
                <a:cs typeface="Times New Roman"/>
              </a:rPr>
              <a:t>Recall </a:t>
            </a:r>
            <a:r>
              <a:rPr lang="en-US" sz="1600" dirty="0" smtClean="0">
                <a:solidFill>
                  <a:schemeClr val="bg2">
                    <a:lumMod val="10000"/>
                  </a:schemeClr>
                </a:solidFill>
                <a:latin typeface="Times New Roman"/>
                <a:cs typeface="Times New Roman"/>
              </a:rPr>
              <a:t>:</a:t>
            </a:r>
            <a:r>
              <a:rPr lang="en-US" sz="1600" spc="-50" dirty="0" smtClean="0">
                <a:solidFill>
                  <a:schemeClr val="bg2">
                    <a:lumMod val="10000"/>
                  </a:schemeClr>
                </a:solidFill>
                <a:latin typeface="Times New Roman"/>
                <a:cs typeface="Times New Roman"/>
              </a:rPr>
              <a:t> </a:t>
            </a:r>
            <a:r>
              <a:rPr lang="en-US" sz="1600" dirty="0" smtClean="0">
                <a:solidFill>
                  <a:schemeClr val="bg2">
                    <a:lumMod val="10000"/>
                  </a:schemeClr>
                </a:solidFill>
                <a:latin typeface="Times New Roman"/>
                <a:cs typeface="Times New Roman"/>
              </a:rPr>
              <a:t>Measures</a:t>
            </a:r>
            <a:r>
              <a:rPr lang="en-US" sz="1600" spc="-45" dirty="0" smtClean="0">
                <a:solidFill>
                  <a:schemeClr val="bg2">
                    <a:lumMod val="10000"/>
                  </a:schemeClr>
                </a:solidFill>
                <a:latin typeface="Times New Roman"/>
                <a:cs typeface="Times New Roman"/>
              </a:rPr>
              <a:t> </a:t>
            </a:r>
            <a:r>
              <a:rPr lang="en-US" sz="1600" dirty="0" smtClean="0">
                <a:solidFill>
                  <a:schemeClr val="bg2">
                    <a:lumMod val="10000"/>
                  </a:schemeClr>
                </a:solidFill>
                <a:latin typeface="Times New Roman"/>
                <a:cs typeface="Times New Roman"/>
              </a:rPr>
              <a:t>the</a:t>
            </a:r>
            <a:r>
              <a:rPr lang="en-US" sz="1600" spc="-5" dirty="0" smtClean="0">
                <a:solidFill>
                  <a:schemeClr val="bg2">
                    <a:lumMod val="10000"/>
                  </a:schemeClr>
                </a:solidFill>
                <a:latin typeface="Times New Roman"/>
                <a:cs typeface="Times New Roman"/>
              </a:rPr>
              <a:t> </a:t>
            </a:r>
            <a:r>
              <a:rPr lang="en-US" sz="1600" dirty="0" smtClean="0">
                <a:solidFill>
                  <a:schemeClr val="bg2">
                    <a:lumMod val="10000"/>
                  </a:schemeClr>
                </a:solidFill>
                <a:latin typeface="Times New Roman"/>
                <a:cs typeface="Times New Roman"/>
              </a:rPr>
              <a:t>model's</a:t>
            </a:r>
            <a:r>
              <a:rPr lang="en-US" sz="1600" spc="-45" dirty="0" smtClean="0">
                <a:solidFill>
                  <a:schemeClr val="bg2">
                    <a:lumMod val="10000"/>
                  </a:schemeClr>
                </a:solidFill>
                <a:latin typeface="Times New Roman"/>
                <a:cs typeface="Times New Roman"/>
              </a:rPr>
              <a:t> </a:t>
            </a:r>
            <a:r>
              <a:rPr lang="en-US" sz="1600" dirty="0" smtClean="0">
                <a:solidFill>
                  <a:schemeClr val="bg2">
                    <a:lumMod val="10000"/>
                  </a:schemeClr>
                </a:solidFill>
                <a:latin typeface="Times New Roman"/>
                <a:cs typeface="Times New Roman"/>
              </a:rPr>
              <a:t>ability</a:t>
            </a:r>
            <a:r>
              <a:rPr lang="en-US" sz="1600" spc="-50" dirty="0" smtClean="0">
                <a:solidFill>
                  <a:schemeClr val="bg2">
                    <a:lumMod val="10000"/>
                  </a:schemeClr>
                </a:solidFill>
                <a:latin typeface="Times New Roman"/>
                <a:cs typeface="Times New Roman"/>
              </a:rPr>
              <a:t> </a:t>
            </a:r>
            <a:r>
              <a:rPr lang="en-US" sz="1600" dirty="0" smtClean="0">
                <a:solidFill>
                  <a:schemeClr val="bg2">
                    <a:lumMod val="10000"/>
                  </a:schemeClr>
                </a:solidFill>
                <a:latin typeface="Times New Roman"/>
                <a:cs typeface="Times New Roman"/>
              </a:rPr>
              <a:t>to</a:t>
            </a:r>
            <a:r>
              <a:rPr lang="en-US" sz="1600" spc="-45" dirty="0" smtClean="0">
                <a:solidFill>
                  <a:schemeClr val="bg2">
                    <a:lumMod val="10000"/>
                  </a:schemeClr>
                </a:solidFill>
                <a:latin typeface="Times New Roman"/>
                <a:cs typeface="Times New Roman"/>
              </a:rPr>
              <a:t> </a:t>
            </a:r>
            <a:r>
              <a:rPr lang="en-US" sz="1600" spc="-10" dirty="0" smtClean="0">
                <a:solidFill>
                  <a:schemeClr val="bg2">
                    <a:lumMod val="10000"/>
                  </a:schemeClr>
                </a:solidFill>
                <a:latin typeface="Times New Roman"/>
                <a:cs typeface="Times New Roman"/>
              </a:rPr>
              <a:t>identify </a:t>
            </a:r>
            <a:r>
              <a:rPr lang="en-US" sz="1600" dirty="0" smtClean="0">
                <a:solidFill>
                  <a:schemeClr val="bg2">
                    <a:lumMod val="10000"/>
                  </a:schemeClr>
                </a:solidFill>
                <a:latin typeface="Times New Roman"/>
                <a:cs typeface="Times New Roman"/>
              </a:rPr>
              <a:t>actual</a:t>
            </a:r>
            <a:r>
              <a:rPr lang="en-US" sz="1600" spc="-55" dirty="0" smtClean="0">
                <a:solidFill>
                  <a:schemeClr val="bg2">
                    <a:lumMod val="10000"/>
                  </a:schemeClr>
                </a:solidFill>
                <a:latin typeface="Times New Roman"/>
                <a:cs typeface="Times New Roman"/>
              </a:rPr>
              <a:t> </a:t>
            </a:r>
            <a:r>
              <a:rPr lang="en-US" sz="1600" spc="-10" dirty="0" smtClean="0">
                <a:solidFill>
                  <a:schemeClr val="bg2">
                    <a:lumMod val="10000"/>
                  </a:schemeClr>
                </a:solidFill>
                <a:latin typeface="Times New Roman"/>
                <a:cs typeface="Times New Roman"/>
              </a:rPr>
              <a:t>positives.</a:t>
            </a:r>
            <a:endParaRPr lang="en-US" sz="1600" dirty="0" smtClean="0">
              <a:solidFill>
                <a:schemeClr val="bg2">
                  <a:lumMod val="10000"/>
                </a:schemeClr>
              </a:solidFill>
              <a:latin typeface="Times New Roman"/>
              <a:cs typeface="Times New Roman"/>
            </a:endParaRPr>
          </a:p>
          <a:p>
            <a:pPr marL="285750" marR="735965" lvl="1" indent="-285750" algn="just">
              <a:spcBef>
                <a:spcPts val="190"/>
              </a:spcBef>
              <a:buFont typeface="Arial" panose="020B0604020202020204" pitchFamily="34" charset="0"/>
              <a:buChar char="•"/>
              <a:tabLst>
                <a:tab pos="227965" algn="l"/>
              </a:tabLst>
            </a:pPr>
            <a:r>
              <a:rPr lang="en-US" sz="1600" b="1" dirty="0" smtClean="0">
                <a:solidFill>
                  <a:schemeClr val="bg2">
                    <a:lumMod val="10000"/>
                  </a:schemeClr>
                </a:solidFill>
              </a:rPr>
              <a:t>    Normal</a:t>
            </a:r>
            <a:r>
              <a:rPr lang="en-US" sz="1600" dirty="0">
                <a:solidFill>
                  <a:schemeClr val="bg2">
                    <a:lumMod val="10000"/>
                  </a:schemeClr>
                </a:solidFill>
              </a:rPr>
              <a:t>: High precision (0.94) and </a:t>
            </a:r>
            <a:r>
              <a:rPr lang="en-US" sz="1600" dirty="0" smtClean="0">
                <a:solidFill>
                  <a:schemeClr val="bg2">
                    <a:lumMod val="10000"/>
                  </a:schemeClr>
                </a:solidFill>
              </a:rPr>
              <a:t>recall (0.90</a:t>
            </a:r>
            <a:r>
              <a:rPr lang="en-US" sz="1600" dirty="0">
                <a:solidFill>
                  <a:schemeClr val="bg2">
                    <a:lumMod val="10000"/>
                  </a:schemeClr>
                </a:solidFill>
              </a:rPr>
              <a:t>), meaning the model performs well for this class</a:t>
            </a:r>
            <a:r>
              <a:rPr lang="en-US" sz="1600" dirty="0" smtClean="0">
                <a:solidFill>
                  <a:schemeClr val="bg2">
                    <a:lumMod val="10000"/>
                  </a:schemeClr>
                </a:solidFill>
              </a:rPr>
              <a:t>.</a:t>
            </a:r>
          </a:p>
          <a:p>
            <a:pPr marL="285750" marR="735965" lvl="1" indent="-285750" algn="just">
              <a:spcBef>
                <a:spcPts val="190"/>
              </a:spcBef>
              <a:buFont typeface="Wingdings" panose="05000000000000000000" pitchFamily="2" charset="2"/>
              <a:buChar char="q"/>
              <a:tabLst>
                <a:tab pos="227965" algn="l"/>
              </a:tabLst>
            </a:pPr>
            <a:r>
              <a:rPr lang="en-US" sz="1600" b="1" spc="-10" dirty="0" smtClean="0">
                <a:solidFill>
                  <a:schemeClr val="bg2">
                    <a:lumMod val="10000"/>
                  </a:schemeClr>
                </a:solidFill>
                <a:latin typeface="Times New Roman"/>
                <a:cs typeface="Times New Roman"/>
              </a:rPr>
              <a:t>F1-</a:t>
            </a:r>
            <a:r>
              <a:rPr lang="en-US" sz="1600" b="1" dirty="0" smtClean="0">
                <a:solidFill>
                  <a:schemeClr val="bg2">
                    <a:lumMod val="10000"/>
                  </a:schemeClr>
                </a:solidFill>
                <a:latin typeface="Times New Roman"/>
                <a:cs typeface="Times New Roman"/>
              </a:rPr>
              <a:t>Score</a:t>
            </a:r>
            <a:r>
              <a:rPr lang="en-US" sz="1600" dirty="0">
                <a:solidFill>
                  <a:schemeClr val="bg2">
                    <a:lumMod val="10000"/>
                  </a:schemeClr>
                </a:solidFill>
                <a:latin typeface="Times New Roman"/>
                <a:cs typeface="Times New Roman"/>
              </a:rPr>
              <a:t>:</a:t>
            </a:r>
            <a:r>
              <a:rPr lang="en-US" sz="1600" spc="-55"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Balances</a:t>
            </a:r>
            <a:r>
              <a:rPr lang="en-US" sz="1600" spc="-55"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precision</a:t>
            </a:r>
            <a:r>
              <a:rPr lang="en-US" sz="1600" spc="-55" dirty="0">
                <a:solidFill>
                  <a:schemeClr val="bg2">
                    <a:lumMod val="10000"/>
                  </a:schemeClr>
                </a:solidFill>
                <a:latin typeface="Times New Roman"/>
                <a:cs typeface="Times New Roman"/>
              </a:rPr>
              <a:t> </a:t>
            </a:r>
            <a:r>
              <a:rPr lang="en-US" sz="1600" dirty="0">
                <a:solidFill>
                  <a:schemeClr val="bg2">
                    <a:lumMod val="10000"/>
                  </a:schemeClr>
                </a:solidFill>
                <a:latin typeface="Times New Roman"/>
                <a:cs typeface="Times New Roman"/>
              </a:rPr>
              <a:t>and</a:t>
            </a:r>
            <a:r>
              <a:rPr lang="en-US" sz="1600" spc="-55" dirty="0">
                <a:solidFill>
                  <a:schemeClr val="bg2">
                    <a:lumMod val="10000"/>
                  </a:schemeClr>
                </a:solidFill>
                <a:latin typeface="Times New Roman"/>
                <a:cs typeface="Times New Roman"/>
              </a:rPr>
              <a:t> </a:t>
            </a:r>
            <a:r>
              <a:rPr lang="en-US" sz="1600" spc="-10" dirty="0">
                <a:solidFill>
                  <a:schemeClr val="bg2">
                    <a:lumMod val="10000"/>
                  </a:schemeClr>
                </a:solidFill>
                <a:latin typeface="Times New Roman"/>
                <a:cs typeface="Times New Roman"/>
              </a:rPr>
              <a:t>recall.</a:t>
            </a:r>
            <a:endParaRPr lang="en-US" sz="1600" dirty="0">
              <a:solidFill>
                <a:schemeClr val="bg2">
                  <a:lumMod val="10000"/>
                </a:schemeClr>
              </a:solidFill>
              <a:latin typeface="Times New Roman"/>
              <a:cs typeface="Times New Roman"/>
            </a:endParaRPr>
          </a:p>
          <a:p>
            <a:pPr marL="756285" marR="531495" lvl="1" indent="-285750" algn="just">
              <a:spcBef>
                <a:spcPts val="489"/>
              </a:spcBef>
              <a:buFont typeface="Arial" panose="020B0604020202020204" pitchFamily="34" charset="0"/>
              <a:buChar char="•"/>
              <a:tabLst>
                <a:tab pos="699135" algn="l"/>
              </a:tabLst>
            </a:pPr>
            <a:r>
              <a:rPr lang="en-US" sz="1600" b="1" dirty="0">
                <a:solidFill>
                  <a:schemeClr val="bg2">
                    <a:lumMod val="10000"/>
                  </a:schemeClr>
                </a:solidFill>
              </a:rPr>
              <a:t>Stress</a:t>
            </a:r>
            <a:r>
              <a:rPr lang="en-US" sz="1600" dirty="0">
                <a:solidFill>
                  <a:schemeClr val="bg2">
                    <a:lumMod val="10000"/>
                  </a:schemeClr>
                </a:solidFill>
              </a:rPr>
              <a:t>: Lower precision (0.47) but relatively high recall (0.75), suggesting the model struggles to avoid false positives for this class</a:t>
            </a:r>
            <a:r>
              <a:rPr lang="en-US" sz="1600" dirty="0" smtClean="0">
                <a:solidFill>
                  <a:schemeClr val="bg2">
                    <a:lumMod val="10000"/>
                  </a:schemeClr>
                </a:solidFill>
              </a:rPr>
              <a:t>.</a:t>
            </a:r>
          </a:p>
          <a:p>
            <a:pPr marL="699135" marR="531495" lvl="1" indent="-228600" algn="just">
              <a:spcBef>
                <a:spcPts val="489"/>
              </a:spcBef>
              <a:buFont typeface="Arial MT"/>
              <a:buChar char="•"/>
              <a:tabLst>
                <a:tab pos="699135" algn="l"/>
              </a:tabLst>
            </a:pPr>
            <a:r>
              <a:rPr lang="en-US" sz="1600" b="1" spc="-10" dirty="0" smtClean="0">
                <a:solidFill>
                  <a:schemeClr val="bg2">
                    <a:lumMod val="10000"/>
                  </a:schemeClr>
                </a:solidFill>
                <a:latin typeface="Times New Roman"/>
                <a:cs typeface="Times New Roman"/>
              </a:rPr>
              <a:t>Overall</a:t>
            </a:r>
            <a:r>
              <a:rPr lang="en-US" sz="1600" b="1" spc="-100" dirty="0" smtClean="0">
                <a:solidFill>
                  <a:schemeClr val="bg2">
                    <a:lumMod val="10000"/>
                  </a:schemeClr>
                </a:solidFill>
                <a:latin typeface="Times New Roman"/>
                <a:cs typeface="Times New Roman"/>
              </a:rPr>
              <a:t> </a:t>
            </a:r>
            <a:r>
              <a:rPr lang="en-US" sz="1600" b="1" dirty="0">
                <a:solidFill>
                  <a:schemeClr val="bg2">
                    <a:lumMod val="10000"/>
                  </a:schemeClr>
                </a:solidFill>
                <a:latin typeface="Times New Roman"/>
                <a:cs typeface="Times New Roman"/>
              </a:rPr>
              <a:t>Accuracy</a:t>
            </a:r>
            <a:r>
              <a:rPr lang="en-US" sz="1600" dirty="0">
                <a:solidFill>
                  <a:schemeClr val="bg2">
                    <a:lumMod val="10000"/>
                  </a:schemeClr>
                </a:solidFill>
                <a:latin typeface="Times New Roman"/>
                <a:cs typeface="Times New Roman"/>
              </a:rPr>
              <a:t>:</a:t>
            </a:r>
            <a:r>
              <a:rPr lang="en-US" sz="1600" spc="-15" dirty="0">
                <a:solidFill>
                  <a:schemeClr val="bg2">
                    <a:lumMod val="10000"/>
                  </a:schemeClr>
                </a:solidFill>
                <a:latin typeface="Times New Roman"/>
                <a:cs typeface="Times New Roman"/>
              </a:rPr>
              <a:t> </a:t>
            </a:r>
            <a:r>
              <a:rPr lang="en-US" sz="1600" dirty="0">
                <a:solidFill>
                  <a:schemeClr val="bg2">
                    <a:lumMod val="10000"/>
                  </a:schemeClr>
                </a:solidFill>
              </a:rPr>
              <a:t>Overall accuracy of the model across all classes, here 72</a:t>
            </a:r>
            <a:r>
              <a:rPr lang="en-US" sz="1600" dirty="0" smtClean="0">
                <a:solidFill>
                  <a:schemeClr val="bg2">
                    <a:lumMod val="10000"/>
                  </a:schemeClr>
                </a:solidFill>
              </a:rPr>
              <a:t>%. </a:t>
            </a:r>
            <a:endParaRPr lang="en-US" sz="1600" dirty="0">
              <a:solidFill>
                <a:schemeClr val="bg2">
                  <a:lumMod val="10000"/>
                </a:schemeClr>
              </a:solidFill>
              <a:latin typeface="Times New Roman"/>
              <a:cs typeface="Times New Roman"/>
            </a:endParaRPr>
          </a:p>
        </p:txBody>
      </p:sp>
    </p:spTree>
    <p:extLst>
      <p:ext uri="{BB962C8B-B14F-4D97-AF65-F5344CB8AC3E}">
        <p14:creationId xmlns:p14="http://schemas.microsoft.com/office/powerpoint/2010/main" val="1541061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9550" y="578484"/>
            <a:ext cx="8606118" cy="570669"/>
          </a:xfrm>
          <a:prstGeom prst="rect">
            <a:avLst/>
          </a:prstGeom>
        </p:spPr>
        <p:txBody>
          <a:bodyPr vert="horz" wrap="square" lIns="0" tIns="16510" rIns="0" bIns="0" rtlCol="0" anchor="t">
            <a:spAutoFit/>
          </a:bodyPr>
          <a:lstStyle/>
          <a:p>
            <a:pPr marL="12700" algn="ctr">
              <a:spcBef>
                <a:spcPts val="130"/>
              </a:spcBef>
            </a:pPr>
            <a:r>
              <a:rPr lang="en-IN" sz="4000" dirty="0" smtClean="0">
                <a:effectLst>
                  <a:outerShdw blurRad="38100" dist="38100" dir="2700000" algn="tl">
                    <a:srgbClr val="000000">
                      <a:alpha val="43137"/>
                    </a:srgbClr>
                  </a:outerShdw>
                </a:effectLst>
              </a:rPr>
              <a:t>MODEL</a:t>
            </a:r>
            <a:r>
              <a:rPr lang="en-IN" sz="4000" spc="105" dirty="0" smtClean="0">
                <a:effectLst>
                  <a:outerShdw blurRad="38100" dist="38100" dir="2700000" algn="tl">
                    <a:srgbClr val="000000">
                      <a:alpha val="43137"/>
                    </a:srgbClr>
                  </a:outerShdw>
                </a:effectLst>
              </a:rPr>
              <a:t> </a:t>
            </a:r>
            <a:r>
              <a:rPr lang="en-IN" sz="4000" spc="-10" dirty="0" smtClean="0">
                <a:effectLst>
                  <a:outerShdw blurRad="38100" dist="38100" dir="2700000" algn="tl">
                    <a:srgbClr val="000000">
                      <a:alpha val="43137"/>
                    </a:srgbClr>
                  </a:outerShdw>
                </a:effectLst>
              </a:rPr>
              <a:t>DEPLOYMENT                                      </a:t>
            </a:r>
            <a:endParaRPr lang="en-IN" sz="4000" spc="-10" dirty="0">
              <a:effectLst>
                <a:outerShdw blurRad="38100" dist="38100" dir="2700000" algn="tl">
                  <a:srgbClr val="000000">
                    <a:alpha val="43137"/>
                  </a:srgbClr>
                </a:outerShdw>
              </a:effectLst>
            </a:endParaRPr>
          </a:p>
        </p:txBody>
      </p:sp>
      <p:sp>
        <p:nvSpPr>
          <p:cNvPr id="3" name="object 3"/>
          <p:cNvSpPr txBox="1"/>
          <p:nvPr/>
        </p:nvSpPr>
        <p:spPr>
          <a:xfrm>
            <a:off x="418218" y="1402306"/>
            <a:ext cx="10319156" cy="3709349"/>
          </a:xfrm>
          <a:prstGeom prst="rect">
            <a:avLst/>
          </a:prstGeom>
        </p:spPr>
        <p:txBody>
          <a:bodyPr vert="horz" wrap="square" lIns="0" tIns="15875" rIns="0" bIns="0" rtlCol="0" anchor="t">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Deployment</a:t>
            </a:r>
            <a:r>
              <a:rPr lang="en-US" altLang="en-US" sz="2400" dirty="0">
                <a:latin typeface="Times New Roman" panose="02020603050405020304" pitchFamily="18" charset="0"/>
                <a:cs typeface="Times New Roman" panose="02020603050405020304" pitchFamily="18" charset="0"/>
              </a:rPr>
              <a:t>: The model has been successfully deployed using the </a:t>
            </a:r>
            <a:r>
              <a:rPr lang="en-US" altLang="en-US" sz="2400" dirty="0" err="1">
                <a:latin typeface="Times New Roman" panose="02020603050405020304" pitchFamily="18" charset="0"/>
                <a:cs typeface="Times New Roman" panose="02020603050405020304" pitchFamily="18" charset="0"/>
              </a:rPr>
              <a:t>Streamlit</a:t>
            </a:r>
            <a:r>
              <a:rPr lang="en-US" altLang="en-US" sz="2400" dirty="0">
                <a:latin typeface="Times New Roman" panose="02020603050405020304" pitchFamily="18" charset="0"/>
                <a:cs typeface="Times New Roman" panose="02020603050405020304" pitchFamily="18" charset="0"/>
              </a:rPr>
              <a:t> framework, providing a user-friendly interface for interaction.</a:t>
            </a:r>
          </a:p>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Sentiment Analysis</a:t>
            </a:r>
            <a:r>
              <a:rPr lang="en-US" altLang="en-US" sz="2400" dirty="0">
                <a:latin typeface="Times New Roman" panose="02020603050405020304" pitchFamily="18" charset="0"/>
                <a:cs typeface="Times New Roman" panose="02020603050405020304" pitchFamily="18" charset="0"/>
              </a:rPr>
              <a:t>: The model is capable of predicting real-life sentiments with high accuracy, making it applicable to various practical scenarios.</a:t>
            </a:r>
          </a:p>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Future Development</a:t>
            </a:r>
            <a:r>
              <a:rPr lang="en-US" altLang="en-US" sz="2400" dirty="0">
                <a:latin typeface="Times New Roman" panose="02020603050405020304" pitchFamily="18" charset="0"/>
                <a:cs typeface="Times New Roman" panose="02020603050405020304" pitchFamily="18" charset="0"/>
              </a:rPr>
              <a:t>: There is potential for the model to evolve into a fully functional application. This would enhance its usability and accessibility for a broader audience.</a:t>
            </a:r>
          </a:p>
          <a:p>
            <a:pPr marL="342900" lvl="0" indent="-342900" eaLnBrk="0" fontAlgn="base" hangingPunct="0">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Data Management</a:t>
            </a:r>
            <a:r>
              <a:rPr lang="en-US" altLang="en-US" sz="2400" dirty="0">
                <a:latin typeface="Times New Roman" panose="02020603050405020304" pitchFamily="18" charset="0"/>
                <a:cs typeface="Times New Roman" panose="02020603050405020304" pitchFamily="18" charset="0"/>
              </a:rPr>
              <a:t>: When users interact with the model, their data will be securely stored and managed in a MongoDB database, ensuring scalability, reliability, and data integrity</a:t>
            </a:r>
          </a:p>
        </p:txBody>
      </p:sp>
    </p:spTree>
    <p:extLst>
      <p:ext uri="{BB962C8B-B14F-4D97-AF65-F5344CB8AC3E}">
        <p14:creationId xmlns:p14="http://schemas.microsoft.com/office/powerpoint/2010/main" val="19469259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9024616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6750" y="6208395"/>
            <a:ext cx="7212965" cy="360045"/>
          </a:xfrm>
          <a:prstGeom prst="rect">
            <a:avLst/>
          </a:prstGeom>
        </p:spPr>
        <p:txBody>
          <a:bodyPr vert="horz" wrap="square" lIns="0" tIns="25400" rIns="0" bIns="0" rtlCol="0">
            <a:spAutoFit/>
          </a:bodyPr>
          <a:lstStyle/>
          <a:p>
            <a:pPr marL="12700" marR="5080">
              <a:lnSpc>
                <a:spcPts val="1280"/>
              </a:lnSpc>
              <a:spcBef>
                <a:spcPts val="200"/>
              </a:spcBef>
            </a:pPr>
            <a:r>
              <a:rPr sz="1100" b="1" spc="-10" dirty="0">
                <a:solidFill>
                  <a:srgbClr val="AEABAB"/>
                </a:solidFill>
                <a:latin typeface="Calibri"/>
                <a:cs typeface="Calibri"/>
              </a:rPr>
              <a:t>CONFIDENTIAL</a:t>
            </a:r>
            <a:r>
              <a:rPr sz="1100" spc="-10" dirty="0">
                <a:solidFill>
                  <a:srgbClr val="AEABAB"/>
                </a:solidFill>
                <a:latin typeface="Calibri"/>
                <a:cs typeface="Calibri"/>
              </a:rPr>
              <a:t>: </a:t>
            </a:r>
            <a:r>
              <a:rPr sz="1100" dirty="0">
                <a:solidFill>
                  <a:srgbClr val="AEABAB"/>
                </a:solidFill>
                <a:latin typeface="Calibri"/>
                <a:cs typeface="Calibri"/>
              </a:rPr>
              <a:t>The</a:t>
            </a:r>
            <a:r>
              <a:rPr sz="1100" spc="30" dirty="0">
                <a:solidFill>
                  <a:srgbClr val="AEABAB"/>
                </a:solidFill>
                <a:latin typeface="Calibri"/>
                <a:cs typeface="Calibri"/>
              </a:rPr>
              <a:t> </a:t>
            </a:r>
            <a:r>
              <a:rPr sz="1100" dirty="0">
                <a:solidFill>
                  <a:srgbClr val="AEABAB"/>
                </a:solidFill>
                <a:latin typeface="Calibri"/>
                <a:cs typeface="Calibri"/>
              </a:rPr>
              <a:t>information</a:t>
            </a:r>
            <a:r>
              <a:rPr sz="1100" spc="-5" dirty="0">
                <a:solidFill>
                  <a:srgbClr val="AEABAB"/>
                </a:solidFill>
                <a:latin typeface="Calibri"/>
                <a:cs typeface="Calibri"/>
              </a:rPr>
              <a:t> </a:t>
            </a:r>
            <a:r>
              <a:rPr sz="1100" dirty="0">
                <a:solidFill>
                  <a:srgbClr val="AEABAB"/>
                </a:solidFill>
                <a:latin typeface="Calibri"/>
                <a:cs typeface="Calibri"/>
              </a:rPr>
              <a:t>in this</a:t>
            </a:r>
            <a:r>
              <a:rPr sz="1100" spc="-5" dirty="0">
                <a:solidFill>
                  <a:srgbClr val="AEABAB"/>
                </a:solidFill>
                <a:latin typeface="Calibri"/>
                <a:cs typeface="Calibri"/>
              </a:rPr>
              <a:t> </a:t>
            </a:r>
            <a:r>
              <a:rPr sz="1100" dirty="0">
                <a:solidFill>
                  <a:srgbClr val="AEABAB"/>
                </a:solidFill>
                <a:latin typeface="Calibri"/>
                <a:cs typeface="Calibri"/>
              </a:rPr>
              <a:t>document</a:t>
            </a:r>
            <a:r>
              <a:rPr sz="1100" spc="-10" dirty="0">
                <a:solidFill>
                  <a:srgbClr val="AEABAB"/>
                </a:solidFill>
                <a:latin typeface="Calibri"/>
                <a:cs typeface="Calibri"/>
              </a:rPr>
              <a:t> belongs</a:t>
            </a:r>
            <a:r>
              <a:rPr sz="1100" spc="-5" dirty="0">
                <a:solidFill>
                  <a:srgbClr val="AEABAB"/>
                </a:solidFill>
                <a:latin typeface="Calibri"/>
                <a:cs typeface="Calibri"/>
              </a:rPr>
              <a:t> </a:t>
            </a:r>
            <a:r>
              <a:rPr sz="1100" dirty="0">
                <a:solidFill>
                  <a:srgbClr val="AEABAB"/>
                </a:solidFill>
                <a:latin typeface="Calibri"/>
                <a:cs typeface="Calibri"/>
              </a:rPr>
              <a:t>to</a:t>
            </a:r>
            <a:r>
              <a:rPr sz="1100" spc="-10" dirty="0">
                <a:solidFill>
                  <a:srgbClr val="AEABAB"/>
                </a:solidFill>
                <a:latin typeface="Calibri"/>
                <a:cs typeface="Calibri"/>
              </a:rPr>
              <a:t> </a:t>
            </a:r>
            <a:r>
              <a:rPr sz="1100" dirty="0">
                <a:solidFill>
                  <a:srgbClr val="AEABAB"/>
                </a:solidFill>
                <a:latin typeface="Calibri"/>
                <a:cs typeface="Calibri"/>
              </a:rPr>
              <a:t>Boston Institute</a:t>
            </a:r>
            <a:r>
              <a:rPr sz="1100" spc="-50"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10" dirty="0">
                <a:solidFill>
                  <a:srgbClr val="AEABAB"/>
                </a:solidFill>
                <a:latin typeface="Calibri"/>
                <a:cs typeface="Calibri"/>
              </a:rPr>
              <a:t>Analytics</a:t>
            </a:r>
            <a:r>
              <a:rPr sz="1100" spc="-5" dirty="0">
                <a:solidFill>
                  <a:srgbClr val="AEABAB"/>
                </a:solidFill>
                <a:latin typeface="Calibri"/>
                <a:cs typeface="Calibri"/>
              </a:rPr>
              <a:t> </a:t>
            </a:r>
            <a:r>
              <a:rPr sz="1100" dirty="0">
                <a:solidFill>
                  <a:srgbClr val="AEABAB"/>
                </a:solidFill>
                <a:latin typeface="Calibri"/>
                <a:cs typeface="Calibri"/>
              </a:rPr>
              <a:t>LLC.</a:t>
            </a:r>
            <a:r>
              <a:rPr sz="1100" spc="10" dirty="0">
                <a:solidFill>
                  <a:srgbClr val="AEABAB"/>
                </a:solidFill>
                <a:latin typeface="Calibri"/>
                <a:cs typeface="Calibri"/>
              </a:rPr>
              <a:t> </a:t>
            </a:r>
            <a:r>
              <a:rPr sz="1100" dirty="0">
                <a:solidFill>
                  <a:srgbClr val="AEABAB"/>
                </a:solidFill>
                <a:latin typeface="Calibri"/>
                <a:cs typeface="Calibri"/>
              </a:rPr>
              <a:t>Any </a:t>
            </a:r>
            <a:r>
              <a:rPr sz="1100" spc="-10" dirty="0">
                <a:solidFill>
                  <a:srgbClr val="AEABAB"/>
                </a:solidFill>
                <a:latin typeface="Calibri"/>
                <a:cs typeface="Calibri"/>
              </a:rPr>
              <a:t>unauthorized</a:t>
            </a:r>
            <a:r>
              <a:rPr sz="1100" dirty="0">
                <a:solidFill>
                  <a:srgbClr val="AEABAB"/>
                </a:solidFill>
                <a:latin typeface="Calibri"/>
                <a:cs typeface="Calibri"/>
              </a:rPr>
              <a:t> sharing</a:t>
            </a:r>
            <a:r>
              <a:rPr sz="1100" spc="-15"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20" dirty="0">
                <a:solidFill>
                  <a:srgbClr val="AEABAB"/>
                </a:solidFill>
                <a:latin typeface="Calibri"/>
                <a:cs typeface="Calibri"/>
              </a:rPr>
              <a:t>this </a:t>
            </a:r>
            <a:r>
              <a:rPr sz="1100" dirty="0">
                <a:solidFill>
                  <a:srgbClr val="AEABAB"/>
                </a:solidFill>
                <a:latin typeface="Calibri"/>
                <a:cs typeface="Calibri"/>
              </a:rPr>
              <a:t>material</a:t>
            </a:r>
            <a:r>
              <a:rPr sz="1100" spc="10" dirty="0">
                <a:solidFill>
                  <a:srgbClr val="AEABAB"/>
                </a:solidFill>
                <a:latin typeface="Calibri"/>
                <a:cs typeface="Calibri"/>
              </a:rPr>
              <a:t> </a:t>
            </a:r>
            <a:r>
              <a:rPr sz="1100" dirty="0">
                <a:solidFill>
                  <a:srgbClr val="AEABAB"/>
                </a:solidFill>
                <a:latin typeface="Calibri"/>
                <a:cs typeface="Calibri"/>
              </a:rPr>
              <a:t>is</a:t>
            </a:r>
            <a:r>
              <a:rPr sz="1100" spc="-25" dirty="0">
                <a:solidFill>
                  <a:srgbClr val="AEABAB"/>
                </a:solidFill>
                <a:latin typeface="Calibri"/>
                <a:cs typeface="Calibri"/>
              </a:rPr>
              <a:t> </a:t>
            </a:r>
            <a:r>
              <a:rPr sz="1100" dirty="0">
                <a:solidFill>
                  <a:srgbClr val="AEABAB"/>
                </a:solidFill>
                <a:latin typeface="Calibri"/>
                <a:cs typeface="Calibri"/>
              </a:rPr>
              <a:t>prohibited</a:t>
            </a:r>
            <a:r>
              <a:rPr sz="1100" spc="-2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dirty="0">
                <a:solidFill>
                  <a:srgbClr val="AEABAB"/>
                </a:solidFill>
                <a:latin typeface="Calibri"/>
                <a:cs typeface="Calibri"/>
              </a:rPr>
              <a:t>subject</a:t>
            </a:r>
            <a:r>
              <a:rPr sz="1100" spc="-35" dirty="0">
                <a:solidFill>
                  <a:srgbClr val="AEABAB"/>
                </a:solidFill>
                <a:latin typeface="Calibri"/>
                <a:cs typeface="Calibri"/>
              </a:rPr>
              <a:t> </a:t>
            </a:r>
            <a:r>
              <a:rPr sz="1100" dirty="0">
                <a:solidFill>
                  <a:srgbClr val="AEABAB"/>
                </a:solidFill>
                <a:latin typeface="Calibri"/>
                <a:cs typeface="Calibri"/>
              </a:rPr>
              <a:t>to</a:t>
            </a:r>
            <a:r>
              <a:rPr sz="1100" spc="-25" dirty="0">
                <a:solidFill>
                  <a:srgbClr val="AEABAB"/>
                </a:solidFill>
                <a:latin typeface="Calibri"/>
                <a:cs typeface="Calibri"/>
              </a:rPr>
              <a:t> </a:t>
            </a:r>
            <a:r>
              <a:rPr sz="1100" dirty="0">
                <a:solidFill>
                  <a:srgbClr val="AEABAB"/>
                </a:solidFill>
                <a:latin typeface="Calibri"/>
                <a:cs typeface="Calibri"/>
              </a:rPr>
              <a:t>legal</a:t>
            </a:r>
            <a:r>
              <a:rPr sz="1100" spc="10" dirty="0">
                <a:solidFill>
                  <a:srgbClr val="AEABAB"/>
                </a:solidFill>
                <a:latin typeface="Calibri"/>
                <a:cs typeface="Calibri"/>
              </a:rPr>
              <a:t> </a:t>
            </a:r>
            <a:r>
              <a:rPr sz="1100" dirty="0">
                <a:solidFill>
                  <a:srgbClr val="AEABAB"/>
                </a:solidFill>
                <a:latin typeface="Calibri"/>
                <a:cs typeface="Calibri"/>
              </a:rPr>
              <a:t>action</a:t>
            </a:r>
            <a:r>
              <a:rPr sz="1100" spc="-25" dirty="0">
                <a:solidFill>
                  <a:srgbClr val="AEABAB"/>
                </a:solidFill>
                <a:latin typeface="Calibri"/>
                <a:cs typeface="Calibri"/>
              </a:rPr>
              <a:t> </a:t>
            </a:r>
            <a:r>
              <a:rPr sz="1100" dirty="0">
                <a:solidFill>
                  <a:srgbClr val="AEABAB"/>
                </a:solidFill>
                <a:latin typeface="Calibri"/>
                <a:cs typeface="Calibri"/>
              </a:rPr>
              <a:t>under</a:t>
            </a:r>
            <a:r>
              <a:rPr sz="1100" spc="25" dirty="0">
                <a:solidFill>
                  <a:srgbClr val="AEABAB"/>
                </a:solidFill>
                <a:latin typeface="Calibri"/>
                <a:cs typeface="Calibri"/>
              </a:rPr>
              <a:t> </a:t>
            </a:r>
            <a:r>
              <a:rPr sz="1100" dirty="0">
                <a:solidFill>
                  <a:srgbClr val="AEABAB"/>
                </a:solidFill>
                <a:latin typeface="Calibri"/>
                <a:cs typeface="Calibri"/>
              </a:rPr>
              <a:t>breach</a:t>
            </a:r>
            <a:r>
              <a:rPr sz="1100" spc="-20" dirty="0">
                <a:solidFill>
                  <a:srgbClr val="AEABAB"/>
                </a:solidFill>
                <a:latin typeface="Calibri"/>
                <a:cs typeface="Calibri"/>
              </a:rPr>
              <a:t> </a:t>
            </a:r>
            <a:r>
              <a:rPr sz="1100" dirty="0">
                <a:solidFill>
                  <a:srgbClr val="AEABAB"/>
                </a:solidFill>
                <a:latin typeface="Calibri"/>
                <a:cs typeface="Calibri"/>
              </a:rPr>
              <a:t>of IP</a:t>
            </a:r>
            <a:r>
              <a:rPr sz="1100" spc="-1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spc="-10" dirty="0">
                <a:solidFill>
                  <a:srgbClr val="AEABAB"/>
                </a:solidFill>
                <a:latin typeface="Calibri"/>
                <a:cs typeface="Calibri"/>
              </a:rPr>
              <a:t>confidentiality</a:t>
            </a:r>
            <a:r>
              <a:rPr sz="1100" spc="-15" dirty="0">
                <a:solidFill>
                  <a:srgbClr val="AEABAB"/>
                </a:solidFill>
                <a:latin typeface="Calibri"/>
                <a:cs typeface="Calibri"/>
              </a:rPr>
              <a:t> </a:t>
            </a:r>
            <a:r>
              <a:rPr sz="1100" spc="-10" dirty="0">
                <a:solidFill>
                  <a:srgbClr val="AEABAB"/>
                </a:solidFill>
                <a:latin typeface="Calibri"/>
                <a:cs typeface="Calibri"/>
              </a:rPr>
              <a:t>clauses.</a:t>
            </a:r>
            <a:endParaRPr sz="1100">
              <a:latin typeface="Calibri"/>
              <a:cs typeface="Calibri"/>
            </a:endParaRPr>
          </a:p>
        </p:txBody>
      </p:sp>
      <p:sp>
        <p:nvSpPr>
          <p:cNvPr id="7" name="Title 6"/>
          <p:cNvSpPr>
            <a:spLocks noGrp="1"/>
          </p:cNvSpPr>
          <p:nvPr>
            <p:ph type="title"/>
          </p:nvPr>
        </p:nvSpPr>
        <p:spPr/>
        <p:txBody>
          <a:bodyPr/>
          <a:lstStyle/>
          <a:p>
            <a:endParaRPr lang="en-IN"/>
          </a:p>
        </p:txBody>
      </p:sp>
      <p:sp>
        <p:nvSpPr>
          <p:cNvPr id="8" name="Freeform 2"/>
          <p:cNvSpPr/>
          <p:nvPr/>
        </p:nvSpPr>
        <p:spPr>
          <a:xfrm>
            <a:off x="0" y="94964"/>
            <a:ext cx="10961234" cy="5963921"/>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grpSp>
        <p:nvGrpSpPr>
          <p:cNvPr id="9" name="Group 3"/>
          <p:cNvGrpSpPr/>
          <p:nvPr/>
        </p:nvGrpSpPr>
        <p:grpSpPr>
          <a:xfrm>
            <a:off x="8629599" y="0"/>
            <a:ext cx="3562401" cy="5937811"/>
            <a:chOff x="0" y="0"/>
            <a:chExt cx="1565393" cy="2777903"/>
          </a:xfrm>
        </p:grpSpPr>
        <p:sp>
          <p:nvSpPr>
            <p:cNvPr id="10" name="Freeform 4"/>
            <p:cNvSpPr/>
            <p:nvPr/>
          </p:nvSpPr>
          <p:spPr>
            <a:xfrm>
              <a:off x="0" y="0"/>
              <a:ext cx="1565393" cy="2777903"/>
            </a:xfrm>
            <a:custGeom>
              <a:avLst/>
              <a:gdLst/>
              <a:ahLst/>
              <a:cxnLst/>
              <a:rect l="l" t="t" r="r" b="b"/>
              <a:pathLst>
                <a:path w="1565393" h="2777903">
                  <a:moveTo>
                    <a:pt x="66431" y="0"/>
                  </a:moveTo>
                  <a:lnTo>
                    <a:pt x="1498962" y="0"/>
                  </a:lnTo>
                  <a:cubicBezTo>
                    <a:pt x="1535651" y="0"/>
                    <a:pt x="1565393" y="29742"/>
                    <a:pt x="1565393" y="66431"/>
                  </a:cubicBezTo>
                  <a:lnTo>
                    <a:pt x="1565393" y="2711472"/>
                  </a:lnTo>
                  <a:cubicBezTo>
                    <a:pt x="1565393" y="2729091"/>
                    <a:pt x="1558394" y="2745988"/>
                    <a:pt x="1545935" y="2758446"/>
                  </a:cubicBezTo>
                  <a:cubicBezTo>
                    <a:pt x="1533477" y="2770904"/>
                    <a:pt x="1516580" y="2777903"/>
                    <a:pt x="1498962" y="2777903"/>
                  </a:cubicBezTo>
                  <a:lnTo>
                    <a:pt x="66431" y="2777903"/>
                  </a:lnTo>
                  <a:cubicBezTo>
                    <a:pt x="29742" y="2777903"/>
                    <a:pt x="0" y="2748161"/>
                    <a:pt x="0" y="2711472"/>
                  </a:cubicBezTo>
                  <a:lnTo>
                    <a:pt x="0" y="66431"/>
                  </a:lnTo>
                  <a:cubicBezTo>
                    <a:pt x="0" y="48812"/>
                    <a:pt x="6999" y="31915"/>
                    <a:pt x="19457" y="19457"/>
                  </a:cubicBezTo>
                  <a:cubicBezTo>
                    <a:pt x="31915" y="6999"/>
                    <a:pt x="48812" y="0"/>
                    <a:pt x="66431" y="0"/>
                  </a:cubicBezTo>
                  <a:close/>
                </a:path>
              </a:pathLst>
            </a:custGeom>
            <a:gradFill rotWithShape="1">
              <a:gsLst>
                <a:gs pos="0">
                  <a:srgbClr val="000000">
                    <a:alpha val="100000"/>
                  </a:srgbClr>
                </a:gs>
                <a:gs pos="100000">
                  <a:srgbClr val="3533CD">
                    <a:alpha val="100000"/>
                  </a:srgbClr>
                </a:gs>
              </a:gsLst>
              <a:lin ang="0"/>
            </a:gradFill>
          </p:spPr>
        </p:sp>
        <p:sp>
          <p:nvSpPr>
            <p:cNvPr id="11" name="TextBox 5"/>
            <p:cNvSpPr txBox="1"/>
            <p:nvPr/>
          </p:nvSpPr>
          <p:spPr>
            <a:xfrm>
              <a:off x="0" y="-47625"/>
              <a:ext cx="1565393" cy="2825528"/>
            </a:xfrm>
            <a:prstGeom prst="rect">
              <a:avLst/>
            </a:prstGeom>
          </p:spPr>
          <p:txBody>
            <a:bodyPr lIns="33867" tIns="33867" rIns="33867" bIns="33867" rtlCol="0" anchor="ctr"/>
            <a:lstStyle/>
            <a:p>
              <a:pPr algn="ctr">
                <a:lnSpc>
                  <a:spcPts val="1773"/>
                </a:lnSpc>
              </a:pPr>
              <a:endParaRPr sz="1200"/>
            </a:p>
          </p:txBody>
        </p:sp>
      </p:grpSp>
      <p:sp>
        <p:nvSpPr>
          <p:cNvPr id="12" name="Freeform 6"/>
          <p:cNvSpPr/>
          <p:nvPr/>
        </p:nvSpPr>
        <p:spPr>
          <a:xfrm>
            <a:off x="7090944" y="1318208"/>
            <a:ext cx="3744866" cy="3517434"/>
          </a:xfrm>
          <a:custGeom>
            <a:avLst/>
            <a:gdLst/>
            <a:ahLst/>
            <a:cxnLst/>
            <a:rect l="l" t="t" r="r" b="b"/>
            <a:pathLst>
              <a:path w="6248029" h="6248029">
                <a:moveTo>
                  <a:pt x="0" y="0"/>
                </a:moveTo>
                <a:lnTo>
                  <a:pt x="6248029" y="0"/>
                </a:lnTo>
                <a:lnTo>
                  <a:pt x="6248029" y="6248030"/>
                </a:lnTo>
                <a:lnTo>
                  <a:pt x="0" y="6248030"/>
                </a:lnTo>
                <a:lnTo>
                  <a:pt x="0" y="0"/>
                </a:lnTo>
                <a:close/>
              </a:path>
            </a:pathLst>
          </a:custGeom>
          <a:blipFill>
            <a:blip r:embed="rId3"/>
            <a:stretch>
              <a:fillRect/>
            </a:stretch>
          </a:blipFill>
        </p:spPr>
      </p:sp>
      <p:sp>
        <p:nvSpPr>
          <p:cNvPr id="13" name="TextBox 7"/>
          <p:cNvSpPr txBox="1"/>
          <p:nvPr/>
        </p:nvSpPr>
        <p:spPr>
          <a:xfrm>
            <a:off x="1635761" y="1004020"/>
            <a:ext cx="2730068" cy="628377"/>
          </a:xfrm>
          <a:prstGeom prst="rect">
            <a:avLst/>
          </a:prstGeom>
        </p:spPr>
        <p:txBody>
          <a:bodyPr wrap="square" lIns="0" tIns="0" rIns="0" bIns="0" rtlCol="0" anchor="t">
            <a:spAutoFit/>
          </a:bodyPr>
          <a:lstStyle/>
          <a:p>
            <a:pPr>
              <a:lnSpc>
                <a:spcPts val="4928"/>
              </a:lnSpc>
              <a:spcBef>
                <a:spcPct val="0"/>
              </a:spcBef>
            </a:pPr>
            <a:r>
              <a:rPr lang="en-US" sz="3520" b="1" dirty="0">
                <a:solidFill>
                  <a:srgbClr val="000000"/>
                </a:solidFill>
                <a:effectLst>
                  <a:outerShdw blurRad="38100" dist="38100" dir="2700000" algn="tl">
                    <a:srgbClr val="000000">
                      <a:alpha val="43137"/>
                    </a:srgbClr>
                  </a:outerShdw>
                </a:effectLst>
                <a:latin typeface="Lato Bold"/>
                <a:ea typeface="Lato Bold"/>
                <a:cs typeface="Lato Bold"/>
                <a:sym typeface="Lato Bold"/>
              </a:rPr>
              <a:t>STATEMENT</a:t>
            </a:r>
          </a:p>
        </p:txBody>
      </p:sp>
      <p:sp>
        <p:nvSpPr>
          <p:cNvPr id="14" name="TextBox 8"/>
          <p:cNvSpPr txBox="1"/>
          <p:nvPr/>
        </p:nvSpPr>
        <p:spPr>
          <a:xfrm>
            <a:off x="531983" y="291582"/>
            <a:ext cx="5220893" cy="884858"/>
          </a:xfrm>
          <a:prstGeom prst="rect">
            <a:avLst/>
          </a:prstGeom>
        </p:spPr>
        <p:txBody>
          <a:bodyPr wrap="square" lIns="0" tIns="0" rIns="0" bIns="0" rtlCol="0" anchor="t">
            <a:spAutoFit/>
          </a:bodyPr>
          <a:lstStyle/>
          <a:p>
            <a:pPr>
              <a:lnSpc>
                <a:spcPts val="6946"/>
              </a:lnSpc>
              <a:spcBef>
                <a:spcPct val="0"/>
              </a:spcBef>
            </a:pPr>
            <a:r>
              <a:rPr lang="en-US" sz="4962" b="1" dirty="0">
                <a:solidFill>
                  <a:srgbClr val="004AAD"/>
                </a:solidFill>
                <a:effectLst>
                  <a:outerShdw blurRad="38100" dist="38100" dir="2700000" algn="tl">
                    <a:srgbClr val="000000">
                      <a:alpha val="43137"/>
                    </a:srgbClr>
                  </a:outerShdw>
                </a:effectLst>
                <a:latin typeface="League Spartan"/>
                <a:ea typeface="League Spartan"/>
                <a:cs typeface="League Spartan"/>
                <a:sym typeface="League Spartan"/>
              </a:rPr>
              <a:t>GOAL</a:t>
            </a:r>
          </a:p>
        </p:txBody>
      </p:sp>
      <p:sp>
        <p:nvSpPr>
          <p:cNvPr id="15" name="TextBox 9"/>
          <p:cNvSpPr txBox="1"/>
          <p:nvPr/>
        </p:nvSpPr>
        <p:spPr>
          <a:xfrm>
            <a:off x="531984" y="2142280"/>
            <a:ext cx="5537364" cy="3116238"/>
          </a:xfrm>
          <a:prstGeom prst="rect">
            <a:avLst/>
          </a:prstGeom>
        </p:spPr>
        <p:txBody>
          <a:bodyPr wrap="square" lIns="0" tIns="0" rIns="0" bIns="0" rtlCol="0" anchor="t">
            <a:spAutoFit/>
          </a:bodyPr>
          <a:lstStyle/>
          <a:p>
            <a:pPr marL="416022" lvl="1" indent="-208011">
              <a:lnSpc>
                <a:spcPts val="2697"/>
              </a:lnSpc>
              <a:buFont typeface="Arial"/>
              <a:buChar char="•"/>
            </a:pPr>
            <a:r>
              <a:rPr lang="en-US" sz="1927" dirty="0">
                <a:solidFill>
                  <a:srgbClr val="000000"/>
                </a:solidFill>
                <a:latin typeface="Poppins"/>
                <a:ea typeface="Poppins"/>
                <a:cs typeface="Poppins"/>
                <a:sym typeface="Poppins"/>
              </a:rPr>
              <a:t>The project focuses on using machine learning (ML) and </a:t>
            </a:r>
            <a:r>
              <a:rPr lang="en-US" sz="1927" dirty="0" smtClean="0">
                <a:solidFill>
                  <a:srgbClr val="000000"/>
                </a:solidFill>
                <a:latin typeface="Poppins"/>
                <a:ea typeface="Poppins"/>
                <a:cs typeface="Poppins"/>
                <a:sym typeface="Poppins"/>
              </a:rPr>
              <a:t>Long short-Term Memory</a:t>
            </a:r>
            <a:r>
              <a:rPr lang="en-US" sz="1927" dirty="0" smtClean="0">
                <a:solidFill>
                  <a:srgbClr val="000000"/>
                </a:solidFill>
                <a:latin typeface="Poppins"/>
                <a:ea typeface="Poppins"/>
                <a:cs typeface="Poppins"/>
                <a:sym typeface="Poppins"/>
              </a:rPr>
              <a:t>(</a:t>
            </a:r>
            <a:r>
              <a:rPr lang="en-US" sz="1927" dirty="0" smtClean="0">
                <a:solidFill>
                  <a:srgbClr val="000000"/>
                </a:solidFill>
                <a:latin typeface="Poppins"/>
                <a:ea typeface="Poppins"/>
                <a:cs typeface="Poppins"/>
                <a:sym typeface="Poppins"/>
              </a:rPr>
              <a:t>LSTM</a:t>
            </a:r>
            <a:r>
              <a:rPr lang="en-US" sz="1927" dirty="0" smtClean="0">
                <a:solidFill>
                  <a:srgbClr val="000000"/>
                </a:solidFill>
                <a:latin typeface="Poppins"/>
                <a:ea typeface="Poppins"/>
                <a:cs typeface="Poppins"/>
                <a:sym typeface="Poppins"/>
              </a:rPr>
              <a:t>) </a:t>
            </a:r>
            <a:r>
              <a:rPr lang="en-US" sz="1927" dirty="0">
                <a:solidFill>
                  <a:srgbClr val="000000"/>
                </a:solidFill>
                <a:latin typeface="Poppins"/>
                <a:ea typeface="Poppins"/>
                <a:cs typeface="Poppins"/>
                <a:sym typeface="Poppins"/>
              </a:rPr>
              <a:t>to identify and predict mental </a:t>
            </a:r>
            <a:r>
              <a:rPr lang="en-US" sz="1927" dirty="0" smtClean="0">
                <a:solidFill>
                  <a:srgbClr val="000000"/>
                </a:solidFill>
                <a:latin typeface="Poppins"/>
                <a:ea typeface="Poppins"/>
                <a:cs typeface="Poppins"/>
                <a:sym typeface="Poppins"/>
              </a:rPr>
              <a:t>wellness </a:t>
            </a:r>
            <a:r>
              <a:rPr lang="en-US" sz="1927" dirty="0">
                <a:solidFill>
                  <a:srgbClr val="000000"/>
                </a:solidFill>
                <a:latin typeface="Poppins"/>
                <a:ea typeface="Poppins"/>
                <a:cs typeface="Poppins"/>
                <a:sym typeface="Poppins"/>
              </a:rPr>
              <a:t>issues in students. By examining factors like academic depression, </a:t>
            </a:r>
            <a:r>
              <a:rPr lang="en-US" sz="1927" dirty="0" smtClean="0">
                <a:solidFill>
                  <a:srgbClr val="000000"/>
                </a:solidFill>
                <a:latin typeface="Poppins"/>
                <a:ea typeface="Poppins"/>
                <a:cs typeface="Poppins"/>
                <a:sym typeface="Poppins"/>
              </a:rPr>
              <a:t>mental thought </a:t>
            </a:r>
            <a:r>
              <a:rPr lang="en-US" sz="1927" dirty="0">
                <a:solidFill>
                  <a:srgbClr val="000000"/>
                </a:solidFill>
                <a:latin typeface="Poppins"/>
                <a:ea typeface="Poppins"/>
                <a:cs typeface="Poppins"/>
                <a:sym typeface="Poppins"/>
              </a:rPr>
              <a:t>patterns, and dietary habits. This proactive approach allows healthcare professionals to offer personalized support, ultimately improving students' overall well-being.</a:t>
            </a:r>
          </a:p>
        </p:txBody>
      </p:sp>
    </p:spTree>
    <p:extLst>
      <p:ext uri="{BB962C8B-B14F-4D97-AF65-F5344CB8AC3E}">
        <p14:creationId xmlns:p14="http://schemas.microsoft.com/office/powerpoint/2010/main" val="1872435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9450" y="6256893"/>
            <a:ext cx="7187565" cy="305435"/>
          </a:xfrm>
          <a:prstGeom prst="rect">
            <a:avLst/>
          </a:prstGeom>
        </p:spPr>
        <p:txBody>
          <a:bodyPr vert="horz" wrap="square" lIns="0" tIns="0" rIns="0" bIns="0" rtlCol="0">
            <a:spAutoFit/>
          </a:bodyPr>
          <a:lstStyle/>
          <a:p>
            <a:pPr>
              <a:lnSpc>
                <a:spcPts val="1045"/>
              </a:lnSpc>
            </a:pPr>
            <a:r>
              <a:rPr sz="1100" b="1" spc="-10" dirty="0">
                <a:solidFill>
                  <a:srgbClr val="AEABAB"/>
                </a:solidFill>
                <a:latin typeface="Calibri"/>
                <a:cs typeface="Calibri"/>
              </a:rPr>
              <a:t>CONFIDENTIAL</a:t>
            </a:r>
            <a:r>
              <a:rPr sz="1100" spc="-10" dirty="0">
                <a:solidFill>
                  <a:srgbClr val="AEABAB"/>
                </a:solidFill>
                <a:latin typeface="Calibri"/>
                <a:cs typeface="Calibri"/>
              </a:rPr>
              <a:t>: </a:t>
            </a:r>
            <a:r>
              <a:rPr sz="1100" dirty="0">
                <a:solidFill>
                  <a:srgbClr val="AEABAB"/>
                </a:solidFill>
                <a:latin typeface="Calibri"/>
                <a:cs typeface="Calibri"/>
              </a:rPr>
              <a:t>The</a:t>
            </a:r>
            <a:r>
              <a:rPr sz="1100" spc="30" dirty="0">
                <a:solidFill>
                  <a:srgbClr val="AEABAB"/>
                </a:solidFill>
                <a:latin typeface="Calibri"/>
                <a:cs typeface="Calibri"/>
              </a:rPr>
              <a:t> </a:t>
            </a:r>
            <a:r>
              <a:rPr sz="1100" dirty="0">
                <a:solidFill>
                  <a:srgbClr val="AEABAB"/>
                </a:solidFill>
                <a:latin typeface="Calibri"/>
                <a:cs typeface="Calibri"/>
              </a:rPr>
              <a:t>information</a:t>
            </a:r>
            <a:r>
              <a:rPr sz="1100" spc="-5" dirty="0">
                <a:solidFill>
                  <a:srgbClr val="AEABAB"/>
                </a:solidFill>
                <a:latin typeface="Calibri"/>
                <a:cs typeface="Calibri"/>
              </a:rPr>
              <a:t> </a:t>
            </a:r>
            <a:r>
              <a:rPr sz="1100" dirty="0">
                <a:solidFill>
                  <a:srgbClr val="AEABAB"/>
                </a:solidFill>
                <a:latin typeface="Calibri"/>
                <a:cs typeface="Calibri"/>
              </a:rPr>
              <a:t>in this</a:t>
            </a:r>
            <a:r>
              <a:rPr sz="1100" spc="-5" dirty="0">
                <a:solidFill>
                  <a:srgbClr val="AEABAB"/>
                </a:solidFill>
                <a:latin typeface="Calibri"/>
                <a:cs typeface="Calibri"/>
              </a:rPr>
              <a:t> </a:t>
            </a:r>
            <a:r>
              <a:rPr sz="1100" dirty="0">
                <a:solidFill>
                  <a:srgbClr val="AEABAB"/>
                </a:solidFill>
                <a:latin typeface="Calibri"/>
                <a:cs typeface="Calibri"/>
              </a:rPr>
              <a:t>document</a:t>
            </a:r>
            <a:r>
              <a:rPr sz="1100" spc="-10" dirty="0">
                <a:solidFill>
                  <a:srgbClr val="AEABAB"/>
                </a:solidFill>
                <a:latin typeface="Calibri"/>
                <a:cs typeface="Calibri"/>
              </a:rPr>
              <a:t> belongs</a:t>
            </a:r>
            <a:r>
              <a:rPr sz="1100" spc="-5" dirty="0">
                <a:solidFill>
                  <a:srgbClr val="AEABAB"/>
                </a:solidFill>
                <a:latin typeface="Calibri"/>
                <a:cs typeface="Calibri"/>
              </a:rPr>
              <a:t> </a:t>
            </a:r>
            <a:r>
              <a:rPr sz="1100" dirty="0">
                <a:solidFill>
                  <a:srgbClr val="AEABAB"/>
                </a:solidFill>
                <a:latin typeface="Calibri"/>
                <a:cs typeface="Calibri"/>
              </a:rPr>
              <a:t>to</a:t>
            </a:r>
            <a:r>
              <a:rPr sz="1100" spc="-10" dirty="0">
                <a:solidFill>
                  <a:srgbClr val="AEABAB"/>
                </a:solidFill>
                <a:latin typeface="Calibri"/>
                <a:cs typeface="Calibri"/>
              </a:rPr>
              <a:t> </a:t>
            </a:r>
            <a:r>
              <a:rPr sz="1100" dirty="0">
                <a:solidFill>
                  <a:srgbClr val="AEABAB"/>
                </a:solidFill>
                <a:latin typeface="Calibri"/>
                <a:cs typeface="Calibri"/>
              </a:rPr>
              <a:t>Boston Institute</a:t>
            </a:r>
            <a:r>
              <a:rPr sz="1100" spc="-50"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10" dirty="0">
                <a:solidFill>
                  <a:srgbClr val="AEABAB"/>
                </a:solidFill>
                <a:latin typeface="Calibri"/>
                <a:cs typeface="Calibri"/>
              </a:rPr>
              <a:t>Analytics</a:t>
            </a:r>
            <a:r>
              <a:rPr sz="1100" spc="-5" dirty="0">
                <a:solidFill>
                  <a:srgbClr val="AEABAB"/>
                </a:solidFill>
                <a:latin typeface="Calibri"/>
                <a:cs typeface="Calibri"/>
              </a:rPr>
              <a:t> </a:t>
            </a:r>
            <a:r>
              <a:rPr sz="1100" dirty="0">
                <a:solidFill>
                  <a:srgbClr val="AEABAB"/>
                </a:solidFill>
                <a:latin typeface="Calibri"/>
                <a:cs typeface="Calibri"/>
              </a:rPr>
              <a:t>LLC.</a:t>
            </a:r>
            <a:r>
              <a:rPr sz="1100" spc="10" dirty="0">
                <a:solidFill>
                  <a:srgbClr val="AEABAB"/>
                </a:solidFill>
                <a:latin typeface="Calibri"/>
                <a:cs typeface="Calibri"/>
              </a:rPr>
              <a:t> </a:t>
            </a:r>
            <a:r>
              <a:rPr sz="1100" dirty="0">
                <a:solidFill>
                  <a:srgbClr val="AEABAB"/>
                </a:solidFill>
                <a:latin typeface="Calibri"/>
                <a:cs typeface="Calibri"/>
              </a:rPr>
              <a:t>Any </a:t>
            </a:r>
            <a:r>
              <a:rPr sz="1100" spc="-10" dirty="0">
                <a:solidFill>
                  <a:srgbClr val="AEABAB"/>
                </a:solidFill>
                <a:latin typeface="Calibri"/>
                <a:cs typeface="Calibri"/>
              </a:rPr>
              <a:t>unauthorized</a:t>
            </a:r>
            <a:r>
              <a:rPr sz="1100" dirty="0">
                <a:solidFill>
                  <a:srgbClr val="AEABAB"/>
                </a:solidFill>
                <a:latin typeface="Calibri"/>
                <a:cs typeface="Calibri"/>
              </a:rPr>
              <a:t> sharing</a:t>
            </a:r>
            <a:r>
              <a:rPr sz="1100" spc="-15" dirty="0">
                <a:solidFill>
                  <a:srgbClr val="AEABAB"/>
                </a:solidFill>
                <a:latin typeface="Calibri"/>
                <a:cs typeface="Calibri"/>
              </a:rPr>
              <a:t> </a:t>
            </a:r>
            <a:r>
              <a:rPr sz="1100" dirty="0">
                <a:solidFill>
                  <a:srgbClr val="AEABAB"/>
                </a:solidFill>
                <a:latin typeface="Calibri"/>
                <a:cs typeface="Calibri"/>
              </a:rPr>
              <a:t>of</a:t>
            </a:r>
            <a:r>
              <a:rPr sz="1100" spc="25" dirty="0">
                <a:solidFill>
                  <a:srgbClr val="AEABAB"/>
                </a:solidFill>
                <a:latin typeface="Calibri"/>
                <a:cs typeface="Calibri"/>
              </a:rPr>
              <a:t> </a:t>
            </a:r>
            <a:r>
              <a:rPr sz="1100" spc="-20" dirty="0">
                <a:solidFill>
                  <a:srgbClr val="AEABAB"/>
                </a:solidFill>
                <a:latin typeface="Calibri"/>
                <a:cs typeface="Calibri"/>
              </a:rPr>
              <a:t>this</a:t>
            </a:r>
            <a:endParaRPr sz="1100">
              <a:latin typeface="Calibri"/>
              <a:cs typeface="Calibri"/>
            </a:endParaRPr>
          </a:p>
          <a:p>
            <a:pPr>
              <a:lnSpc>
                <a:spcPts val="1300"/>
              </a:lnSpc>
            </a:pPr>
            <a:r>
              <a:rPr sz="1100" dirty="0">
                <a:solidFill>
                  <a:srgbClr val="AEABAB"/>
                </a:solidFill>
                <a:latin typeface="Calibri"/>
                <a:cs typeface="Calibri"/>
              </a:rPr>
              <a:t>material</a:t>
            </a:r>
            <a:r>
              <a:rPr sz="1100" spc="10" dirty="0">
                <a:solidFill>
                  <a:srgbClr val="AEABAB"/>
                </a:solidFill>
                <a:latin typeface="Calibri"/>
                <a:cs typeface="Calibri"/>
              </a:rPr>
              <a:t> </a:t>
            </a:r>
            <a:r>
              <a:rPr sz="1100" dirty="0">
                <a:solidFill>
                  <a:srgbClr val="AEABAB"/>
                </a:solidFill>
                <a:latin typeface="Calibri"/>
                <a:cs typeface="Calibri"/>
              </a:rPr>
              <a:t>is</a:t>
            </a:r>
            <a:r>
              <a:rPr sz="1100" spc="-25" dirty="0">
                <a:solidFill>
                  <a:srgbClr val="AEABAB"/>
                </a:solidFill>
                <a:latin typeface="Calibri"/>
                <a:cs typeface="Calibri"/>
              </a:rPr>
              <a:t> </a:t>
            </a:r>
            <a:r>
              <a:rPr sz="1100" dirty="0">
                <a:solidFill>
                  <a:srgbClr val="AEABAB"/>
                </a:solidFill>
                <a:latin typeface="Calibri"/>
                <a:cs typeface="Calibri"/>
              </a:rPr>
              <a:t>prohibited</a:t>
            </a:r>
            <a:r>
              <a:rPr sz="1100" spc="-2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dirty="0">
                <a:solidFill>
                  <a:srgbClr val="AEABAB"/>
                </a:solidFill>
                <a:latin typeface="Calibri"/>
                <a:cs typeface="Calibri"/>
              </a:rPr>
              <a:t>subject</a:t>
            </a:r>
            <a:r>
              <a:rPr sz="1100" spc="-35" dirty="0">
                <a:solidFill>
                  <a:srgbClr val="AEABAB"/>
                </a:solidFill>
                <a:latin typeface="Calibri"/>
                <a:cs typeface="Calibri"/>
              </a:rPr>
              <a:t> </a:t>
            </a:r>
            <a:r>
              <a:rPr sz="1100" dirty="0">
                <a:solidFill>
                  <a:srgbClr val="AEABAB"/>
                </a:solidFill>
                <a:latin typeface="Calibri"/>
                <a:cs typeface="Calibri"/>
              </a:rPr>
              <a:t>to</a:t>
            </a:r>
            <a:r>
              <a:rPr sz="1100" spc="-25" dirty="0">
                <a:solidFill>
                  <a:srgbClr val="AEABAB"/>
                </a:solidFill>
                <a:latin typeface="Calibri"/>
                <a:cs typeface="Calibri"/>
              </a:rPr>
              <a:t> </a:t>
            </a:r>
            <a:r>
              <a:rPr sz="1100" dirty="0">
                <a:solidFill>
                  <a:srgbClr val="AEABAB"/>
                </a:solidFill>
                <a:latin typeface="Calibri"/>
                <a:cs typeface="Calibri"/>
              </a:rPr>
              <a:t>legal</a:t>
            </a:r>
            <a:r>
              <a:rPr sz="1100" spc="10" dirty="0">
                <a:solidFill>
                  <a:srgbClr val="AEABAB"/>
                </a:solidFill>
                <a:latin typeface="Calibri"/>
                <a:cs typeface="Calibri"/>
              </a:rPr>
              <a:t> </a:t>
            </a:r>
            <a:r>
              <a:rPr sz="1100" dirty="0">
                <a:solidFill>
                  <a:srgbClr val="AEABAB"/>
                </a:solidFill>
                <a:latin typeface="Calibri"/>
                <a:cs typeface="Calibri"/>
              </a:rPr>
              <a:t>action</a:t>
            </a:r>
            <a:r>
              <a:rPr sz="1100" spc="-25" dirty="0">
                <a:solidFill>
                  <a:srgbClr val="AEABAB"/>
                </a:solidFill>
                <a:latin typeface="Calibri"/>
                <a:cs typeface="Calibri"/>
              </a:rPr>
              <a:t> </a:t>
            </a:r>
            <a:r>
              <a:rPr sz="1100" dirty="0">
                <a:solidFill>
                  <a:srgbClr val="AEABAB"/>
                </a:solidFill>
                <a:latin typeface="Calibri"/>
                <a:cs typeface="Calibri"/>
              </a:rPr>
              <a:t>under</a:t>
            </a:r>
            <a:r>
              <a:rPr sz="1100" spc="25" dirty="0">
                <a:solidFill>
                  <a:srgbClr val="AEABAB"/>
                </a:solidFill>
                <a:latin typeface="Calibri"/>
                <a:cs typeface="Calibri"/>
              </a:rPr>
              <a:t> </a:t>
            </a:r>
            <a:r>
              <a:rPr sz="1100" dirty="0">
                <a:solidFill>
                  <a:srgbClr val="AEABAB"/>
                </a:solidFill>
                <a:latin typeface="Calibri"/>
                <a:cs typeface="Calibri"/>
              </a:rPr>
              <a:t>breach</a:t>
            </a:r>
            <a:r>
              <a:rPr sz="1100" spc="-20" dirty="0">
                <a:solidFill>
                  <a:srgbClr val="AEABAB"/>
                </a:solidFill>
                <a:latin typeface="Calibri"/>
                <a:cs typeface="Calibri"/>
              </a:rPr>
              <a:t> </a:t>
            </a:r>
            <a:r>
              <a:rPr sz="1100" dirty="0">
                <a:solidFill>
                  <a:srgbClr val="AEABAB"/>
                </a:solidFill>
                <a:latin typeface="Calibri"/>
                <a:cs typeface="Calibri"/>
              </a:rPr>
              <a:t>of IP</a:t>
            </a:r>
            <a:r>
              <a:rPr sz="1100" spc="-15" dirty="0">
                <a:solidFill>
                  <a:srgbClr val="AEABAB"/>
                </a:solidFill>
                <a:latin typeface="Calibri"/>
                <a:cs typeface="Calibri"/>
              </a:rPr>
              <a:t> </a:t>
            </a:r>
            <a:r>
              <a:rPr sz="1100" dirty="0">
                <a:solidFill>
                  <a:srgbClr val="AEABAB"/>
                </a:solidFill>
                <a:latin typeface="Calibri"/>
                <a:cs typeface="Calibri"/>
              </a:rPr>
              <a:t>and</a:t>
            </a:r>
            <a:r>
              <a:rPr sz="1100" spc="-20" dirty="0">
                <a:solidFill>
                  <a:srgbClr val="AEABAB"/>
                </a:solidFill>
                <a:latin typeface="Calibri"/>
                <a:cs typeface="Calibri"/>
              </a:rPr>
              <a:t> </a:t>
            </a:r>
            <a:r>
              <a:rPr sz="1100" spc="-10" dirty="0">
                <a:solidFill>
                  <a:srgbClr val="AEABAB"/>
                </a:solidFill>
                <a:latin typeface="Calibri"/>
                <a:cs typeface="Calibri"/>
              </a:rPr>
              <a:t>confidentiality</a:t>
            </a:r>
            <a:r>
              <a:rPr sz="1100" spc="-15" dirty="0">
                <a:solidFill>
                  <a:srgbClr val="AEABAB"/>
                </a:solidFill>
                <a:latin typeface="Calibri"/>
                <a:cs typeface="Calibri"/>
              </a:rPr>
              <a:t> </a:t>
            </a:r>
            <a:r>
              <a:rPr sz="1100" spc="-10" dirty="0">
                <a:solidFill>
                  <a:srgbClr val="AEABAB"/>
                </a:solidFill>
                <a:latin typeface="Calibri"/>
                <a:cs typeface="Calibri"/>
              </a:rPr>
              <a:t>clauses.</a:t>
            </a:r>
            <a:endParaRPr sz="1100">
              <a:latin typeface="Calibri"/>
              <a:cs typeface="Calibri"/>
            </a:endParaRPr>
          </a:p>
        </p:txBody>
      </p:sp>
      <p:pic>
        <p:nvPicPr>
          <p:cNvPr id="3" name="object 3"/>
          <p:cNvPicPr/>
          <p:nvPr/>
        </p:nvPicPr>
        <p:blipFill>
          <a:blip r:embed="rId2" cstate="print"/>
          <a:stretch>
            <a:fillRect/>
          </a:stretch>
        </p:blipFill>
        <p:spPr>
          <a:xfrm>
            <a:off x="0" y="0"/>
            <a:ext cx="12191999" cy="6857997"/>
          </a:xfrm>
          <a:prstGeom prst="rect">
            <a:avLst/>
          </a:prstGeom>
        </p:spPr>
      </p:pic>
      <p:sp>
        <p:nvSpPr>
          <p:cNvPr id="4" name="object 4"/>
          <p:cNvSpPr txBox="1">
            <a:spLocks noGrp="1"/>
          </p:cNvSpPr>
          <p:nvPr>
            <p:ph type="title"/>
          </p:nvPr>
        </p:nvSpPr>
        <p:spPr>
          <a:xfrm>
            <a:off x="3204845" y="2842473"/>
            <a:ext cx="6111090" cy="1029128"/>
          </a:xfrm>
          <a:prstGeom prst="rect">
            <a:avLst/>
          </a:prstGeom>
        </p:spPr>
        <p:txBody>
          <a:bodyPr vert="horz" wrap="square" lIns="0" tIns="13335" rIns="0" bIns="0" rtlCol="0" anchor="t">
            <a:spAutoFit/>
          </a:bodyPr>
          <a:lstStyle/>
          <a:p>
            <a:pPr marL="12700">
              <a:lnSpc>
                <a:spcPct val="100000"/>
              </a:lnSpc>
              <a:spcBef>
                <a:spcPts val="105"/>
              </a:spcBef>
            </a:pPr>
            <a:r>
              <a:rPr sz="6600" dirty="0">
                <a:solidFill>
                  <a:srgbClr val="FFFFFF"/>
                </a:solidFill>
                <a:cs typeface="Calibri"/>
              </a:rPr>
              <a:t>Thank</a:t>
            </a:r>
            <a:r>
              <a:rPr sz="6600" spc="-110" dirty="0">
                <a:solidFill>
                  <a:srgbClr val="FFFFFF"/>
                </a:solidFill>
                <a:cs typeface="Calibri"/>
              </a:rPr>
              <a:t> </a:t>
            </a:r>
            <a:r>
              <a:rPr sz="6600" spc="-470" dirty="0">
                <a:solidFill>
                  <a:srgbClr val="FFFFFF"/>
                </a:solidFill>
                <a:cs typeface="Calibri"/>
              </a:rPr>
              <a:t>Y</a:t>
            </a:r>
            <a:r>
              <a:rPr sz="6600" spc="15" dirty="0">
                <a:solidFill>
                  <a:srgbClr val="FFFFFF"/>
                </a:solidFill>
                <a:cs typeface="Calibri"/>
              </a:rPr>
              <a:t>o</a:t>
            </a:r>
            <a:r>
              <a:rPr sz="6600" spc="20" dirty="0">
                <a:solidFill>
                  <a:srgbClr val="FFFFFF"/>
                </a:solidFill>
                <a:cs typeface="Calibri"/>
              </a:rPr>
              <a:t>u</a:t>
            </a:r>
            <a:r>
              <a:rPr sz="6600" spc="40" dirty="0">
                <a:solidFill>
                  <a:srgbClr val="FFFFFF"/>
                </a:solidFill>
                <a:cs typeface="Calibri"/>
              </a:rPr>
              <a:t>!</a:t>
            </a:r>
            <a:endParaRPr sz="6600">
              <a:cs typeface="Calibri"/>
            </a:endParaRPr>
          </a:p>
        </p:txBody>
      </p:sp>
    </p:spTree>
    <p:extLst>
      <p:ext uri="{BB962C8B-B14F-4D97-AF65-F5344CB8AC3E}">
        <p14:creationId xmlns:p14="http://schemas.microsoft.com/office/powerpoint/2010/main" val="13585183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p:cNvSpPr/>
          <p:nvPr/>
        </p:nvSpPr>
        <p:spPr>
          <a:xfrm>
            <a:off x="0" y="0"/>
            <a:ext cx="12192000"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678884" y="603666"/>
            <a:ext cx="8830876" cy="612775"/>
          </a:xfrm>
        </p:spPr>
        <p:txBody>
          <a:bodyPr/>
          <a:lstStyle/>
          <a:p>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PROJECT IS IMPORTANT</a:t>
            </a:r>
            <a:endParaRPr lang="en-I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8800" y="1563315"/>
            <a:ext cx="8382000" cy="1251005"/>
          </a:xfrm>
        </p:spPr>
        <p:txBody>
          <a:bodyPr>
            <a:noAutofit/>
          </a:bodyPr>
          <a:lstStyle/>
          <a:p>
            <a:pPr marL="0" indent="0">
              <a:buNone/>
            </a:pPr>
            <a:r>
              <a:rPr lang="en-US" sz="1800" b="1" dirty="0" smtClean="0">
                <a:effectLst>
                  <a:outerShdw blurRad="38100" dist="38100" dir="2700000" algn="tl">
                    <a:srgbClr val="000000">
                      <a:alpha val="43137"/>
                    </a:srgbClr>
                  </a:outerShdw>
                </a:effectLst>
              </a:rPr>
              <a:t>Rising </a:t>
            </a:r>
            <a:r>
              <a:rPr lang="en-US" sz="1800" b="1" dirty="0">
                <a:effectLst>
                  <a:outerShdw blurRad="38100" dist="38100" dir="2700000" algn="tl">
                    <a:srgbClr val="000000">
                      <a:alpha val="43137"/>
                    </a:srgbClr>
                  </a:outerShdw>
                </a:effectLst>
              </a:rPr>
              <a:t>Importance of Mental Health</a:t>
            </a:r>
          </a:p>
          <a:p>
            <a:r>
              <a:rPr lang="en-US" sz="1800" dirty="0"/>
              <a:t>Mental health issues are increasingly prevalent, with millions affected </a:t>
            </a:r>
            <a:r>
              <a:rPr lang="en-US" sz="1800" dirty="0" smtClean="0"/>
              <a:t>worldwide.</a:t>
            </a:r>
          </a:p>
          <a:p>
            <a:pPr marL="0" indent="0">
              <a:buNone/>
            </a:pPr>
            <a:r>
              <a:rPr lang="en-US" sz="1800" b="1" dirty="0" smtClean="0">
                <a:effectLst>
                  <a:outerShdw blurRad="38100" dist="38100" dir="2700000" algn="tl">
                    <a:srgbClr val="000000">
                      <a:alpha val="43137"/>
                    </a:srgbClr>
                  </a:outerShdw>
                </a:effectLst>
              </a:rPr>
              <a:t>Improved </a:t>
            </a:r>
            <a:r>
              <a:rPr lang="en-US" sz="1800" b="1" dirty="0">
                <a:effectLst>
                  <a:outerShdw blurRad="38100" dist="38100" dir="2700000" algn="tl">
                    <a:srgbClr val="000000">
                      <a:alpha val="43137"/>
                    </a:srgbClr>
                  </a:outerShdw>
                </a:effectLst>
              </a:rPr>
              <a:t>Quality of Life</a:t>
            </a:r>
            <a:endParaRPr lang="en-US" sz="1800" dirty="0">
              <a:effectLst>
                <a:outerShdw blurRad="38100" dist="38100" dir="2700000" algn="tl">
                  <a:srgbClr val="000000">
                    <a:alpha val="43137"/>
                  </a:srgbClr>
                </a:outerShdw>
              </a:effectLst>
            </a:endParaRPr>
          </a:p>
          <a:p>
            <a:r>
              <a:rPr lang="en-US" sz="1800" dirty="0"/>
              <a:t>Early prediction supports individuals in managing stress, emotions, and mental well-being effectively, improving their overall life </a:t>
            </a:r>
            <a:r>
              <a:rPr lang="en-US" sz="1800" dirty="0" smtClean="0"/>
              <a:t>satisfaction.</a:t>
            </a:r>
          </a:p>
          <a:p>
            <a:pPr marL="0" indent="0">
              <a:buNone/>
            </a:pPr>
            <a:r>
              <a:rPr lang="en-US" sz="1800" b="1" dirty="0" smtClean="0">
                <a:effectLst>
                  <a:outerShdw blurRad="38100" dist="38100" dir="2700000" algn="tl">
                    <a:srgbClr val="000000">
                      <a:alpha val="43137"/>
                    </a:srgbClr>
                  </a:outerShdw>
                </a:effectLst>
              </a:rPr>
              <a:t>Workplace </a:t>
            </a:r>
            <a:r>
              <a:rPr lang="en-US" sz="1800" b="1" dirty="0">
                <a:effectLst>
                  <a:outerShdw blurRad="38100" dist="38100" dir="2700000" algn="tl">
                    <a:srgbClr val="000000">
                      <a:alpha val="43137"/>
                    </a:srgbClr>
                  </a:outerShdw>
                </a:effectLst>
              </a:rPr>
              <a:t>Productivity and Employee Well-being</a:t>
            </a:r>
            <a:endParaRPr lang="en-US" sz="1800" dirty="0">
              <a:effectLst>
                <a:outerShdw blurRad="38100" dist="38100" dir="2700000" algn="tl">
                  <a:srgbClr val="000000">
                    <a:alpha val="43137"/>
                  </a:srgbClr>
                </a:outerShdw>
              </a:effectLst>
            </a:endParaRPr>
          </a:p>
          <a:p>
            <a:r>
              <a:rPr lang="en-US" sz="1800" dirty="0"/>
              <a:t>Predictive tools help employers monitor and improve employee wellness, reducing absenteeism and enhancing workplace productivity.</a:t>
            </a:r>
          </a:p>
          <a:p>
            <a:pPr marL="0" indent="0">
              <a:buNone/>
            </a:pPr>
            <a:r>
              <a:rPr lang="en-IN" sz="1800" b="1" dirty="0">
                <a:effectLst>
                  <a:outerShdw blurRad="38100" dist="38100" dir="2700000" algn="tl">
                    <a:srgbClr val="000000">
                      <a:alpha val="43137"/>
                    </a:srgbClr>
                  </a:outerShdw>
                </a:effectLst>
              </a:rPr>
              <a:t>Enhances Academic </a:t>
            </a:r>
            <a:r>
              <a:rPr lang="en-IN" sz="1800" b="1" dirty="0" smtClean="0">
                <a:effectLst>
                  <a:outerShdw blurRad="38100" dist="38100" dir="2700000" algn="tl">
                    <a:srgbClr val="000000">
                      <a:alpha val="43137"/>
                    </a:srgbClr>
                  </a:outerShdw>
                </a:effectLst>
              </a:rPr>
              <a:t>Performance</a:t>
            </a:r>
          </a:p>
          <a:p>
            <a:r>
              <a:rPr lang="en-US" sz="1800" dirty="0" smtClean="0"/>
              <a:t>Predicting </a:t>
            </a:r>
            <a:r>
              <a:rPr lang="en-US" sz="1800" dirty="0"/>
              <a:t>mental health issues helps identify signs of stress caused by academic pressure, deadlines, and exams</a:t>
            </a:r>
            <a:r>
              <a:rPr lang="en-US" sz="1800" dirty="0" smtClean="0"/>
              <a:t>.</a:t>
            </a:r>
          </a:p>
          <a:p>
            <a:r>
              <a:rPr lang="en-US" sz="1800" dirty="0"/>
              <a:t>Early prediction helps maintain a healthy balance between academic and personal life.</a:t>
            </a:r>
          </a:p>
          <a:p>
            <a:endParaRPr lang="en-US" sz="1800" dirty="0" smtClean="0"/>
          </a:p>
          <a:p>
            <a:endParaRPr lang="en-US" sz="1800" dirty="0"/>
          </a:p>
          <a:p>
            <a:pPr marL="0" indent="0">
              <a:buNone/>
            </a:pPr>
            <a:endParaRPr lang="en-IN"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3420" y="1563315"/>
            <a:ext cx="3429000" cy="3429000"/>
          </a:xfrm>
          <a:prstGeom prst="rect">
            <a:avLst/>
          </a:prstGeom>
        </p:spPr>
      </p:pic>
    </p:spTree>
    <p:extLst>
      <p:ext uri="{BB962C8B-B14F-4D97-AF65-F5344CB8AC3E}">
        <p14:creationId xmlns:p14="http://schemas.microsoft.com/office/powerpoint/2010/main" val="306124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2"/>
          <p:cNvSpPr/>
          <p:nvPr/>
        </p:nvSpPr>
        <p:spPr>
          <a:xfrm>
            <a:off x="0" y="0"/>
            <a:ext cx="12177132" cy="615696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sp>
      <p:sp>
        <p:nvSpPr>
          <p:cNvPr id="9" name="Rectangle 8"/>
          <p:cNvSpPr/>
          <p:nvPr/>
        </p:nvSpPr>
        <p:spPr>
          <a:xfrm>
            <a:off x="1234812" y="-411574"/>
            <a:ext cx="6197600" cy="1186030"/>
          </a:xfrm>
          <a:prstGeom prst="rect">
            <a:avLst/>
          </a:prstGeom>
        </p:spPr>
        <p:txBody>
          <a:bodyPr wrap="square">
            <a:spAutoFit/>
          </a:bodyPr>
          <a:lstStyle/>
          <a:p>
            <a:pPr>
              <a:lnSpc>
                <a:spcPts val="10418"/>
              </a:lnSpc>
              <a:spcBef>
                <a:spcPct val="0"/>
              </a:spcBef>
            </a:pPr>
            <a:r>
              <a:rPr lang="en-US" sz="3200" b="1" i="1" dirty="0" smtClean="0">
                <a:solidFill>
                  <a:schemeClr val="tx1">
                    <a:lumMod val="90000"/>
                    <a:lumOff val="10000"/>
                  </a:schemeClr>
                </a:solidFill>
                <a:effectLst>
                  <a:outerShdw blurRad="38100" dist="38100" dir="2700000" algn="tl">
                    <a:srgbClr val="000000">
                      <a:alpha val="43137"/>
                    </a:srgbClr>
                  </a:outerShdw>
                </a:effectLst>
                <a:latin typeface="League Spartan"/>
                <a:ea typeface="League Spartan"/>
                <a:cs typeface="League Spartan"/>
                <a:sym typeface="League Spartan"/>
              </a:rPr>
              <a:t>PROJECT OVERVIEW </a:t>
            </a:r>
            <a:endParaRPr lang="en-US" sz="3200" b="1" i="1" dirty="0">
              <a:solidFill>
                <a:schemeClr val="tx1">
                  <a:lumMod val="90000"/>
                  <a:lumOff val="10000"/>
                </a:schemeClr>
              </a:solidFill>
              <a:effectLst>
                <a:outerShdw blurRad="38100" dist="38100" dir="2700000" algn="tl">
                  <a:srgbClr val="000000">
                    <a:alpha val="43137"/>
                  </a:srgbClr>
                </a:outerShdw>
              </a:effectLst>
              <a:latin typeface="League Spartan"/>
              <a:ea typeface="League Spartan"/>
              <a:cs typeface="League Spartan"/>
              <a:sym typeface="League Spartan"/>
            </a:endParaRPr>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b="9134"/>
          <a:stretch/>
        </p:blipFill>
        <p:spPr>
          <a:xfrm>
            <a:off x="6548492" y="1"/>
            <a:ext cx="5628640" cy="6156960"/>
          </a:xfrm>
          <a:prstGeom prst="rect">
            <a:avLst/>
          </a:prstGeom>
        </p:spPr>
      </p:pic>
      <p:sp>
        <p:nvSpPr>
          <p:cNvPr id="20" name="Rectangle 2"/>
          <p:cNvSpPr>
            <a:spLocks noChangeArrowheads="1"/>
          </p:cNvSpPr>
          <p:nvPr/>
        </p:nvSpPr>
        <p:spPr bwMode="auto">
          <a:xfrm>
            <a:off x="251044" y="805998"/>
            <a:ext cx="6185688"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r>
              <a:rPr lang="en-US" altLang="en-US" b="1" i="1"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Datasets</a:t>
            </a:r>
            <a:endParaRPr kumimoji="0" lang="en-US" altLang="en-US" b="1" i="1" u="sng"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Sentiment Dataset</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53,043 entries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text based statements and sentiment labels.</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Student Depression Dataset</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27,901 entries</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18</a:t>
            </a:r>
            <a:r>
              <a:rPr kumimoji="0" lang="en-US" altLang="en-US" sz="1600" b="0"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columns</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including dietary habits, depression levels, academic pressure, sleep duration, and mental health-related factors. </a:t>
            </a:r>
          </a:p>
          <a:p>
            <a:pPr marR="0" lvl="0" defTabSz="914400" rtl="0" eaLnBrk="0" fontAlgn="base" latinLnBrk="0" hangingPunct="0">
              <a:lnSpc>
                <a:spcPct val="100000"/>
              </a:lnSpc>
              <a:spcBef>
                <a:spcPct val="0"/>
              </a:spcBef>
              <a:spcAft>
                <a:spcPct val="0"/>
              </a:spcAft>
              <a:buClrTx/>
              <a:buSzTx/>
              <a:tabLst/>
            </a:pPr>
            <a:r>
              <a:rPr lang="en-US" altLang="en-US" b="1" i="1"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Targets</a:t>
            </a:r>
          </a:p>
        </p:txBody>
      </p:sp>
      <p:sp>
        <p:nvSpPr>
          <p:cNvPr id="21" name="Rectangle 3"/>
          <p:cNvSpPr>
            <a:spLocks noChangeArrowheads="1"/>
          </p:cNvSpPr>
          <p:nvPr/>
        </p:nvSpPr>
        <p:spPr bwMode="auto">
          <a:xfrm flipH="1">
            <a:off x="251043" y="2702537"/>
            <a:ext cx="6878319"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Depression Sentiment Dataset: </a:t>
            </a:r>
            <a:r>
              <a:rPr kumimoji="0" lang="en-US" altLang="en-US" sz="160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status with categories like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Normal</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 Suicidal  </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Anxiety</a:t>
            </a:r>
            <a:r>
              <a:rPr lang="en-US" altLang="en-US" sz="1600" b="1"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Bipolar</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Personality disorder</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kumimoji="0" lang="en-US" altLang="en-US" sz="1600" b="0"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Student Depression Dataset: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focuses on Health Condition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Unhealthy-</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Moderate</a:t>
            </a:r>
            <a:r>
              <a:rPr lang="en-US" alt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Healthy</a:t>
            </a:r>
            <a:r>
              <a:rPr lang="en-US" alt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binary Depression column:</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Yes</a:t>
            </a:r>
            <a:r>
              <a:rPr kumimoji="0" lang="en-US" altLang="en-US" sz="1600" b="1" i="0" u="none" strike="noStrike" cap="none" normalizeH="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kumimoji="0" lang="en-US" altLang="en-US" sz="1600" b="1"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a:t>
            </a:r>
            <a:r>
              <a:rPr kumimoji="0" lang="en-US" altLang="en-US" sz="1600" b="0" i="0" u="none"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lang="en-US" altLang="en-US" b="1" i="1" u="sng"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p>
          <a:p>
            <a:pPr marL="285750" lvl="0" indent="-285750" eaLnBrk="0" fontAlgn="base" hangingPunct="0">
              <a:spcBef>
                <a:spcPct val="0"/>
              </a:spcBef>
              <a:spcAft>
                <a:spcPct val="0"/>
              </a:spcAft>
              <a:buFont typeface="Arial" panose="020B0604020202020204" pitchFamily="34" charset="0"/>
              <a:buChar char="•"/>
            </a:pP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Various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techniques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were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applied to classify student depression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and Dietary Habit ,while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Long Short-Term Memory (LSTM) was utilized for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sentiment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analysis</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kumimoji="0" lang="en-US" altLang="en-US" b="1" i="1" u="sng" strike="noStrike" cap="none" normalizeH="0" baseline="0" dirty="0" smtClean="0">
                <a:ln>
                  <a:noFill/>
                </a:ln>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a:t>
            </a:r>
            <a:endParaRPr lang="en-US" altLang="en-US" b="1" i="1" u="sng"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251043" y="5262637"/>
            <a:ext cx="6480330" cy="830997"/>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deployment, I utilized </a:t>
            </a:r>
            <a:r>
              <a:rPr lang="en-US" sz="1600" dirty="0" smtClean="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Streamlet </a:t>
            </a:r>
            <a:r>
              <a:rPr lang="en-US"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predict mental health outcomes using the model. The user data submitted to the model is stored in both MongoDB and Excel for further analysis and record-keeping.</a:t>
            </a:r>
            <a:endParaRPr lang="en-IN" sz="1600" dirty="0">
              <a:solidFill>
                <a:schemeClr val="bg2">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8045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920" y="0"/>
            <a:ext cx="8869680" cy="518159"/>
          </a:xfrm>
        </p:spPr>
        <p:txBody>
          <a:bodyPr>
            <a:normAutofit/>
          </a:bodyPr>
          <a:lstStyle/>
          <a:p>
            <a:pPr algn="ctr"/>
            <a:r>
              <a:rPr lang="en-US" i="1" dirty="0" smtClean="0">
                <a:effectLst>
                  <a:outerShdw blurRad="38100" dist="38100" dir="2700000" algn="tl">
                    <a:srgbClr val="000000">
                      <a:alpha val="43137"/>
                    </a:srgbClr>
                  </a:outerShdw>
                </a:effectLst>
              </a:rPr>
              <a:t>EXPLORATION DATA </a:t>
            </a:r>
            <a:endParaRPr lang="en-IN" i="1" dirty="0">
              <a:effectLst>
                <a:outerShdw blurRad="38100" dist="38100" dir="2700000" algn="tl">
                  <a:srgbClr val="000000">
                    <a:alpha val="43137"/>
                  </a:srgbClr>
                </a:outerShdw>
              </a:effectLst>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02639"/>
            <a:ext cx="4104640" cy="3233916"/>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61960" y="802639"/>
            <a:ext cx="4104640" cy="3603914"/>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2240" y="842879"/>
            <a:ext cx="3881120" cy="3233916"/>
          </a:xfrm>
          <a:prstGeom prst="rect">
            <a:avLst/>
          </a:prstGeom>
        </p:spPr>
      </p:pic>
      <p:sp>
        <p:nvSpPr>
          <p:cNvPr id="14" name="Rectangle 1"/>
          <p:cNvSpPr>
            <a:spLocks noChangeArrowheads="1"/>
          </p:cNvSpPr>
          <p:nvPr/>
        </p:nvSpPr>
        <p:spPr bwMode="auto">
          <a:xfrm>
            <a:off x="8036560" y="4271918"/>
            <a:ext cx="415544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Right-skewed distribution, with most individuals aged between 20-30.</a:t>
            </a:r>
          </a:p>
          <a:p>
            <a:pPr marL="285750" lvl="0" indent="-285750" eaLnBrk="0" fontAlgn="base" hangingPunct="0">
              <a:spcBef>
                <a:spcPct val="0"/>
              </a:spcBef>
              <a:spcAft>
                <a:spcPct val="0"/>
              </a:spcAft>
              <a:buFont typeface="Arial" panose="020B0604020202020204" pitchFamily="34" charset="0"/>
              <a:buChar char="•"/>
            </a:pPr>
            <a:r>
              <a:rPr lang="en-US" altLang="en-US" sz="1400" dirty="0" smtClean="0">
                <a:latin typeface="Times New Roman" panose="02020603050405020304" pitchFamily="18" charset="0"/>
                <a:cs typeface="Times New Roman" panose="02020603050405020304" pitchFamily="18" charset="0"/>
              </a:rPr>
              <a:t>Right-skewed </a:t>
            </a:r>
            <a:r>
              <a:rPr lang="en-US" altLang="en-US" sz="1400" dirty="0">
                <a:latin typeface="Times New Roman" panose="02020603050405020304" pitchFamily="18" charset="0"/>
                <a:cs typeface="Times New Roman" panose="02020603050405020304" pitchFamily="18" charset="0"/>
              </a:rPr>
              <a:t>distribution, with most individuals studying/working around 4-6 </a:t>
            </a:r>
            <a:r>
              <a:rPr lang="en-US" altLang="en-US" sz="1400" dirty="0" smtClean="0">
                <a:latin typeface="Times New Roman" panose="02020603050405020304" pitchFamily="18" charset="0"/>
                <a:cs typeface="Times New Roman" panose="02020603050405020304" pitchFamily="18" charset="0"/>
              </a:rPr>
              <a:t>hours</a:t>
            </a:r>
          </a:p>
          <a:p>
            <a:pPr marL="285750" lvl="0" indent="-285750" eaLnBrk="0" fontAlgn="base" hangingPunct="0">
              <a:spcBef>
                <a:spcPct val="0"/>
              </a:spcBef>
              <a:spcAft>
                <a:spcPct val="0"/>
              </a:spcAft>
              <a:buFont typeface="Arial" panose="020B0604020202020204" pitchFamily="34" charset="0"/>
              <a:buChar char="•"/>
            </a:pPr>
            <a:r>
              <a:rPr lang="en-US" altLang="en-US" sz="1400" dirty="0" smtClean="0">
                <a:latin typeface="Times New Roman" panose="02020603050405020304" pitchFamily="18" charset="0"/>
                <a:cs typeface="Times New Roman" panose="02020603050405020304" pitchFamily="18" charset="0"/>
              </a:rPr>
              <a:t>Highly </a:t>
            </a:r>
            <a:r>
              <a:rPr lang="en-US" altLang="en-US" sz="1400" dirty="0">
                <a:latin typeface="Times New Roman" panose="02020603050405020304" pitchFamily="18" charset="0"/>
                <a:cs typeface="Times New Roman" panose="02020603050405020304" pitchFamily="18" charset="0"/>
              </a:rPr>
              <a:t>skewed to the left, with most individuals scoring close to 0</a:t>
            </a:r>
            <a:r>
              <a:rPr lang="en-US" altLang="en-US" sz="1400" dirty="0" smtClean="0">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Font typeface="Arial" panose="020B0604020202020204" pitchFamily="34" charset="0"/>
              <a:buChar char="•"/>
            </a:pPr>
            <a:r>
              <a:rPr lang="en-US" altLang="en-US" sz="1400" dirty="0" smtClean="0">
                <a:latin typeface="Times New Roman" panose="02020603050405020304" pitchFamily="18" charset="0"/>
                <a:cs typeface="Times New Roman" panose="02020603050405020304" pitchFamily="18" charset="0"/>
              </a:rPr>
              <a:t>From this analysis job Satisfaction and Work pressure can be </a:t>
            </a:r>
            <a:r>
              <a:rPr lang="en-US" altLang="en-US" sz="1400" dirty="0" err="1" smtClean="0">
                <a:latin typeface="Times New Roman" panose="02020603050405020304" pitchFamily="18" charset="0"/>
                <a:cs typeface="Times New Roman" panose="02020603050405020304" pitchFamily="18" charset="0"/>
              </a:rPr>
              <a:t>droped</a:t>
            </a:r>
            <a:endParaRPr lang="en-US" altLang="en-US" sz="1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16"/>
          <p:cNvSpPr/>
          <p:nvPr/>
        </p:nvSpPr>
        <p:spPr>
          <a:xfrm>
            <a:off x="4419600" y="4140842"/>
            <a:ext cx="2946400" cy="830997"/>
          </a:xfrm>
          <a:prstGeom prst="rect">
            <a:avLst/>
          </a:prstGeom>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Age and Work Pressure</a:t>
            </a:r>
            <a:r>
              <a:rPr lang="en-US" sz="1600" dirty="0">
                <a:latin typeface="Times New Roman" panose="02020603050405020304" pitchFamily="18" charset="0"/>
                <a:cs typeface="Times New Roman" panose="02020603050405020304" pitchFamily="18" charset="0"/>
              </a:rPr>
              <a:t>: Show significant outliers</a:t>
            </a:r>
            <a:r>
              <a:rPr lang="en-US"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18" name="Rectangle 17"/>
          <p:cNvSpPr/>
          <p:nvPr/>
        </p:nvSpPr>
        <p:spPr>
          <a:xfrm>
            <a:off x="89356" y="4140842"/>
            <a:ext cx="4259124" cy="2631490"/>
          </a:xfrm>
          <a:prstGeom prst="rect">
            <a:avLst/>
          </a:prstGeom>
        </p:spPr>
        <p:txBody>
          <a:bodyPr wrap="square">
            <a:spAutoFit/>
          </a:bodyPr>
          <a:lstStyle/>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 nearly equal representation of males and females in the dataset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Students make up the largest group in the dataset.</a:t>
            </a:r>
          </a:p>
          <a:p>
            <a:pPr marL="285750" indent="-28575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Other professions like engineers, doctors, and teachers also have notable representation.</a:t>
            </a:r>
          </a:p>
          <a:p>
            <a:pPr marL="285750" lvl="0" indent="-285750" eaLnBrk="0" fontAlgn="base" hangingPunct="0">
              <a:spcBef>
                <a:spcPct val="0"/>
              </a:spcBef>
              <a:spcAft>
                <a:spcPct val="0"/>
              </a:spcAft>
              <a:buFont typeface="Arial" panose="020B0604020202020204" pitchFamily="34" charset="0"/>
              <a:buChar char="•"/>
            </a:pPr>
            <a:r>
              <a:rPr lang="en-US" altLang="en-US" sz="1500" dirty="0">
                <a:latin typeface="Times New Roman" panose="02020603050405020304" pitchFamily="18" charset="0"/>
                <a:cs typeface="Times New Roman" panose="02020603050405020304" pitchFamily="18" charset="0"/>
              </a:rPr>
              <a:t>Nearly equal distribution between individuals reporting </a:t>
            </a:r>
            <a:r>
              <a:rPr lang="en-US" altLang="en-US" sz="1500" b="1" dirty="0">
                <a:latin typeface="Times New Roman" panose="02020603050405020304" pitchFamily="18" charset="0"/>
                <a:cs typeface="Times New Roman" panose="02020603050405020304" pitchFamily="18" charset="0"/>
              </a:rPr>
              <a:t>moderate</a:t>
            </a:r>
            <a:r>
              <a:rPr lang="en-US" altLang="en-US" sz="1500" dirty="0">
                <a:latin typeface="Times New Roman" panose="02020603050405020304" pitchFamily="18" charset="0"/>
                <a:cs typeface="Times New Roman" panose="02020603050405020304" pitchFamily="18" charset="0"/>
              </a:rPr>
              <a:t> and </a:t>
            </a:r>
            <a:r>
              <a:rPr lang="en-US" altLang="en-US" sz="1500" b="1" dirty="0">
                <a:latin typeface="Times New Roman" panose="02020603050405020304" pitchFamily="18" charset="0"/>
                <a:cs typeface="Times New Roman" panose="02020603050405020304" pitchFamily="18" charset="0"/>
              </a:rPr>
              <a:t>unhealthy</a:t>
            </a:r>
            <a:r>
              <a:rPr lang="en-US" altLang="en-US" sz="1500" dirty="0">
                <a:latin typeface="Times New Roman" panose="02020603050405020304" pitchFamily="18" charset="0"/>
                <a:cs typeface="Times New Roman" panose="02020603050405020304" pitchFamily="18" charset="0"/>
              </a:rPr>
              <a:t> conditions, with fewer individuals categorized as </a:t>
            </a:r>
            <a:r>
              <a:rPr lang="en-US" altLang="en-US" sz="1500" b="1" dirty="0">
                <a:latin typeface="Times New Roman" panose="02020603050405020304" pitchFamily="18" charset="0"/>
                <a:cs typeface="Times New Roman" panose="02020603050405020304" pitchFamily="18" charset="0"/>
              </a:rPr>
              <a:t>healthy</a:t>
            </a:r>
            <a:r>
              <a:rPr lang="en-US" altLang="en-US" sz="1500" dirty="0">
                <a:latin typeface="Times New Roman" panose="02020603050405020304" pitchFamily="18" charset="0"/>
                <a:cs typeface="Times New Roman" panose="02020603050405020304" pitchFamily="18" charset="0"/>
              </a:rPr>
              <a:t>.</a:t>
            </a:r>
          </a:p>
          <a:p>
            <a:pPr marL="285750" lvl="0" indent="-285750" eaLnBrk="0" fontAlgn="base" hangingPunct="0">
              <a:spcBef>
                <a:spcPct val="0"/>
              </a:spcBef>
              <a:spcAft>
                <a:spcPct val="0"/>
              </a:spcAft>
              <a:buFont typeface="Arial" panose="020B0604020202020204" pitchFamily="34" charset="0"/>
              <a:buChar char="•"/>
            </a:pPr>
            <a:endParaRPr lang="en-US" alt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812800" y="475733"/>
            <a:ext cx="239776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Count Plot</a:t>
            </a:r>
            <a:endParaRPr lang="en-IN" b="1" dirty="0">
              <a:effectLst>
                <a:outerShdw blurRad="38100" dist="38100" dir="2700000" algn="tl">
                  <a:srgbClr val="000000">
                    <a:alpha val="43137"/>
                  </a:srgbClr>
                </a:outerShdw>
              </a:effectLst>
            </a:endParaRPr>
          </a:p>
        </p:txBody>
      </p:sp>
      <p:sp>
        <p:nvSpPr>
          <p:cNvPr id="21" name="TextBox 20"/>
          <p:cNvSpPr txBox="1"/>
          <p:nvPr/>
        </p:nvSpPr>
        <p:spPr>
          <a:xfrm>
            <a:off x="4419600" y="527137"/>
            <a:ext cx="239776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Box Plot</a:t>
            </a:r>
            <a:endParaRPr lang="en-IN" b="1" dirty="0">
              <a:effectLst>
                <a:outerShdw blurRad="38100" dist="38100" dir="2700000" algn="tl">
                  <a:srgbClr val="000000">
                    <a:alpha val="43137"/>
                  </a:srgbClr>
                </a:outerShdw>
              </a:effectLst>
            </a:endParaRPr>
          </a:p>
        </p:txBody>
      </p:sp>
      <p:sp>
        <p:nvSpPr>
          <p:cNvPr id="22" name="TextBox 21"/>
          <p:cNvSpPr txBox="1"/>
          <p:nvPr/>
        </p:nvSpPr>
        <p:spPr>
          <a:xfrm>
            <a:off x="9116060" y="495853"/>
            <a:ext cx="2397760" cy="369332"/>
          </a:xfrm>
          <a:prstGeom prst="rect">
            <a:avLst/>
          </a:prstGeom>
          <a:noFill/>
        </p:spPr>
        <p:txBody>
          <a:bodyPr wrap="square" rtlCol="0">
            <a:spAutoFit/>
          </a:bodyPr>
          <a:lstStyle/>
          <a:p>
            <a:pPr algn="ctr"/>
            <a:r>
              <a:rPr lang="en-US" b="1" dirty="0" smtClean="0">
                <a:effectLst>
                  <a:outerShdw blurRad="38100" dist="38100" dir="2700000" algn="tl">
                    <a:srgbClr val="000000">
                      <a:alpha val="43137"/>
                    </a:srgbClr>
                  </a:outerShdw>
                </a:effectLst>
              </a:rPr>
              <a:t>Hist Plot</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4539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24" y="129863"/>
            <a:ext cx="10834234" cy="612775"/>
          </a:xfrm>
        </p:spPr>
        <p:txBody>
          <a:bodyPr/>
          <a:lstStyle/>
          <a:p>
            <a:pPr algn="ctr"/>
            <a:r>
              <a:rPr lang="en-US" dirty="0" smtClean="0"/>
              <a:t>TARGET EXPLORATION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6441"/>
            <a:ext cx="4451916" cy="4451916"/>
          </a:xfrm>
        </p:spPr>
      </p:pic>
      <p:sp>
        <p:nvSpPr>
          <p:cNvPr id="6" name="TextBox 5"/>
          <p:cNvSpPr txBox="1"/>
          <p:nvPr/>
        </p:nvSpPr>
        <p:spPr>
          <a:xfrm rot="19436055">
            <a:off x="-102171" y="1005785"/>
            <a:ext cx="2673347" cy="523220"/>
          </a:xfrm>
          <a:prstGeom prst="rect">
            <a:avLst/>
          </a:prstGeom>
          <a:noFill/>
        </p:spPr>
        <p:txBody>
          <a:bodyPr wrap="square" rtlCol="0">
            <a:spAutoFit/>
          </a:bodyPr>
          <a:lstStyle/>
          <a:p>
            <a:r>
              <a:rPr lang="en-US" sz="1400" dirty="0" smtClean="0"/>
              <a:t>Depressed</a:t>
            </a:r>
          </a:p>
          <a:p>
            <a:r>
              <a:rPr lang="en-US" sz="1400" dirty="0"/>
              <a:t>Represents </a:t>
            </a:r>
            <a:r>
              <a:rPr lang="en-US" sz="1400" b="1" dirty="0"/>
              <a:t>58.55%</a:t>
            </a:r>
            <a:r>
              <a:rPr lang="en-US" sz="1400" dirty="0"/>
              <a:t> of the data.</a:t>
            </a:r>
            <a:endParaRPr lang="en-IN" sz="1400" dirty="0"/>
          </a:p>
        </p:txBody>
      </p:sp>
      <p:sp>
        <p:nvSpPr>
          <p:cNvPr id="7" name="TextBox 6"/>
          <p:cNvSpPr txBox="1"/>
          <p:nvPr/>
        </p:nvSpPr>
        <p:spPr>
          <a:xfrm rot="1561831">
            <a:off x="3492011" y="1811574"/>
            <a:ext cx="2462603" cy="523220"/>
          </a:xfrm>
          <a:prstGeom prst="rect">
            <a:avLst/>
          </a:prstGeom>
          <a:noFill/>
        </p:spPr>
        <p:txBody>
          <a:bodyPr wrap="square" rtlCol="0">
            <a:spAutoFit/>
          </a:bodyPr>
          <a:lstStyle/>
          <a:p>
            <a:r>
              <a:rPr lang="en-US" sz="1400" dirty="0" smtClean="0"/>
              <a:t>Not Depressed</a:t>
            </a:r>
          </a:p>
          <a:p>
            <a:r>
              <a:rPr lang="en-US" sz="1400" dirty="0"/>
              <a:t>Represents </a:t>
            </a:r>
            <a:r>
              <a:rPr lang="en-US" sz="1400" b="1" dirty="0"/>
              <a:t>41.45%</a:t>
            </a:r>
            <a:r>
              <a:rPr lang="en-US" sz="1400" dirty="0"/>
              <a:t> of the data</a:t>
            </a:r>
            <a:endParaRPr lang="en-IN" sz="1400"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b="5600"/>
          <a:stretch/>
        </p:blipFill>
        <p:spPr>
          <a:xfrm>
            <a:off x="5938521" y="1466473"/>
            <a:ext cx="2467961" cy="3596640"/>
          </a:xfrm>
          <a:prstGeom prst="rect">
            <a:avLst/>
          </a:prstGeom>
        </p:spPr>
      </p:pic>
      <p:cxnSp>
        <p:nvCxnSpPr>
          <p:cNvPr id="10" name="Straight Arrow Connector 9"/>
          <p:cNvCxnSpPr/>
          <p:nvPr/>
        </p:nvCxnSpPr>
        <p:spPr>
          <a:xfrm flipV="1">
            <a:off x="3956545" y="2245360"/>
            <a:ext cx="495371" cy="348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833120" y="1828800"/>
            <a:ext cx="198089" cy="345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00484" y="1466473"/>
            <a:ext cx="3576320" cy="3970318"/>
          </a:xfrm>
          <a:prstGeom prst="rect">
            <a:avLst/>
          </a:prstGeom>
          <a:noFill/>
        </p:spPr>
        <p:txBody>
          <a:bodyPr wrap="square" rtlCol="0">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Categories:</a:t>
            </a:r>
            <a:r>
              <a:rPr lang="en-US" altLang="en-US" dirty="0">
                <a:latin typeface="Arial" panose="020B0604020202020204" pitchFamily="34" charset="0"/>
              </a:rPr>
              <a:t> Health statuses ("Healthy," "Moderate," "Unhealthy," "Others") based on flipper length.</a:t>
            </a:r>
          </a:p>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Counts:</a:t>
            </a:r>
            <a:r>
              <a:rPr lang="en-US" altLang="en-US" dirty="0">
                <a:latin typeface="Arial" panose="020B0604020202020204" pitchFamily="34" charset="0"/>
              </a:rPr>
              <a:t> "Unhealthy" has the highest count, "Others" the least.</a:t>
            </a:r>
          </a:p>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Gender:</a:t>
            </a:r>
            <a:r>
              <a:rPr lang="en-US" altLang="en-US" dirty="0">
                <a:latin typeface="Arial" panose="020B0604020202020204" pitchFamily="34" charset="0"/>
              </a:rPr>
              <a:t> Males (blue) outnumber females (peach) in all groups.</a:t>
            </a:r>
          </a:p>
          <a:p>
            <a:pPr marL="285750" lvl="0" indent="-285750" eaLnBrk="0" fontAlgn="base" hangingPunct="0">
              <a:spcBef>
                <a:spcPct val="0"/>
              </a:spcBef>
              <a:spcAft>
                <a:spcPct val="0"/>
              </a:spcAft>
              <a:buFont typeface="Arial" panose="020B0604020202020204" pitchFamily="34" charset="0"/>
              <a:buChar char="•"/>
            </a:pPr>
            <a:r>
              <a:rPr lang="en-US" altLang="en-US" b="1" dirty="0">
                <a:latin typeface="Arial" panose="020B0604020202020204" pitchFamily="34" charset="0"/>
              </a:rPr>
              <a:t>Insight:</a:t>
            </a:r>
            <a:r>
              <a:rPr lang="en-US" altLang="en-US" dirty="0">
                <a:latin typeface="Arial" panose="020B0604020202020204" pitchFamily="34" charset="0"/>
              </a:rPr>
              <a:t> "Unhealthy" dominates; males are more prevalent overall. </a:t>
            </a:r>
          </a:p>
          <a:p>
            <a:pPr marL="285750" indent="-285750">
              <a:buFont typeface="Arial" panose="020B0604020202020204" pitchFamily="34" charset="0"/>
              <a:buChar char="•"/>
            </a:pPr>
            <a:endParaRPr lang="en-IN" dirty="0"/>
          </a:p>
        </p:txBody>
      </p:sp>
      <p:sp>
        <p:nvSpPr>
          <p:cNvPr id="20" name="TextBox 19"/>
          <p:cNvSpPr txBox="1"/>
          <p:nvPr/>
        </p:nvSpPr>
        <p:spPr>
          <a:xfrm>
            <a:off x="6610702" y="4985609"/>
            <a:ext cx="1046480" cy="246222"/>
          </a:xfrm>
          <a:prstGeom prst="rect">
            <a:avLst/>
          </a:prstGeom>
          <a:noFill/>
        </p:spPr>
        <p:txBody>
          <a:bodyPr wrap="square" rtlCol="0">
            <a:spAutoFit/>
          </a:bodyPr>
          <a:lstStyle/>
          <a:p>
            <a:r>
              <a:rPr lang="en-US" sz="1000" dirty="0" smtClean="0"/>
              <a:t>Dietary Habit</a:t>
            </a:r>
            <a:endParaRPr lang="en-IN" sz="1000" dirty="0"/>
          </a:p>
        </p:txBody>
      </p:sp>
      <p:sp>
        <p:nvSpPr>
          <p:cNvPr id="21" name="TextBox 20"/>
          <p:cNvSpPr txBox="1"/>
          <p:nvPr/>
        </p:nvSpPr>
        <p:spPr>
          <a:xfrm>
            <a:off x="1750764" y="5364387"/>
            <a:ext cx="8375513" cy="646331"/>
          </a:xfrm>
          <a:prstGeom prst="rect">
            <a:avLst/>
          </a:prstGeom>
          <a:noFill/>
        </p:spPr>
        <p:txBody>
          <a:bodyPr wrap="square" rtlCol="0">
            <a:spAutoFit/>
          </a:bodyPr>
          <a:lstStyle/>
          <a:p>
            <a:pPr marL="285750" indent="-285750">
              <a:buFont typeface="Wingdings" panose="05000000000000000000" pitchFamily="2" charset="2"/>
              <a:buChar char="q"/>
            </a:pPr>
            <a:r>
              <a:rPr lang="en-US" b="1" dirty="0" smtClean="0">
                <a:effectLst>
                  <a:outerShdw blurRad="38100" dist="38100" dir="2700000" algn="tl">
                    <a:srgbClr val="000000">
                      <a:alpha val="43137"/>
                    </a:srgbClr>
                  </a:outerShdw>
                </a:effectLst>
              </a:rPr>
              <a:t>Both </a:t>
            </a:r>
            <a:r>
              <a:rPr lang="en-US" b="1" dirty="0">
                <a:effectLst>
                  <a:outerShdw blurRad="38100" dist="38100" dir="2700000" algn="tl">
                    <a:srgbClr val="000000">
                      <a:alpha val="43137"/>
                    </a:srgbClr>
                  </a:outerShdw>
                </a:effectLst>
              </a:rPr>
              <a:t>data needs to be rebalanced using </a:t>
            </a:r>
            <a:r>
              <a:rPr lang="en-US" b="1" dirty="0" smtClean="0">
                <a:effectLst>
                  <a:outerShdw blurRad="38100" dist="38100" dir="2700000" algn="tl">
                    <a:srgbClr val="000000">
                      <a:alpha val="43137"/>
                    </a:srgbClr>
                  </a:outerShdw>
                </a:effectLst>
              </a:rPr>
              <a:t>SMOTE </a:t>
            </a:r>
            <a:r>
              <a:rPr lang="en-US" b="1" dirty="0">
                <a:effectLst>
                  <a:outerShdw blurRad="38100" dist="38100" dir="2700000" algn="tl">
                    <a:srgbClr val="000000">
                      <a:alpha val="43137"/>
                    </a:srgbClr>
                  </a:outerShdw>
                </a:effectLst>
              </a:rPr>
              <a:t>(Synthetic Minority Oversampling Technique) to address class imbalance and enhance analysis accuracy</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223551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
          <p:cNvSpPr/>
          <p:nvPr/>
        </p:nvSpPr>
        <p:spPr>
          <a:xfrm>
            <a:off x="-1" y="0"/>
            <a:ext cx="12192001" cy="6058885"/>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6666" b="-16666"/>
            </a:stretch>
          </a:blipFill>
        </p:spPr>
      </p:sp>
      <p:sp>
        <p:nvSpPr>
          <p:cNvPr id="2" name="Title 1"/>
          <p:cNvSpPr>
            <a:spLocks noGrp="1"/>
          </p:cNvSpPr>
          <p:nvPr>
            <p:ph type="title"/>
          </p:nvPr>
        </p:nvSpPr>
        <p:spPr>
          <a:xfrm>
            <a:off x="121921" y="552866"/>
            <a:ext cx="10834234" cy="612775"/>
          </a:xfrm>
        </p:spPr>
        <p:txBody>
          <a:bodyPr>
            <a:normAutofit/>
          </a:bodyPr>
          <a:lstStyle/>
          <a:p>
            <a:pPr algn="ctr"/>
            <a:r>
              <a:rPr lang="en-US" sz="3600" dirty="0" smtClean="0">
                <a:effectLst>
                  <a:outerShdw blurRad="38100" dist="38100" dir="2700000" algn="tl">
                    <a:srgbClr val="000000">
                      <a:alpha val="43137"/>
                    </a:srgbClr>
                  </a:outerShdw>
                </a:effectLst>
              </a:rPr>
              <a:t>FEATURE SELECTION</a:t>
            </a:r>
            <a:endParaRPr lang="en-IN"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1921" y="1165641"/>
            <a:ext cx="11492010" cy="4398066"/>
          </a:xfrm>
        </p:spPr>
        <p:txBody>
          <a:bodyPr>
            <a:normAutofit/>
          </a:bodyPr>
          <a:lstStyle/>
          <a:p>
            <a:r>
              <a:rPr lang="en-US" sz="1800" dirty="0"/>
              <a:t>The Student Depression Dataset </a:t>
            </a:r>
            <a:r>
              <a:rPr lang="en-US" sz="1800" dirty="0" smtClean="0"/>
              <a:t>consists of </a:t>
            </a:r>
            <a:r>
              <a:rPr lang="en-US" sz="1800" dirty="0"/>
              <a:t>27,901 entries with 18 columns</a:t>
            </a:r>
            <a:r>
              <a:rPr lang="en-US" sz="1800" dirty="0" smtClean="0"/>
              <a:t>.  </a:t>
            </a:r>
          </a:p>
          <a:p>
            <a:r>
              <a:rPr lang="en-US" sz="1800" dirty="0"/>
              <a:t>The bar </a:t>
            </a:r>
            <a:r>
              <a:rPr lang="en-US" sz="1800" dirty="0" smtClean="0"/>
              <a:t>charts </a:t>
            </a:r>
            <a:r>
              <a:rPr lang="en-US" sz="1800" dirty="0"/>
              <a:t>visualizes the feature </a:t>
            </a:r>
            <a:r>
              <a:rPr lang="en-US" sz="1800" dirty="0" smtClean="0"/>
              <a:t>importance.</a:t>
            </a:r>
            <a:r>
              <a:rPr lang="en-US" sz="1800" dirty="0"/>
              <a:t> It ranks features based on their contribution to the model's predictive accuracy. Key observations include</a:t>
            </a:r>
            <a:r>
              <a:rPr lang="en-US" sz="1800" dirty="0" smtClean="0"/>
              <a:t>                                            </a:t>
            </a:r>
          </a:p>
          <a:p>
            <a:pPr marL="0" indent="0">
              <a:buNone/>
            </a:pPr>
            <a:r>
              <a:rPr lang="en-US" sz="1800" dirty="0">
                <a:latin typeface="Book Antiqua" panose="02040602050305030304" pitchFamily="18" charset="0"/>
              </a:rPr>
              <a:t> </a:t>
            </a:r>
            <a:r>
              <a:rPr lang="en-US" sz="1800" dirty="0" smtClean="0">
                <a:latin typeface="Book Antiqua" panose="02040602050305030304" pitchFamily="18" charset="0"/>
              </a:rPr>
              <a:t>                                                                                Depression Feature Importance                                                                                   </a:t>
            </a:r>
            <a:endParaRPr lang="en-IN" sz="1800" dirty="0">
              <a:latin typeface="Book Antiqua" panose="02040602050305030304" pitchFamily="18"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5985"/>
          <a:stretch/>
        </p:blipFill>
        <p:spPr>
          <a:xfrm>
            <a:off x="393829" y="2513504"/>
            <a:ext cx="10580267" cy="3662978"/>
          </a:xfrm>
          <a:prstGeom prst="rect">
            <a:avLst/>
          </a:prstGeom>
        </p:spPr>
      </p:pic>
    </p:spTree>
    <p:extLst>
      <p:ext uri="{BB962C8B-B14F-4D97-AF65-F5344CB8AC3E}">
        <p14:creationId xmlns:p14="http://schemas.microsoft.com/office/powerpoint/2010/main" val="1250942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4" y="0"/>
            <a:ext cx="10834234" cy="612775"/>
          </a:xfrm>
        </p:spPr>
        <p:txBody>
          <a:bodyPr/>
          <a:lstStyle/>
          <a:p>
            <a:pPr algn="ctr"/>
            <a:r>
              <a:rPr lang="en-US" sz="3200" dirty="0">
                <a:effectLst>
                  <a:outerShdw blurRad="38100" dist="38100" dir="2700000" algn="tl">
                    <a:srgbClr val="000000">
                      <a:alpha val="43137"/>
                    </a:srgbClr>
                  </a:outerShdw>
                </a:effectLst>
              </a:rPr>
              <a:t>DATASET EXPLORATION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5810"/>
          <a:stretch/>
        </p:blipFill>
        <p:spPr>
          <a:xfrm>
            <a:off x="91440" y="897255"/>
            <a:ext cx="11165840" cy="3342641"/>
          </a:xfrm>
          <a:prstGeom prst="rect">
            <a:avLst/>
          </a:prstGeom>
        </p:spPr>
      </p:pic>
      <p:sp>
        <p:nvSpPr>
          <p:cNvPr id="5" name="TextBox 4"/>
          <p:cNvSpPr txBox="1"/>
          <p:nvPr/>
        </p:nvSpPr>
        <p:spPr>
          <a:xfrm>
            <a:off x="5176521" y="531098"/>
            <a:ext cx="3586480" cy="369332"/>
          </a:xfrm>
          <a:prstGeom prst="rect">
            <a:avLst/>
          </a:prstGeom>
          <a:noFill/>
        </p:spPr>
        <p:txBody>
          <a:bodyPr wrap="square" rtlCol="0">
            <a:spAutoFit/>
          </a:bodyPr>
          <a:lstStyle/>
          <a:p>
            <a:r>
              <a:rPr lang="en-IN" dirty="0" smtClean="0"/>
              <a:t>Dietary Habits Feature Importance</a:t>
            </a:r>
            <a:endParaRPr lang="en-IN" dirty="0"/>
          </a:p>
        </p:txBody>
      </p:sp>
      <p:sp>
        <p:nvSpPr>
          <p:cNvPr id="6" name="TextBox 5"/>
          <p:cNvSpPr txBox="1"/>
          <p:nvPr/>
        </p:nvSpPr>
        <p:spPr>
          <a:xfrm>
            <a:off x="678884" y="4080747"/>
            <a:ext cx="10708640" cy="2400657"/>
          </a:xfrm>
          <a:prstGeom prst="rect">
            <a:avLst/>
          </a:prstGeom>
          <a:noFill/>
        </p:spPr>
        <p:txBody>
          <a:bodyPr wrap="square" rtlCol="0">
            <a:spAutoFit/>
          </a:bodyPr>
          <a:lstStyle/>
          <a:p>
            <a:pPr marL="285750" indent="-285750">
              <a:buFont typeface="Arial" panose="020B0604020202020204" pitchFamily="34" charset="0"/>
              <a:buChar char="•"/>
            </a:pPr>
            <a:r>
              <a:rPr lang="en-IN" sz="1500" b="1" dirty="0" smtClean="0">
                <a:latin typeface="Times New Roman" panose="02020603050405020304" pitchFamily="18" charset="0"/>
                <a:cs typeface="Times New Roman" panose="02020603050405020304" pitchFamily="18" charset="0"/>
              </a:rPr>
              <a:t>Features Selected = (Gender, Age, Have </a:t>
            </a:r>
            <a:r>
              <a:rPr lang="en-IN" sz="1500" b="1" dirty="0">
                <a:latin typeface="Times New Roman" panose="02020603050405020304" pitchFamily="18" charset="0"/>
                <a:cs typeface="Times New Roman" panose="02020603050405020304" pitchFamily="18" charset="0"/>
              </a:rPr>
              <a:t>you ever had suicidal thoughts </a:t>
            </a:r>
            <a:r>
              <a:rPr lang="en-IN" sz="1500" b="1" dirty="0" smtClean="0">
                <a:latin typeface="Times New Roman" panose="02020603050405020304" pitchFamily="18" charset="0"/>
                <a:cs typeface="Times New Roman" panose="02020603050405020304" pitchFamily="18" charset="0"/>
              </a:rPr>
              <a:t>?,Financial Stress, CGPA, Academic Pressure , Degree, Work/Study Hours, Sleep Duration)</a:t>
            </a:r>
            <a:endParaRPr lang="en-IN"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500" b="1" dirty="0" smtClean="0">
                <a:latin typeface="Times New Roman" panose="02020603050405020304" pitchFamily="18" charset="0"/>
                <a:cs typeface="Times New Roman" panose="02020603050405020304" pitchFamily="18" charset="0"/>
              </a:rPr>
              <a:t>Target = (Depression , Dietary Habit)</a:t>
            </a:r>
          </a:p>
          <a:p>
            <a:pPr marL="285750" indent="-285750">
              <a:buFont typeface="Arial" panose="020B0604020202020204" pitchFamily="34" charset="0"/>
              <a:buChar char="•"/>
            </a:pPr>
            <a:endParaRPr lang="en-IN" sz="1500" b="1"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smtClean="0">
                <a:latin typeface="Times New Roman" panose="02020603050405020304" pitchFamily="18" charset="0"/>
                <a:cs typeface="Times New Roman" panose="02020603050405020304" pitchFamily="18" charset="0"/>
              </a:rPr>
              <a:t>City: </a:t>
            </a:r>
            <a:r>
              <a:rPr lang="en-US" sz="1500" dirty="0" smtClean="0">
                <a:latin typeface="Times New Roman" panose="02020603050405020304" pitchFamily="18" charset="0"/>
                <a:cs typeface="Times New Roman" panose="02020603050405020304" pitchFamily="18" charset="0"/>
              </a:rPr>
              <a:t>While </a:t>
            </a:r>
            <a:r>
              <a:rPr lang="en-US" sz="1500" dirty="0">
                <a:latin typeface="Times New Roman" panose="02020603050405020304" pitchFamily="18" charset="0"/>
                <a:cs typeface="Times New Roman" panose="02020603050405020304" pitchFamily="18" charset="0"/>
              </a:rPr>
              <a:t>city might seem relevant, it could be a noisy feature if the data isn't granular enough. If the target variable doesn't vary significantly across cities, or if there's a lack of data for certain cities, it might not be a useful </a:t>
            </a:r>
            <a:r>
              <a:rPr lang="en-US" sz="1500" dirty="0" smtClean="0">
                <a:latin typeface="Times New Roman" panose="02020603050405020304" pitchFamily="18" charset="0"/>
                <a:cs typeface="Times New Roman" panose="02020603050405020304" pitchFamily="18" charset="0"/>
              </a:rPr>
              <a:t>predictor</a:t>
            </a:r>
            <a:endParaRPr lang="en-US" sz="15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5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00" b="1" dirty="0">
                <a:latin typeface="Times New Roman" panose="02020603050405020304" pitchFamily="18" charset="0"/>
                <a:cs typeface="Times New Roman" panose="02020603050405020304" pitchFamily="18" charset="0"/>
              </a:rPr>
              <a:t>ID:</a:t>
            </a:r>
            <a:r>
              <a:rPr lang="en-US" sz="1500" dirty="0">
                <a:latin typeface="Times New Roman" panose="02020603050405020304" pitchFamily="18" charset="0"/>
                <a:cs typeface="Times New Roman" panose="02020603050405020304" pitchFamily="18" charset="0"/>
              </a:rPr>
              <a:t> If the ID feature is somehow related to the target variable in a way that wouldn't be available in real-world scenarios, using it could lead to data leakage. This means your model would perform well on the training data but poorly on new, unseen data.</a:t>
            </a:r>
          </a:p>
          <a:p>
            <a:pPr marL="285750" indent="-285750">
              <a:buFont typeface="Arial" panose="020B0604020202020204" pitchFamily="34" charset="0"/>
              <a:buChar char="•"/>
            </a:pPr>
            <a:endParaRPr lang="en-IN" sz="1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015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p:cNvSpPr/>
          <p:nvPr/>
        </p:nvSpPr>
        <p:spPr>
          <a:xfrm>
            <a:off x="0" y="-71120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16666" b="-16666"/>
            </a:stretch>
          </a:blipFill>
        </p:spPr>
      </p:sp>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3" y="239474"/>
            <a:ext cx="10834234" cy="612775"/>
          </a:xfrm>
        </p:spPr>
        <p:txBody>
          <a:bodyPr>
            <a:normAutofit/>
          </a:bodyPr>
          <a:lstStyle/>
          <a:p>
            <a:pPr algn="ctr"/>
            <a:r>
              <a:rPr lang="en-IN" dirty="0" smtClean="0">
                <a:effectLst>
                  <a:outerShdw blurRad="38100" dist="38100" dir="2700000" algn="tl">
                    <a:srgbClr val="000000">
                      <a:alpha val="43137"/>
                    </a:srgbClr>
                  </a:outerShdw>
                </a:effectLst>
                <a:latin typeface="League Spartan" panose="020B0604020202020204" charset="0"/>
                <a:cs typeface="Times New Roman" panose="02020603050405020304" pitchFamily="18" charset="0"/>
              </a:rPr>
              <a:t>PROJECT FRAMEWORK</a:t>
            </a:r>
            <a:endParaRPr lang="en-US" dirty="0">
              <a:effectLst>
                <a:outerShdw blurRad="38100" dist="38100" dir="2700000" algn="tl">
                  <a:srgbClr val="000000">
                    <a:alpha val="43137"/>
                  </a:srgbClr>
                </a:outerShdw>
              </a:effectLst>
              <a:latin typeface="League Spartan" panose="020B0604020202020204" charset="0"/>
              <a:cs typeface="Times New Roman" panose="02020603050405020304" pitchFamily="18" charset="0"/>
            </a:endParaRPr>
          </a:p>
        </p:txBody>
      </p:sp>
      <p:pic>
        <p:nvPicPr>
          <p:cNvPr id="3" name="Content Placeholder 2"/>
          <p:cNvPicPr>
            <a:picLocks noGrp="1" noChangeAspect="1"/>
          </p:cNvPicPr>
          <p:nvPr>
            <p:ph idx="1"/>
          </p:nvPr>
        </p:nvPicPr>
        <p:blipFill rotWithShape="1">
          <a:blip r:embed="rId4">
            <a:extLst>
              <a:ext uri="{28A0092B-C50C-407E-A947-70E740481C1C}">
                <a14:useLocalDpi xmlns:a14="http://schemas.microsoft.com/office/drawing/2010/main" val="0"/>
              </a:ext>
            </a:extLst>
          </a:blip>
          <a:srcRect l="1" t="-1" r="35408" b="7415"/>
          <a:stretch/>
        </p:blipFill>
        <p:spPr>
          <a:xfrm>
            <a:off x="1320800" y="1145699"/>
            <a:ext cx="9550400" cy="3792061"/>
          </a:xfrm>
        </p:spPr>
      </p:pic>
      <p:sp>
        <p:nvSpPr>
          <p:cNvPr id="6" name="Rectangle 5"/>
          <p:cNvSpPr/>
          <p:nvPr/>
        </p:nvSpPr>
        <p:spPr>
          <a:xfrm>
            <a:off x="1320800" y="1158240"/>
            <a:ext cx="9519920" cy="38100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45992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10353</TotalTime>
  <Words>1587</Words>
  <Application>Microsoft Office PowerPoint</Application>
  <PresentationFormat>Widescreen</PresentationFormat>
  <Paragraphs>152</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 MT</vt:lpstr>
      <vt:lpstr>Book Antiqua</vt:lpstr>
      <vt:lpstr>Calibri</vt:lpstr>
      <vt:lpstr>Lato Bold</vt:lpstr>
      <vt:lpstr>League Spartan</vt:lpstr>
      <vt:lpstr>Poppins</vt:lpstr>
      <vt:lpstr>Times New Roman</vt:lpstr>
      <vt:lpstr>Wingdings</vt:lpstr>
      <vt:lpstr>BIA Template</vt:lpstr>
      <vt:lpstr>PowerPoint Presentation</vt:lpstr>
      <vt:lpstr>PowerPoint Presentation</vt:lpstr>
      <vt:lpstr>WHY PROJECT IS IMPORTANT</vt:lpstr>
      <vt:lpstr>PowerPoint Presentation</vt:lpstr>
      <vt:lpstr>EXPLORATION DATA </vt:lpstr>
      <vt:lpstr>TARGET EXPLORATION</vt:lpstr>
      <vt:lpstr>FEATURE SELECTION</vt:lpstr>
      <vt:lpstr>DATASET EXPLORATION </vt:lpstr>
      <vt:lpstr>PROJECT FRAMEWORK</vt:lpstr>
      <vt:lpstr>MODEL SELECTION</vt:lpstr>
      <vt:lpstr>WORK      ARCHITECTURE  OF CLASSIFICATION MODEL                </vt:lpstr>
      <vt:lpstr>MODEL CLASSIFICATION REPORT</vt:lpstr>
      <vt:lpstr>CONFUSION MATRIX ANALYSIS</vt:lpstr>
      <vt:lpstr>Why Use LSTM in This Context?</vt:lpstr>
      <vt:lpstr>PROCESSES IN SENTIMENT MODEL</vt:lpstr>
      <vt:lpstr>WORK ARCHITECTURE  OF SENTIMENT MODEL</vt:lpstr>
      <vt:lpstr>RESULTS</vt:lpstr>
      <vt:lpstr>MODEL DEPLOYMENT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RIYAS MOHAMMED</cp:lastModifiedBy>
  <cp:revision>2329</cp:revision>
  <dcterms:created xsi:type="dcterms:W3CDTF">2020-12-23T13:36:00Z</dcterms:created>
  <dcterms:modified xsi:type="dcterms:W3CDTF">2025-01-26T16:25:59Z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