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94" r:id="rId3"/>
    <p:sldId id="396" r:id="rId4"/>
    <p:sldId id="386" r:id="rId5"/>
    <p:sldId id="395" r:id="rId6"/>
    <p:sldId id="331" r:id="rId7"/>
    <p:sldId id="397" r:id="rId8"/>
    <p:sldId id="399" r:id="rId9"/>
    <p:sldId id="398" r:id="rId10"/>
    <p:sldId id="354" r:id="rId11"/>
  </p:sldIdLst>
  <p:sldSz cx="9144000" cy="6858000" type="screen4x3"/>
  <p:notesSz cx="6954838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99"/>
    <a:srgbClr val="003399"/>
    <a:srgbClr val="336600"/>
    <a:srgbClr val="006600"/>
    <a:srgbClr val="DAA600"/>
    <a:srgbClr val="FF6600"/>
    <a:srgbClr val="33CC33"/>
    <a:srgbClr val="003300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86535" autoAdjust="0"/>
  </p:normalViewPr>
  <p:slideViewPr>
    <p:cSldViewPr>
      <p:cViewPr varScale="1">
        <p:scale>
          <a:sx n="64" d="100"/>
          <a:sy n="64" d="100"/>
        </p:scale>
        <p:origin x="153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9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5138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40175" y="0"/>
            <a:ext cx="3013075" cy="465138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F07B270-FACC-431E-B1A2-29A3FDF732D3}" type="datetimeFigureOut">
              <a:rPr lang="en-US"/>
              <a:pPr>
                <a:defRPr/>
              </a:pPr>
              <a:t>8/26/2018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13075" cy="465138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40175" y="8842375"/>
            <a:ext cx="3013075" cy="465138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0D87730-0B29-4FEA-8D9F-87717AD17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1861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5138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5138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8E7E1FD-840C-4A82-9C7B-9D85702AF4C7}" type="datetimeFigureOut">
              <a:rPr lang="en-US"/>
              <a:pPr>
                <a:defRPr/>
              </a:pPr>
              <a:t>8/26/2018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98500"/>
            <a:ext cx="4652962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5138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5138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2B78C10-FBE4-464D-8269-19E71CB819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3102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C6DF69-767A-4523-BA07-5F90E6066910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86514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D453707-EB3D-41BD-BAD7-B9C688B70900}" type="slidenum">
              <a:rPr lang="en-US" altLang="en-US" sz="1200">
                <a:latin typeface="Tahoma" pitchFamily="34" charset="0"/>
              </a:rPr>
              <a:pPr eaLnBrk="1" hangingPunct="1"/>
              <a:t>6</a:t>
            </a:fld>
            <a:endParaRPr lang="en-US" altLang="en-US" sz="1200">
              <a:latin typeface="Tahoma" pitchFamily="34" charset="0"/>
            </a:endParaRPr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9350" y="696913"/>
            <a:ext cx="4656138" cy="3492500"/>
          </a:xfrm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6786" y="4422818"/>
            <a:ext cx="5101266" cy="4188697"/>
          </a:xfrm>
          <a:noFill/>
        </p:spPr>
        <p:txBody>
          <a:bodyPr/>
          <a:lstStyle/>
          <a:p>
            <a:endParaRPr lang="en-US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213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D2D9D-3571-4A85-A89B-413D06823CEE}" type="datetime1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Dr. S. K. Majumdar, SOM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6C8BB9-E430-454B-A479-BDC34F9199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4532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41C1AD-DA25-4A4A-841C-3E408C78C5E1}" type="datetime1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Dr. S. K. Majumdar, SOM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4A3991-1F80-47A8-A4C4-9C05118C13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4864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4E868-40BF-4CD3-BB7C-BD986D0DCE4A}" type="datetime1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Dr. S. K. Majumdar, SOM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7B5BFF-1607-4900-BF0E-D75AE9CABA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654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62484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074CCBC-A97A-4D34-9356-D96C0F141137}" type="datetime1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Dr. S. K. Majumdar, SOM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580407-C539-4765-838B-5EF515C369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5131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DE0C0-A54D-4D9B-A875-897B1D9DEA72}" type="datetime1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Dr. S. K. Majumdar, SOM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8E84F7-63F9-4822-ADB8-934E82BB69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57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2D2D5-E321-4A89-B482-C8AA0ECF6239}" type="datetime1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Dr. S. K. Majumdar, SOM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137918-27AB-4B85-B7D9-3BA3033543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520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0" y="63627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B3B623C-C1CF-4CDF-A794-3BDE99DA6F40}" type="datetime1">
              <a:rPr lang="en-US" smtClean="0"/>
              <a:t>8/26/2018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Dr. S. K. Majumdar, SOM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B1D829-DB27-443F-8634-9847F234CF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902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0" y="61722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51D6717-9364-4AD9-9A5F-9332E57E1643}" type="datetime1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Dr. S. K. Majumdar, SOM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7B0F89-9E8A-46DD-BCC8-540B268DEE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4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0" y="63627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E906A4-A7AF-4181-A8C7-9CF93B2A630D}" type="datetime1">
              <a:rPr lang="en-US" smtClean="0"/>
              <a:t>8/26/2018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Dr. S. K. Majumdar, SOM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485454-148E-4461-8CA7-196C153A6C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7875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68161C-B603-4E00-8836-AB6BE271BFA6}" type="datetime1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Dr. S. K. Majumdar, SOM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797ED3-3D38-4A33-A685-46BE33F43E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959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E8834-B6CA-4FBF-8269-DF485B11C975}" type="datetime1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Dr. S. K. Majumdar, SOM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76EB22-D26A-4468-ACED-F8F598592F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2065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12ACF84-C839-4BE1-B755-CAFA70DC6193}" type="datetime1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Dr. S. K. Majumdar, SOM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12519292-DE8B-4644-8D80-C8F4C8A469E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1" r:id="rId1"/>
    <p:sldLayoutId id="2147484228" r:id="rId2"/>
    <p:sldLayoutId id="2147484222" r:id="rId3"/>
    <p:sldLayoutId id="2147484223" r:id="rId4"/>
    <p:sldLayoutId id="2147484229" r:id="rId5"/>
    <p:sldLayoutId id="2147484230" r:id="rId6"/>
    <p:sldLayoutId id="2147484231" r:id="rId7"/>
    <p:sldLayoutId id="2147484224" r:id="rId8"/>
    <p:sldLayoutId id="2147484225" r:id="rId9"/>
    <p:sldLayoutId id="2147484226" r:id="rId10"/>
    <p:sldLayoutId id="2147484227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qualitystockphotos.com/stock-photo-24680258-red-rose-standing-upright.html?tag=&amp;tags=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914400"/>
            <a:ext cx="8534400" cy="31242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Learnings From the Articles </a:t>
            </a:r>
            <a:r>
              <a:rPr 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/>
            </a:r>
            <a:br>
              <a:rPr 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</a:br>
            <a:r>
              <a:rPr 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of</a:t>
            </a:r>
            <a:r>
              <a:rPr 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/>
            </a:r>
            <a:br>
              <a:rPr 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</a:b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Digital Entrepreneurship</a:t>
            </a:r>
            <a:endParaRPr lang="en-US" sz="4000" b="1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eaLnBrk="1" hangingPunct="1"/>
            <a:r>
              <a:rPr lang="en-US" altLang="en-US" dirty="0" smtClean="0">
                <a:solidFill>
                  <a:schemeClr val="tx1"/>
                </a:solidFill>
                <a:latin typeface="Arial Black" pitchFamily="34" charset="0"/>
              </a:rPr>
              <a:t>Dr. S. K. Majumdar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1600200" y="2590800"/>
            <a:ext cx="4343400" cy="1143000"/>
          </a:xfrm>
        </p:spPr>
        <p:txBody>
          <a:bodyPr/>
          <a:lstStyle/>
          <a:p>
            <a:pPr>
              <a:defRPr/>
            </a:pPr>
            <a:r>
              <a:rPr lang="en-US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Thank You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00E88DD-7E34-4C5D-AB23-DF7D44640C1F}" type="datetime1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S. K. Majumdar, SOM</a:t>
            </a:r>
            <a:endParaRPr lang="en-US"/>
          </a:p>
        </p:txBody>
      </p:sp>
      <p:sp>
        <p:nvSpPr>
          <p:cNvPr id="5120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70FEE4-3FB9-465E-8507-E843B683966E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51206" name="Picture 5" descr="http://cdn5.qualitystockphotos.com/s1/11/122/photo-24680258-red-rose-standing-upright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542034">
            <a:off x="5807075" y="1597025"/>
            <a:ext cx="1589088" cy="244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525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42107"/>
            <a:ext cx="8686800" cy="1143000"/>
          </a:xfrm>
        </p:spPr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Salient Points of Article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 smtClean="0">
                <a:latin typeface="Arial Black" panose="020B0A04020102020204" pitchFamily="34" charset="0"/>
              </a:rPr>
              <a:t>This Article answer One Critical Question:</a:t>
            </a:r>
          </a:p>
          <a:p>
            <a:r>
              <a:rPr lang="en-US" sz="40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Why many Startups fail to Scaleup?	</a:t>
            </a:r>
            <a:endParaRPr lang="en-US" sz="40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74CCBC-A97A-4D34-9356-D96C0F141137}" type="datetime1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S. K. Majumdar, SOM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80407-C539-4765-838B-5EF515C36993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530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42107"/>
            <a:ext cx="8686800" cy="1143000"/>
          </a:xfrm>
        </p:spPr>
        <p:txBody>
          <a:bodyPr/>
          <a:lstStyle/>
          <a:p>
            <a:r>
              <a:rPr lang="en-US" sz="3600" dirty="0" smtClean="0">
                <a:latin typeface="Arial Black" panose="020B0A04020102020204" pitchFamily="34" charset="0"/>
              </a:rPr>
              <a:t>Salient Points of Article 1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sz="2800" dirty="0" smtClean="0">
                <a:latin typeface="Arial Black" panose="020B0A04020102020204" pitchFamily="34" charset="0"/>
              </a:rPr>
              <a:t>According to author: Many Startups fail to see the Big Picture. </a:t>
            </a:r>
          </a:p>
          <a:p>
            <a:pPr lvl="1"/>
            <a:r>
              <a:rPr lang="en-US" sz="2000" dirty="0" smtClean="0">
                <a:latin typeface="Arial Black" panose="020B0A04020102020204" pitchFamily="34" charset="0"/>
              </a:rPr>
              <a:t>Please point out to students that Startups often fail in Enterprise Building phase (Show the LMDE)</a:t>
            </a:r>
          </a:p>
          <a:p>
            <a:r>
              <a:rPr lang="en-US" sz="2800" dirty="0" smtClean="0">
                <a:latin typeface="Arial Black" panose="020B0A04020102020204" pitchFamily="34" charset="0"/>
              </a:rPr>
              <a:t>According to Author They fail to: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latin typeface="Arial Black" panose="020B0A04020102020204" pitchFamily="34" charset="0"/>
              </a:rPr>
              <a:t>Set Meaningful Goals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latin typeface="Arial Black" panose="020B0A04020102020204" pitchFamily="34" charset="0"/>
              </a:rPr>
              <a:t>Formulate Strategy to Achieve the Goal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latin typeface="Arial Black" panose="020B0A04020102020204" pitchFamily="34" charset="0"/>
              </a:rPr>
              <a:t>Execute the set Strategy</a:t>
            </a:r>
            <a:r>
              <a:rPr lang="en-US" sz="2800" dirty="0" smtClean="0">
                <a:latin typeface="Arial Black" panose="020B0A04020102020204" pitchFamily="34" charset="0"/>
              </a:rPr>
              <a:t>	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74CCBC-A97A-4D34-9356-D96C0F141137}" type="datetime1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S. K. Majumdar, SOM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80407-C539-4765-838B-5EF515C36993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312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577" y="76200"/>
            <a:ext cx="8969127" cy="60421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Lifecycle Model of Digital Entrepreneurship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-48334" y="949075"/>
            <a:ext cx="9093038" cy="4865265"/>
            <a:chOff x="-64446" y="122433"/>
            <a:chExt cx="12124051" cy="6487020"/>
          </a:xfrm>
        </p:grpSpPr>
        <p:sp>
          <p:nvSpPr>
            <p:cNvPr id="39" name="TextBox 38"/>
            <p:cNvSpPr txBox="1"/>
            <p:nvPr/>
          </p:nvSpPr>
          <p:spPr>
            <a:xfrm>
              <a:off x="2613087" y="5893525"/>
              <a:ext cx="9309319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anose="020F0704030504030204" pitchFamily="34" charset="0"/>
                </a:rPr>
                <a:t>Innovation to Orchestration to Value Optimization</a:t>
              </a:r>
            </a:p>
          </p:txBody>
        </p:sp>
        <p:sp>
          <p:nvSpPr>
            <p:cNvPr id="4" name="Right Arrow 3"/>
            <p:cNvSpPr/>
            <p:nvPr/>
          </p:nvSpPr>
          <p:spPr>
            <a:xfrm>
              <a:off x="383129" y="2486398"/>
              <a:ext cx="11676476" cy="2250779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r>
                <a:rPr lang="en-US" sz="12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Digital</a:t>
              </a:r>
              <a:r>
                <a:rPr lang="en-US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 </a:t>
              </a:r>
            </a:p>
            <a:p>
              <a:r>
                <a:rPr lang="en-US" sz="12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Platform</a:t>
              </a:r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1640040" y="3186513"/>
              <a:ext cx="10419565" cy="792194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 rot="16504990">
              <a:off x="1506582" y="2313389"/>
              <a:ext cx="921780" cy="49244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Design Criteria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 rot="16564683">
              <a:off x="2113155" y="2430609"/>
              <a:ext cx="675827" cy="338555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Arial Black" panose="020B0A04020102020204" pitchFamily="34" charset="0"/>
                </a:rPr>
                <a:t>Idea</a:t>
              </a:r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10877" y="1934138"/>
              <a:ext cx="2431730" cy="2754522"/>
            </a:xfrm>
            <a:custGeom>
              <a:avLst/>
              <a:gdLst>
                <a:gd name="connsiteX0" fmla="*/ 0 w 4817660"/>
                <a:gd name="connsiteY0" fmla="*/ 2634017 h 3827523"/>
                <a:gd name="connsiteX1" fmla="*/ 150126 w 4817660"/>
                <a:gd name="connsiteY1" fmla="*/ 2593074 h 3827523"/>
                <a:gd name="connsiteX2" fmla="*/ 300251 w 4817660"/>
                <a:gd name="connsiteY2" fmla="*/ 2565779 h 3827523"/>
                <a:gd name="connsiteX3" fmla="*/ 409433 w 4817660"/>
                <a:gd name="connsiteY3" fmla="*/ 2538483 h 3827523"/>
                <a:gd name="connsiteX4" fmla="*/ 545911 w 4817660"/>
                <a:gd name="connsiteY4" fmla="*/ 2552131 h 3827523"/>
                <a:gd name="connsiteX5" fmla="*/ 532263 w 4817660"/>
                <a:gd name="connsiteY5" fmla="*/ 2620370 h 3827523"/>
                <a:gd name="connsiteX6" fmla="*/ 477672 w 4817660"/>
                <a:gd name="connsiteY6" fmla="*/ 2688608 h 3827523"/>
                <a:gd name="connsiteX7" fmla="*/ 436729 w 4817660"/>
                <a:gd name="connsiteY7" fmla="*/ 2661313 h 3827523"/>
                <a:gd name="connsiteX8" fmla="*/ 409433 w 4817660"/>
                <a:gd name="connsiteY8" fmla="*/ 2620370 h 3827523"/>
                <a:gd name="connsiteX9" fmla="*/ 368490 w 4817660"/>
                <a:gd name="connsiteY9" fmla="*/ 2483892 h 3827523"/>
                <a:gd name="connsiteX10" fmla="*/ 382138 w 4817660"/>
                <a:gd name="connsiteY10" fmla="*/ 2265528 h 3827523"/>
                <a:gd name="connsiteX11" fmla="*/ 423081 w 4817660"/>
                <a:gd name="connsiteY11" fmla="*/ 2306471 h 3827523"/>
                <a:gd name="connsiteX12" fmla="*/ 395786 w 4817660"/>
                <a:gd name="connsiteY12" fmla="*/ 2661313 h 3827523"/>
                <a:gd name="connsiteX13" fmla="*/ 382138 w 4817660"/>
                <a:gd name="connsiteY13" fmla="*/ 2702256 h 3827523"/>
                <a:gd name="connsiteX14" fmla="*/ 354842 w 4817660"/>
                <a:gd name="connsiteY14" fmla="*/ 2661313 h 3827523"/>
                <a:gd name="connsiteX15" fmla="*/ 354842 w 4817660"/>
                <a:gd name="connsiteY15" fmla="*/ 2347414 h 3827523"/>
                <a:gd name="connsiteX16" fmla="*/ 409433 w 4817660"/>
                <a:gd name="connsiteY16" fmla="*/ 2197289 h 3827523"/>
                <a:gd name="connsiteX17" fmla="*/ 532263 w 4817660"/>
                <a:gd name="connsiteY17" fmla="*/ 2210937 h 3827523"/>
                <a:gd name="connsiteX18" fmla="*/ 586854 w 4817660"/>
                <a:gd name="connsiteY18" fmla="*/ 2279176 h 3827523"/>
                <a:gd name="connsiteX19" fmla="*/ 614150 w 4817660"/>
                <a:gd name="connsiteY19" fmla="*/ 2320119 h 3827523"/>
                <a:gd name="connsiteX20" fmla="*/ 600502 w 4817660"/>
                <a:gd name="connsiteY20" fmla="*/ 2511188 h 3827523"/>
                <a:gd name="connsiteX21" fmla="*/ 586854 w 4817660"/>
                <a:gd name="connsiteY21" fmla="*/ 2552131 h 3827523"/>
                <a:gd name="connsiteX22" fmla="*/ 573206 w 4817660"/>
                <a:gd name="connsiteY22" fmla="*/ 2606722 h 3827523"/>
                <a:gd name="connsiteX23" fmla="*/ 559559 w 4817660"/>
                <a:gd name="connsiteY23" fmla="*/ 2647665 h 3827523"/>
                <a:gd name="connsiteX24" fmla="*/ 518615 w 4817660"/>
                <a:gd name="connsiteY24" fmla="*/ 2661313 h 3827523"/>
                <a:gd name="connsiteX25" fmla="*/ 504968 w 4817660"/>
                <a:gd name="connsiteY25" fmla="*/ 2620370 h 3827523"/>
                <a:gd name="connsiteX26" fmla="*/ 477672 w 4817660"/>
                <a:gd name="connsiteY26" fmla="*/ 2552131 h 3827523"/>
                <a:gd name="connsiteX27" fmla="*/ 464024 w 4817660"/>
                <a:gd name="connsiteY27" fmla="*/ 2483892 h 3827523"/>
                <a:gd name="connsiteX28" fmla="*/ 477672 w 4817660"/>
                <a:gd name="connsiteY28" fmla="*/ 2320119 h 3827523"/>
                <a:gd name="connsiteX29" fmla="*/ 491320 w 4817660"/>
                <a:gd name="connsiteY29" fmla="*/ 2279176 h 3827523"/>
                <a:gd name="connsiteX30" fmla="*/ 545911 w 4817660"/>
                <a:gd name="connsiteY30" fmla="*/ 2306471 h 3827523"/>
                <a:gd name="connsiteX31" fmla="*/ 600502 w 4817660"/>
                <a:gd name="connsiteY31" fmla="*/ 2429301 h 3827523"/>
                <a:gd name="connsiteX32" fmla="*/ 627797 w 4817660"/>
                <a:gd name="connsiteY32" fmla="*/ 2579426 h 3827523"/>
                <a:gd name="connsiteX33" fmla="*/ 641445 w 4817660"/>
                <a:gd name="connsiteY33" fmla="*/ 2647665 h 3827523"/>
                <a:gd name="connsiteX34" fmla="*/ 627797 w 4817660"/>
                <a:gd name="connsiteY34" fmla="*/ 2934268 h 3827523"/>
                <a:gd name="connsiteX35" fmla="*/ 586854 w 4817660"/>
                <a:gd name="connsiteY35" fmla="*/ 2893325 h 3827523"/>
                <a:gd name="connsiteX36" fmla="*/ 573206 w 4817660"/>
                <a:gd name="connsiteY36" fmla="*/ 2838734 h 3827523"/>
                <a:gd name="connsiteX37" fmla="*/ 559559 w 4817660"/>
                <a:gd name="connsiteY37" fmla="*/ 2797791 h 3827523"/>
                <a:gd name="connsiteX38" fmla="*/ 573206 w 4817660"/>
                <a:gd name="connsiteY38" fmla="*/ 2593074 h 3827523"/>
                <a:gd name="connsiteX39" fmla="*/ 586854 w 4817660"/>
                <a:gd name="connsiteY39" fmla="*/ 2552131 h 3827523"/>
                <a:gd name="connsiteX40" fmla="*/ 641445 w 4817660"/>
                <a:gd name="connsiteY40" fmla="*/ 2511188 h 3827523"/>
                <a:gd name="connsiteX41" fmla="*/ 682388 w 4817660"/>
                <a:gd name="connsiteY41" fmla="*/ 2483892 h 3827523"/>
                <a:gd name="connsiteX42" fmla="*/ 709684 w 4817660"/>
                <a:gd name="connsiteY42" fmla="*/ 2442949 h 3827523"/>
                <a:gd name="connsiteX43" fmla="*/ 750627 w 4817660"/>
                <a:gd name="connsiteY43" fmla="*/ 2470244 h 3827523"/>
                <a:gd name="connsiteX44" fmla="*/ 736980 w 4817660"/>
                <a:gd name="connsiteY44" fmla="*/ 2606722 h 3827523"/>
                <a:gd name="connsiteX45" fmla="*/ 696036 w 4817660"/>
                <a:gd name="connsiteY45" fmla="*/ 2688608 h 3827523"/>
                <a:gd name="connsiteX46" fmla="*/ 655093 w 4817660"/>
                <a:gd name="connsiteY46" fmla="*/ 2715904 h 3827523"/>
                <a:gd name="connsiteX47" fmla="*/ 586854 w 4817660"/>
                <a:gd name="connsiteY47" fmla="*/ 2702256 h 3827523"/>
                <a:gd name="connsiteX48" fmla="*/ 559559 w 4817660"/>
                <a:gd name="connsiteY48" fmla="*/ 2647665 h 3827523"/>
                <a:gd name="connsiteX49" fmla="*/ 532263 w 4817660"/>
                <a:gd name="connsiteY49" fmla="*/ 2552131 h 3827523"/>
                <a:gd name="connsiteX50" fmla="*/ 545911 w 4817660"/>
                <a:gd name="connsiteY50" fmla="*/ 2333767 h 3827523"/>
                <a:gd name="connsiteX51" fmla="*/ 573206 w 4817660"/>
                <a:gd name="connsiteY51" fmla="*/ 2292823 h 3827523"/>
                <a:gd name="connsiteX52" fmla="*/ 586854 w 4817660"/>
                <a:gd name="connsiteY52" fmla="*/ 2251880 h 3827523"/>
                <a:gd name="connsiteX53" fmla="*/ 668741 w 4817660"/>
                <a:gd name="connsiteY53" fmla="*/ 2197289 h 3827523"/>
                <a:gd name="connsiteX54" fmla="*/ 750627 w 4817660"/>
                <a:gd name="connsiteY54" fmla="*/ 2156346 h 3827523"/>
                <a:gd name="connsiteX55" fmla="*/ 873457 w 4817660"/>
                <a:gd name="connsiteY55" fmla="*/ 2169994 h 3827523"/>
                <a:gd name="connsiteX56" fmla="*/ 928048 w 4817660"/>
                <a:gd name="connsiteY56" fmla="*/ 2251880 h 3827523"/>
                <a:gd name="connsiteX57" fmla="*/ 914400 w 4817660"/>
                <a:gd name="connsiteY57" fmla="*/ 2429301 h 3827523"/>
                <a:gd name="connsiteX58" fmla="*/ 887105 w 4817660"/>
                <a:gd name="connsiteY58" fmla="*/ 2497540 h 3827523"/>
                <a:gd name="connsiteX59" fmla="*/ 832514 w 4817660"/>
                <a:gd name="connsiteY59" fmla="*/ 2579426 h 3827523"/>
                <a:gd name="connsiteX60" fmla="*/ 805218 w 4817660"/>
                <a:gd name="connsiteY60" fmla="*/ 2620370 h 3827523"/>
                <a:gd name="connsiteX61" fmla="*/ 764275 w 4817660"/>
                <a:gd name="connsiteY61" fmla="*/ 2647665 h 3827523"/>
                <a:gd name="connsiteX62" fmla="*/ 709684 w 4817660"/>
                <a:gd name="connsiteY62" fmla="*/ 2634017 h 3827523"/>
                <a:gd name="connsiteX63" fmla="*/ 696036 w 4817660"/>
                <a:gd name="connsiteY63" fmla="*/ 2579426 h 3827523"/>
                <a:gd name="connsiteX64" fmla="*/ 709684 w 4817660"/>
                <a:gd name="connsiteY64" fmla="*/ 2292823 h 3827523"/>
                <a:gd name="connsiteX65" fmla="*/ 777923 w 4817660"/>
                <a:gd name="connsiteY65" fmla="*/ 2183641 h 3827523"/>
                <a:gd name="connsiteX66" fmla="*/ 859809 w 4817660"/>
                <a:gd name="connsiteY66" fmla="*/ 2129050 h 3827523"/>
                <a:gd name="connsiteX67" fmla="*/ 996287 w 4817660"/>
                <a:gd name="connsiteY67" fmla="*/ 2183641 h 3827523"/>
                <a:gd name="connsiteX68" fmla="*/ 1009935 w 4817660"/>
                <a:gd name="connsiteY68" fmla="*/ 2251880 h 3827523"/>
                <a:gd name="connsiteX69" fmla="*/ 1037230 w 4817660"/>
                <a:gd name="connsiteY69" fmla="*/ 2361062 h 3827523"/>
                <a:gd name="connsiteX70" fmla="*/ 1009935 w 4817660"/>
                <a:gd name="connsiteY70" fmla="*/ 2565779 h 3827523"/>
                <a:gd name="connsiteX71" fmla="*/ 968991 w 4817660"/>
                <a:gd name="connsiteY71" fmla="*/ 2647665 h 3827523"/>
                <a:gd name="connsiteX72" fmla="*/ 900753 w 4817660"/>
                <a:gd name="connsiteY72" fmla="*/ 2756847 h 3827523"/>
                <a:gd name="connsiteX73" fmla="*/ 846162 w 4817660"/>
                <a:gd name="connsiteY73" fmla="*/ 2743200 h 3827523"/>
                <a:gd name="connsiteX74" fmla="*/ 818866 w 4817660"/>
                <a:gd name="connsiteY74" fmla="*/ 2674961 h 3827523"/>
                <a:gd name="connsiteX75" fmla="*/ 791571 w 4817660"/>
                <a:gd name="connsiteY75" fmla="*/ 2552131 h 3827523"/>
                <a:gd name="connsiteX76" fmla="*/ 805218 w 4817660"/>
                <a:gd name="connsiteY76" fmla="*/ 2292823 h 3827523"/>
                <a:gd name="connsiteX77" fmla="*/ 818866 w 4817660"/>
                <a:gd name="connsiteY77" fmla="*/ 2251880 h 3827523"/>
                <a:gd name="connsiteX78" fmla="*/ 832514 w 4817660"/>
                <a:gd name="connsiteY78" fmla="*/ 2183641 h 3827523"/>
                <a:gd name="connsiteX79" fmla="*/ 900753 w 4817660"/>
                <a:gd name="connsiteY79" fmla="*/ 2101755 h 3827523"/>
                <a:gd name="connsiteX80" fmla="*/ 996287 w 4817660"/>
                <a:gd name="connsiteY80" fmla="*/ 2074459 h 3827523"/>
                <a:gd name="connsiteX81" fmla="*/ 1037230 w 4817660"/>
                <a:gd name="connsiteY81" fmla="*/ 2088107 h 3827523"/>
                <a:gd name="connsiteX82" fmla="*/ 1105469 w 4817660"/>
                <a:gd name="connsiteY82" fmla="*/ 2224585 h 3827523"/>
                <a:gd name="connsiteX83" fmla="*/ 1132765 w 4817660"/>
                <a:gd name="connsiteY83" fmla="*/ 2333767 h 3827523"/>
                <a:gd name="connsiteX84" fmla="*/ 1160060 w 4817660"/>
                <a:gd name="connsiteY84" fmla="*/ 2388358 h 3827523"/>
                <a:gd name="connsiteX85" fmla="*/ 1146412 w 4817660"/>
                <a:gd name="connsiteY85" fmla="*/ 2647665 h 3827523"/>
                <a:gd name="connsiteX86" fmla="*/ 1132765 w 4817660"/>
                <a:gd name="connsiteY86" fmla="*/ 2688608 h 3827523"/>
                <a:gd name="connsiteX87" fmla="*/ 1091821 w 4817660"/>
                <a:gd name="connsiteY87" fmla="*/ 2702256 h 3827523"/>
                <a:gd name="connsiteX88" fmla="*/ 1037230 w 4817660"/>
                <a:gd name="connsiteY88" fmla="*/ 2674961 h 3827523"/>
                <a:gd name="connsiteX89" fmla="*/ 982639 w 4817660"/>
                <a:gd name="connsiteY89" fmla="*/ 2579426 h 3827523"/>
                <a:gd name="connsiteX90" fmla="*/ 1009935 w 4817660"/>
                <a:gd name="connsiteY90" fmla="*/ 2156346 h 3827523"/>
                <a:gd name="connsiteX91" fmla="*/ 1050878 w 4817660"/>
                <a:gd name="connsiteY91" fmla="*/ 1992573 h 3827523"/>
                <a:gd name="connsiteX92" fmla="*/ 1064526 w 4817660"/>
                <a:gd name="connsiteY92" fmla="*/ 1951629 h 3827523"/>
                <a:gd name="connsiteX93" fmla="*/ 1119117 w 4817660"/>
                <a:gd name="connsiteY93" fmla="*/ 1869743 h 3827523"/>
                <a:gd name="connsiteX94" fmla="*/ 1160060 w 4817660"/>
                <a:gd name="connsiteY94" fmla="*/ 1883391 h 3827523"/>
                <a:gd name="connsiteX95" fmla="*/ 1187356 w 4817660"/>
                <a:gd name="connsiteY95" fmla="*/ 2047164 h 3827523"/>
                <a:gd name="connsiteX96" fmla="*/ 1160060 w 4817660"/>
                <a:gd name="connsiteY96" fmla="*/ 2538483 h 3827523"/>
                <a:gd name="connsiteX97" fmla="*/ 1146412 w 4817660"/>
                <a:gd name="connsiteY97" fmla="*/ 2606722 h 3827523"/>
                <a:gd name="connsiteX98" fmla="*/ 1105469 w 4817660"/>
                <a:gd name="connsiteY98" fmla="*/ 2729552 h 3827523"/>
                <a:gd name="connsiteX99" fmla="*/ 1064526 w 4817660"/>
                <a:gd name="connsiteY99" fmla="*/ 2906973 h 3827523"/>
                <a:gd name="connsiteX100" fmla="*/ 1050878 w 4817660"/>
                <a:gd name="connsiteY100" fmla="*/ 2947916 h 3827523"/>
                <a:gd name="connsiteX101" fmla="*/ 996287 w 4817660"/>
                <a:gd name="connsiteY101" fmla="*/ 2866029 h 3827523"/>
                <a:gd name="connsiteX102" fmla="*/ 982639 w 4817660"/>
                <a:gd name="connsiteY102" fmla="*/ 2784143 h 3827523"/>
                <a:gd name="connsiteX103" fmla="*/ 941696 w 4817660"/>
                <a:gd name="connsiteY103" fmla="*/ 2524835 h 3827523"/>
                <a:gd name="connsiteX104" fmla="*/ 968991 w 4817660"/>
                <a:gd name="connsiteY104" fmla="*/ 2006220 h 3827523"/>
                <a:gd name="connsiteX105" fmla="*/ 1009935 w 4817660"/>
                <a:gd name="connsiteY105" fmla="*/ 1828800 h 3827523"/>
                <a:gd name="connsiteX106" fmla="*/ 1037230 w 4817660"/>
                <a:gd name="connsiteY106" fmla="*/ 1692322 h 3827523"/>
                <a:gd name="connsiteX107" fmla="*/ 1050878 w 4817660"/>
                <a:gd name="connsiteY107" fmla="*/ 1651379 h 3827523"/>
                <a:gd name="connsiteX108" fmla="*/ 1091821 w 4817660"/>
                <a:gd name="connsiteY108" fmla="*/ 1514901 h 3827523"/>
                <a:gd name="connsiteX109" fmla="*/ 1105469 w 4817660"/>
                <a:gd name="connsiteY109" fmla="*/ 1473958 h 3827523"/>
                <a:gd name="connsiteX110" fmla="*/ 1146412 w 4817660"/>
                <a:gd name="connsiteY110" fmla="*/ 1433014 h 3827523"/>
                <a:gd name="connsiteX111" fmla="*/ 1187356 w 4817660"/>
                <a:gd name="connsiteY111" fmla="*/ 1460310 h 3827523"/>
                <a:gd name="connsiteX112" fmla="*/ 1214651 w 4817660"/>
                <a:gd name="connsiteY112" fmla="*/ 1501253 h 3827523"/>
                <a:gd name="connsiteX113" fmla="*/ 1255594 w 4817660"/>
                <a:gd name="connsiteY113" fmla="*/ 1610435 h 3827523"/>
                <a:gd name="connsiteX114" fmla="*/ 1282890 w 4817660"/>
                <a:gd name="connsiteY114" fmla="*/ 1665026 h 3827523"/>
                <a:gd name="connsiteX115" fmla="*/ 1296538 w 4817660"/>
                <a:gd name="connsiteY115" fmla="*/ 1733265 h 3827523"/>
                <a:gd name="connsiteX116" fmla="*/ 1323833 w 4817660"/>
                <a:gd name="connsiteY116" fmla="*/ 1883391 h 3827523"/>
                <a:gd name="connsiteX117" fmla="*/ 1364777 w 4817660"/>
                <a:gd name="connsiteY117" fmla="*/ 2142698 h 3827523"/>
                <a:gd name="connsiteX118" fmla="*/ 1378424 w 4817660"/>
                <a:gd name="connsiteY118" fmla="*/ 2183641 h 3827523"/>
                <a:gd name="connsiteX119" fmla="*/ 1392072 w 4817660"/>
                <a:gd name="connsiteY119" fmla="*/ 2238232 h 3827523"/>
                <a:gd name="connsiteX120" fmla="*/ 1378424 w 4817660"/>
                <a:gd name="connsiteY120" fmla="*/ 2634017 h 3827523"/>
                <a:gd name="connsiteX121" fmla="*/ 1351129 w 4817660"/>
                <a:gd name="connsiteY121" fmla="*/ 2715904 h 3827523"/>
                <a:gd name="connsiteX122" fmla="*/ 1323833 w 4817660"/>
                <a:gd name="connsiteY122" fmla="*/ 2756847 h 3827523"/>
                <a:gd name="connsiteX123" fmla="*/ 1310186 w 4817660"/>
                <a:gd name="connsiteY123" fmla="*/ 2797791 h 3827523"/>
                <a:gd name="connsiteX124" fmla="*/ 1269242 w 4817660"/>
                <a:gd name="connsiteY124" fmla="*/ 2879677 h 3827523"/>
                <a:gd name="connsiteX125" fmla="*/ 1214651 w 4817660"/>
                <a:gd name="connsiteY125" fmla="*/ 2852382 h 3827523"/>
                <a:gd name="connsiteX126" fmla="*/ 1201003 w 4817660"/>
                <a:gd name="connsiteY126" fmla="*/ 2770495 h 3827523"/>
                <a:gd name="connsiteX127" fmla="*/ 1173708 w 4817660"/>
                <a:gd name="connsiteY127" fmla="*/ 2647665 h 3827523"/>
                <a:gd name="connsiteX128" fmla="*/ 1160060 w 4817660"/>
                <a:gd name="connsiteY128" fmla="*/ 2524835 h 3827523"/>
                <a:gd name="connsiteX129" fmla="*/ 1146412 w 4817660"/>
                <a:gd name="connsiteY129" fmla="*/ 2415653 h 3827523"/>
                <a:gd name="connsiteX130" fmla="*/ 1132765 w 4817660"/>
                <a:gd name="connsiteY130" fmla="*/ 2197289 h 3827523"/>
                <a:gd name="connsiteX131" fmla="*/ 1160060 w 4817660"/>
                <a:gd name="connsiteY131" fmla="*/ 1719617 h 3827523"/>
                <a:gd name="connsiteX132" fmla="*/ 1187356 w 4817660"/>
                <a:gd name="connsiteY132" fmla="*/ 1569492 h 3827523"/>
                <a:gd name="connsiteX133" fmla="*/ 1214651 w 4817660"/>
                <a:gd name="connsiteY133" fmla="*/ 1528549 h 3827523"/>
                <a:gd name="connsiteX134" fmla="*/ 1323833 w 4817660"/>
                <a:gd name="connsiteY134" fmla="*/ 1583140 h 3827523"/>
                <a:gd name="connsiteX135" fmla="*/ 1351129 w 4817660"/>
                <a:gd name="connsiteY135" fmla="*/ 1624083 h 3827523"/>
                <a:gd name="connsiteX136" fmla="*/ 1405720 w 4817660"/>
                <a:gd name="connsiteY136" fmla="*/ 1678674 h 3827523"/>
                <a:gd name="connsiteX137" fmla="*/ 1460311 w 4817660"/>
                <a:gd name="connsiteY137" fmla="*/ 1801504 h 3827523"/>
                <a:gd name="connsiteX138" fmla="*/ 1473959 w 4817660"/>
                <a:gd name="connsiteY138" fmla="*/ 1842447 h 3827523"/>
                <a:gd name="connsiteX139" fmla="*/ 1501254 w 4817660"/>
                <a:gd name="connsiteY139" fmla="*/ 1883391 h 3827523"/>
                <a:gd name="connsiteX140" fmla="*/ 1542197 w 4817660"/>
                <a:gd name="connsiteY140" fmla="*/ 1951629 h 3827523"/>
                <a:gd name="connsiteX141" fmla="*/ 1596788 w 4817660"/>
                <a:gd name="connsiteY141" fmla="*/ 2279176 h 3827523"/>
                <a:gd name="connsiteX142" fmla="*/ 1569493 w 4817660"/>
                <a:gd name="connsiteY142" fmla="*/ 2947916 h 3827523"/>
                <a:gd name="connsiteX143" fmla="*/ 1542197 w 4817660"/>
                <a:gd name="connsiteY143" fmla="*/ 3029803 h 3827523"/>
                <a:gd name="connsiteX144" fmla="*/ 1514902 w 4817660"/>
                <a:gd name="connsiteY144" fmla="*/ 3111689 h 3827523"/>
                <a:gd name="connsiteX145" fmla="*/ 1487606 w 4817660"/>
                <a:gd name="connsiteY145" fmla="*/ 3152632 h 3827523"/>
                <a:gd name="connsiteX146" fmla="*/ 1433015 w 4817660"/>
                <a:gd name="connsiteY146" fmla="*/ 3098041 h 3827523"/>
                <a:gd name="connsiteX147" fmla="*/ 1419368 w 4817660"/>
                <a:gd name="connsiteY147" fmla="*/ 2988859 h 3827523"/>
                <a:gd name="connsiteX148" fmla="*/ 1392072 w 4817660"/>
                <a:gd name="connsiteY148" fmla="*/ 2852382 h 3827523"/>
                <a:gd name="connsiteX149" fmla="*/ 1378424 w 4817660"/>
                <a:gd name="connsiteY149" fmla="*/ 2702256 h 3827523"/>
                <a:gd name="connsiteX150" fmla="*/ 1364777 w 4817660"/>
                <a:gd name="connsiteY150" fmla="*/ 2606722 h 3827523"/>
                <a:gd name="connsiteX151" fmla="*/ 1351129 w 4817660"/>
                <a:gd name="connsiteY151" fmla="*/ 2483892 h 3827523"/>
                <a:gd name="connsiteX152" fmla="*/ 1364777 w 4817660"/>
                <a:gd name="connsiteY152" fmla="*/ 2169994 h 3827523"/>
                <a:gd name="connsiteX153" fmla="*/ 1378424 w 4817660"/>
                <a:gd name="connsiteY153" fmla="*/ 2101755 h 3827523"/>
                <a:gd name="connsiteX154" fmla="*/ 1405720 w 4817660"/>
                <a:gd name="connsiteY154" fmla="*/ 2019868 h 3827523"/>
                <a:gd name="connsiteX155" fmla="*/ 1487606 w 4817660"/>
                <a:gd name="connsiteY155" fmla="*/ 1951629 h 3827523"/>
                <a:gd name="connsiteX156" fmla="*/ 1528550 w 4817660"/>
                <a:gd name="connsiteY156" fmla="*/ 1924334 h 3827523"/>
                <a:gd name="connsiteX157" fmla="*/ 1583141 w 4817660"/>
                <a:gd name="connsiteY157" fmla="*/ 1856095 h 3827523"/>
                <a:gd name="connsiteX158" fmla="*/ 1651380 w 4817660"/>
                <a:gd name="connsiteY158" fmla="*/ 1774208 h 3827523"/>
                <a:gd name="connsiteX159" fmla="*/ 1719618 w 4817660"/>
                <a:gd name="connsiteY159" fmla="*/ 1651379 h 3827523"/>
                <a:gd name="connsiteX160" fmla="*/ 1760562 w 4817660"/>
                <a:gd name="connsiteY160" fmla="*/ 1637731 h 3827523"/>
                <a:gd name="connsiteX161" fmla="*/ 1815153 w 4817660"/>
                <a:gd name="connsiteY161" fmla="*/ 1774208 h 3827523"/>
                <a:gd name="connsiteX162" fmla="*/ 1828800 w 4817660"/>
                <a:gd name="connsiteY162" fmla="*/ 1897038 h 3827523"/>
                <a:gd name="connsiteX163" fmla="*/ 1842448 w 4817660"/>
                <a:gd name="connsiteY163" fmla="*/ 1992573 h 3827523"/>
                <a:gd name="connsiteX164" fmla="*/ 1856096 w 4817660"/>
                <a:gd name="connsiteY164" fmla="*/ 2183641 h 3827523"/>
                <a:gd name="connsiteX165" fmla="*/ 1842448 w 4817660"/>
                <a:gd name="connsiteY165" fmla="*/ 2893325 h 3827523"/>
                <a:gd name="connsiteX166" fmla="*/ 1815153 w 4817660"/>
                <a:gd name="connsiteY166" fmla="*/ 3098041 h 3827523"/>
                <a:gd name="connsiteX167" fmla="*/ 1774209 w 4817660"/>
                <a:gd name="connsiteY167" fmla="*/ 3425588 h 3827523"/>
                <a:gd name="connsiteX168" fmla="*/ 1760562 w 4817660"/>
                <a:gd name="connsiteY168" fmla="*/ 3821373 h 3827523"/>
                <a:gd name="connsiteX169" fmla="*/ 1705971 w 4817660"/>
                <a:gd name="connsiteY169" fmla="*/ 3794077 h 3827523"/>
                <a:gd name="connsiteX170" fmla="*/ 1665027 w 4817660"/>
                <a:gd name="connsiteY170" fmla="*/ 3739486 h 3827523"/>
                <a:gd name="connsiteX171" fmla="*/ 1569493 w 4817660"/>
                <a:gd name="connsiteY171" fmla="*/ 3521122 h 3827523"/>
                <a:gd name="connsiteX172" fmla="*/ 1501254 w 4817660"/>
                <a:gd name="connsiteY172" fmla="*/ 3248167 h 3827523"/>
                <a:gd name="connsiteX173" fmla="*/ 1473959 w 4817660"/>
                <a:gd name="connsiteY173" fmla="*/ 3152632 h 3827523"/>
                <a:gd name="connsiteX174" fmla="*/ 1433015 w 4817660"/>
                <a:gd name="connsiteY174" fmla="*/ 2934268 h 3827523"/>
                <a:gd name="connsiteX175" fmla="*/ 1446663 w 4817660"/>
                <a:gd name="connsiteY175" fmla="*/ 2497540 h 3827523"/>
                <a:gd name="connsiteX176" fmla="*/ 1487606 w 4817660"/>
                <a:gd name="connsiteY176" fmla="*/ 2320119 h 3827523"/>
                <a:gd name="connsiteX177" fmla="*/ 1514902 w 4817660"/>
                <a:gd name="connsiteY177" fmla="*/ 2197289 h 3827523"/>
                <a:gd name="connsiteX178" fmla="*/ 1542197 w 4817660"/>
                <a:gd name="connsiteY178" fmla="*/ 2129050 h 3827523"/>
                <a:gd name="connsiteX179" fmla="*/ 1555845 w 4817660"/>
                <a:gd name="connsiteY179" fmla="*/ 2060811 h 3827523"/>
                <a:gd name="connsiteX180" fmla="*/ 1583141 w 4817660"/>
                <a:gd name="connsiteY180" fmla="*/ 2006220 h 3827523"/>
                <a:gd name="connsiteX181" fmla="*/ 1596788 w 4817660"/>
                <a:gd name="connsiteY181" fmla="*/ 1965277 h 3827523"/>
                <a:gd name="connsiteX182" fmla="*/ 1624084 w 4817660"/>
                <a:gd name="connsiteY182" fmla="*/ 1910686 h 3827523"/>
                <a:gd name="connsiteX183" fmla="*/ 1637732 w 4817660"/>
                <a:gd name="connsiteY183" fmla="*/ 1856095 h 3827523"/>
                <a:gd name="connsiteX184" fmla="*/ 1651380 w 4817660"/>
                <a:gd name="connsiteY184" fmla="*/ 1774208 h 3827523"/>
                <a:gd name="connsiteX185" fmla="*/ 1692323 w 4817660"/>
                <a:gd name="connsiteY185" fmla="*/ 1719617 h 3827523"/>
                <a:gd name="connsiteX186" fmla="*/ 1733266 w 4817660"/>
                <a:gd name="connsiteY186" fmla="*/ 1555844 h 3827523"/>
                <a:gd name="connsiteX187" fmla="*/ 1746914 w 4817660"/>
                <a:gd name="connsiteY187" fmla="*/ 1487606 h 3827523"/>
                <a:gd name="connsiteX188" fmla="*/ 1774209 w 4817660"/>
                <a:gd name="connsiteY188" fmla="*/ 1419367 h 3827523"/>
                <a:gd name="connsiteX189" fmla="*/ 1815153 w 4817660"/>
                <a:gd name="connsiteY189" fmla="*/ 1241946 h 3827523"/>
                <a:gd name="connsiteX190" fmla="*/ 1828800 w 4817660"/>
                <a:gd name="connsiteY190" fmla="*/ 1201003 h 3827523"/>
                <a:gd name="connsiteX191" fmla="*/ 1869744 w 4817660"/>
                <a:gd name="connsiteY191" fmla="*/ 1064525 h 3827523"/>
                <a:gd name="connsiteX192" fmla="*/ 1897039 w 4817660"/>
                <a:gd name="connsiteY192" fmla="*/ 1023582 h 3827523"/>
                <a:gd name="connsiteX193" fmla="*/ 1937983 w 4817660"/>
                <a:gd name="connsiteY193" fmla="*/ 1009934 h 3827523"/>
                <a:gd name="connsiteX194" fmla="*/ 1965278 w 4817660"/>
                <a:gd name="connsiteY194" fmla="*/ 1064525 h 3827523"/>
                <a:gd name="connsiteX195" fmla="*/ 1992574 w 4817660"/>
                <a:gd name="connsiteY195" fmla="*/ 1214650 h 3827523"/>
                <a:gd name="connsiteX196" fmla="*/ 2019869 w 4817660"/>
                <a:gd name="connsiteY196" fmla="*/ 1255594 h 3827523"/>
                <a:gd name="connsiteX197" fmla="*/ 2033517 w 4817660"/>
                <a:gd name="connsiteY197" fmla="*/ 1364776 h 3827523"/>
                <a:gd name="connsiteX198" fmla="*/ 2047165 w 4817660"/>
                <a:gd name="connsiteY198" fmla="*/ 1487606 h 3827523"/>
                <a:gd name="connsiteX199" fmla="*/ 2060812 w 4817660"/>
                <a:gd name="connsiteY199" fmla="*/ 1583140 h 3827523"/>
                <a:gd name="connsiteX200" fmla="*/ 2047165 w 4817660"/>
                <a:gd name="connsiteY200" fmla="*/ 2415653 h 3827523"/>
                <a:gd name="connsiteX201" fmla="*/ 2019869 w 4817660"/>
                <a:gd name="connsiteY201" fmla="*/ 2661313 h 3827523"/>
                <a:gd name="connsiteX202" fmla="*/ 1992574 w 4817660"/>
                <a:gd name="connsiteY202" fmla="*/ 2770495 h 3827523"/>
                <a:gd name="connsiteX203" fmla="*/ 1978926 w 4817660"/>
                <a:gd name="connsiteY203" fmla="*/ 2906973 h 3827523"/>
                <a:gd name="connsiteX204" fmla="*/ 1951630 w 4817660"/>
                <a:gd name="connsiteY204" fmla="*/ 3016155 h 3827523"/>
                <a:gd name="connsiteX205" fmla="*/ 1937983 w 4817660"/>
                <a:gd name="connsiteY205" fmla="*/ 3070746 h 3827523"/>
                <a:gd name="connsiteX206" fmla="*/ 1883391 w 4817660"/>
                <a:gd name="connsiteY206" fmla="*/ 3193576 h 3827523"/>
                <a:gd name="connsiteX207" fmla="*/ 1842448 w 4817660"/>
                <a:gd name="connsiteY207" fmla="*/ 3275462 h 3827523"/>
                <a:gd name="connsiteX208" fmla="*/ 1774209 w 4817660"/>
                <a:gd name="connsiteY208" fmla="*/ 3248167 h 3827523"/>
                <a:gd name="connsiteX209" fmla="*/ 1651380 w 4817660"/>
                <a:gd name="connsiteY209" fmla="*/ 3057098 h 3827523"/>
                <a:gd name="connsiteX210" fmla="*/ 1555845 w 4817660"/>
                <a:gd name="connsiteY210" fmla="*/ 2811438 h 3827523"/>
                <a:gd name="connsiteX211" fmla="*/ 1528550 w 4817660"/>
                <a:gd name="connsiteY211" fmla="*/ 2552131 h 3827523"/>
                <a:gd name="connsiteX212" fmla="*/ 1542197 w 4817660"/>
                <a:gd name="connsiteY212" fmla="*/ 1992573 h 3827523"/>
                <a:gd name="connsiteX213" fmla="*/ 1555845 w 4817660"/>
                <a:gd name="connsiteY213" fmla="*/ 1842447 h 3827523"/>
                <a:gd name="connsiteX214" fmla="*/ 1583141 w 4817660"/>
                <a:gd name="connsiteY214" fmla="*/ 1678674 h 3827523"/>
                <a:gd name="connsiteX215" fmla="*/ 1610436 w 4817660"/>
                <a:gd name="connsiteY215" fmla="*/ 1569492 h 3827523"/>
                <a:gd name="connsiteX216" fmla="*/ 1624084 w 4817660"/>
                <a:gd name="connsiteY216" fmla="*/ 1528549 h 3827523"/>
                <a:gd name="connsiteX217" fmla="*/ 1651380 w 4817660"/>
                <a:gd name="connsiteY217" fmla="*/ 1487606 h 3827523"/>
                <a:gd name="connsiteX218" fmla="*/ 1692323 w 4817660"/>
                <a:gd name="connsiteY218" fmla="*/ 1446662 h 3827523"/>
                <a:gd name="connsiteX219" fmla="*/ 1719618 w 4817660"/>
                <a:gd name="connsiteY219" fmla="*/ 1405719 h 3827523"/>
                <a:gd name="connsiteX220" fmla="*/ 1801505 w 4817660"/>
                <a:gd name="connsiteY220" fmla="*/ 1351128 h 3827523"/>
                <a:gd name="connsiteX221" fmla="*/ 1883391 w 4817660"/>
                <a:gd name="connsiteY221" fmla="*/ 1323832 h 3827523"/>
                <a:gd name="connsiteX222" fmla="*/ 1937983 w 4817660"/>
                <a:gd name="connsiteY222" fmla="*/ 1337480 h 3827523"/>
                <a:gd name="connsiteX223" fmla="*/ 1992574 w 4817660"/>
                <a:gd name="connsiteY223" fmla="*/ 1419367 h 3827523"/>
                <a:gd name="connsiteX224" fmla="*/ 2006221 w 4817660"/>
                <a:gd name="connsiteY224" fmla="*/ 1501253 h 3827523"/>
                <a:gd name="connsiteX225" fmla="*/ 2047165 w 4817660"/>
                <a:gd name="connsiteY225" fmla="*/ 1583140 h 3827523"/>
                <a:gd name="connsiteX226" fmla="*/ 2088108 w 4817660"/>
                <a:gd name="connsiteY226" fmla="*/ 1801504 h 3827523"/>
                <a:gd name="connsiteX227" fmla="*/ 2101756 w 4817660"/>
                <a:gd name="connsiteY227" fmla="*/ 1897038 h 3827523"/>
                <a:gd name="connsiteX228" fmla="*/ 2115403 w 4817660"/>
                <a:gd name="connsiteY228" fmla="*/ 1965277 h 3827523"/>
                <a:gd name="connsiteX229" fmla="*/ 2129051 w 4817660"/>
                <a:gd name="connsiteY229" fmla="*/ 2047164 h 3827523"/>
                <a:gd name="connsiteX230" fmla="*/ 2142699 w 4817660"/>
                <a:gd name="connsiteY230" fmla="*/ 2101755 h 3827523"/>
                <a:gd name="connsiteX231" fmla="*/ 2156347 w 4817660"/>
                <a:gd name="connsiteY231" fmla="*/ 2197289 h 3827523"/>
                <a:gd name="connsiteX232" fmla="*/ 2142699 w 4817660"/>
                <a:gd name="connsiteY232" fmla="*/ 2784143 h 3827523"/>
                <a:gd name="connsiteX233" fmla="*/ 2129051 w 4817660"/>
                <a:gd name="connsiteY233" fmla="*/ 2838734 h 3827523"/>
                <a:gd name="connsiteX234" fmla="*/ 2115403 w 4817660"/>
                <a:gd name="connsiteY234" fmla="*/ 2906973 h 3827523"/>
                <a:gd name="connsiteX235" fmla="*/ 2101756 w 4817660"/>
                <a:gd name="connsiteY235" fmla="*/ 2947916 h 3827523"/>
                <a:gd name="connsiteX236" fmla="*/ 2088108 w 4817660"/>
                <a:gd name="connsiteY236" fmla="*/ 3029803 h 3827523"/>
                <a:gd name="connsiteX237" fmla="*/ 2074460 w 4817660"/>
                <a:gd name="connsiteY237" fmla="*/ 3070746 h 3827523"/>
                <a:gd name="connsiteX238" fmla="*/ 2047165 w 4817660"/>
                <a:gd name="connsiteY238" fmla="*/ 3166280 h 3827523"/>
                <a:gd name="connsiteX239" fmla="*/ 2006221 w 4817660"/>
                <a:gd name="connsiteY239" fmla="*/ 3125337 h 3827523"/>
                <a:gd name="connsiteX240" fmla="*/ 1937983 w 4817660"/>
                <a:gd name="connsiteY240" fmla="*/ 2920620 h 3827523"/>
                <a:gd name="connsiteX241" fmla="*/ 1924335 w 4817660"/>
                <a:gd name="connsiteY241" fmla="*/ 2770495 h 3827523"/>
                <a:gd name="connsiteX242" fmla="*/ 1910687 w 4817660"/>
                <a:gd name="connsiteY242" fmla="*/ 2647665 h 3827523"/>
                <a:gd name="connsiteX243" fmla="*/ 1924335 w 4817660"/>
                <a:gd name="connsiteY243" fmla="*/ 2019868 h 3827523"/>
                <a:gd name="connsiteX244" fmla="*/ 1937983 w 4817660"/>
                <a:gd name="connsiteY244" fmla="*/ 1924334 h 3827523"/>
                <a:gd name="connsiteX245" fmla="*/ 1992574 w 4817660"/>
                <a:gd name="connsiteY245" fmla="*/ 1760561 h 3827523"/>
                <a:gd name="connsiteX246" fmla="*/ 2047165 w 4817660"/>
                <a:gd name="connsiteY246" fmla="*/ 1719617 h 3827523"/>
                <a:gd name="connsiteX247" fmla="*/ 2101756 w 4817660"/>
                <a:gd name="connsiteY247" fmla="*/ 1705970 h 3827523"/>
                <a:gd name="connsiteX248" fmla="*/ 2224586 w 4817660"/>
                <a:gd name="connsiteY248" fmla="*/ 1719617 h 3827523"/>
                <a:gd name="connsiteX249" fmla="*/ 2251881 w 4817660"/>
                <a:gd name="connsiteY249" fmla="*/ 1774208 h 3827523"/>
                <a:gd name="connsiteX250" fmla="*/ 2265529 w 4817660"/>
                <a:gd name="connsiteY250" fmla="*/ 1828800 h 3827523"/>
                <a:gd name="connsiteX251" fmla="*/ 2279177 w 4817660"/>
                <a:gd name="connsiteY251" fmla="*/ 1869743 h 3827523"/>
                <a:gd name="connsiteX252" fmla="*/ 2265529 w 4817660"/>
                <a:gd name="connsiteY252" fmla="*/ 2388358 h 3827523"/>
                <a:gd name="connsiteX253" fmla="*/ 2251881 w 4817660"/>
                <a:gd name="connsiteY253" fmla="*/ 2470244 h 3827523"/>
                <a:gd name="connsiteX254" fmla="*/ 2210938 w 4817660"/>
                <a:gd name="connsiteY254" fmla="*/ 2674961 h 3827523"/>
                <a:gd name="connsiteX255" fmla="*/ 2197290 w 4817660"/>
                <a:gd name="connsiteY255" fmla="*/ 2715904 h 3827523"/>
                <a:gd name="connsiteX256" fmla="*/ 2183642 w 4817660"/>
                <a:gd name="connsiteY256" fmla="*/ 2756847 h 3827523"/>
                <a:gd name="connsiteX257" fmla="*/ 2129051 w 4817660"/>
                <a:gd name="connsiteY257" fmla="*/ 2606722 h 3827523"/>
                <a:gd name="connsiteX258" fmla="*/ 2101756 w 4817660"/>
                <a:gd name="connsiteY258" fmla="*/ 2333767 h 3827523"/>
                <a:gd name="connsiteX259" fmla="*/ 2115403 w 4817660"/>
                <a:gd name="connsiteY259" fmla="*/ 1937982 h 3827523"/>
                <a:gd name="connsiteX260" fmla="*/ 2142699 w 4817660"/>
                <a:gd name="connsiteY260" fmla="*/ 1815152 h 3827523"/>
                <a:gd name="connsiteX261" fmla="*/ 2169994 w 4817660"/>
                <a:gd name="connsiteY261" fmla="*/ 1733265 h 3827523"/>
                <a:gd name="connsiteX262" fmla="*/ 2224586 w 4817660"/>
                <a:gd name="connsiteY262" fmla="*/ 1651379 h 3827523"/>
                <a:gd name="connsiteX263" fmla="*/ 2306472 w 4817660"/>
                <a:gd name="connsiteY263" fmla="*/ 1596788 h 3827523"/>
                <a:gd name="connsiteX264" fmla="*/ 2361063 w 4817660"/>
                <a:gd name="connsiteY264" fmla="*/ 1610435 h 3827523"/>
                <a:gd name="connsiteX265" fmla="*/ 2402006 w 4817660"/>
                <a:gd name="connsiteY265" fmla="*/ 1651379 h 3827523"/>
                <a:gd name="connsiteX266" fmla="*/ 2429302 w 4817660"/>
                <a:gd name="connsiteY266" fmla="*/ 1692322 h 3827523"/>
                <a:gd name="connsiteX267" fmla="*/ 2470245 w 4817660"/>
                <a:gd name="connsiteY267" fmla="*/ 1856095 h 3827523"/>
                <a:gd name="connsiteX268" fmla="*/ 2442950 w 4817660"/>
                <a:gd name="connsiteY268" fmla="*/ 2156346 h 3827523"/>
                <a:gd name="connsiteX269" fmla="*/ 2429302 w 4817660"/>
                <a:gd name="connsiteY269" fmla="*/ 2210937 h 3827523"/>
                <a:gd name="connsiteX270" fmla="*/ 2402006 w 4817660"/>
                <a:gd name="connsiteY270" fmla="*/ 2470244 h 3827523"/>
                <a:gd name="connsiteX271" fmla="*/ 2388359 w 4817660"/>
                <a:gd name="connsiteY271" fmla="*/ 2511188 h 3827523"/>
                <a:gd name="connsiteX272" fmla="*/ 2361063 w 4817660"/>
                <a:gd name="connsiteY272" fmla="*/ 2634017 h 3827523"/>
                <a:gd name="connsiteX273" fmla="*/ 2333768 w 4817660"/>
                <a:gd name="connsiteY273" fmla="*/ 2579426 h 3827523"/>
                <a:gd name="connsiteX274" fmla="*/ 2374711 w 4817660"/>
                <a:gd name="connsiteY274" fmla="*/ 2006220 h 3827523"/>
                <a:gd name="connsiteX275" fmla="*/ 2402006 w 4817660"/>
                <a:gd name="connsiteY275" fmla="*/ 1965277 h 3827523"/>
                <a:gd name="connsiteX276" fmla="*/ 2429302 w 4817660"/>
                <a:gd name="connsiteY276" fmla="*/ 1856095 h 3827523"/>
                <a:gd name="connsiteX277" fmla="*/ 2442950 w 4817660"/>
                <a:gd name="connsiteY277" fmla="*/ 1815152 h 3827523"/>
                <a:gd name="connsiteX278" fmla="*/ 2470245 w 4817660"/>
                <a:gd name="connsiteY278" fmla="*/ 1774208 h 3827523"/>
                <a:gd name="connsiteX279" fmla="*/ 2552132 w 4817660"/>
                <a:gd name="connsiteY279" fmla="*/ 1719617 h 3827523"/>
                <a:gd name="connsiteX280" fmla="*/ 2606723 w 4817660"/>
                <a:gd name="connsiteY280" fmla="*/ 1733265 h 3827523"/>
                <a:gd name="connsiteX281" fmla="*/ 2647666 w 4817660"/>
                <a:gd name="connsiteY281" fmla="*/ 1951629 h 3827523"/>
                <a:gd name="connsiteX282" fmla="*/ 2634018 w 4817660"/>
                <a:gd name="connsiteY282" fmla="*/ 2115403 h 3827523"/>
                <a:gd name="connsiteX283" fmla="*/ 2620371 w 4817660"/>
                <a:gd name="connsiteY283" fmla="*/ 2183641 h 3827523"/>
                <a:gd name="connsiteX284" fmla="*/ 2606723 w 4817660"/>
                <a:gd name="connsiteY284" fmla="*/ 2279176 h 3827523"/>
                <a:gd name="connsiteX285" fmla="*/ 2593075 w 4817660"/>
                <a:gd name="connsiteY285" fmla="*/ 2333767 h 3827523"/>
                <a:gd name="connsiteX286" fmla="*/ 2579427 w 4817660"/>
                <a:gd name="connsiteY286" fmla="*/ 2442949 h 3827523"/>
                <a:gd name="connsiteX287" fmla="*/ 2524836 w 4817660"/>
                <a:gd name="connsiteY287" fmla="*/ 2593074 h 3827523"/>
                <a:gd name="connsiteX288" fmla="*/ 2511188 w 4817660"/>
                <a:gd name="connsiteY288" fmla="*/ 2634017 h 3827523"/>
                <a:gd name="connsiteX289" fmla="*/ 2470245 w 4817660"/>
                <a:gd name="connsiteY289" fmla="*/ 2647665 h 3827523"/>
                <a:gd name="connsiteX290" fmla="*/ 2483893 w 4817660"/>
                <a:gd name="connsiteY290" fmla="*/ 2320119 h 3827523"/>
                <a:gd name="connsiteX291" fmla="*/ 2497541 w 4817660"/>
                <a:gd name="connsiteY291" fmla="*/ 2265528 h 3827523"/>
                <a:gd name="connsiteX292" fmla="*/ 2511188 w 4817660"/>
                <a:gd name="connsiteY292" fmla="*/ 2156346 h 3827523"/>
                <a:gd name="connsiteX293" fmla="*/ 2620371 w 4817660"/>
                <a:gd name="connsiteY293" fmla="*/ 2006220 h 3827523"/>
                <a:gd name="connsiteX294" fmla="*/ 2647666 w 4817660"/>
                <a:gd name="connsiteY294" fmla="*/ 1965277 h 3827523"/>
                <a:gd name="connsiteX295" fmla="*/ 2729553 w 4817660"/>
                <a:gd name="connsiteY295" fmla="*/ 1924334 h 3827523"/>
                <a:gd name="connsiteX296" fmla="*/ 2770496 w 4817660"/>
                <a:gd name="connsiteY296" fmla="*/ 1897038 h 3827523"/>
                <a:gd name="connsiteX297" fmla="*/ 2893326 w 4817660"/>
                <a:gd name="connsiteY297" fmla="*/ 1883391 h 3827523"/>
                <a:gd name="connsiteX298" fmla="*/ 2920621 w 4817660"/>
                <a:gd name="connsiteY298" fmla="*/ 1828800 h 3827523"/>
                <a:gd name="connsiteX299" fmla="*/ 2975212 w 4817660"/>
                <a:gd name="connsiteY299" fmla="*/ 1746913 h 3827523"/>
                <a:gd name="connsiteX300" fmla="*/ 3002508 w 4817660"/>
                <a:gd name="connsiteY300" fmla="*/ 1705970 h 3827523"/>
                <a:gd name="connsiteX301" fmla="*/ 3043451 w 4817660"/>
                <a:gd name="connsiteY301" fmla="*/ 1678674 h 3827523"/>
                <a:gd name="connsiteX302" fmla="*/ 3084394 w 4817660"/>
                <a:gd name="connsiteY302" fmla="*/ 1692322 h 3827523"/>
                <a:gd name="connsiteX303" fmla="*/ 3111690 w 4817660"/>
                <a:gd name="connsiteY303" fmla="*/ 1746913 h 3827523"/>
                <a:gd name="connsiteX304" fmla="*/ 3138986 w 4817660"/>
                <a:gd name="connsiteY304" fmla="*/ 1787856 h 3827523"/>
                <a:gd name="connsiteX305" fmla="*/ 3179929 w 4817660"/>
                <a:gd name="connsiteY305" fmla="*/ 1978925 h 3827523"/>
                <a:gd name="connsiteX306" fmla="*/ 3152633 w 4817660"/>
                <a:gd name="connsiteY306" fmla="*/ 2361062 h 3827523"/>
                <a:gd name="connsiteX307" fmla="*/ 3125338 w 4817660"/>
                <a:gd name="connsiteY307" fmla="*/ 2552131 h 3827523"/>
                <a:gd name="connsiteX308" fmla="*/ 3098042 w 4817660"/>
                <a:gd name="connsiteY308" fmla="*/ 2606722 h 3827523"/>
                <a:gd name="connsiteX309" fmla="*/ 3070747 w 4817660"/>
                <a:gd name="connsiteY309" fmla="*/ 2715904 h 3827523"/>
                <a:gd name="connsiteX310" fmla="*/ 2975212 w 4817660"/>
                <a:gd name="connsiteY310" fmla="*/ 2838734 h 3827523"/>
                <a:gd name="connsiteX311" fmla="*/ 2879678 w 4817660"/>
                <a:gd name="connsiteY311" fmla="*/ 2797791 h 3827523"/>
                <a:gd name="connsiteX312" fmla="*/ 2811439 w 4817660"/>
                <a:gd name="connsiteY312" fmla="*/ 2729552 h 3827523"/>
                <a:gd name="connsiteX313" fmla="*/ 2497541 w 4817660"/>
                <a:gd name="connsiteY313" fmla="*/ 1910686 h 3827523"/>
                <a:gd name="connsiteX314" fmla="*/ 2524836 w 4817660"/>
                <a:gd name="connsiteY314" fmla="*/ 1064525 h 3827523"/>
                <a:gd name="connsiteX315" fmla="*/ 2702257 w 4817660"/>
                <a:gd name="connsiteY315" fmla="*/ 559558 h 3827523"/>
                <a:gd name="connsiteX316" fmla="*/ 2784144 w 4817660"/>
                <a:gd name="connsiteY316" fmla="*/ 286603 h 3827523"/>
                <a:gd name="connsiteX317" fmla="*/ 2797791 w 4817660"/>
                <a:gd name="connsiteY317" fmla="*/ 218364 h 3827523"/>
                <a:gd name="connsiteX318" fmla="*/ 2811439 w 4817660"/>
                <a:gd name="connsiteY318" fmla="*/ 177420 h 3827523"/>
                <a:gd name="connsiteX319" fmla="*/ 2825087 w 4817660"/>
                <a:gd name="connsiteY319" fmla="*/ 95534 h 3827523"/>
                <a:gd name="connsiteX320" fmla="*/ 2852383 w 4817660"/>
                <a:gd name="connsiteY320" fmla="*/ 0 h 3827523"/>
                <a:gd name="connsiteX321" fmla="*/ 2893326 w 4817660"/>
                <a:gd name="connsiteY321" fmla="*/ 245659 h 3827523"/>
                <a:gd name="connsiteX322" fmla="*/ 2947917 w 4817660"/>
                <a:gd name="connsiteY322" fmla="*/ 627797 h 3827523"/>
                <a:gd name="connsiteX323" fmla="*/ 2975212 w 4817660"/>
                <a:gd name="connsiteY323" fmla="*/ 996286 h 3827523"/>
                <a:gd name="connsiteX324" fmla="*/ 2961565 w 4817660"/>
                <a:gd name="connsiteY324" fmla="*/ 1897038 h 3827523"/>
                <a:gd name="connsiteX325" fmla="*/ 2934269 w 4817660"/>
                <a:gd name="connsiteY325" fmla="*/ 2088107 h 3827523"/>
                <a:gd name="connsiteX326" fmla="*/ 2920621 w 4817660"/>
                <a:gd name="connsiteY326" fmla="*/ 2197289 h 3827523"/>
                <a:gd name="connsiteX327" fmla="*/ 2893326 w 4817660"/>
                <a:gd name="connsiteY327" fmla="*/ 2292823 h 3827523"/>
                <a:gd name="connsiteX328" fmla="*/ 2866030 w 4817660"/>
                <a:gd name="connsiteY328" fmla="*/ 2347414 h 3827523"/>
                <a:gd name="connsiteX329" fmla="*/ 2852383 w 4817660"/>
                <a:gd name="connsiteY329" fmla="*/ 2893325 h 3827523"/>
                <a:gd name="connsiteX330" fmla="*/ 2825087 w 4817660"/>
                <a:gd name="connsiteY330" fmla="*/ 2934268 h 3827523"/>
                <a:gd name="connsiteX331" fmla="*/ 2784144 w 4817660"/>
                <a:gd name="connsiteY331" fmla="*/ 2947916 h 3827523"/>
                <a:gd name="connsiteX332" fmla="*/ 2743200 w 4817660"/>
                <a:gd name="connsiteY332" fmla="*/ 2934268 h 3827523"/>
                <a:gd name="connsiteX333" fmla="*/ 2688609 w 4817660"/>
                <a:gd name="connsiteY333" fmla="*/ 2770495 h 3827523"/>
                <a:gd name="connsiteX334" fmla="*/ 2634018 w 4817660"/>
                <a:gd name="connsiteY334" fmla="*/ 2634017 h 3827523"/>
                <a:gd name="connsiteX335" fmla="*/ 2593075 w 4817660"/>
                <a:gd name="connsiteY335" fmla="*/ 2415653 h 3827523"/>
                <a:gd name="connsiteX336" fmla="*/ 2565780 w 4817660"/>
                <a:gd name="connsiteY336" fmla="*/ 2224585 h 3827523"/>
                <a:gd name="connsiteX337" fmla="*/ 2579427 w 4817660"/>
                <a:gd name="connsiteY337" fmla="*/ 1665026 h 3827523"/>
                <a:gd name="connsiteX338" fmla="*/ 2593075 w 4817660"/>
                <a:gd name="connsiteY338" fmla="*/ 1596788 h 3827523"/>
                <a:gd name="connsiteX339" fmla="*/ 2620371 w 4817660"/>
                <a:gd name="connsiteY339" fmla="*/ 1501253 h 3827523"/>
                <a:gd name="connsiteX340" fmla="*/ 2647666 w 4817660"/>
                <a:gd name="connsiteY340" fmla="*/ 1460310 h 3827523"/>
                <a:gd name="connsiteX341" fmla="*/ 2702257 w 4817660"/>
                <a:gd name="connsiteY341" fmla="*/ 1433014 h 3827523"/>
                <a:gd name="connsiteX342" fmla="*/ 2838735 w 4817660"/>
                <a:gd name="connsiteY342" fmla="*/ 1446662 h 3827523"/>
                <a:gd name="connsiteX343" fmla="*/ 2893326 w 4817660"/>
                <a:gd name="connsiteY343" fmla="*/ 1473958 h 3827523"/>
                <a:gd name="connsiteX344" fmla="*/ 2988860 w 4817660"/>
                <a:gd name="connsiteY344" fmla="*/ 1569492 h 3827523"/>
                <a:gd name="connsiteX345" fmla="*/ 3029803 w 4817660"/>
                <a:gd name="connsiteY345" fmla="*/ 1692322 h 3827523"/>
                <a:gd name="connsiteX346" fmla="*/ 3057099 w 4817660"/>
                <a:gd name="connsiteY346" fmla="*/ 1746913 h 3827523"/>
                <a:gd name="connsiteX347" fmla="*/ 3084394 w 4817660"/>
                <a:gd name="connsiteY347" fmla="*/ 1883391 h 3827523"/>
                <a:gd name="connsiteX348" fmla="*/ 3111690 w 4817660"/>
                <a:gd name="connsiteY348" fmla="*/ 2088107 h 3827523"/>
                <a:gd name="connsiteX349" fmla="*/ 3111690 w 4817660"/>
                <a:gd name="connsiteY349" fmla="*/ 2784143 h 3827523"/>
                <a:gd name="connsiteX350" fmla="*/ 3084394 w 4817660"/>
                <a:gd name="connsiteY350" fmla="*/ 2920620 h 3827523"/>
                <a:gd name="connsiteX351" fmla="*/ 3057099 w 4817660"/>
                <a:gd name="connsiteY351" fmla="*/ 2961564 h 3827523"/>
                <a:gd name="connsiteX352" fmla="*/ 3043451 w 4817660"/>
                <a:gd name="connsiteY352" fmla="*/ 2115403 h 3827523"/>
                <a:gd name="connsiteX353" fmla="*/ 3098042 w 4817660"/>
                <a:gd name="connsiteY353" fmla="*/ 2006220 h 3827523"/>
                <a:gd name="connsiteX354" fmla="*/ 3138986 w 4817660"/>
                <a:gd name="connsiteY354" fmla="*/ 1910686 h 3827523"/>
                <a:gd name="connsiteX355" fmla="*/ 3152633 w 4817660"/>
                <a:gd name="connsiteY355" fmla="*/ 1869743 h 3827523"/>
                <a:gd name="connsiteX356" fmla="*/ 3207224 w 4817660"/>
                <a:gd name="connsiteY356" fmla="*/ 1746913 h 3827523"/>
                <a:gd name="connsiteX357" fmla="*/ 3234520 w 4817660"/>
                <a:gd name="connsiteY357" fmla="*/ 1705970 h 3827523"/>
                <a:gd name="connsiteX358" fmla="*/ 3275463 w 4817660"/>
                <a:gd name="connsiteY358" fmla="*/ 1678674 h 3827523"/>
                <a:gd name="connsiteX359" fmla="*/ 3357350 w 4817660"/>
                <a:gd name="connsiteY359" fmla="*/ 1692322 h 3827523"/>
                <a:gd name="connsiteX360" fmla="*/ 3398293 w 4817660"/>
                <a:gd name="connsiteY360" fmla="*/ 1746913 h 3827523"/>
                <a:gd name="connsiteX361" fmla="*/ 3425588 w 4817660"/>
                <a:gd name="connsiteY361" fmla="*/ 1787856 h 3827523"/>
                <a:gd name="connsiteX362" fmla="*/ 3466532 w 4817660"/>
                <a:gd name="connsiteY362" fmla="*/ 1937982 h 3827523"/>
                <a:gd name="connsiteX363" fmla="*/ 3480180 w 4817660"/>
                <a:gd name="connsiteY363" fmla="*/ 1978925 h 3827523"/>
                <a:gd name="connsiteX364" fmla="*/ 3480180 w 4817660"/>
                <a:gd name="connsiteY364" fmla="*/ 2470244 h 3827523"/>
                <a:gd name="connsiteX365" fmla="*/ 3466532 w 4817660"/>
                <a:gd name="connsiteY365" fmla="*/ 2606722 h 3827523"/>
                <a:gd name="connsiteX366" fmla="*/ 3439236 w 4817660"/>
                <a:gd name="connsiteY366" fmla="*/ 2661313 h 3827523"/>
                <a:gd name="connsiteX367" fmla="*/ 3398293 w 4817660"/>
                <a:gd name="connsiteY367" fmla="*/ 2756847 h 3827523"/>
                <a:gd name="connsiteX368" fmla="*/ 3357350 w 4817660"/>
                <a:gd name="connsiteY368" fmla="*/ 2797791 h 3827523"/>
                <a:gd name="connsiteX369" fmla="*/ 3275463 w 4817660"/>
                <a:gd name="connsiteY369" fmla="*/ 2784143 h 3827523"/>
                <a:gd name="connsiteX370" fmla="*/ 3261815 w 4817660"/>
                <a:gd name="connsiteY370" fmla="*/ 2729552 h 3827523"/>
                <a:gd name="connsiteX371" fmla="*/ 3193577 w 4817660"/>
                <a:gd name="connsiteY371" fmla="*/ 2483892 h 3827523"/>
                <a:gd name="connsiteX372" fmla="*/ 3152633 w 4817660"/>
                <a:gd name="connsiteY372" fmla="*/ 2156346 h 3827523"/>
                <a:gd name="connsiteX373" fmla="*/ 3166281 w 4817660"/>
                <a:gd name="connsiteY373" fmla="*/ 1637731 h 3827523"/>
                <a:gd name="connsiteX374" fmla="*/ 3179929 w 4817660"/>
                <a:gd name="connsiteY374" fmla="*/ 1596788 h 3827523"/>
                <a:gd name="connsiteX375" fmla="*/ 3275463 w 4817660"/>
                <a:gd name="connsiteY375" fmla="*/ 1555844 h 3827523"/>
                <a:gd name="connsiteX376" fmla="*/ 3343702 w 4817660"/>
                <a:gd name="connsiteY376" fmla="*/ 1583140 h 3827523"/>
                <a:gd name="connsiteX377" fmla="*/ 3398293 w 4817660"/>
                <a:gd name="connsiteY377" fmla="*/ 1624083 h 3827523"/>
                <a:gd name="connsiteX378" fmla="*/ 3480180 w 4817660"/>
                <a:gd name="connsiteY378" fmla="*/ 1692322 h 3827523"/>
                <a:gd name="connsiteX379" fmla="*/ 3493827 w 4817660"/>
                <a:gd name="connsiteY379" fmla="*/ 1733265 h 3827523"/>
                <a:gd name="connsiteX380" fmla="*/ 3575714 w 4817660"/>
                <a:gd name="connsiteY380" fmla="*/ 1828800 h 3827523"/>
                <a:gd name="connsiteX381" fmla="*/ 3589362 w 4817660"/>
                <a:gd name="connsiteY381" fmla="*/ 1869743 h 3827523"/>
                <a:gd name="connsiteX382" fmla="*/ 3616657 w 4817660"/>
                <a:gd name="connsiteY382" fmla="*/ 1978925 h 3827523"/>
                <a:gd name="connsiteX383" fmla="*/ 3630305 w 4817660"/>
                <a:gd name="connsiteY383" fmla="*/ 2033516 h 3827523"/>
                <a:gd name="connsiteX384" fmla="*/ 3643953 w 4817660"/>
                <a:gd name="connsiteY384" fmla="*/ 2101755 h 3827523"/>
                <a:gd name="connsiteX385" fmla="*/ 3671248 w 4817660"/>
                <a:gd name="connsiteY385" fmla="*/ 2156346 h 3827523"/>
                <a:gd name="connsiteX386" fmla="*/ 3657600 w 4817660"/>
                <a:gd name="connsiteY386" fmla="*/ 2483892 h 3827523"/>
                <a:gd name="connsiteX387" fmla="*/ 3643953 w 4817660"/>
                <a:gd name="connsiteY387" fmla="*/ 2442949 h 3827523"/>
                <a:gd name="connsiteX388" fmla="*/ 3657600 w 4817660"/>
                <a:gd name="connsiteY388" fmla="*/ 2279176 h 3827523"/>
                <a:gd name="connsiteX389" fmla="*/ 3698544 w 4817660"/>
                <a:gd name="connsiteY389" fmla="*/ 2251880 h 3827523"/>
                <a:gd name="connsiteX390" fmla="*/ 3780430 w 4817660"/>
                <a:gd name="connsiteY390" fmla="*/ 2210937 h 3827523"/>
                <a:gd name="connsiteX391" fmla="*/ 3794078 w 4817660"/>
                <a:gd name="connsiteY391" fmla="*/ 2088107 h 3827523"/>
                <a:gd name="connsiteX392" fmla="*/ 3862317 w 4817660"/>
                <a:gd name="connsiteY392" fmla="*/ 2101755 h 3827523"/>
                <a:gd name="connsiteX393" fmla="*/ 3889612 w 4817660"/>
                <a:gd name="connsiteY393" fmla="*/ 2142698 h 3827523"/>
                <a:gd name="connsiteX394" fmla="*/ 3930556 w 4817660"/>
                <a:gd name="connsiteY394" fmla="*/ 2169994 h 3827523"/>
                <a:gd name="connsiteX395" fmla="*/ 3985147 w 4817660"/>
                <a:gd name="connsiteY395" fmla="*/ 2265528 h 3827523"/>
                <a:gd name="connsiteX396" fmla="*/ 4026090 w 4817660"/>
                <a:gd name="connsiteY396" fmla="*/ 2306471 h 3827523"/>
                <a:gd name="connsiteX397" fmla="*/ 4067033 w 4817660"/>
                <a:gd name="connsiteY397" fmla="*/ 2388358 h 3827523"/>
                <a:gd name="connsiteX398" fmla="*/ 4094329 w 4817660"/>
                <a:gd name="connsiteY398" fmla="*/ 2320119 h 3827523"/>
                <a:gd name="connsiteX399" fmla="*/ 4135272 w 4817660"/>
                <a:gd name="connsiteY399" fmla="*/ 2142698 h 3827523"/>
                <a:gd name="connsiteX400" fmla="*/ 4176215 w 4817660"/>
                <a:gd name="connsiteY400" fmla="*/ 2129050 h 3827523"/>
                <a:gd name="connsiteX401" fmla="*/ 4230806 w 4817660"/>
                <a:gd name="connsiteY401" fmla="*/ 2142698 h 3827523"/>
                <a:gd name="connsiteX402" fmla="*/ 4285397 w 4817660"/>
                <a:gd name="connsiteY402" fmla="*/ 2224585 h 3827523"/>
                <a:gd name="connsiteX403" fmla="*/ 4312693 w 4817660"/>
                <a:gd name="connsiteY403" fmla="*/ 2265528 h 3827523"/>
                <a:gd name="connsiteX404" fmla="*/ 4394580 w 4817660"/>
                <a:gd name="connsiteY404" fmla="*/ 2320119 h 3827523"/>
                <a:gd name="connsiteX405" fmla="*/ 4817660 w 4817660"/>
                <a:gd name="connsiteY405" fmla="*/ 2306471 h 382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</a:cxnLst>
              <a:rect l="l" t="t" r="r" b="b"/>
              <a:pathLst>
                <a:path w="4817660" h="3827523">
                  <a:moveTo>
                    <a:pt x="0" y="2634017"/>
                  </a:moveTo>
                  <a:cubicBezTo>
                    <a:pt x="250782" y="2602671"/>
                    <a:pt x="22620" y="2647721"/>
                    <a:pt x="150126" y="2593074"/>
                  </a:cubicBezTo>
                  <a:cubicBezTo>
                    <a:pt x="185530" y="2577901"/>
                    <a:pt x="272574" y="2571314"/>
                    <a:pt x="300251" y="2565779"/>
                  </a:cubicBezTo>
                  <a:cubicBezTo>
                    <a:pt x="337037" y="2558422"/>
                    <a:pt x="409433" y="2538483"/>
                    <a:pt x="409433" y="2538483"/>
                  </a:cubicBezTo>
                  <a:cubicBezTo>
                    <a:pt x="454926" y="2543032"/>
                    <a:pt x="507870" y="2526770"/>
                    <a:pt x="545911" y="2552131"/>
                  </a:cubicBezTo>
                  <a:cubicBezTo>
                    <a:pt x="565212" y="2564998"/>
                    <a:pt x="537889" y="2597866"/>
                    <a:pt x="532263" y="2620370"/>
                  </a:cubicBezTo>
                  <a:cubicBezTo>
                    <a:pt x="519079" y="2673107"/>
                    <a:pt x="524142" y="2657628"/>
                    <a:pt x="477672" y="2688608"/>
                  </a:cubicBezTo>
                  <a:cubicBezTo>
                    <a:pt x="464024" y="2679510"/>
                    <a:pt x="448327" y="2672911"/>
                    <a:pt x="436729" y="2661313"/>
                  </a:cubicBezTo>
                  <a:cubicBezTo>
                    <a:pt x="425131" y="2649715"/>
                    <a:pt x="416095" y="2635359"/>
                    <a:pt x="409433" y="2620370"/>
                  </a:cubicBezTo>
                  <a:cubicBezTo>
                    <a:pt x="390448" y="2577655"/>
                    <a:pt x="379832" y="2529259"/>
                    <a:pt x="368490" y="2483892"/>
                  </a:cubicBezTo>
                  <a:cubicBezTo>
                    <a:pt x="373039" y="2411104"/>
                    <a:pt x="360690" y="2335233"/>
                    <a:pt x="382138" y="2265528"/>
                  </a:cubicBezTo>
                  <a:cubicBezTo>
                    <a:pt x="387814" y="2247081"/>
                    <a:pt x="421542" y="2287232"/>
                    <a:pt x="423081" y="2306471"/>
                  </a:cubicBezTo>
                  <a:cubicBezTo>
                    <a:pt x="433510" y="2436837"/>
                    <a:pt x="429064" y="2544840"/>
                    <a:pt x="395786" y="2661313"/>
                  </a:cubicBezTo>
                  <a:cubicBezTo>
                    <a:pt x="391834" y="2675145"/>
                    <a:pt x="386687" y="2688608"/>
                    <a:pt x="382138" y="2702256"/>
                  </a:cubicBezTo>
                  <a:cubicBezTo>
                    <a:pt x="373039" y="2688608"/>
                    <a:pt x="362178" y="2675984"/>
                    <a:pt x="354842" y="2661313"/>
                  </a:cubicBezTo>
                  <a:cubicBezTo>
                    <a:pt x="310774" y="2573180"/>
                    <a:pt x="350677" y="2386289"/>
                    <a:pt x="354842" y="2347414"/>
                  </a:cubicBezTo>
                  <a:cubicBezTo>
                    <a:pt x="364823" y="2254260"/>
                    <a:pt x="370639" y="2255480"/>
                    <a:pt x="409433" y="2197289"/>
                  </a:cubicBezTo>
                  <a:cubicBezTo>
                    <a:pt x="450376" y="2201838"/>
                    <a:pt x="492298" y="2200946"/>
                    <a:pt x="532263" y="2210937"/>
                  </a:cubicBezTo>
                  <a:cubicBezTo>
                    <a:pt x="584849" y="2224084"/>
                    <a:pt x="568306" y="2242080"/>
                    <a:pt x="586854" y="2279176"/>
                  </a:cubicBezTo>
                  <a:cubicBezTo>
                    <a:pt x="594190" y="2293847"/>
                    <a:pt x="605051" y="2306471"/>
                    <a:pt x="614150" y="2320119"/>
                  </a:cubicBezTo>
                  <a:cubicBezTo>
                    <a:pt x="609601" y="2383809"/>
                    <a:pt x="607963" y="2447773"/>
                    <a:pt x="600502" y="2511188"/>
                  </a:cubicBezTo>
                  <a:cubicBezTo>
                    <a:pt x="598821" y="2525475"/>
                    <a:pt x="590806" y="2538299"/>
                    <a:pt x="586854" y="2552131"/>
                  </a:cubicBezTo>
                  <a:cubicBezTo>
                    <a:pt x="581701" y="2570166"/>
                    <a:pt x="578359" y="2588687"/>
                    <a:pt x="573206" y="2606722"/>
                  </a:cubicBezTo>
                  <a:cubicBezTo>
                    <a:pt x="569254" y="2620554"/>
                    <a:pt x="569731" y="2637493"/>
                    <a:pt x="559559" y="2647665"/>
                  </a:cubicBezTo>
                  <a:cubicBezTo>
                    <a:pt x="549386" y="2657838"/>
                    <a:pt x="532263" y="2656764"/>
                    <a:pt x="518615" y="2661313"/>
                  </a:cubicBezTo>
                  <a:cubicBezTo>
                    <a:pt x="514066" y="2647665"/>
                    <a:pt x="510019" y="2633840"/>
                    <a:pt x="504968" y="2620370"/>
                  </a:cubicBezTo>
                  <a:cubicBezTo>
                    <a:pt x="496366" y="2597431"/>
                    <a:pt x="484712" y="2575596"/>
                    <a:pt x="477672" y="2552131"/>
                  </a:cubicBezTo>
                  <a:cubicBezTo>
                    <a:pt x="471006" y="2529913"/>
                    <a:pt x="468573" y="2506638"/>
                    <a:pt x="464024" y="2483892"/>
                  </a:cubicBezTo>
                  <a:cubicBezTo>
                    <a:pt x="468573" y="2429301"/>
                    <a:pt x="470432" y="2374419"/>
                    <a:pt x="477672" y="2320119"/>
                  </a:cubicBezTo>
                  <a:cubicBezTo>
                    <a:pt x="479573" y="2305859"/>
                    <a:pt x="477213" y="2281997"/>
                    <a:pt x="491320" y="2279176"/>
                  </a:cubicBezTo>
                  <a:cubicBezTo>
                    <a:pt x="511270" y="2275186"/>
                    <a:pt x="527714" y="2297373"/>
                    <a:pt x="545911" y="2306471"/>
                  </a:cubicBezTo>
                  <a:cubicBezTo>
                    <a:pt x="591546" y="2443373"/>
                    <a:pt x="505743" y="2192402"/>
                    <a:pt x="600502" y="2429301"/>
                  </a:cubicBezTo>
                  <a:cubicBezTo>
                    <a:pt x="615476" y="2466736"/>
                    <a:pt x="622604" y="2548265"/>
                    <a:pt x="627797" y="2579426"/>
                  </a:cubicBezTo>
                  <a:cubicBezTo>
                    <a:pt x="631610" y="2602307"/>
                    <a:pt x="636896" y="2624919"/>
                    <a:pt x="641445" y="2647665"/>
                  </a:cubicBezTo>
                  <a:cubicBezTo>
                    <a:pt x="636896" y="2743199"/>
                    <a:pt x="648545" y="2840903"/>
                    <a:pt x="627797" y="2934268"/>
                  </a:cubicBezTo>
                  <a:cubicBezTo>
                    <a:pt x="623610" y="2953109"/>
                    <a:pt x="596430" y="2910083"/>
                    <a:pt x="586854" y="2893325"/>
                  </a:cubicBezTo>
                  <a:cubicBezTo>
                    <a:pt x="577548" y="2877039"/>
                    <a:pt x="578359" y="2856769"/>
                    <a:pt x="573206" y="2838734"/>
                  </a:cubicBezTo>
                  <a:cubicBezTo>
                    <a:pt x="569254" y="2824902"/>
                    <a:pt x="564108" y="2811439"/>
                    <a:pt x="559559" y="2797791"/>
                  </a:cubicBezTo>
                  <a:cubicBezTo>
                    <a:pt x="564108" y="2729552"/>
                    <a:pt x="565654" y="2661046"/>
                    <a:pt x="573206" y="2593074"/>
                  </a:cubicBezTo>
                  <a:cubicBezTo>
                    <a:pt x="574795" y="2578776"/>
                    <a:pt x="577644" y="2563183"/>
                    <a:pt x="586854" y="2552131"/>
                  </a:cubicBezTo>
                  <a:cubicBezTo>
                    <a:pt x="601416" y="2534657"/>
                    <a:pt x="622936" y="2524409"/>
                    <a:pt x="641445" y="2511188"/>
                  </a:cubicBezTo>
                  <a:cubicBezTo>
                    <a:pt x="654792" y="2501654"/>
                    <a:pt x="668740" y="2492991"/>
                    <a:pt x="682388" y="2483892"/>
                  </a:cubicBezTo>
                  <a:cubicBezTo>
                    <a:pt x="691487" y="2470244"/>
                    <a:pt x="693600" y="2446166"/>
                    <a:pt x="709684" y="2442949"/>
                  </a:cubicBezTo>
                  <a:cubicBezTo>
                    <a:pt x="725768" y="2439732"/>
                    <a:pt x="747930" y="2454065"/>
                    <a:pt x="750627" y="2470244"/>
                  </a:cubicBezTo>
                  <a:cubicBezTo>
                    <a:pt x="758143" y="2515341"/>
                    <a:pt x="743932" y="2561534"/>
                    <a:pt x="736980" y="2606722"/>
                  </a:cubicBezTo>
                  <a:cubicBezTo>
                    <a:pt x="732944" y="2632959"/>
                    <a:pt x="714439" y="2670205"/>
                    <a:pt x="696036" y="2688608"/>
                  </a:cubicBezTo>
                  <a:cubicBezTo>
                    <a:pt x="684438" y="2700206"/>
                    <a:pt x="668741" y="2706805"/>
                    <a:pt x="655093" y="2715904"/>
                  </a:cubicBezTo>
                  <a:cubicBezTo>
                    <a:pt x="632347" y="2711355"/>
                    <a:pt x="605730" y="2715739"/>
                    <a:pt x="586854" y="2702256"/>
                  </a:cubicBezTo>
                  <a:cubicBezTo>
                    <a:pt x="570299" y="2690431"/>
                    <a:pt x="567573" y="2666365"/>
                    <a:pt x="559559" y="2647665"/>
                  </a:cubicBezTo>
                  <a:cubicBezTo>
                    <a:pt x="547811" y="2620252"/>
                    <a:pt x="539189" y="2579836"/>
                    <a:pt x="532263" y="2552131"/>
                  </a:cubicBezTo>
                  <a:cubicBezTo>
                    <a:pt x="536812" y="2479343"/>
                    <a:pt x="534537" y="2405805"/>
                    <a:pt x="545911" y="2333767"/>
                  </a:cubicBezTo>
                  <a:cubicBezTo>
                    <a:pt x="548469" y="2317565"/>
                    <a:pt x="565871" y="2307494"/>
                    <a:pt x="573206" y="2292823"/>
                  </a:cubicBezTo>
                  <a:cubicBezTo>
                    <a:pt x="579640" y="2279956"/>
                    <a:pt x="576682" y="2262052"/>
                    <a:pt x="586854" y="2251880"/>
                  </a:cubicBezTo>
                  <a:cubicBezTo>
                    <a:pt x="610051" y="2228683"/>
                    <a:pt x="641445" y="2215486"/>
                    <a:pt x="668741" y="2197289"/>
                  </a:cubicBezTo>
                  <a:cubicBezTo>
                    <a:pt x="721653" y="2162014"/>
                    <a:pt x="694124" y="2175181"/>
                    <a:pt x="750627" y="2156346"/>
                  </a:cubicBezTo>
                  <a:cubicBezTo>
                    <a:pt x="791570" y="2160895"/>
                    <a:pt x="837186" y="2150463"/>
                    <a:pt x="873457" y="2169994"/>
                  </a:cubicBezTo>
                  <a:cubicBezTo>
                    <a:pt x="902341" y="2185547"/>
                    <a:pt x="928048" y="2251880"/>
                    <a:pt x="928048" y="2251880"/>
                  </a:cubicBezTo>
                  <a:cubicBezTo>
                    <a:pt x="923499" y="2311020"/>
                    <a:pt x="924151" y="2370793"/>
                    <a:pt x="914400" y="2429301"/>
                  </a:cubicBezTo>
                  <a:cubicBezTo>
                    <a:pt x="910373" y="2453466"/>
                    <a:pt x="898836" y="2476033"/>
                    <a:pt x="887105" y="2497540"/>
                  </a:cubicBezTo>
                  <a:cubicBezTo>
                    <a:pt x="871396" y="2526339"/>
                    <a:pt x="850711" y="2552131"/>
                    <a:pt x="832514" y="2579426"/>
                  </a:cubicBezTo>
                  <a:cubicBezTo>
                    <a:pt x="823415" y="2593074"/>
                    <a:pt x="818866" y="2611271"/>
                    <a:pt x="805218" y="2620370"/>
                  </a:cubicBezTo>
                  <a:lnTo>
                    <a:pt x="764275" y="2647665"/>
                  </a:lnTo>
                  <a:cubicBezTo>
                    <a:pt x="746078" y="2643116"/>
                    <a:pt x="722947" y="2647280"/>
                    <a:pt x="709684" y="2634017"/>
                  </a:cubicBezTo>
                  <a:cubicBezTo>
                    <a:pt x="696421" y="2620754"/>
                    <a:pt x="696036" y="2598183"/>
                    <a:pt x="696036" y="2579426"/>
                  </a:cubicBezTo>
                  <a:cubicBezTo>
                    <a:pt x="696036" y="2483783"/>
                    <a:pt x="699122" y="2387881"/>
                    <a:pt x="709684" y="2292823"/>
                  </a:cubicBezTo>
                  <a:cubicBezTo>
                    <a:pt x="720624" y="2194361"/>
                    <a:pt x="725322" y="2227476"/>
                    <a:pt x="777923" y="2183641"/>
                  </a:cubicBezTo>
                  <a:cubicBezTo>
                    <a:pt x="846076" y="2126846"/>
                    <a:pt x="787857" y="2153035"/>
                    <a:pt x="859809" y="2129050"/>
                  </a:cubicBezTo>
                  <a:cubicBezTo>
                    <a:pt x="917293" y="2137262"/>
                    <a:pt x="966892" y="2124851"/>
                    <a:pt x="996287" y="2183641"/>
                  </a:cubicBezTo>
                  <a:cubicBezTo>
                    <a:pt x="1006661" y="2204389"/>
                    <a:pt x="1004719" y="2229277"/>
                    <a:pt x="1009935" y="2251880"/>
                  </a:cubicBezTo>
                  <a:cubicBezTo>
                    <a:pt x="1018370" y="2288433"/>
                    <a:pt x="1037230" y="2361062"/>
                    <a:pt x="1037230" y="2361062"/>
                  </a:cubicBezTo>
                  <a:cubicBezTo>
                    <a:pt x="1031460" y="2430308"/>
                    <a:pt x="1038524" y="2501455"/>
                    <a:pt x="1009935" y="2565779"/>
                  </a:cubicBezTo>
                  <a:cubicBezTo>
                    <a:pt x="997541" y="2593666"/>
                    <a:pt x="980728" y="2619495"/>
                    <a:pt x="968991" y="2647665"/>
                  </a:cubicBezTo>
                  <a:cubicBezTo>
                    <a:pt x="925264" y="2752609"/>
                    <a:pt x="972047" y="2709319"/>
                    <a:pt x="900753" y="2756847"/>
                  </a:cubicBezTo>
                  <a:cubicBezTo>
                    <a:pt x="882556" y="2752298"/>
                    <a:pt x="859425" y="2756463"/>
                    <a:pt x="846162" y="2743200"/>
                  </a:cubicBezTo>
                  <a:cubicBezTo>
                    <a:pt x="828839" y="2725877"/>
                    <a:pt x="826613" y="2698202"/>
                    <a:pt x="818866" y="2674961"/>
                  </a:cubicBezTo>
                  <a:cubicBezTo>
                    <a:pt x="809227" y="2646045"/>
                    <a:pt x="796981" y="2579180"/>
                    <a:pt x="791571" y="2552131"/>
                  </a:cubicBezTo>
                  <a:cubicBezTo>
                    <a:pt x="796120" y="2465695"/>
                    <a:pt x="797382" y="2379023"/>
                    <a:pt x="805218" y="2292823"/>
                  </a:cubicBezTo>
                  <a:cubicBezTo>
                    <a:pt x="806520" y="2278496"/>
                    <a:pt x="815377" y="2265836"/>
                    <a:pt x="818866" y="2251880"/>
                  </a:cubicBezTo>
                  <a:cubicBezTo>
                    <a:pt x="824492" y="2229376"/>
                    <a:pt x="824369" y="2205361"/>
                    <a:pt x="832514" y="2183641"/>
                  </a:cubicBezTo>
                  <a:cubicBezTo>
                    <a:pt x="840907" y="2161260"/>
                    <a:pt x="883051" y="2113556"/>
                    <a:pt x="900753" y="2101755"/>
                  </a:cubicBezTo>
                  <a:cubicBezTo>
                    <a:pt x="912501" y="2093923"/>
                    <a:pt x="989006" y="2076279"/>
                    <a:pt x="996287" y="2074459"/>
                  </a:cubicBezTo>
                  <a:cubicBezTo>
                    <a:pt x="1009935" y="2079008"/>
                    <a:pt x="1027058" y="2077935"/>
                    <a:pt x="1037230" y="2088107"/>
                  </a:cubicBezTo>
                  <a:cubicBezTo>
                    <a:pt x="1061507" y="2112384"/>
                    <a:pt x="1095356" y="2191719"/>
                    <a:pt x="1105469" y="2224585"/>
                  </a:cubicBezTo>
                  <a:cubicBezTo>
                    <a:pt x="1116501" y="2260440"/>
                    <a:pt x="1115988" y="2300213"/>
                    <a:pt x="1132765" y="2333767"/>
                  </a:cubicBezTo>
                  <a:lnTo>
                    <a:pt x="1160060" y="2388358"/>
                  </a:lnTo>
                  <a:cubicBezTo>
                    <a:pt x="1155511" y="2474794"/>
                    <a:pt x="1154248" y="2561465"/>
                    <a:pt x="1146412" y="2647665"/>
                  </a:cubicBezTo>
                  <a:cubicBezTo>
                    <a:pt x="1145110" y="2661992"/>
                    <a:pt x="1142937" y="2678436"/>
                    <a:pt x="1132765" y="2688608"/>
                  </a:cubicBezTo>
                  <a:cubicBezTo>
                    <a:pt x="1122592" y="2698781"/>
                    <a:pt x="1105469" y="2697707"/>
                    <a:pt x="1091821" y="2702256"/>
                  </a:cubicBezTo>
                  <a:cubicBezTo>
                    <a:pt x="1073624" y="2693158"/>
                    <a:pt x="1052859" y="2687985"/>
                    <a:pt x="1037230" y="2674961"/>
                  </a:cubicBezTo>
                  <a:cubicBezTo>
                    <a:pt x="1020698" y="2661184"/>
                    <a:pt x="989923" y="2593994"/>
                    <a:pt x="982639" y="2579426"/>
                  </a:cubicBezTo>
                  <a:cubicBezTo>
                    <a:pt x="991738" y="2438399"/>
                    <a:pt x="993612" y="2296720"/>
                    <a:pt x="1009935" y="2156346"/>
                  </a:cubicBezTo>
                  <a:cubicBezTo>
                    <a:pt x="1016434" y="2100452"/>
                    <a:pt x="1033084" y="2045956"/>
                    <a:pt x="1050878" y="1992573"/>
                  </a:cubicBezTo>
                  <a:cubicBezTo>
                    <a:pt x="1055427" y="1978925"/>
                    <a:pt x="1057539" y="1964205"/>
                    <a:pt x="1064526" y="1951629"/>
                  </a:cubicBezTo>
                  <a:cubicBezTo>
                    <a:pt x="1080458" y="1922952"/>
                    <a:pt x="1119117" y="1869743"/>
                    <a:pt x="1119117" y="1869743"/>
                  </a:cubicBezTo>
                  <a:cubicBezTo>
                    <a:pt x="1132765" y="1874292"/>
                    <a:pt x="1154896" y="1869964"/>
                    <a:pt x="1160060" y="1883391"/>
                  </a:cubicBezTo>
                  <a:cubicBezTo>
                    <a:pt x="1179927" y="1935046"/>
                    <a:pt x="1187356" y="2047164"/>
                    <a:pt x="1187356" y="2047164"/>
                  </a:cubicBezTo>
                  <a:cubicBezTo>
                    <a:pt x="1176421" y="2375200"/>
                    <a:pt x="1195421" y="2344001"/>
                    <a:pt x="1160060" y="2538483"/>
                  </a:cubicBezTo>
                  <a:cubicBezTo>
                    <a:pt x="1155910" y="2561306"/>
                    <a:pt x="1152785" y="2584418"/>
                    <a:pt x="1146412" y="2606722"/>
                  </a:cubicBezTo>
                  <a:cubicBezTo>
                    <a:pt x="1134556" y="2648219"/>
                    <a:pt x="1105469" y="2729552"/>
                    <a:pt x="1105469" y="2729552"/>
                  </a:cubicBezTo>
                  <a:cubicBezTo>
                    <a:pt x="1087752" y="2853565"/>
                    <a:pt x="1101993" y="2794572"/>
                    <a:pt x="1064526" y="2906973"/>
                  </a:cubicBezTo>
                  <a:lnTo>
                    <a:pt x="1050878" y="2947916"/>
                  </a:lnTo>
                  <a:cubicBezTo>
                    <a:pt x="1032681" y="2920620"/>
                    <a:pt x="1008904" y="2896311"/>
                    <a:pt x="996287" y="2866029"/>
                  </a:cubicBezTo>
                  <a:cubicBezTo>
                    <a:pt x="985644" y="2840486"/>
                    <a:pt x="987739" y="2811341"/>
                    <a:pt x="982639" y="2784143"/>
                  </a:cubicBezTo>
                  <a:cubicBezTo>
                    <a:pt x="944050" y="2578333"/>
                    <a:pt x="963322" y="2719469"/>
                    <a:pt x="941696" y="2524835"/>
                  </a:cubicBezTo>
                  <a:cubicBezTo>
                    <a:pt x="950794" y="2351963"/>
                    <a:pt x="957476" y="2178948"/>
                    <a:pt x="968991" y="2006220"/>
                  </a:cubicBezTo>
                  <a:cubicBezTo>
                    <a:pt x="977631" y="1876616"/>
                    <a:pt x="980585" y="1946200"/>
                    <a:pt x="1009935" y="1828800"/>
                  </a:cubicBezTo>
                  <a:cubicBezTo>
                    <a:pt x="1021187" y="1783792"/>
                    <a:pt x="1022559" y="1736335"/>
                    <a:pt x="1037230" y="1692322"/>
                  </a:cubicBezTo>
                  <a:cubicBezTo>
                    <a:pt x="1041779" y="1678674"/>
                    <a:pt x="1046926" y="1665211"/>
                    <a:pt x="1050878" y="1651379"/>
                  </a:cubicBezTo>
                  <a:cubicBezTo>
                    <a:pt x="1092133" y="1506991"/>
                    <a:pt x="1026952" y="1709509"/>
                    <a:pt x="1091821" y="1514901"/>
                  </a:cubicBezTo>
                  <a:cubicBezTo>
                    <a:pt x="1096370" y="1501253"/>
                    <a:pt x="1095297" y="1484131"/>
                    <a:pt x="1105469" y="1473958"/>
                  </a:cubicBezTo>
                  <a:lnTo>
                    <a:pt x="1146412" y="1433014"/>
                  </a:lnTo>
                  <a:cubicBezTo>
                    <a:pt x="1160060" y="1442113"/>
                    <a:pt x="1175757" y="1448711"/>
                    <a:pt x="1187356" y="1460310"/>
                  </a:cubicBezTo>
                  <a:cubicBezTo>
                    <a:pt x="1198954" y="1471908"/>
                    <a:pt x="1207316" y="1486582"/>
                    <a:pt x="1214651" y="1501253"/>
                  </a:cubicBezTo>
                  <a:cubicBezTo>
                    <a:pt x="1271216" y="1614382"/>
                    <a:pt x="1220151" y="1527734"/>
                    <a:pt x="1255594" y="1610435"/>
                  </a:cubicBezTo>
                  <a:cubicBezTo>
                    <a:pt x="1263608" y="1629135"/>
                    <a:pt x="1273791" y="1646829"/>
                    <a:pt x="1282890" y="1665026"/>
                  </a:cubicBezTo>
                  <a:cubicBezTo>
                    <a:pt x="1287439" y="1687772"/>
                    <a:pt x="1293011" y="1710338"/>
                    <a:pt x="1296538" y="1733265"/>
                  </a:cubicBezTo>
                  <a:cubicBezTo>
                    <a:pt x="1318585" y="1876567"/>
                    <a:pt x="1295994" y="1799868"/>
                    <a:pt x="1323833" y="1883391"/>
                  </a:cubicBezTo>
                  <a:cubicBezTo>
                    <a:pt x="1337687" y="1994219"/>
                    <a:pt x="1339383" y="2024194"/>
                    <a:pt x="1364777" y="2142698"/>
                  </a:cubicBezTo>
                  <a:cubicBezTo>
                    <a:pt x="1367791" y="2156765"/>
                    <a:pt x="1374472" y="2169809"/>
                    <a:pt x="1378424" y="2183641"/>
                  </a:cubicBezTo>
                  <a:cubicBezTo>
                    <a:pt x="1383577" y="2201676"/>
                    <a:pt x="1387523" y="2220035"/>
                    <a:pt x="1392072" y="2238232"/>
                  </a:cubicBezTo>
                  <a:cubicBezTo>
                    <a:pt x="1387523" y="2370160"/>
                    <a:pt x="1389697" y="2502493"/>
                    <a:pt x="1378424" y="2634017"/>
                  </a:cubicBezTo>
                  <a:cubicBezTo>
                    <a:pt x="1375967" y="2662684"/>
                    <a:pt x="1367089" y="2691964"/>
                    <a:pt x="1351129" y="2715904"/>
                  </a:cubicBezTo>
                  <a:lnTo>
                    <a:pt x="1323833" y="2756847"/>
                  </a:lnTo>
                  <a:cubicBezTo>
                    <a:pt x="1319284" y="2770495"/>
                    <a:pt x="1316620" y="2784924"/>
                    <a:pt x="1310186" y="2797791"/>
                  </a:cubicBezTo>
                  <a:cubicBezTo>
                    <a:pt x="1257268" y="2903628"/>
                    <a:pt x="1303550" y="2776756"/>
                    <a:pt x="1269242" y="2879677"/>
                  </a:cubicBezTo>
                  <a:cubicBezTo>
                    <a:pt x="1251045" y="2870579"/>
                    <a:pt x="1225434" y="2869634"/>
                    <a:pt x="1214651" y="2852382"/>
                  </a:cubicBezTo>
                  <a:cubicBezTo>
                    <a:pt x="1199985" y="2828916"/>
                    <a:pt x="1206430" y="2797630"/>
                    <a:pt x="1201003" y="2770495"/>
                  </a:cubicBezTo>
                  <a:cubicBezTo>
                    <a:pt x="1192778" y="2729367"/>
                    <a:pt x="1180603" y="2689036"/>
                    <a:pt x="1173708" y="2647665"/>
                  </a:cubicBezTo>
                  <a:cubicBezTo>
                    <a:pt x="1166936" y="2607030"/>
                    <a:pt x="1164873" y="2565748"/>
                    <a:pt x="1160060" y="2524835"/>
                  </a:cubicBezTo>
                  <a:cubicBezTo>
                    <a:pt x="1155775" y="2488409"/>
                    <a:pt x="1150961" y="2452047"/>
                    <a:pt x="1146412" y="2415653"/>
                  </a:cubicBezTo>
                  <a:cubicBezTo>
                    <a:pt x="1141863" y="2342865"/>
                    <a:pt x="1132765" y="2270219"/>
                    <a:pt x="1132765" y="2197289"/>
                  </a:cubicBezTo>
                  <a:cubicBezTo>
                    <a:pt x="1132765" y="1788471"/>
                    <a:pt x="1101747" y="1894557"/>
                    <a:pt x="1160060" y="1719617"/>
                  </a:cubicBezTo>
                  <a:cubicBezTo>
                    <a:pt x="1164765" y="1681977"/>
                    <a:pt x="1166317" y="1611570"/>
                    <a:pt x="1187356" y="1569492"/>
                  </a:cubicBezTo>
                  <a:cubicBezTo>
                    <a:pt x="1194691" y="1554821"/>
                    <a:pt x="1205553" y="1542197"/>
                    <a:pt x="1214651" y="1528549"/>
                  </a:cubicBezTo>
                  <a:cubicBezTo>
                    <a:pt x="1247236" y="1541583"/>
                    <a:pt x="1296574" y="1555881"/>
                    <a:pt x="1323833" y="1583140"/>
                  </a:cubicBezTo>
                  <a:cubicBezTo>
                    <a:pt x="1335431" y="1594738"/>
                    <a:pt x="1340454" y="1611629"/>
                    <a:pt x="1351129" y="1624083"/>
                  </a:cubicBezTo>
                  <a:cubicBezTo>
                    <a:pt x="1367877" y="1643622"/>
                    <a:pt x="1387523" y="1660477"/>
                    <a:pt x="1405720" y="1678674"/>
                  </a:cubicBezTo>
                  <a:cubicBezTo>
                    <a:pt x="1436735" y="1740705"/>
                    <a:pt x="1434173" y="1731803"/>
                    <a:pt x="1460311" y="1801504"/>
                  </a:cubicBezTo>
                  <a:cubicBezTo>
                    <a:pt x="1465362" y="1814974"/>
                    <a:pt x="1467525" y="1829580"/>
                    <a:pt x="1473959" y="1842447"/>
                  </a:cubicBezTo>
                  <a:cubicBezTo>
                    <a:pt x="1481294" y="1857118"/>
                    <a:pt x="1492561" y="1869482"/>
                    <a:pt x="1501254" y="1883391"/>
                  </a:cubicBezTo>
                  <a:cubicBezTo>
                    <a:pt x="1515313" y="1905885"/>
                    <a:pt x="1528549" y="1928883"/>
                    <a:pt x="1542197" y="1951629"/>
                  </a:cubicBezTo>
                  <a:cubicBezTo>
                    <a:pt x="1564421" y="2051635"/>
                    <a:pt x="1596788" y="2180654"/>
                    <a:pt x="1596788" y="2279176"/>
                  </a:cubicBezTo>
                  <a:cubicBezTo>
                    <a:pt x="1596788" y="2502275"/>
                    <a:pt x="1585676" y="2725405"/>
                    <a:pt x="1569493" y="2947916"/>
                  </a:cubicBezTo>
                  <a:cubicBezTo>
                    <a:pt x="1567406" y="2976612"/>
                    <a:pt x="1551295" y="3002507"/>
                    <a:pt x="1542197" y="3029803"/>
                  </a:cubicBezTo>
                  <a:cubicBezTo>
                    <a:pt x="1542195" y="3029808"/>
                    <a:pt x="1514905" y="3111685"/>
                    <a:pt x="1514902" y="3111689"/>
                  </a:cubicBezTo>
                  <a:lnTo>
                    <a:pt x="1487606" y="3152632"/>
                  </a:lnTo>
                  <a:cubicBezTo>
                    <a:pt x="1469409" y="3134435"/>
                    <a:pt x="1442913" y="3121796"/>
                    <a:pt x="1433015" y="3098041"/>
                  </a:cubicBezTo>
                  <a:cubicBezTo>
                    <a:pt x="1418909" y="3064185"/>
                    <a:pt x="1425398" y="3025037"/>
                    <a:pt x="1419368" y="2988859"/>
                  </a:cubicBezTo>
                  <a:cubicBezTo>
                    <a:pt x="1411741" y="2943097"/>
                    <a:pt x="1401171" y="2897874"/>
                    <a:pt x="1392072" y="2852382"/>
                  </a:cubicBezTo>
                  <a:cubicBezTo>
                    <a:pt x="1387523" y="2802340"/>
                    <a:pt x="1383973" y="2752197"/>
                    <a:pt x="1378424" y="2702256"/>
                  </a:cubicBezTo>
                  <a:cubicBezTo>
                    <a:pt x="1374872" y="2670285"/>
                    <a:pt x="1368767" y="2638642"/>
                    <a:pt x="1364777" y="2606722"/>
                  </a:cubicBezTo>
                  <a:cubicBezTo>
                    <a:pt x="1359667" y="2565845"/>
                    <a:pt x="1355678" y="2524835"/>
                    <a:pt x="1351129" y="2483892"/>
                  </a:cubicBezTo>
                  <a:cubicBezTo>
                    <a:pt x="1355678" y="2379259"/>
                    <a:pt x="1357315" y="2274459"/>
                    <a:pt x="1364777" y="2169994"/>
                  </a:cubicBezTo>
                  <a:cubicBezTo>
                    <a:pt x="1366430" y="2146856"/>
                    <a:pt x="1372321" y="2124134"/>
                    <a:pt x="1378424" y="2101755"/>
                  </a:cubicBezTo>
                  <a:cubicBezTo>
                    <a:pt x="1385994" y="2073997"/>
                    <a:pt x="1381780" y="2035828"/>
                    <a:pt x="1405720" y="2019868"/>
                  </a:cubicBezTo>
                  <a:cubicBezTo>
                    <a:pt x="1507379" y="1952096"/>
                    <a:pt x="1382517" y="2039203"/>
                    <a:pt x="1487606" y="1951629"/>
                  </a:cubicBezTo>
                  <a:cubicBezTo>
                    <a:pt x="1500207" y="1941128"/>
                    <a:pt x="1516952" y="1935932"/>
                    <a:pt x="1528550" y="1924334"/>
                  </a:cubicBezTo>
                  <a:cubicBezTo>
                    <a:pt x="1549148" y="1903736"/>
                    <a:pt x="1563959" y="1878017"/>
                    <a:pt x="1583141" y="1856095"/>
                  </a:cubicBezTo>
                  <a:cubicBezTo>
                    <a:pt x="1656700" y="1772028"/>
                    <a:pt x="1595516" y="1858004"/>
                    <a:pt x="1651380" y="1774208"/>
                  </a:cubicBezTo>
                  <a:cubicBezTo>
                    <a:pt x="1663397" y="1738156"/>
                    <a:pt x="1684420" y="1663112"/>
                    <a:pt x="1719618" y="1651379"/>
                  </a:cubicBezTo>
                  <a:lnTo>
                    <a:pt x="1760562" y="1637731"/>
                  </a:lnTo>
                  <a:cubicBezTo>
                    <a:pt x="1778759" y="1683223"/>
                    <a:pt x="1809743" y="1725511"/>
                    <a:pt x="1815153" y="1774208"/>
                  </a:cubicBezTo>
                  <a:cubicBezTo>
                    <a:pt x="1819702" y="1815151"/>
                    <a:pt x="1823690" y="1856161"/>
                    <a:pt x="1828800" y="1897038"/>
                  </a:cubicBezTo>
                  <a:cubicBezTo>
                    <a:pt x="1832790" y="1928958"/>
                    <a:pt x="1839398" y="1960550"/>
                    <a:pt x="1842448" y="1992573"/>
                  </a:cubicBezTo>
                  <a:cubicBezTo>
                    <a:pt x="1848502" y="2056137"/>
                    <a:pt x="1851547" y="2119952"/>
                    <a:pt x="1856096" y="2183641"/>
                  </a:cubicBezTo>
                  <a:cubicBezTo>
                    <a:pt x="1851547" y="2420202"/>
                    <a:pt x="1853032" y="2656957"/>
                    <a:pt x="1842448" y="2893325"/>
                  </a:cubicBezTo>
                  <a:cubicBezTo>
                    <a:pt x="1839369" y="2962099"/>
                    <a:pt x="1824889" y="3029890"/>
                    <a:pt x="1815153" y="3098041"/>
                  </a:cubicBezTo>
                  <a:cubicBezTo>
                    <a:pt x="1775848" y="3373176"/>
                    <a:pt x="1796943" y="3175521"/>
                    <a:pt x="1774209" y="3425588"/>
                  </a:cubicBezTo>
                  <a:cubicBezTo>
                    <a:pt x="1769660" y="3557516"/>
                    <a:pt x="1784599" y="3691573"/>
                    <a:pt x="1760562" y="3821373"/>
                  </a:cubicBezTo>
                  <a:cubicBezTo>
                    <a:pt x="1756857" y="3841378"/>
                    <a:pt x="1721418" y="3807317"/>
                    <a:pt x="1705971" y="3794077"/>
                  </a:cubicBezTo>
                  <a:cubicBezTo>
                    <a:pt x="1688701" y="3779274"/>
                    <a:pt x="1676730" y="3758991"/>
                    <a:pt x="1665027" y="3739486"/>
                  </a:cubicBezTo>
                  <a:cubicBezTo>
                    <a:pt x="1632090" y="3684591"/>
                    <a:pt x="1587383" y="3572236"/>
                    <a:pt x="1569493" y="3521122"/>
                  </a:cubicBezTo>
                  <a:cubicBezTo>
                    <a:pt x="1513596" y="3361415"/>
                    <a:pt x="1539450" y="3410502"/>
                    <a:pt x="1501254" y="3248167"/>
                  </a:cubicBezTo>
                  <a:cubicBezTo>
                    <a:pt x="1493668" y="3215928"/>
                    <a:pt x="1480782" y="3185041"/>
                    <a:pt x="1473959" y="3152632"/>
                  </a:cubicBezTo>
                  <a:cubicBezTo>
                    <a:pt x="1392957" y="2767873"/>
                    <a:pt x="1477243" y="3111176"/>
                    <a:pt x="1433015" y="2934268"/>
                  </a:cubicBezTo>
                  <a:cubicBezTo>
                    <a:pt x="1437564" y="2788692"/>
                    <a:pt x="1438802" y="2642975"/>
                    <a:pt x="1446663" y="2497540"/>
                  </a:cubicBezTo>
                  <a:cubicBezTo>
                    <a:pt x="1448171" y="2469648"/>
                    <a:pt x="1486217" y="2327066"/>
                    <a:pt x="1487606" y="2320119"/>
                  </a:cubicBezTo>
                  <a:cubicBezTo>
                    <a:pt x="1493015" y="2293074"/>
                    <a:pt x="1505264" y="2226202"/>
                    <a:pt x="1514902" y="2197289"/>
                  </a:cubicBezTo>
                  <a:cubicBezTo>
                    <a:pt x="1522649" y="2174048"/>
                    <a:pt x="1535157" y="2152515"/>
                    <a:pt x="1542197" y="2129050"/>
                  </a:cubicBezTo>
                  <a:cubicBezTo>
                    <a:pt x="1548862" y="2106831"/>
                    <a:pt x="1548509" y="2082817"/>
                    <a:pt x="1555845" y="2060811"/>
                  </a:cubicBezTo>
                  <a:cubicBezTo>
                    <a:pt x="1562279" y="2041510"/>
                    <a:pt x="1575127" y="2024920"/>
                    <a:pt x="1583141" y="2006220"/>
                  </a:cubicBezTo>
                  <a:cubicBezTo>
                    <a:pt x="1588808" y="1992997"/>
                    <a:pt x="1591121" y="1978500"/>
                    <a:pt x="1596788" y="1965277"/>
                  </a:cubicBezTo>
                  <a:cubicBezTo>
                    <a:pt x="1604802" y="1946577"/>
                    <a:pt x="1616940" y="1929736"/>
                    <a:pt x="1624084" y="1910686"/>
                  </a:cubicBezTo>
                  <a:cubicBezTo>
                    <a:pt x="1630670" y="1893123"/>
                    <a:pt x="1634053" y="1874488"/>
                    <a:pt x="1637732" y="1856095"/>
                  </a:cubicBezTo>
                  <a:cubicBezTo>
                    <a:pt x="1643159" y="1828960"/>
                    <a:pt x="1641103" y="1799901"/>
                    <a:pt x="1651380" y="1774208"/>
                  </a:cubicBezTo>
                  <a:cubicBezTo>
                    <a:pt x="1659828" y="1753089"/>
                    <a:pt x="1678675" y="1737814"/>
                    <a:pt x="1692323" y="1719617"/>
                  </a:cubicBezTo>
                  <a:cubicBezTo>
                    <a:pt x="1720606" y="1549924"/>
                    <a:pt x="1686922" y="1725773"/>
                    <a:pt x="1733266" y="1555844"/>
                  </a:cubicBezTo>
                  <a:cubicBezTo>
                    <a:pt x="1739369" y="1533465"/>
                    <a:pt x="1740249" y="1509824"/>
                    <a:pt x="1746914" y="1487606"/>
                  </a:cubicBezTo>
                  <a:cubicBezTo>
                    <a:pt x="1753954" y="1464141"/>
                    <a:pt x="1767004" y="1442782"/>
                    <a:pt x="1774209" y="1419367"/>
                  </a:cubicBezTo>
                  <a:cubicBezTo>
                    <a:pt x="1819498" y="1272178"/>
                    <a:pt x="1786501" y="1356557"/>
                    <a:pt x="1815153" y="1241946"/>
                  </a:cubicBezTo>
                  <a:cubicBezTo>
                    <a:pt x="1818642" y="1227990"/>
                    <a:pt x="1824848" y="1214835"/>
                    <a:pt x="1828800" y="1201003"/>
                  </a:cubicBezTo>
                  <a:cubicBezTo>
                    <a:pt x="1838336" y="1167624"/>
                    <a:pt x="1853527" y="1088851"/>
                    <a:pt x="1869744" y="1064525"/>
                  </a:cubicBezTo>
                  <a:cubicBezTo>
                    <a:pt x="1878842" y="1050877"/>
                    <a:pt x="1884231" y="1033828"/>
                    <a:pt x="1897039" y="1023582"/>
                  </a:cubicBezTo>
                  <a:cubicBezTo>
                    <a:pt x="1908273" y="1014595"/>
                    <a:pt x="1924335" y="1014483"/>
                    <a:pt x="1937983" y="1009934"/>
                  </a:cubicBezTo>
                  <a:cubicBezTo>
                    <a:pt x="1947081" y="1028131"/>
                    <a:pt x="1959432" y="1045038"/>
                    <a:pt x="1965278" y="1064525"/>
                  </a:cubicBezTo>
                  <a:cubicBezTo>
                    <a:pt x="1972944" y="1090077"/>
                    <a:pt x="1981711" y="1185681"/>
                    <a:pt x="1992574" y="1214650"/>
                  </a:cubicBezTo>
                  <a:cubicBezTo>
                    <a:pt x="1998333" y="1230008"/>
                    <a:pt x="2010771" y="1241946"/>
                    <a:pt x="2019869" y="1255594"/>
                  </a:cubicBezTo>
                  <a:cubicBezTo>
                    <a:pt x="2024418" y="1291988"/>
                    <a:pt x="2029232" y="1328350"/>
                    <a:pt x="2033517" y="1364776"/>
                  </a:cubicBezTo>
                  <a:cubicBezTo>
                    <a:pt x="2038330" y="1405689"/>
                    <a:pt x="2042055" y="1446729"/>
                    <a:pt x="2047165" y="1487606"/>
                  </a:cubicBezTo>
                  <a:cubicBezTo>
                    <a:pt x="2051155" y="1519526"/>
                    <a:pt x="2056263" y="1551295"/>
                    <a:pt x="2060812" y="1583140"/>
                  </a:cubicBezTo>
                  <a:cubicBezTo>
                    <a:pt x="2056263" y="1860644"/>
                    <a:pt x="2054466" y="2138207"/>
                    <a:pt x="2047165" y="2415653"/>
                  </a:cubicBezTo>
                  <a:cubicBezTo>
                    <a:pt x="2039087" y="2722604"/>
                    <a:pt x="2053771" y="2537004"/>
                    <a:pt x="2019869" y="2661313"/>
                  </a:cubicBezTo>
                  <a:cubicBezTo>
                    <a:pt x="2009998" y="2697505"/>
                    <a:pt x="1992574" y="2770495"/>
                    <a:pt x="1992574" y="2770495"/>
                  </a:cubicBezTo>
                  <a:cubicBezTo>
                    <a:pt x="1988025" y="2815988"/>
                    <a:pt x="1984969" y="2861655"/>
                    <a:pt x="1978926" y="2906973"/>
                  </a:cubicBezTo>
                  <a:cubicBezTo>
                    <a:pt x="1968520" y="2985014"/>
                    <a:pt x="1968853" y="2955874"/>
                    <a:pt x="1951630" y="3016155"/>
                  </a:cubicBezTo>
                  <a:cubicBezTo>
                    <a:pt x="1946477" y="3034190"/>
                    <a:pt x="1943914" y="3052952"/>
                    <a:pt x="1937983" y="3070746"/>
                  </a:cubicBezTo>
                  <a:cubicBezTo>
                    <a:pt x="1906239" y="3165979"/>
                    <a:pt x="1919062" y="3110343"/>
                    <a:pt x="1883391" y="3193576"/>
                  </a:cubicBezTo>
                  <a:cubicBezTo>
                    <a:pt x="1849488" y="3272683"/>
                    <a:pt x="1894906" y="3196777"/>
                    <a:pt x="1842448" y="3275462"/>
                  </a:cubicBezTo>
                  <a:cubicBezTo>
                    <a:pt x="1819702" y="3266364"/>
                    <a:pt x="1792419" y="3264556"/>
                    <a:pt x="1774209" y="3248167"/>
                  </a:cubicBezTo>
                  <a:cubicBezTo>
                    <a:pt x="1747344" y="3223988"/>
                    <a:pt x="1666632" y="3091762"/>
                    <a:pt x="1651380" y="3057098"/>
                  </a:cubicBezTo>
                  <a:cubicBezTo>
                    <a:pt x="1615995" y="2976678"/>
                    <a:pt x="1555845" y="2811438"/>
                    <a:pt x="1555845" y="2811438"/>
                  </a:cubicBezTo>
                  <a:cubicBezTo>
                    <a:pt x="1553138" y="2787075"/>
                    <a:pt x="1528550" y="2569889"/>
                    <a:pt x="1528550" y="2552131"/>
                  </a:cubicBezTo>
                  <a:cubicBezTo>
                    <a:pt x="1528550" y="2365556"/>
                    <a:pt x="1535026" y="2179010"/>
                    <a:pt x="1542197" y="1992573"/>
                  </a:cubicBezTo>
                  <a:cubicBezTo>
                    <a:pt x="1544128" y="1942362"/>
                    <a:pt x="1550296" y="1892388"/>
                    <a:pt x="1555845" y="1842447"/>
                  </a:cubicBezTo>
                  <a:cubicBezTo>
                    <a:pt x="1561565" y="1790967"/>
                    <a:pt x="1571267" y="1730129"/>
                    <a:pt x="1583141" y="1678674"/>
                  </a:cubicBezTo>
                  <a:cubicBezTo>
                    <a:pt x="1591576" y="1642121"/>
                    <a:pt x="1598573" y="1605081"/>
                    <a:pt x="1610436" y="1569492"/>
                  </a:cubicBezTo>
                  <a:cubicBezTo>
                    <a:pt x="1614985" y="1555844"/>
                    <a:pt x="1617650" y="1541416"/>
                    <a:pt x="1624084" y="1528549"/>
                  </a:cubicBezTo>
                  <a:cubicBezTo>
                    <a:pt x="1631420" y="1513878"/>
                    <a:pt x="1640879" y="1500207"/>
                    <a:pt x="1651380" y="1487606"/>
                  </a:cubicBezTo>
                  <a:cubicBezTo>
                    <a:pt x="1663736" y="1472779"/>
                    <a:pt x="1679967" y="1461490"/>
                    <a:pt x="1692323" y="1446662"/>
                  </a:cubicBezTo>
                  <a:cubicBezTo>
                    <a:pt x="1702823" y="1434061"/>
                    <a:pt x="1707274" y="1416520"/>
                    <a:pt x="1719618" y="1405719"/>
                  </a:cubicBezTo>
                  <a:cubicBezTo>
                    <a:pt x="1744306" y="1384117"/>
                    <a:pt x="1770383" y="1361502"/>
                    <a:pt x="1801505" y="1351128"/>
                  </a:cubicBezTo>
                  <a:lnTo>
                    <a:pt x="1883391" y="1323832"/>
                  </a:lnTo>
                  <a:cubicBezTo>
                    <a:pt x="1901588" y="1328381"/>
                    <a:pt x="1923867" y="1325128"/>
                    <a:pt x="1937983" y="1337480"/>
                  </a:cubicBezTo>
                  <a:cubicBezTo>
                    <a:pt x="1962671" y="1359082"/>
                    <a:pt x="1992574" y="1419367"/>
                    <a:pt x="1992574" y="1419367"/>
                  </a:cubicBezTo>
                  <a:cubicBezTo>
                    <a:pt x="1997123" y="1446662"/>
                    <a:pt x="1997470" y="1475001"/>
                    <a:pt x="2006221" y="1501253"/>
                  </a:cubicBezTo>
                  <a:cubicBezTo>
                    <a:pt x="2059706" y="1661709"/>
                    <a:pt x="2012360" y="1432317"/>
                    <a:pt x="2047165" y="1583140"/>
                  </a:cubicBezTo>
                  <a:cubicBezTo>
                    <a:pt x="2061586" y="1645631"/>
                    <a:pt x="2077749" y="1734170"/>
                    <a:pt x="2088108" y="1801504"/>
                  </a:cubicBezTo>
                  <a:cubicBezTo>
                    <a:pt x="2092999" y="1833298"/>
                    <a:pt x="2096468" y="1865308"/>
                    <a:pt x="2101756" y="1897038"/>
                  </a:cubicBezTo>
                  <a:cubicBezTo>
                    <a:pt x="2105569" y="1919919"/>
                    <a:pt x="2111254" y="1942454"/>
                    <a:pt x="2115403" y="1965277"/>
                  </a:cubicBezTo>
                  <a:cubicBezTo>
                    <a:pt x="2120353" y="1992503"/>
                    <a:pt x="2123624" y="2020029"/>
                    <a:pt x="2129051" y="2047164"/>
                  </a:cubicBezTo>
                  <a:cubicBezTo>
                    <a:pt x="2132730" y="2065557"/>
                    <a:pt x="2139344" y="2083301"/>
                    <a:pt x="2142699" y="2101755"/>
                  </a:cubicBezTo>
                  <a:cubicBezTo>
                    <a:pt x="2148453" y="2133404"/>
                    <a:pt x="2151798" y="2165444"/>
                    <a:pt x="2156347" y="2197289"/>
                  </a:cubicBezTo>
                  <a:cubicBezTo>
                    <a:pt x="2151798" y="2392907"/>
                    <a:pt x="2151018" y="2588649"/>
                    <a:pt x="2142699" y="2784143"/>
                  </a:cubicBezTo>
                  <a:cubicBezTo>
                    <a:pt x="2141902" y="2802883"/>
                    <a:pt x="2133120" y="2820424"/>
                    <a:pt x="2129051" y="2838734"/>
                  </a:cubicBezTo>
                  <a:cubicBezTo>
                    <a:pt x="2124019" y="2861378"/>
                    <a:pt x="2121029" y="2884469"/>
                    <a:pt x="2115403" y="2906973"/>
                  </a:cubicBezTo>
                  <a:cubicBezTo>
                    <a:pt x="2111914" y="2920929"/>
                    <a:pt x="2104877" y="2933873"/>
                    <a:pt x="2101756" y="2947916"/>
                  </a:cubicBezTo>
                  <a:cubicBezTo>
                    <a:pt x="2095753" y="2974929"/>
                    <a:pt x="2094111" y="3002790"/>
                    <a:pt x="2088108" y="3029803"/>
                  </a:cubicBezTo>
                  <a:cubicBezTo>
                    <a:pt x="2084987" y="3043846"/>
                    <a:pt x="2078412" y="3056914"/>
                    <a:pt x="2074460" y="3070746"/>
                  </a:cubicBezTo>
                  <a:cubicBezTo>
                    <a:pt x="2040178" y="3190730"/>
                    <a:pt x="2079892" y="3068093"/>
                    <a:pt x="2047165" y="3166280"/>
                  </a:cubicBezTo>
                  <a:cubicBezTo>
                    <a:pt x="2033517" y="3152632"/>
                    <a:pt x="2016451" y="3141704"/>
                    <a:pt x="2006221" y="3125337"/>
                  </a:cubicBezTo>
                  <a:cubicBezTo>
                    <a:pt x="1984619" y="3090774"/>
                    <a:pt x="1940731" y="2929780"/>
                    <a:pt x="1937983" y="2920620"/>
                  </a:cubicBezTo>
                  <a:cubicBezTo>
                    <a:pt x="1933434" y="2870578"/>
                    <a:pt x="1929335" y="2820494"/>
                    <a:pt x="1924335" y="2770495"/>
                  </a:cubicBezTo>
                  <a:cubicBezTo>
                    <a:pt x="1920236" y="2729504"/>
                    <a:pt x="1910687" y="2688860"/>
                    <a:pt x="1910687" y="2647665"/>
                  </a:cubicBezTo>
                  <a:cubicBezTo>
                    <a:pt x="1910687" y="2438350"/>
                    <a:pt x="1916442" y="2229034"/>
                    <a:pt x="1924335" y="2019868"/>
                  </a:cubicBezTo>
                  <a:cubicBezTo>
                    <a:pt x="1925548" y="1987723"/>
                    <a:pt x="1933092" y="1956128"/>
                    <a:pt x="1937983" y="1924334"/>
                  </a:cubicBezTo>
                  <a:cubicBezTo>
                    <a:pt x="1946231" y="1870721"/>
                    <a:pt x="1950808" y="1802327"/>
                    <a:pt x="1992574" y="1760561"/>
                  </a:cubicBezTo>
                  <a:cubicBezTo>
                    <a:pt x="2008658" y="1744477"/>
                    <a:pt x="2026820" y="1729789"/>
                    <a:pt x="2047165" y="1719617"/>
                  </a:cubicBezTo>
                  <a:cubicBezTo>
                    <a:pt x="2063942" y="1711229"/>
                    <a:pt x="2083559" y="1710519"/>
                    <a:pt x="2101756" y="1705970"/>
                  </a:cubicBezTo>
                  <a:cubicBezTo>
                    <a:pt x="2142699" y="1710519"/>
                    <a:pt x="2187083" y="1702570"/>
                    <a:pt x="2224586" y="1719617"/>
                  </a:cubicBezTo>
                  <a:cubicBezTo>
                    <a:pt x="2243107" y="1728036"/>
                    <a:pt x="2244738" y="1755159"/>
                    <a:pt x="2251881" y="1774208"/>
                  </a:cubicBezTo>
                  <a:cubicBezTo>
                    <a:pt x="2258467" y="1791771"/>
                    <a:pt x="2260376" y="1810764"/>
                    <a:pt x="2265529" y="1828800"/>
                  </a:cubicBezTo>
                  <a:cubicBezTo>
                    <a:pt x="2269481" y="1842632"/>
                    <a:pt x="2274628" y="1856095"/>
                    <a:pt x="2279177" y="1869743"/>
                  </a:cubicBezTo>
                  <a:cubicBezTo>
                    <a:pt x="2274628" y="2042615"/>
                    <a:pt x="2273382" y="2215605"/>
                    <a:pt x="2265529" y="2388358"/>
                  </a:cubicBezTo>
                  <a:cubicBezTo>
                    <a:pt x="2264272" y="2416001"/>
                    <a:pt x="2255538" y="2442815"/>
                    <a:pt x="2251881" y="2470244"/>
                  </a:cubicBezTo>
                  <a:cubicBezTo>
                    <a:pt x="2229448" y="2638492"/>
                    <a:pt x="2255177" y="2542244"/>
                    <a:pt x="2210938" y="2674961"/>
                  </a:cubicBezTo>
                  <a:lnTo>
                    <a:pt x="2197290" y="2715904"/>
                  </a:lnTo>
                  <a:lnTo>
                    <a:pt x="2183642" y="2756847"/>
                  </a:lnTo>
                  <a:cubicBezTo>
                    <a:pt x="2126510" y="2680670"/>
                    <a:pt x="2141516" y="2718907"/>
                    <a:pt x="2129051" y="2606722"/>
                  </a:cubicBezTo>
                  <a:cubicBezTo>
                    <a:pt x="2118953" y="2515842"/>
                    <a:pt x="2101756" y="2333767"/>
                    <a:pt x="2101756" y="2333767"/>
                  </a:cubicBezTo>
                  <a:cubicBezTo>
                    <a:pt x="2106305" y="2201839"/>
                    <a:pt x="2107651" y="2069761"/>
                    <a:pt x="2115403" y="1937982"/>
                  </a:cubicBezTo>
                  <a:cubicBezTo>
                    <a:pt x="2116353" y="1921827"/>
                    <a:pt x="2136667" y="1835259"/>
                    <a:pt x="2142699" y="1815152"/>
                  </a:cubicBezTo>
                  <a:cubicBezTo>
                    <a:pt x="2150967" y="1787593"/>
                    <a:pt x="2160896" y="1760561"/>
                    <a:pt x="2169994" y="1733265"/>
                  </a:cubicBezTo>
                  <a:cubicBezTo>
                    <a:pt x="2185935" y="1685441"/>
                    <a:pt x="2178582" y="1687160"/>
                    <a:pt x="2224586" y="1651379"/>
                  </a:cubicBezTo>
                  <a:cubicBezTo>
                    <a:pt x="2250481" y="1631239"/>
                    <a:pt x="2306472" y="1596788"/>
                    <a:pt x="2306472" y="1596788"/>
                  </a:cubicBezTo>
                  <a:cubicBezTo>
                    <a:pt x="2324669" y="1601337"/>
                    <a:pt x="2344777" y="1601129"/>
                    <a:pt x="2361063" y="1610435"/>
                  </a:cubicBezTo>
                  <a:cubicBezTo>
                    <a:pt x="2377821" y="1620011"/>
                    <a:pt x="2389650" y="1636552"/>
                    <a:pt x="2402006" y="1651379"/>
                  </a:cubicBezTo>
                  <a:cubicBezTo>
                    <a:pt x="2412507" y="1663980"/>
                    <a:pt x="2422640" y="1677333"/>
                    <a:pt x="2429302" y="1692322"/>
                  </a:cubicBezTo>
                  <a:cubicBezTo>
                    <a:pt x="2458138" y="1757202"/>
                    <a:pt x="2458801" y="1787432"/>
                    <a:pt x="2470245" y="1856095"/>
                  </a:cubicBezTo>
                  <a:cubicBezTo>
                    <a:pt x="2466533" y="1900644"/>
                    <a:pt x="2450586" y="2102889"/>
                    <a:pt x="2442950" y="2156346"/>
                  </a:cubicBezTo>
                  <a:cubicBezTo>
                    <a:pt x="2440297" y="2174915"/>
                    <a:pt x="2433851" y="2192740"/>
                    <a:pt x="2429302" y="2210937"/>
                  </a:cubicBezTo>
                  <a:cubicBezTo>
                    <a:pt x="2420203" y="2297373"/>
                    <a:pt x="2429489" y="2387790"/>
                    <a:pt x="2402006" y="2470244"/>
                  </a:cubicBezTo>
                  <a:cubicBezTo>
                    <a:pt x="2397457" y="2483892"/>
                    <a:pt x="2391480" y="2497144"/>
                    <a:pt x="2388359" y="2511188"/>
                  </a:cubicBezTo>
                  <a:cubicBezTo>
                    <a:pt x="2356337" y="2655289"/>
                    <a:pt x="2391784" y="2541855"/>
                    <a:pt x="2361063" y="2634017"/>
                  </a:cubicBezTo>
                  <a:cubicBezTo>
                    <a:pt x="2351965" y="2615820"/>
                    <a:pt x="2334264" y="2599765"/>
                    <a:pt x="2333768" y="2579426"/>
                  </a:cubicBezTo>
                  <a:cubicBezTo>
                    <a:pt x="2329300" y="2396221"/>
                    <a:pt x="2287610" y="2180422"/>
                    <a:pt x="2374711" y="2006220"/>
                  </a:cubicBezTo>
                  <a:cubicBezTo>
                    <a:pt x="2382046" y="1991549"/>
                    <a:pt x="2392908" y="1978925"/>
                    <a:pt x="2402006" y="1965277"/>
                  </a:cubicBezTo>
                  <a:cubicBezTo>
                    <a:pt x="2411105" y="1928883"/>
                    <a:pt x="2417439" y="1891684"/>
                    <a:pt x="2429302" y="1856095"/>
                  </a:cubicBezTo>
                  <a:cubicBezTo>
                    <a:pt x="2433851" y="1842447"/>
                    <a:pt x="2436516" y="1828019"/>
                    <a:pt x="2442950" y="1815152"/>
                  </a:cubicBezTo>
                  <a:cubicBezTo>
                    <a:pt x="2450285" y="1800481"/>
                    <a:pt x="2457901" y="1785009"/>
                    <a:pt x="2470245" y="1774208"/>
                  </a:cubicBezTo>
                  <a:cubicBezTo>
                    <a:pt x="2494933" y="1752605"/>
                    <a:pt x="2552132" y="1719617"/>
                    <a:pt x="2552132" y="1719617"/>
                  </a:cubicBezTo>
                  <a:cubicBezTo>
                    <a:pt x="2570329" y="1724166"/>
                    <a:pt x="2591116" y="1722860"/>
                    <a:pt x="2606723" y="1733265"/>
                  </a:cubicBezTo>
                  <a:cubicBezTo>
                    <a:pt x="2662852" y="1770685"/>
                    <a:pt x="2647469" y="1949068"/>
                    <a:pt x="2647666" y="1951629"/>
                  </a:cubicBezTo>
                  <a:cubicBezTo>
                    <a:pt x="2643117" y="2006220"/>
                    <a:pt x="2640419" y="2060998"/>
                    <a:pt x="2634018" y="2115403"/>
                  </a:cubicBezTo>
                  <a:cubicBezTo>
                    <a:pt x="2631308" y="2138441"/>
                    <a:pt x="2624184" y="2160760"/>
                    <a:pt x="2620371" y="2183641"/>
                  </a:cubicBezTo>
                  <a:cubicBezTo>
                    <a:pt x="2615083" y="2215372"/>
                    <a:pt x="2612478" y="2247527"/>
                    <a:pt x="2606723" y="2279176"/>
                  </a:cubicBezTo>
                  <a:cubicBezTo>
                    <a:pt x="2603368" y="2297630"/>
                    <a:pt x="2596159" y="2315265"/>
                    <a:pt x="2593075" y="2333767"/>
                  </a:cubicBezTo>
                  <a:cubicBezTo>
                    <a:pt x="2587045" y="2369945"/>
                    <a:pt x="2586186" y="2406900"/>
                    <a:pt x="2579427" y="2442949"/>
                  </a:cubicBezTo>
                  <a:cubicBezTo>
                    <a:pt x="2544160" y="2631040"/>
                    <a:pt x="2574688" y="2493373"/>
                    <a:pt x="2524836" y="2593074"/>
                  </a:cubicBezTo>
                  <a:cubicBezTo>
                    <a:pt x="2518402" y="2605941"/>
                    <a:pt x="2521360" y="2623845"/>
                    <a:pt x="2511188" y="2634017"/>
                  </a:cubicBezTo>
                  <a:cubicBezTo>
                    <a:pt x="2501016" y="2644189"/>
                    <a:pt x="2483893" y="2643116"/>
                    <a:pt x="2470245" y="2647665"/>
                  </a:cubicBezTo>
                  <a:cubicBezTo>
                    <a:pt x="2474794" y="2538483"/>
                    <a:pt x="2476107" y="2429118"/>
                    <a:pt x="2483893" y="2320119"/>
                  </a:cubicBezTo>
                  <a:cubicBezTo>
                    <a:pt x="2485229" y="2301410"/>
                    <a:pt x="2494457" y="2284030"/>
                    <a:pt x="2497541" y="2265528"/>
                  </a:cubicBezTo>
                  <a:cubicBezTo>
                    <a:pt x="2503571" y="2229350"/>
                    <a:pt x="2495487" y="2189493"/>
                    <a:pt x="2511188" y="2156346"/>
                  </a:cubicBezTo>
                  <a:cubicBezTo>
                    <a:pt x="2537677" y="2100426"/>
                    <a:pt x="2586048" y="2057705"/>
                    <a:pt x="2620371" y="2006220"/>
                  </a:cubicBezTo>
                  <a:cubicBezTo>
                    <a:pt x="2629469" y="1992572"/>
                    <a:pt x="2636068" y="1976875"/>
                    <a:pt x="2647666" y="1965277"/>
                  </a:cubicBezTo>
                  <a:cubicBezTo>
                    <a:pt x="2674122" y="1938821"/>
                    <a:pt x="2696253" y="1935434"/>
                    <a:pt x="2729553" y="1924334"/>
                  </a:cubicBezTo>
                  <a:cubicBezTo>
                    <a:pt x="2743201" y="1915235"/>
                    <a:pt x="2754583" y="1901016"/>
                    <a:pt x="2770496" y="1897038"/>
                  </a:cubicBezTo>
                  <a:cubicBezTo>
                    <a:pt x="2810461" y="1887047"/>
                    <a:pt x="2855823" y="1900438"/>
                    <a:pt x="2893326" y="1883391"/>
                  </a:cubicBezTo>
                  <a:cubicBezTo>
                    <a:pt x="2911847" y="1874972"/>
                    <a:pt x="2910154" y="1846246"/>
                    <a:pt x="2920621" y="1828800"/>
                  </a:cubicBezTo>
                  <a:cubicBezTo>
                    <a:pt x="2937499" y="1800670"/>
                    <a:pt x="2957015" y="1774209"/>
                    <a:pt x="2975212" y="1746913"/>
                  </a:cubicBezTo>
                  <a:cubicBezTo>
                    <a:pt x="2984311" y="1733265"/>
                    <a:pt x="2988860" y="1715069"/>
                    <a:pt x="3002508" y="1705970"/>
                  </a:cubicBezTo>
                  <a:lnTo>
                    <a:pt x="3043451" y="1678674"/>
                  </a:lnTo>
                  <a:cubicBezTo>
                    <a:pt x="3057099" y="1683223"/>
                    <a:pt x="3074222" y="1682150"/>
                    <a:pt x="3084394" y="1692322"/>
                  </a:cubicBezTo>
                  <a:cubicBezTo>
                    <a:pt x="3098780" y="1706708"/>
                    <a:pt x="3101596" y="1729249"/>
                    <a:pt x="3111690" y="1746913"/>
                  </a:cubicBezTo>
                  <a:cubicBezTo>
                    <a:pt x="3119828" y="1761154"/>
                    <a:pt x="3129887" y="1774208"/>
                    <a:pt x="3138986" y="1787856"/>
                  </a:cubicBezTo>
                  <a:cubicBezTo>
                    <a:pt x="3146130" y="1816431"/>
                    <a:pt x="3179929" y="1939297"/>
                    <a:pt x="3179929" y="1978925"/>
                  </a:cubicBezTo>
                  <a:cubicBezTo>
                    <a:pt x="3179929" y="2224242"/>
                    <a:pt x="3174702" y="2195540"/>
                    <a:pt x="3152633" y="2361062"/>
                  </a:cubicBezTo>
                  <a:cubicBezTo>
                    <a:pt x="3150194" y="2379352"/>
                    <a:pt x="3133970" y="2523359"/>
                    <a:pt x="3125338" y="2552131"/>
                  </a:cubicBezTo>
                  <a:cubicBezTo>
                    <a:pt x="3119492" y="2571618"/>
                    <a:pt x="3107141" y="2588525"/>
                    <a:pt x="3098042" y="2606722"/>
                  </a:cubicBezTo>
                  <a:cubicBezTo>
                    <a:pt x="3094262" y="2625623"/>
                    <a:pt x="3083860" y="2692301"/>
                    <a:pt x="3070747" y="2715904"/>
                  </a:cubicBezTo>
                  <a:cubicBezTo>
                    <a:pt x="3029936" y="2789365"/>
                    <a:pt x="3024947" y="2789001"/>
                    <a:pt x="2975212" y="2838734"/>
                  </a:cubicBezTo>
                  <a:cubicBezTo>
                    <a:pt x="2943367" y="2825086"/>
                    <a:pt x="2908505" y="2817009"/>
                    <a:pt x="2879678" y="2797791"/>
                  </a:cubicBezTo>
                  <a:cubicBezTo>
                    <a:pt x="2852912" y="2779947"/>
                    <a:pt x="2827707" y="2757303"/>
                    <a:pt x="2811439" y="2729552"/>
                  </a:cubicBezTo>
                  <a:cubicBezTo>
                    <a:pt x="2616200" y="2396497"/>
                    <a:pt x="2620042" y="2311599"/>
                    <a:pt x="2497541" y="1910686"/>
                  </a:cubicBezTo>
                  <a:cubicBezTo>
                    <a:pt x="2473823" y="1602362"/>
                    <a:pt x="2453689" y="1446942"/>
                    <a:pt x="2524836" y="1064525"/>
                  </a:cubicBezTo>
                  <a:cubicBezTo>
                    <a:pt x="2557469" y="889125"/>
                    <a:pt x="2656288" y="731944"/>
                    <a:pt x="2702257" y="559558"/>
                  </a:cubicBezTo>
                  <a:cubicBezTo>
                    <a:pt x="2763160" y="331170"/>
                    <a:pt x="2730618" y="420413"/>
                    <a:pt x="2784144" y="286603"/>
                  </a:cubicBezTo>
                  <a:cubicBezTo>
                    <a:pt x="2788693" y="263857"/>
                    <a:pt x="2792165" y="240868"/>
                    <a:pt x="2797791" y="218364"/>
                  </a:cubicBezTo>
                  <a:cubicBezTo>
                    <a:pt x="2801280" y="204407"/>
                    <a:pt x="2808318" y="191464"/>
                    <a:pt x="2811439" y="177420"/>
                  </a:cubicBezTo>
                  <a:cubicBezTo>
                    <a:pt x="2817442" y="150407"/>
                    <a:pt x="2819660" y="122668"/>
                    <a:pt x="2825087" y="95534"/>
                  </a:cubicBezTo>
                  <a:cubicBezTo>
                    <a:pt x="2833656" y="52691"/>
                    <a:pt x="2839375" y="39023"/>
                    <a:pt x="2852383" y="0"/>
                  </a:cubicBezTo>
                  <a:cubicBezTo>
                    <a:pt x="2900796" y="169448"/>
                    <a:pt x="2865583" y="23712"/>
                    <a:pt x="2893326" y="245659"/>
                  </a:cubicBezTo>
                  <a:cubicBezTo>
                    <a:pt x="2941836" y="633739"/>
                    <a:pt x="2900348" y="199685"/>
                    <a:pt x="2947917" y="627797"/>
                  </a:cubicBezTo>
                  <a:cubicBezTo>
                    <a:pt x="2957583" y="714786"/>
                    <a:pt x="2969984" y="917858"/>
                    <a:pt x="2975212" y="996286"/>
                  </a:cubicBezTo>
                  <a:cubicBezTo>
                    <a:pt x="2970663" y="1296537"/>
                    <a:pt x="2969678" y="1596862"/>
                    <a:pt x="2961565" y="1897038"/>
                  </a:cubicBezTo>
                  <a:cubicBezTo>
                    <a:pt x="2960126" y="1950268"/>
                    <a:pt x="2942145" y="2032973"/>
                    <a:pt x="2934269" y="2088107"/>
                  </a:cubicBezTo>
                  <a:cubicBezTo>
                    <a:pt x="2929082" y="2124416"/>
                    <a:pt x="2926651" y="2161111"/>
                    <a:pt x="2920621" y="2197289"/>
                  </a:cubicBezTo>
                  <a:cubicBezTo>
                    <a:pt x="2917472" y="2216182"/>
                    <a:pt x="2902178" y="2272169"/>
                    <a:pt x="2893326" y="2292823"/>
                  </a:cubicBezTo>
                  <a:cubicBezTo>
                    <a:pt x="2885312" y="2311523"/>
                    <a:pt x="2875129" y="2329217"/>
                    <a:pt x="2866030" y="2347414"/>
                  </a:cubicBezTo>
                  <a:cubicBezTo>
                    <a:pt x="2861481" y="2529384"/>
                    <a:pt x="2865052" y="2711739"/>
                    <a:pt x="2852383" y="2893325"/>
                  </a:cubicBezTo>
                  <a:cubicBezTo>
                    <a:pt x="2851241" y="2909688"/>
                    <a:pt x="2837895" y="2924021"/>
                    <a:pt x="2825087" y="2934268"/>
                  </a:cubicBezTo>
                  <a:cubicBezTo>
                    <a:pt x="2813853" y="2943255"/>
                    <a:pt x="2797792" y="2943367"/>
                    <a:pt x="2784144" y="2947916"/>
                  </a:cubicBezTo>
                  <a:cubicBezTo>
                    <a:pt x="2770496" y="2943367"/>
                    <a:pt x="2753373" y="2944441"/>
                    <a:pt x="2743200" y="2934268"/>
                  </a:cubicBezTo>
                  <a:cubicBezTo>
                    <a:pt x="2712426" y="2903494"/>
                    <a:pt x="2696320" y="2793627"/>
                    <a:pt x="2688609" y="2770495"/>
                  </a:cubicBezTo>
                  <a:cubicBezTo>
                    <a:pt x="2673115" y="2724012"/>
                    <a:pt x="2649512" y="2680500"/>
                    <a:pt x="2634018" y="2634017"/>
                  </a:cubicBezTo>
                  <a:cubicBezTo>
                    <a:pt x="2603301" y="2541864"/>
                    <a:pt x="2606025" y="2510622"/>
                    <a:pt x="2593075" y="2415653"/>
                  </a:cubicBezTo>
                  <a:cubicBezTo>
                    <a:pt x="2584382" y="2351907"/>
                    <a:pt x="2565780" y="2224585"/>
                    <a:pt x="2565780" y="2224585"/>
                  </a:cubicBezTo>
                  <a:cubicBezTo>
                    <a:pt x="2570329" y="2038065"/>
                    <a:pt x="2571323" y="1851425"/>
                    <a:pt x="2579427" y="1665026"/>
                  </a:cubicBezTo>
                  <a:cubicBezTo>
                    <a:pt x="2580435" y="1641851"/>
                    <a:pt x="2588043" y="1619432"/>
                    <a:pt x="2593075" y="1596788"/>
                  </a:cubicBezTo>
                  <a:cubicBezTo>
                    <a:pt x="2596573" y="1581046"/>
                    <a:pt x="2611252" y="1519491"/>
                    <a:pt x="2620371" y="1501253"/>
                  </a:cubicBezTo>
                  <a:cubicBezTo>
                    <a:pt x="2627706" y="1486582"/>
                    <a:pt x="2635065" y="1470811"/>
                    <a:pt x="2647666" y="1460310"/>
                  </a:cubicBezTo>
                  <a:cubicBezTo>
                    <a:pt x="2663295" y="1447285"/>
                    <a:pt x="2684060" y="1442113"/>
                    <a:pt x="2702257" y="1433014"/>
                  </a:cubicBezTo>
                  <a:cubicBezTo>
                    <a:pt x="2747750" y="1437563"/>
                    <a:pt x="2794030" y="1437082"/>
                    <a:pt x="2838735" y="1446662"/>
                  </a:cubicBezTo>
                  <a:cubicBezTo>
                    <a:pt x="2858628" y="1450925"/>
                    <a:pt x="2876074" y="1463175"/>
                    <a:pt x="2893326" y="1473958"/>
                  </a:cubicBezTo>
                  <a:cubicBezTo>
                    <a:pt x="2936690" y="1501061"/>
                    <a:pt x="2963693" y="1524192"/>
                    <a:pt x="2988860" y="1569492"/>
                  </a:cubicBezTo>
                  <a:cubicBezTo>
                    <a:pt x="3034817" y="1652214"/>
                    <a:pt x="3001261" y="1616209"/>
                    <a:pt x="3029803" y="1692322"/>
                  </a:cubicBezTo>
                  <a:cubicBezTo>
                    <a:pt x="3036947" y="1711372"/>
                    <a:pt x="3048000" y="1728716"/>
                    <a:pt x="3057099" y="1746913"/>
                  </a:cubicBezTo>
                  <a:cubicBezTo>
                    <a:pt x="3066197" y="1792406"/>
                    <a:pt x="3077833" y="1837464"/>
                    <a:pt x="3084394" y="1883391"/>
                  </a:cubicBezTo>
                  <a:cubicBezTo>
                    <a:pt x="3103229" y="2015234"/>
                    <a:pt x="3094052" y="1947005"/>
                    <a:pt x="3111690" y="2088107"/>
                  </a:cubicBezTo>
                  <a:cubicBezTo>
                    <a:pt x="3128908" y="2432456"/>
                    <a:pt x="3133660" y="2377705"/>
                    <a:pt x="3111690" y="2784143"/>
                  </a:cubicBezTo>
                  <a:cubicBezTo>
                    <a:pt x="3110992" y="2797062"/>
                    <a:pt x="3093885" y="2898473"/>
                    <a:pt x="3084394" y="2920620"/>
                  </a:cubicBezTo>
                  <a:cubicBezTo>
                    <a:pt x="3077933" y="2935696"/>
                    <a:pt x="3066197" y="2947916"/>
                    <a:pt x="3057099" y="2961564"/>
                  </a:cubicBezTo>
                  <a:cubicBezTo>
                    <a:pt x="2971870" y="2620652"/>
                    <a:pt x="3018243" y="2846428"/>
                    <a:pt x="3043451" y="2115403"/>
                  </a:cubicBezTo>
                  <a:cubicBezTo>
                    <a:pt x="3045298" y="2061834"/>
                    <a:pt x="3066845" y="2047817"/>
                    <a:pt x="3098042" y="2006220"/>
                  </a:cubicBezTo>
                  <a:cubicBezTo>
                    <a:pt x="3130052" y="1910192"/>
                    <a:pt x="3088387" y="2028750"/>
                    <a:pt x="3138986" y="1910686"/>
                  </a:cubicBezTo>
                  <a:cubicBezTo>
                    <a:pt x="3144653" y="1897463"/>
                    <a:pt x="3147582" y="1883213"/>
                    <a:pt x="3152633" y="1869743"/>
                  </a:cubicBezTo>
                  <a:cubicBezTo>
                    <a:pt x="3168583" y="1827211"/>
                    <a:pt x="3184670" y="1786382"/>
                    <a:pt x="3207224" y="1746913"/>
                  </a:cubicBezTo>
                  <a:cubicBezTo>
                    <a:pt x="3215362" y="1732672"/>
                    <a:pt x="3222922" y="1717568"/>
                    <a:pt x="3234520" y="1705970"/>
                  </a:cubicBezTo>
                  <a:cubicBezTo>
                    <a:pt x="3246118" y="1694372"/>
                    <a:pt x="3261815" y="1687773"/>
                    <a:pt x="3275463" y="1678674"/>
                  </a:cubicBezTo>
                  <a:cubicBezTo>
                    <a:pt x="3302759" y="1683223"/>
                    <a:pt x="3333160" y="1678883"/>
                    <a:pt x="3357350" y="1692322"/>
                  </a:cubicBezTo>
                  <a:cubicBezTo>
                    <a:pt x="3377234" y="1703369"/>
                    <a:pt x="3385072" y="1728404"/>
                    <a:pt x="3398293" y="1746913"/>
                  </a:cubicBezTo>
                  <a:cubicBezTo>
                    <a:pt x="3407827" y="1760260"/>
                    <a:pt x="3418926" y="1772867"/>
                    <a:pt x="3425588" y="1787856"/>
                  </a:cubicBezTo>
                  <a:cubicBezTo>
                    <a:pt x="3459051" y="1863148"/>
                    <a:pt x="3448183" y="1864589"/>
                    <a:pt x="3466532" y="1937982"/>
                  </a:cubicBezTo>
                  <a:cubicBezTo>
                    <a:pt x="3470021" y="1951938"/>
                    <a:pt x="3475631" y="1965277"/>
                    <a:pt x="3480180" y="1978925"/>
                  </a:cubicBezTo>
                  <a:cubicBezTo>
                    <a:pt x="3515140" y="2188693"/>
                    <a:pt x="3500353" y="2066780"/>
                    <a:pt x="3480180" y="2470244"/>
                  </a:cubicBezTo>
                  <a:cubicBezTo>
                    <a:pt x="3477897" y="2515907"/>
                    <a:pt x="3476112" y="2562017"/>
                    <a:pt x="3466532" y="2606722"/>
                  </a:cubicBezTo>
                  <a:cubicBezTo>
                    <a:pt x="3462269" y="2626615"/>
                    <a:pt x="3447250" y="2642613"/>
                    <a:pt x="3439236" y="2661313"/>
                  </a:cubicBezTo>
                  <a:cubicBezTo>
                    <a:pt x="3420143" y="2705862"/>
                    <a:pt x="3430623" y="2711584"/>
                    <a:pt x="3398293" y="2756847"/>
                  </a:cubicBezTo>
                  <a:cubicBezTo>
                    <a:pt x="3387075" y="2772553"/>
                    <a:pt x="3370998" y="2784143"/>
                    <a:pt x="3357350" y="2797791"/>
                  </a:cubicBezTo>
                  <a:cubicBezTo>
                    <a:pt x="3330054" y="2793242"/>
                    <a:pt x="3297981" y="2800227"/>
                    <a:pt x="3275463" y="2784143"/>
                  </a:cubicBezTo>
                  <a:cubicBezTo>
                    <a:pt x="3260200" y="2773241"/>
                    <a:pt x="3266750" y="2747648"/>
                    <a:pt x="3261815" y="2729552"/>
                  </a:cubicBezTo>
                  <a:cubicBezTo>
                    <a:pt x="3239454" y="2647559"/>
                    <a:pt x="3207549" y="2567723"/>
                    <a:pt x="3193577" y="2483892"/>
                  </a:cubicBezTo>
                  <a:cubicBezTo>
                    <a:pt x="3157275" y="2266084"/>
                    <a:pt x="3170877" y="2375272"/>
                    <a:pt x="3152633" y="2156346"/>
                  </a:cubicBezTo>
                  <a:cubicBezTo>
                    <a:pt x="3157182" y="1983474"/>
                    <a:pt x="3157855" y="1810457"/>
                    <a:pt x="3166281" y="1637731"/>
                  </a:cubicBezTo>
                  <a:cubicBezTo>
                    <a:pt x="3166982" y="1623362"/>
                    <a:pt x="3170942" y="1608022"/>
                    <a:pt x="3179929" y="1596788"/>
                  </a:cubicBezTo>
                  <a:cubicBezTo>
                    <a:pt x="3203492" y="1567334"/>
                    <a:pt x="3242681" y="1564040"/>
                    <a:pt x="3275463" y="1555844"/>
                  </a:cubicBezTo>
                  <a:cubicBezTo>
                    <a:pt x="3298209" y="1564943"/>
                    <a:pt x="3322286" y="1571242"/>
                    <a:pt x="3343702" y="1583140"/>
                  </a:cubicBezTo>
                  <a:cubicBezTo>
                    <a:pt x="3363586" y="1594187"/>
                    <a:pt x="3379784" y="1610862"/>
                    <a:pt x="3398293" y="1624083"/>
                  </a:cubicBezTo>
                  <a:cubicBezTo>
                    <a:pt x="3464794" y="1671584"/>
                    <a:pt x="3416460" y="1628604"/>
                    <a:pt x="3480180" y="1692322"/>
                  </a:cubicBezTo>
                  <a:cubicBezTo>
                    <a:pt x="3484729" y="1705970"/>
                    <a:pt x="3485465" y="1721559"/>
                    <a:pt x="3493827" y="1733265"/>
                  </a:cubicBezTo>
                  <a:cubicBezTo>
                    <a:pt x="3549796" y="1811622"/>
                    <a:pt x="3540658" y="1758688"/>
                    <a:pt x="3575714" y="1828800"/>
                  </a:cubicBezTo>
                  <a:cubicBezTo>
                    <a:pt x="3582148" y="1841667"/>
                    <a:pt x="3585577" y="1855864"/>
                    <a:pt x="3589362" y="1869743"/>
                  </a:cubicBezTo>
                  <a:cubicBezTo>
                    <a:pt x="3599233" y="1905935"/>
                    <a:pt x="3607559" y="1942531"/>
                    <a:pt x="3616657" y="1978925"/>
                  </a:cubicBezTo>
                  <a:cubicBezTo>
                    <a:pt x="3621206" y="1997122"/>
                    <a:pt x="3626626" y="2015123"/>
                    <a:pt x="3630305" y="2033516"/>
                  </a:cubicBezTo>
                  <a:cubicBezTo>
                    <a:pt x="3634854" y="2056262"/>
                    <a:pt x="3636618" y="2079749"/>
                    <a:pt x="3643953" y="2101755"/>
                  </a:cubicBezTo>
                  <a:cubicBezTo>
                    <a:pt x="3650387" y="2121056"/>
                    <a:pt x="3662150" y="2138149"/>
                    <a:pt x="3671248" y="2156346"/>
                  </a:cubicBezTo>
                  <a:cubicBezTo>
                    <a:pt x="3666699" y="2265528"/>
                    <a:pt x="3667960" y="2375107"/>
                    <a:pt x="3657600" y="2483892"/>
                  </a:cubicBezTo>
                  <a:cubicBezTo>
                    <a:pt x="3656236" y="2498213"/>
                    <a:pt x="3643953" y="2457335"/>
                    <a:pt x="3643953" y="2442949"/>
                  </a:cubicBezTo>
                  <a:cubicBezTo>
                    <a:pt x="3643953" y="2388169"/>
                    <a:pt x="3642551" y="2331848"/>
                    <a:pt x="3657600" y="2279176"/>
                  </a:cubicBezTo>
                  <a:cubicBezTo>
                    <a:pt x="3662106" y="2263404"/>
                    <a:pt x="3683873" y="2259216"/>
                    <a:pt x="3698544" y="2251880"/>
                  </a:cubicBezTo>
                  <a:cubicBezTo>
                    <a:pt x="3811555" y="2195374"/>
                    <a:pt x="3663089" y="2289164"/>
                    <a:pt x="3780430" y="2210937"/>
                  </a:cubicBezTo>
                  <a:cubicBezTo>
                    <a:pt x="3784979" y="2169994"/>
                    <a:pt x="3769361" y="2121063"/>
                    <a:pt x="3794078" y="2088107"/>
                  </a:cubicBezTo>
                  <a:cubicBezTo>
                    <a:pt x="3807996" y="2069550"/>
                    <a:pt x="3842177" y="2090246"/>
                    <a:pt x="3862317" y="2101755"/>
                  </a:cubicBezTo>
                  <a:cubicBezTo>
                    <a:pt x="3876558" y="2109893"/>
                    <a:pt x="3878014" y="2131100"/>
                    <a:pt x="3889612" y="2142698"/>
                  </a:cubicBezTo>
                  <a:cubicBezTo>
                    <a:pt x="3901211" y="2154297"/>
                    <a:pt x="3916908" y="2160895"/>
                    <a:pt x="3930556" y="2169994"/>
                  </a:cubicBezTo>
                  <a:cubicBezTo>
                    <a:pt x="3947244" y="2203370"/>
                    <a:pt x="3961032" y="2236590"/>
                    <a:pt x="3985147" y="2265528"/>
                  </a:cubicBezTo>
                  <a:cubicBezTo>
                    <a:pt x="3997503" y="2280355"/>
                    <a:pt x="4012442" y="2292823"/>
                    <a:pt x="4026090" y="2306471"/>
                  </a:cubicBezTo>
                  <a:cubicBezTo>
                    <a:pt x="4027246" y="2309938"/>
                    <a:pt x="4051916" y="2395916"/>
                    <a:pt x="4067033" y="2388358"/>
                  </a:cubicBezTo>
                  <a:cubicBezTo>
                    <a:pt x="4088945" y="2377402"/>
                    <a:pt x="4085230" y="2342865"/>
                    <a:pt x="4094329" y="2320119"/>
                  </a:cubicBezTo>
                  <a:cubicBezTo>
                    <a:pt x="4095290" y="2313395"/>
                    <a:pt x="4112792" y="2150191"/>
                    <a:pt x="4135272" y="2142698"/>
                  </a:cubicBezTo>
                  <a:lnTo>
                    <a:pt x="4176215" y="2129050"/>
                  </a:lnTo>
                  <a:cubicBezTo>
                    <a:pt x="4194412" y="2133599"/>
                    <a:pt x="4216690" y="2130346"/>
                    <a:pt x="4230806" y="2142698"/>
                  </a:cubicBezTo>
                  <a:cubicBezTo>
                    <a:pt x="4255494" y="2164301"/>
                    <a:pt x="4267200" y="2197289"/>
                    <a:pt x="4285397" y="2224585"/>
                  </a:cubicBezTo>
                  <a:cubicBezTo>
                    <a:pt x="4294496" y="2238233"/>
                    <a:pt x="4299045" y="2256430"/>
                    <a:pt x="4312693" y="2265528"/>
                  </a:cubicBezTo>
                  <a:lnTo>
                    <a:pt x="4394580" y="2320119"/>
                  </a:lnTo>
                  <a:cubicBezTo>
                    <a:pt x="4568333" y="2276680"/>
                    <a:pt x="4430414" y="2306471"/>
                    <a:pt x="4817660" y="2306471"/>
                  </a:cubicBezTo>
                </a:path>
              </a:pathLst>
            </a:custGeom>
            <a:noFill/>
            <a:ln w="38100">
              <a:solidFill>
                <a:srgbClr val="000066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1" name="TextBox 40"/>
            <p:cNvSpPr txBox="1"/>
            <p:nvPr/>
          </p:nvSpPr>
          <p:spPr>
            <a:xfrm rot="16591293">
              <a:off x="2375067" y="2066020"/>
              <a:ext cx="947268" cy="307776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 Black" panose="020B0A04020102020204" pitchFamily="34" charset="0"/>
                </a:rPr>
                <a:t>Concept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 rot="16200000">
              <a:off x="3024526" y="2371981"/>
              <a:ext cx="1066959" cy="307776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 Black" panose="020B0A04020102020204" pitchFamily="34" charset="0"/>
                </a:rPr>
                <a:t>Prototype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0597464" y="3098591"/>
              <a:ext cx="1114977" cy="945526"/>
            </a:xfrm>
            <a:prstGeom prst="rect">
              <a:avLst/>
            </a:prstGeom>
            <a:solidFill>
              <a:srgbClr val="FFCC9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25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 Black" panose="020B0A04020102020204" pitchFamily="34" charset="0"/>
                </a:rPr>
                <a:t>Vibrant Digital</a:t>
              </a:r>
            </a:p>
            <a:p>
              <a:pPr algn="ctr"/>
              <a:r>
                <a:rPr lang="en-US" sz="825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 Black" panose="020B0A04020102020204" pitchFamily="34" charset="0"/>
                </a:rPr>
                <a:t>Enterprise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335651" y="3141017"/>
              <a:ext cx="1084685" cy="820997"/>
            </a:xfrm>
            <a:prstGeom prst="rect">
              <a:avLst/>
            </a:prstGeom>
            <a:solidFill>
              <a:srgbClr val="FFCC9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25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 Black" panose="020B0A04020102020204" pitchFamily="34" charset="0"/>
                </a:rPr>
                <a:t>Customer</a:t>
              </a:r>
            </a:p>
            <a:p>
              <a:pPr algn="ctr"/>
              <a:r>
                <a:rPr lang="en-US" sz="825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 Black" panose="020B0A04020102020204" pitchFamily="34" charset="0"/>
                </a:rPr>
                <a:t>Discovery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078011" y="4351454"/>
              <a:ext cx="1373571" cy="461665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25" b="1" dirty="0">
                  <a:latin typeface="Arial Black" panose="020B0A04020102020204" pitchFamily="34" charset="0"/>
                </a:rPr>
                <a:t>Fuzzy Front </a:t>
              </a:r>
            </a:p>
            <a:p>
              <a:pPr algn="ctr"/>
              <a:r>
                <a:rPr lang="en-US" sz="825" b="1" dirty="0">
                  <a:latin typeface="Arial Black" panose="020B0A04020102020204" pitchFamily="34" charset="0"/>
                </a:rPr>
                <a:t>End of Design 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 rot="20241945">
              <a:off x="2262642" y="4990033"/>
              <a:ext cx="1933855" cy="49244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450"/>
                </a:spcBef>
              </a:pPr>
              <a:r>
                <a:rPr lang="en-US" sz="900" b="1" dirty="0">
                  <a:latin typeface="Arial Black" panose="020B0A04020102020204" pitchFamily="34" charset="0"/>
                </a:rPr>
                <a:t>Back End of Digital Entrepreneurship 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064621" y="4227725"/>
              <a:ext cx="930169" cy="3077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 Black" panose="020B0A04020102020204" pitchFamily="34" charset="0"/>
                </a:rPr>
                <a:t>Pivoting</a:t>
              </a:r>
            </a:p>
          </p:txBody>
        </p:sp>
        <p:sp>
          <p:nvSpPr>
            <p:cNvPr id="46" name="Curved Down Arrow 45"/>
            <p:cNvSpPr/>
            <p:nvPr/>
          </p:nvSpPr>
          <p:spPr>
            <a:xfrm>
              <a:off x="4416549" y="2770623"/>
              <a:ext cx="916407" cy="339125"/>
            </a:xfrm>
            <a:prstGeom prst="curvedDownArrow">
              <a:avLst/>
            </a:prstGeom>
            <a:solidFill>
              <a:srgbClr val="006600"/>
            </a:solidFill>
            <a:ln w="3810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57" name="Curved Down Arrow 56"/>
            <p:cNvSpPr/>
            <p:nvPr/>
          </p:nvSpPr>
          <p:spPr>
            <a:xfrm>
              <a:off x="10613010" y="2916510"/>
              <a:ext cx="792121" cy="199940"/>
            </a:xfrm>
            <a:prstGeom prst="curvedDownArrow">
              <a:avLst/>
            </a:prstGeom>
            <a:solidFill>
              <a:srgbClr val="006600"/>
            </a:solidFill>
            <a:ln w="3810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58" name="Curved Down Arrow 57"/>
            <p:cNvSpPr/>
            <p:nvPr/>
          </p:nvSpPr>
          <p:spPr>
            <a:xfrm>
              <a:off x="5584968" y="2770623"/>
              <a:ext cx="900210" cy="375101"/>
            </a:xfrm>
            <a:prstGeom prst="curvedDownArrow">
              <a:avLst/>
            </a:prstGeom>
            <a:solidFill>
              <a:srgbClr val="006600"/>
            </a:solidFill>
            <a:ln w="3810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63" name="Curved Down Arrow 62"/>
            <p:cNvSpPr/>
            <p:nvPr/>
          </p:nvSpPr>
          <p:spPr>
            <a:xfrm>
              <a:off x="6858872" y="2843507"/>
              <a:ext cx="837805" cy="339699"/>
            </a:xfrm>
            <a:prstGeom prst="curvedDownArrow">
              <a:avLst/>
            </a:prstGeom>
            <a:solidFill>
              <a:srgbClr val="006600"/>
            </a:solidFill>
            <a:ln w="3810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66" name="Curved Down Arrow 65"/>
            <p:cNvSpPr/>
            <p:nvPr/>
          </p:nvSpPr>
          <p:spPr>
            <a:xfrm flipH="1" flipV="1">
              <a:off x="10662539" y="3972218"/>
              <a:ext cx="727900" cy="198534"/>
            </a:xfrm>
            <a:prstGeom prst="curvedDownArrow">
              <a:avLst/>
            </a:prstGeom>
            <a:solidFill>
              <a:srgbClr val="006600"/>
            </a:solidFill>
            <a:ln w="3810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68" name="Curved Down Arrow 67"/>
            <p:cNvSpPr/>
            <p:nvPr/>
          </p:nvSpPr>
          <p:spPr>
            <a:xfrm flipH="1" flipV="1">
              <a:off x="6830488" y="4055472"/>
              <a:ext cx="885806" cy="343713"/>
            </a:xfrm>
            <a:prstGeom prst="curvedDownArrow">
              <a:avLst>
                <a:gd name="adj1" fmla="val 17060"/>
                <a:gd name="adj2" fmla="val 58130"/>
                <a:gd name="adj3" fmla="val 25000"/>
              </a:avLst>
            </a:prstGeom>
            <a:solidFill>
              <a:srgbClr val="006600"/>
            </a:solidFill>
            <a:ln w="3810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69" name="Curved Down Arrow 68"/>
            <p:cNvSpPr/>
            <p:nvPr/>
          </p:nvSpPr>
          <p:spPr>
            <a:xfrm flipH="1" flipV="1">
              <a:off x="5556848" y="3960197"/>
              <a:ext cx="914903" cy="356592"/>
            </a:xfrm>
            <a:prstGeom prst="curvedDownArrow">
              <a:avLst>
                <a:gd name="adj1" fmla="val 25000"/>
                <a:gd name="adj2" fmla="val 50000"/>
                <a:gd name="adj3" fmla="val 36661"/>
              </a:avLst>
            </a:prstGeom>
            <a:solidFill>
              <a:srgbClr val="006600"/>
            </a:solidFill>
            <a:ln w="3810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70" name="Curved Down Arrow 69"/>
            <p:cNvSpPr/>
            <p:nvPr/>
          </p:nvSpPr>
          <p:spPr>
            <a:xfrm flipH="1" flipV="1">
              <a:off x="4480299" y="3932798"/>
              <a:ext cx="852977" cy="303785"/>
            </a:xfrm>
            <a:prstGeom prst="curvedDownArrow">
              <a:avLst/>
            </a:prstGeom>
            <a:solidFill>
              <a:srgbClr val="006600"/>
            </a:solidFill>
            <a:ln w="3810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 rot="680612">
              <a:off x="3718525" y="1545793"/>
              <a:ext cx="6164768" cy="36933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>
                  <a:latin typeface="Arial Black" panose="020B0A04020102020204" pitchFamily="34" charset="0"/>
                </a:rPr>
                <a:t>The Iterative  Front End of Digital Entrepreneurship </a:t>
              </a: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223550" y="315158"/>
              <a:ext cx="3702720" cy="1871755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223553" y="4788187"/>
              <a:ext cx="3064831" cy="1577726"/>
            </a:xfrm>
            <a:prstGeom prst="line">
              <a:avLst/>
            </a:prstGeom>
            <a:ln w="38100">
              <a:solidFill>
                <a:srgbClr val="006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Curved Down Arrow 74"/>
            <p:cNvSpPr/>
            <p:nvPr/>
          </p:nvSpPr>
          <p:spPr>
            <a:xfrm flipH="1" flipV="1">
              <a:off x="4511473" y="3960193"/>
              <a:ext cx="1907481" cy="742548"/>
            </a:xfrm>
            <a:prstGeom prst="curvedDownArrow">
              <a:avLst/>
            </a:prstGeom>
            <a:solidFill>
              <a:srgbClr val="006600"/>
            </a:solidFill>
            <a:ln w="3810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 rot="728506">
              <a:off x="4179319" y="1897336"/>
              <a:ext cx="2686196" cy="338555"/>
            </a:xfrm>
            <a:prstGeom prst="rect">
              <a:avLst/>
            </a:prstGeom>
            <a:noFill/>
            <a:ln w="38100">
              <a:noFill/>
              <a:prstDash val="sys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kern="3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 Black" panose="020B0A04020102020204" pitchFamily="34" charset="0"/>
                </a:rPr>
                <a:t>Business Development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 rot="317121">
              <a:off x="7825852" y="2527689"/>
              <a:ext cx="2576135" cy="338555"/>
            </a:xfrm>
            <a:prstGeom prst="rect">
              <a:avLst/>
            </a:prstGeom>
            <a:noFill/>
            <a:ln w="38100">
              <a:noFill/>
              <a:prstDash val="sys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kern="3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 Black" panose="020B0A04020102020204" pitchFamily="34" charset="0"/>
                </a:rPr>
                <a:t>Enterprise Building</a:t>
              </a:r>
              <a:endParaRPr lang="en-US" sz="1050" kern="360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51542" y="862917"/>
              <a:ext cx="1897381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>
                  <a:latin typeface="Arial Black" panose="020B0A04020102020204" pitchFamily="34" charset="0"/>
                </a:rPr>
                <a:t>Driving</a:t>
              </a:r>
            </a:p>
            <a:p>
              <a:r>
                <a:rPr lang="en-US" sz="1050" b="1" dirty="0">
                  <a:latin typeface="Arial Black" panose="020B0A04020102020204" pitchFamily="34" charset="0"/>
                </a:rPr>
                <a:t>Innovation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480062" y="4482068"/>
              <a:ext cx="1981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Digital Process</a:t>
              </a:r>
            </a:p>
          </p:txBody>
        </p:sp>
        <p:sp>
          <p:nvSpPr>
            <p:cNvPr id="19" name="Flowchart: Manual Operation 18"/>
            <p:cNvSpPr/>
            <p:nvPr/>
          </p:nvSpPr>
          <p:spPr>
            <a:xfrm rot="16200000">
              <a:off x="-1091388" y="1437380"/>
              <a:ext cx="6487020" cy="3857126"/>
            </a:xfrm>
            <a:prstGeom prst="flowChartManualOperation">
              <a:avLst/>
            </a:prstGeom>
            <a:noFill/>
            <a:ln w="3810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 rot="1520206">
              <a:off x="2015631" y="1208348"/>
              <a:ext cx="2249845" cy="55399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latin typeface="Arial Black" panose="020B0A04020102020204" pitchFamily="34" charset="0"/>
                </a:rPr>
                <a:t>Radical </a:t>
              </a:r>
            </a:p>
            <a:p>
              <a:pPr algn="ctr"/>
              <a:r>
                <a:rPr lang="en-US" sz="1050" b="1" dirty="0">
                  <a:latin typeface="Arial Black" panose="020B0A04020102020204" pitchFamily="34" charset="0"/>
                </a:rPr>
                <a:t>Process Innovation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997301" y="3174145"/>
              <a:ext cx="1011481" cy="860764"/>
            </a:xfrm>
            <a:prstGeom prst="rect">
              <a:avLst/>
            </a:prstGeom>
            <a:solidFill>
              <a:srgbClr val="FFCC9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25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 Black" panose="020B0A04020102020204" pitchFamily="34" charset="0"/>
                </a:rPr>
                <a:t>Building STAR Teams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540992" y="3139199"/>
              <a:ext cx="982868" cy="833022"/>
            </a:xfrm>
            <a:prstGeom prst="rect">
              <a:avLst/>
            </a:prstGeom>
            <a:solidFill>
              <a:srgbClr val="FFCC9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25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 Black" panose="020B0A04020102020204" pitchFamily="34" charset="0"/>
                </a:rPr>
                <a:t>Customer</a:t>
              </a:r>
            </a:p>
            <a:p>
              <a:pPr algn="ctr"/>
              <a:r>
                <a:rPr lang="en-US" sz="825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 Black" panose="020B0A04020102020204" pitchFamily="34" charset="0"/>
                </a:rPr>
                <a:t>Winning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 rot="19826436">
              <a:off x="-64446" y="5031257"/>
              <a:ext cx="3439200" cy="55399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sz="1050" b="1" dirty="0">
                  <a:latin typeface="Arial Black" panose="020B0A04020102020204" pitchFamily="34" charset="0"/>
                </a:rPr>
                <a:t>Digital Ecosystems</a:t>
              </a: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198157" y="2227233"/>
              <a:ext cx="1427005" cy="1205349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198157" y="3722341"/>
              <a:ext cx="1451106" cy="1258138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83129" y="1501630"/>
              <a:ext cx="241305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spc="225" dirty="0">
                  <a:latin typeface="Arial Black" panose="020B0A04020102020204" pitchFamily="34" charset="0"/>
                </a:rPr>
                <a:t>Design Thinking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837840" y="3183604"/>
              <a:ext cx="994372" cy="851307"/>
            </a:xfrm>
            <a:prstGeom prst="rect">
              <a:avLst/>
            </a:prstGeom>
            <a:solidFill>
              <a:srgbClr val="FFCC9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25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 Black" panose="020B0A04020102020204" pitchFamily="34" charset="0"/>
                </a:rPr>
                <a:t>Business Model Actuation </a:t>
              </a: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6404734" y="3570561"/>
              <a:ext cx="262607" cy="6926"/>
            </a:xfrm>
            <a:prstGeom prst="straightConnector1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Curved Down Arrow 78"/>
            <p:cNvSpPr/>
            <p:nvPr/>
          </p:nvSpPr>
          <p:spPr>
            <a:xfrm flipH="1" flipV="1">
              <a:off x="8113638" y="4018596"/>
              <a:ext cx="812811" cy="288554"/>
            </a:xfrm>
            <a:prstGeom prst="curvedDownArrow">
              <a:avLst/>
            </a:prstGeom>
            <a:solidFill>
              <a:srgbClr val="006600"/>
            </a:solidFill>
            <a:ln w="3810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82" name="Curved Down Arrow 81"/>
            <p:cNvSpPr/>
            <p:nvPr/>
          </p:nvSpPr>
          <p:spPr>
            <a:xfrm>
              <a:off x="8073222" y="2880360"/>
              <a:ext cx="827164" cy="293785"/>
            </a:xfrm>
            <a:prstGeom prst="curvedDownArrow">
              <a:avLst/>
            </a:prstGeom>
            <a:solidFill>
              <a:srgbClr val="006600"/>
            </a:solidFill>
            <a:ln w="3810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>
              <a:off x="5375433" y="3570561"/>
              <a:ext cx="262607" cy="6926"/>
            </a:xfrm>
            <a:prstGeom prst="straightConnector1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lowchart: Manual Operation 72"/>
            <p:cNvSpPr/>
            <p:nvPr/>
          </p:nvSpPr>
          <p:spPr>
            <a:xfrm rot="16200000">
              <a:off x="7934962" y="2127756"/>
              <a:ext cx="2382824" cy="2501143"/>
            </a:xfrm>
            <a:prstGeom prst="flowChartManualOperation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>
              <a:off x="7754534" y="3587728"/>
              <a:ext cx="301779" cy="3624"/>
            </a:xfrm>
            <a:prstGeom prst="straightConnector1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Flowchart: Manual Operation 71"/>
            <p:cNvSpPr/>
            <p:nvPr/>
          </p:nvSpPr>
          <p:spPr>
            <a:xfrm rot="16200000">
              <a:off x="3970140" y="1510763"/>
              <a:ext cx="3957738" cy="3736649"/>
            </a:xfrm>
            <a:prstGeom prst="flowChartManualOperation">
              <a:avLst/>
            </a:prstGeom>
            <a:noFill/>
            <a:ln w="38100"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81941" y="4897304"/>
              <a:ext cx="1800067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S = Strategic</a:t>
              </a:r>
            </a:p>
            <a:p>
              <a:r>
                <a:rPr lang="en-US" sz="1050" b="1" dirty="0"/>
                <a:t>T = Transformational</a:t>
              </a:r>
            </a:p>
            <a:p>
              <a:r>
                <a:rPr lang="en-US" sz="1050" b="1" dirty="0"/>
                <a:t>A = Agile, and</a:t>
              </a:r>
            </a:p>
            <a:p>
              <a:r>
                <a:rPr lang="en-US" sz="1050" b="1" dirty="0"/>
                <a:t>R = Responsive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9258763" y="3205259"/>
              <a:ext cx="1088720" cy="860764"/>
            </a:xfrm>
            <a:prstGeom prst="rect">
              <a:avLst/>
            </a:prstGeom>
            <a:solidFill>
              <a:srgbClr val="FFCC9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25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 Black" panose="020B0A04020102020204" pitchFamily="34" charset="0"/>
                </a:rPr>
                <a:t>Realigning TEAM with Growth Strategy</a:t>
              </a:r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>
              <a:off x="8960864" y="3606204"/>
              <a:ext cx="307021" cy="3624"/>
            </a:xfrm>
            <a:prstGeom prst="straightConnector1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Curved Down Arrow 84"/>
            <p:cNvSpPr/>
            <p:nvPr/>
          </p:nvSpPr>
          <p:spPr>
            <a:xfrm>
              <a:off x="9298833" y="2932286"/>
              <a:ext cx="1013087" cy="267486"/>
            </a:xfrm>
            <a:prstGeom prst="curvedDownArrow">
              <a:avLst/>
            </a:prstGeom>
            <a:solidFill>
              <a:srgbClr val="006600"/>
            </a:solidFill>
            <a:ln w="3810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86" name="Curved Down Arrow 85"/>
            <p:cNvSpPr/>
            <p:nvPr/>
          </p:nvSpPr>
          <p:spPr>
            <a:xfrm flipH="1" flipV="1">
              <a:off x="9251869" y="4101870"/>
              <a:ext cx="1063277" cy="274561"/>
            </a:xfrm>
            <a:prstGeom prst="curvedDownArrow">
              <a:avLst/>
            </a:prstGeom>
            <a:solidFill>
              <a:srgbClr val="006600"/>
            </a:solidFill>
            <a:ln w="3810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>
              <a:off x="10305941" y="3617758"/>
              <a:ext cx="307021" cy="3624"/>
            </a:xfrm>
            <a:prstGeom prst="straightConnector1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 rot="16200000">
              <a:off x="3063855" y="3284552"/>
              <a:ext cx="2022827" cy="70446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700"/>
                </a:lnSpc>
              </a:pPr>
              <a:r>
                <a:rPr lang="en-US" sz="1050" dirty="0">
                  <a:latin typeface="Arial Black" panose="020B0A04020102020204" pitchFamily="34" charset="0"/>
                </a:rPr>
                <a:t>Product/  </a:t>
              </a:r>
              <a:r>
                <a:rPr lang="en-US" sz="1050" dirty="0" smtClean="0">
                  <a:latin typeface="Arial Black" panose="020B0A04020102020204" pitchFamily="34" charset="0"/>
                </a:rPr>
                <a:t>  </a:t>
              </a:r>
              <a:r>
                <a:rPr lang="en-US" sz="1050" dirty="0">
                  <a:latin typeface="Arial Black" panose="020B0A04020102020204" pitchFamily="34" charset="0"/>
                </a:rPr>
                <a:t>Service  Development</a:t>
              </a: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6275100" y="4477091"/>
            <a:ext cx="25827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T = Task,  Talents and Executive Leadership</a:t>
            </a:r>
          </a:p>
          <a:p>
            <a:r>
              <a:rPr lang="en-US" sz="1050" b="1" dirty="0"/>
              <a:t>E = Engagement and Exploration</a:t>
            </a:r>
          </a:p>
          <a:p>
            <a:r>
              <a:rPr lang="en-US" sz="1050" b="1" dirty="0"/>
              <a:t>A = Alignment and Accountability</a:t>
            </a:r>
          </a:p>
          <a:p>
            <a:r>
              <a:rPr lang="en-US" sz="1050" b="1" dirty="0"/>
              <a:t>M = Measurement and Management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5472364" y="2534871"/>
            <a:ext cx="785345" cy="57708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 dirty="0">
                <a:latin typeface="Arial Black" panose="020B0A04020102020204" pitchFamily="34" charset="0"/>
              </a:rPr>
              <a:t>Market Entry</a:t>
            </a:r>
          </a:p>
        </p:txBody>
      </p:sp>
      <p:sp>
        <p:nvSpPr>
          <p:cNvPr id="88" name="TextBox 87"/>
          <p:cNvSpPr txBox="1"/>
          <p:nvPr/>
        </p:nvSpPr>
        <p:spPr>
          <a:xfrm rot="16200000">
            <a:off x="6139262" y="3397413"/>
            <a:ext cx="1424160" cy="25391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rial Black" panose="020B0A04020102020204" pitchFamily="34" charset="0"/>
              </a:rPr>
              <a:t>Fight     Rivalry</a:t>
            </a:r>
          </a:p>
        </p:txBody>
      </p:sp>
      <p:sp>
        <p:nvSpPr>
          <p:cNvPr id="89" name="TextBox 88"/>
          <p:cNvSpPr txBox="1"/>
          <p:nvPr/>
        </p:nvSpPr>
        <p:spPr>
          <a:xfrm rot="16200000">
            <a:off x="7051660" y="3463011"/>
            <a:ext cx="1646066" cy="25391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rial Black" panose="020B0A04020102020204" pitchFamily="34" charset="0"/>
              </a:rPr>
              <a:t>Sustain      Growth</a:t>
            </a:r>
          </a:p>
        </p:txBody>
      </p:sp>
      <p:sp>
        <p:nvSpPr>
          <p:cNvPr id="90" name="TextBox 89"/>
          <p:cNvSpPr txBox="1"/>
          <p:nvPr/>
        </p:nvSpPr>
        <p:spPr>
          <a:xfrm rot="16200000">
            <a:off x="4002949" y="3374322"/>
            <a:ext cx="1979402" cy="415498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rial Black" panose="020B0A04020102020204" pitchFamily="34" charset="0"/>
              </a:rPr>
              <a:t>Business</a:t>
            </a:r>
            <a:r>
              <a:rPr lang="en-US" sz="1050" spc="225" dirty="0">
                <a:latin typeface="Arial Black" panose="020B0A04020102020204" pitchFamily="34" charset="0"/>
              </a:rPr>
              <a:t>  Model </a:t>
            </a:r>
            <a:r>
              <a:rPr lang="en-US" sz="1050" dirty="0">
                <a:latin typeface="Arial Black" panose="020B0A04020102020204" pitchFamily="34" charset="0"/>
              </a:rPr>
              <a:t>Development</a:t>
            </a:r>
          </a:p>
        </p:txBody>
      </p:sp>
      <p:sp>
        <p:nvSpPr>
          <p:cNvPr id="91" name="TextBox 90"/>
          <p:cNvSpPr txBox="1"/>
          <p:nvPr/>
        </p:nvSpPr>
        <p:spPr>
          <a:xfrm rot="2393442">
            <a:off x="106419" y="2641922"/>
            <a:ext cx="1101932" cy="57708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 b="1" dirty="0">
                <a:latin typeface="Arial Black" panose="020B0A04020102020204" pitchFamily="34" charset="0"/>
              </a:rPr>
              <a:t>Platform</a:t>
            </a:r>
          </a:p>
          <a:p>
            <a:pPr algn="ctr">
              <a:lnSpc>
                <a:spcPct val="150000"/>
              </a:lnSpc>
            </a:pPr>
            <a:r>
              <a:rPr lang="en-US" sz="1050" b="1" dirty="0">
                <a:latin typeface="Arial Black" panose="020B0A04020102020204" pitchFamily="34" charset="0"/>
              </a:rPr>
              <a:t>Innovation</a:t>
            </a:r>
          </a:p>
        </p:txBody>
      </p:sp>
      <p:sp>
        <p:nvSpPr>
          <p:cNvPr id="92" name="TextBox 91"/>
          <p:cNvSpPr txBox="1"/>
          <p:nvPr/>
        </p:nvSpPr>
        <p:spPr>
          <a:xfrm rot="19179790">
            <a:off x="36590" y="3845466"/>
            <a:ext cx="1263334" cy="57708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 b="1" dirty="0">
                <a:latin typeface="Arial Black" panose="020B0A04020102020204" pitchFamily="34" charset="0"/>
              </a:rPr>
              <a:t>Platform</a:t>
            </a:r>
          </a:p>
          <a:p>
            <a:pPr algn="ctr">
              <a:lnSpc>
                <a:spcPct val="150000"/>
              </a:lnSpc>
            </a:pPr>
            <a:r>
              <a:rPr lang="en-US" sz="1050" b="1" dirty="0">
                <a:latin typeface="Arial Black" panose="020B0A04020102020204" pitchFamily="34" charset="0"/>
              </a:rPr>
              <a:t>Up-gradation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56423" y="5715000"/>
            <a:ext cx="2737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Source: Dr. S. K. Majumdar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D435AE-047B-446D-A62B-862C47AC4F42}" type="datetime1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S. K. Majumdar, SOM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0F89-9E8A-46DD-BCC8-540B268DEEF3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425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79485"/>
          </a:xfrm>
        </p:spPr>
        <p:txBody>
          <a:bodyPr/>
          <a:lstStyle/>
          <a:p>
            <a:r>
              <a:rPr lang="en-US" sz="3200" dirty="0" smtClean="0">
                <a:latin typeface="Arial Black" panose="020B0A04020102020204" pitchFamily="34" charset="0"/>
              </a:rPr>
              <a:t>Entrepreneur’s Guide to Big Issues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74CCBC-A97A-4D34-9356-D96C0F141137}" type="datetime1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S. K. Majumdar, SOM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80407-C539-4765-838B-5EF515C36993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55686"/>
            <a:ext cx="8534400" cy="481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54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Why it happens?</a:t>
            </a:r>
            <a:endParaRPr lang="en-US" altLang="en-US" sz="4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 anchor="ctr"/>
          <a:lstStyle/>
          <a:p>
            <a:pPr eaLnBrk="1" hangingPunct="1"/>
            <a:r>
              <a:rPr lang="en-US" altLang="en-US" b="0" dirty="0" smtClean="0">
                <a:latin typeface="Arial Black" panose="020B0A04020102020204" pitchFamily="34" charset="0"/>
              </a:rPr>
              <a:t>Innovators and Entrepreneurs lack </a:t>
            </a:r>
            <a:r>
              <a:rPr lang="en-US" altLang="en-US" dirty="0" smtClean="0">
                <a:latin typeface="Arial Black" panose="020B0A04020102020204" pitchFamily="34" charset="0"/>
              </a:rPr>
              <a:t>Corporate Management Skills</a:t>
            </a:r>
          </a:p>
          <a:p>
            <a:pPr eaLnBrk="1" hangingPunct="1"/>
            <a:r>
              <a:rPr lang="en-US" altLang="en-US" dirty="0" smtClean="0">
                <a:latin typeface="Arial Black" panose="020B0A04020102020204" pitchFamily="34" charset="0"/>
              </a:rPr>
              <a:t>They often fail to Delegate and take back seat</a:t>
            </a:r>
          </a:p>
          <a:p>
            <a:pPr eaLnBrk="1" hangingPunct="1"/>
            <a:r>
              <a:rPr lang="en-US" altLang="en-US" dirty="0" smtClean="0">
                <a:latin typeface="Arial Black" panose="020B0A04020102020204" pitchFamily="34" charset="0"/>
              </a:rPr>
              <a:t>Answers can be find in</a:t>
            </a:r>
            <a:r>
              <a:rPr lang="en-US" altLang="en-US" dirty="0" smtClean="0">
                <a:latin typeface="Arial Black" panose="020B0A04020102020204" pitchFamily="34" charset="0"/>
              </a:rPr>
              <a:t> Article 2</a:t>
            </a:r>
            <a:endParaRPr lang="en-US" altLang="en-US" dirty="0" smtClean="0">
              <a:latin typeface="Arial Black" panose="020B0A04020102020204" pitchFamily="34" charset="0"/>
            </a:endParaRPr>
          </a:p>
          <a:p>
            <a:pPr eaLnBrk="1" hangingPunct="1">
              <a:buFontTx/>
              <a:buNone/>
            </a:pPr>
            <a:r>
              <a:rPr lang="en-US" altLang="en-US" dirty="0" smtClean="0">
                <a:latin typeface="Arial Black" panose="020B0A04020102020204" pitchFamily="34" charset="0"/>
              </a:rPr>
              <a:t> 	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875D81-5BF4-4839-AFF4-83F1BCC0292A}" type="datetime1">
              <a:rPr lang="en-US" smtClean="0"/>
              <a:t>8/26/2018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S. K. Majumdar, SOM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80407-C539-4765-838B-5EF515C36993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7548661"/>
      </p:ext>
    </p:extLst>
  </p:cSld>
  <p:clrMapOvr>
    <a:masterClrMapping/>
  </p:clrMapOvr>
  <p:transition spd="med">
    <p:split orient="vert" dir="in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42107"/>
            <a:ext cx="8686800" cy="1143000"/>
          </a:xfrm>
        </p:spPr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Salient Points of Article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 smtClean="0">
                <a:latin typeface="Arial Black" panose="020B0A04020102020204" pitchFamily="34" charset="0"/>
              </a:rPr>
              <a:t>This Article answer One Critical Question:</a:t>
            </a:r>
          </a:p>
          <a:p>
            <a:r>
              <a:rPr lang="en-US" sz="36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What are the innate quality/ abilities of an Entrepreneur?</a:t>
            </a:r>
            <a:endParaRPr lang="en-US" sz="36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74CCBC-A97A-4D34-9356-D96C0F141137}" type="datetime1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S. K. Majumdar, SOM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80407-C539-4765-838B-5EF515C36993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7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42107"/>
            <a:ext cx="8686800" cy="1143000"/>
          </a:xfrm>
        </p:spPr>
        <p:txBody>
          <a:bodyPr/>
          <a:lstStyle/>
          <a:p>
            <a:r>
              <a:rPr lang="en-US" sz="3600" dirty="0" smtClean="0">
                <a:latin typeface="Arial Black" panose="020B0A04020102020204" pitchFamily="34" charset="0"/>
              </a:rPr>
              <a:t>Salient Points of Article 2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85107"/>
            <a:ext cx="8229600" cy="4698603"/>
          </a:xfrm>
        </p:spPr>
        <p:txBody>
          <a:bodyPr anchor="ctr"/>
          <a:lstStyle/>
          <a:p>
            <a:r>
              <a:rPr lang="en-US" sz="2800" dirty="0" smtClean="0">
                <a:latin typeface="Arial Black" panose="020B0A04020102020204" pitchFamily="34" charset="0"/>
              </a:rPr>
              <a:t>According to author: True Entrepreneur should have: </a:t>
            </a:r>
          </a:p>
          <a:p>
            <a:pPr marL="914400" lvl="1" indent="-457200">
              <a:spcBef>
                <a:spcPts val="12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Humility</a:t>
            </a:r>
          </a:p>
          <a:p>
            <a:pPr marL="914400" lvl="1" indent="-457200">
              <a:spcBef>
                <a:spcPts val="12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Understand People’s Willing to Pay (WTP) for what? How much? and Why?</a:t>
            </a:r>
          </a:p>
          <a:p>
            <a:pPr marL="914400" lvl="1" indent="-457200">
              <a:spcBef>
                <a:spcPts val="12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Passion for Tinkering / Playing/ Repairing</a:t>
            </a:r>
          </a:p>
          <a:p>
            <a:pPr marL="914400" lvl="1" indent="-457200">
              <a:spcBef>
                <a:spcPts val="12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Lesions from Past does not apply</a:t>
            </a:r>
          </a:p>
          <a:p>
            <a:pPr marL="914400" lvl="1" indent="-457200">
              <a:spcBef>
                <a:spcPts val="12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Support is Essential be it family or friend </a:t>
            </a:r>
            <a:r>
              <a:rPr lang="en-US" dirty="0" smtClean="0">
                <a:latin typeface="Arial Black" panose="020B0A04020102020204" pitchFamily="34" charset="0"/>
              </a:rPr>
              <a:t>	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74CCBC-A97A-4D34-9356-D96C0F141137}" type="datetime1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S. K. Majumdar, SOM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80407-C539-4765-838B-5EF515C36993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129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686800" cy="1143000"/>
          </a:xfrm>
        </p:spPr>
        <p:txBody>
          <a:bodyPr/>
          <a:lstStyle/>
          <a:p>
            <a:r>
              <a:rPr lang="en-US" sz="4000" dirty="0" smtClean="0">
                <a:latin typeface="Arial Black" panose="020B0A04020102020204" pitchFamily="34" charset="0"/>
              </a:rPr>
              <a:t>Salient Points of Article 2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4754563"/>
          </a:xfrm>
        </p:spPr>
        <p:txBody>
          <a:bodyPr anchor="ctr"/>
          <a:lstStyle/>
          <a:p>
            <a:r>
              <a:rPr lang="en-US" sz="2800" dirty="0" smtClean="0">
                <a:latin typeface="Arial Black" panose="020B0A04020102020204" pitchFamily="34" charset="0"/>
              </a:rPr>
              <a:t>According to Author an Entrepreneur must: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latin typeface="Arial Black" panose="020B0A04020102020204" pitchFamily="34" charset="0"/>
              </a:rPr>
              <a:t>Be a Careful Spender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latin typeface="Arial Black" panose="020B0A04020102020204" pitchFamily="34" charset="0"/>
              </a:rPr>
              <a:t>Avoid Ego Trap (Cut the ‘E’ let it Go)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latin typeface="Arial Black" panose="020B0A04020102020204" pitchFamily="34" charset="0"/>
              </a:rPr>
              <a:t>Understand </a:t>
            </a:r>
            <a:r>
              <a:rPr lang="en-US" sz="2400" dirty="0" err="1" smtClean="0">
                <a:latin typeface="Arial Black" panose="020B0A04020102020204" pitchFamily="34" charset="0"/>
              </a:rPr>
              <a:t>His/Her</a:t>
            </a:r>
            <a:r>
              <a:rPr lang="en-US" sz="2400" dirty="0" smtClean="0">
                <a:latin typeface="Arial Black" panose="020B0A04020102020204" pitchFamily="34" charset="0"/>
              </a:rPr>
              <a:t> True Talent (What you are good at and what you love to do?)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latin typeface="Arial Black" panose="020B0A04020102020204" pitchFamily="34" charset="0"/>
              </a:rPr>
              <a:t>Be Prepared Do Hard Work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latin typeface="Arial Black" panose="020B0A04020102020204" pitchFamily="34" charset="0"/>
              </a:rPr>
              <a:t>Understand that you are not your business. Your company’s success or failure does not reflect your worth as a person.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74CCBC-A97A-4D34-9356-D96C0F141137}" type="datetime1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S. K. Majumdar, SOM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80407-C539-4765-838B-5EF515C36993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209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3326</TotalTime>
  <Words>503</Words>
  <Application>Microsoft Office PowerPoint</Application>
  <PresentationFormat>On-screen Show (4:3)</PresentationFormat>
  <Paragraphs>114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Arial Rounded MT Bold</vt:lpstr>
      <vt:lpstr>Calibri</vt:lpstr>
      <vt:lpstr>Tahoma</vt:lpstr>
      <vt:lpstr>Office Theme</vt:lpstr>
      <vt:lpstr>Learnings From the Articles  of Digital Entrepreneurship</vt:lpstr>
      <vt:lpstr>Salient Points of Article 1</vt:lpstr>
      <vt:lpstr>Salient Points of Article 1</vt:lpstr>
      <vt:lpstr>Lifecycle Model of Digital Entrepreneurship</vt:lpstr>
      <vt:lpstr>Entrepreneur’s Guide to Big Issues</vt:lpstr>
      <vt:lpstr>Why it happens?</vt:lpstr>
      <vt:lpstr>Salient Points of Article 2</vt:lpstr>
      <vt:lpstr>Salient Points of Article 2</vt:lpstr>
      <vt:lpstr>Salient Points of Article 2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Vision and Views of World Class Education</dc:title>
  <dc:creator>Swapan</dc:creator>
  <cp:lastModifiedBy>Windows User</cp:lastModifiedBy>
  <cp:revision>398</cp:revision>
  <cp:lastPrinted>2014-11-11T12:37:16Z</cp:lastPrinted>
  <dcterms:created xsi:type="dcterms:W3CDTF">2013-02-05T00:01:04Z</dcterms:created>
  <dcterms:modified xsi:type="dcterms:W3CDTF">2018-08-26T12:29:12Z</dcterms:modified>
</cp:coreProperties>
</file>