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4" d="100"/>
          <a:sy n="84" d="100"/>
        </p:scale>
        <p:origin x="792" y="-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4180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2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57150"/>
          </a:xfrm>
          <a:prstGeom prst="rect">
            <a:avLst/>
          </a:prstGeom>
          <a:solidFill>
            <a:srgbClr val="0072FF"/>
          </a:solidFill>
          <a:ln/>
        </p:spPr>
      </p:sp>
      <p:sp>
        <p:nvSpPr>
          <p:cNvPr id="4" name="Shape 1"/>
          <p:cNvSpPr/>
          <p:nvPr/>
        </p:nvSpPr>
        <p:spPr>
          <a:xfrm>
            <a:off x="7000875" y="3714750"/>
            <a:ext cx="2857500" cy="2857500"/>
          </a:xfrm>
          <a:prstGeom prst="ellipse">
            <a:avLst/>
          </a:prstGeom>
          <a:solidFill>
            <a:srgbClr val="0072FF">
              <a:alpha val="1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-357187" y="-714375"/>
            <a:ext cx="1428750" cy="1428750"/>
          </a:xfrm>
          <a:prstGeom prst="ellipse">
            <a:avLst/>
          </a:prstGeom>
          <a:solidFill>
            <a:srgbClr val="FF0080">
              <a:alpha val="10000"/>
            </a:srgbClr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38" y="1500188"/>
            <a:ext cx="2143125" cy="214312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958340" y="1584617"/>
            <a:ext cx="4625128" cy="2492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20" dirty="0">
                <a:solidFill>
                  <a:srgbClr val="94A3B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Insights &amp; Strategic Analysis</a:t>
            </a:r>
            <a:endParaRPr lang="en-US" sz="1620" dirty="0"/>
          </a:p>
        </p:txBody>
      </p:sp>
      <p:sp>
        <p:nvSpPr>
          <p:cNvPr id="10" name="Text 6"/>
          <p:cNvSpPr/>
          <p:nvPr/>
        </p:nvSpPr>
        <p:spPr>
          <a:xfrm>
            <a:off x="3559373" y="3217313"/>
            <a:ext cx="2096663" cy="1661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80" dirty="0">
                <a:solidFill>
                  <a:srgbClr val="94A3B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Prepared by: [Riya]</a:t>
            </a:r>
            <a:endParaRPr lang="en-US" sz="1080" dirty="0"/>
          </a:p>
        </p:txBody>
      </p:sp>
      <p:sp>
        <p:nvSpPr>
          <p:cNvPr id="11" name="Text 7"/>
          <p:cNvSpPr/>
          <p:nvPr/>
        </p:nvSpPr>
        <p:spPr>
          <a:xfrm>
            <a:off x="3559373" y="3460421"/>
            <a:ext cx="2096663" cy="2057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80" dirty="0">
                <a:solidFill>
                  <a:srgbClr val="94A3B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Analyst Internship - Task 4</a:t>
            </a:r>
            <a:endParaRPr lang="en-US" sz="1080" dirty="0"/>
          </a:p>
        </p:txBody>
      </p:sp>
      <p:sp>
        <p:nvSpPr>
          <p:cNvPr id="12" name="Text 8"/>
          <p:cNvSpPr/>
          <p:nvPr/>
        </p:nvSpPr>
        <p:spPr>
          <a:xfrm>
            <a:off x="3559373" y="3780439"/>
            <a:ext cx="2096663" cy="18861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90" dirty="0">
                <a:solidFill>
                  <a:srgbClr val="64748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June 2025</a:t>
            </a:r>
            <a:endParaRPr lang="en-US" sz="99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57150"/>
          </a:xfrm>
          <a:prstGeom prst="rect">
            <a:avLst/>
          </a:prstGeom>
          <a:solidFill>
            <a:srgbClr val="0072FF"/>
          </a:solidFill>
          <a:ln/>
        </p:spPr>
      </p:sp>
      <p:sp>
        <p:nvSpPr>
          <p:cNvPr id="4" name="Shape 1"/>
          <p:cNvSpPr/>
          <p:nvPr/>
        </p:nvSpPr>
        <p:spPr>
          <a:xfrm>
            <a:off x="7715250" y="4071938"/>
            <a:ext cx="2143125" cy="2143125"/>
          </a:xfrm>
          <a:prstGeom prst="ellipse">
            <a:avLst/>
          </a:prstGeom>
          <a:solidFill>
            <a:srgbClr val="0072FF">
              <a:alpha val="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457200" y="400050"/>
            <a:ext cx="8229600" cy="428625"/>
          </a:xfrm>
          <a:prstGeom prst="rect">
            <a:avLst/>
          </a:prstGeom>
          <a:solidFill>
            <a:srgbClr val="0072FF"/>
          </a:solidFill>
          <a:ln/>
        </p:spPr>
      </p:sp>
      <p:sp>
        <p:nvSpPr>
          <p:cNvPr id="6" name="Text 3"/>
          <p:cNvSpPr/>
          <p:nvPr/>
        </p:nvSpPr>
        <p:spPr>
          <a:xfrm>
            <a:off x="457200" y="400050"/>
            <a:ext cx="830103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250" b="1" dirty="0">
                <a:solidFill>
                  <a:srgbClr val="0072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Executive Summary</a:t>
            </a:r>
            <a:endParaRPr lang="en-US" sz="2250" dirty="0"/>
          </a:p>
        </p:txBody>
      </p:sp>
      <p:sp>
        <p:nvSpPr>
          <p:cNvPr id="7" name="Shape 4"/>
          <p:cNvSpPr/>
          <p:nvPr/>
        </p:nvSpPr>
        <p:spPr>
          <a:xfrm>
            <a:off x="457200" y="1057275"/>
            <a:ext cx="8229600" cy="3743325"/>
          </a:xfrm>
          <a:prstGeom prst="rect">
            <a:avLst/>
          </a:prstGeom>
          <a:solidFill>
            <a:srgbClr val="1E1E1E">
              <a:alpha val="70000"/>
            </a:srgbClr>
          </a:solidFill>
          <a:ln w="99">
            <a:solidFill>
              <a:srgbClr val="FFFFFF">
                <a:alpha val="10000"/>
              </a:srgbClr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313" y="1285875"/>
            <a:ext cx="6429375" cy="18573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369283" y="1528763"/>
            <a:ext cx="247684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Retail Analytics Dashboard - Performance Overview</a:t>
            </a:r>
            <a:endParaRPr lang="en-US" sz="788" dirty="0"/>
          </a:p>
        </p:txBody>
      </p:sp>
      <p:sp>
        <p:nvSpPr>
          <p:cNvPr id="10" name="Shape 6"/>
          <p:cNvSpPr/>
          <p:nvPr/>
        </p:nvSpPr>
        <p:spPr>
          <a:xfrm>
            <a:off x="685800" y="1957388"/>
            <a:ext cx="7772400" cy="600075"/>
          </a:xfrm>
          <a:prstGeom prst="rect">
            <a:avLst/>
          </a:prstGeom>
          <a:solidFill>
            <a:srgbClr val="00C6FF">
              <a:alpha val="10000"/>
            </a:srgbClr>
          </a:solidFill>
          <a:ln/>
        </p:spPr>
      </p:sp>
      <p:sp>
        <p:nvSpPr>
          <p:cNvPr id="11" name="Shape 7"/>
          <p:cNvSpPr/>
          <p:nvPr/>
        </p:nvSpPr>
        <p:spPr>
          <a:xfrm>
            <a:off x="685800" y="1957388"/>
            <a:ext cx="28575" cy="600075"/>
          </a:xfrm>
          <a:prstGeom prst="rect">
            <a:avLst/>
          </a:prstGeom>
          <a:solidFill>
            <a:srgbClr val="00C6FF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" y="2078831"/>
            <a:ext cx="128588" cy="128588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85838" y="2055614"/>
            <a:ext cx="1379051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60A5F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Dashboard Overview</a:t>
            </a:r>
            <a:endParaRPr lang="en-US" sz="1013" dirty="0"/>
          </a:p>
        </p:txBody>
      </p:sp>
      <p:sp>
        <p:nvSpPr>
          <p:cNvPr id="14" name="Text 9"/>
          <p:cNvSpPr/>
          <p:nvPr/>
        </p:nvSpPr>
        <p:spPr>
          <a:xfrm>
            <a:off x="800100" y="2300288"/>
            <a:ext cx="76152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This analytics dashboard provides a comprehensive view of retail performance metrics through several key visualizations:</a:t>
            </a:r>
            <a:endParaRPr lang="en-US" sz="900" dirty="0"/>
          </a:p>
        </p:txBody>
      </p:sp>
      <p:sp>
        <p:nvSpPr>
          <p:cNvPr id="15" name="Text 10"/>
          <p:cNvSpPr/>
          <p:nvPr/>
        </p:nvSpPr>
        <p:spPr>
          <a:xfrm>
            <a:off x="807244" y="2907506"/>
            <a:ext cx="36290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60A5F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Performance Metrics</a:t>
            </a:r>
            <a:endParaRPr lang="en-US" sz="900" dirty="0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244" y="3164681"/>
            <a:ext cx="114300" cy="11430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978694" y="3143250"/>
            <a:ext cx="69668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Total Sales:</a:t>
            </a:r>
            <a:endParaRPr lang="en-US" sz="900" dirty="0"/>
          </a:p>
        </p:txBody>
      </p:sp>
      <p:sp>
        <p:nvSpPr>
          <p:cNvPr id="18" name="Text 12"/>
          <p:cNvSpPr/>
          <p:nvPr/>
        </p:nvSpPr>
        <p:spPr>
          <a:xfrm>
            <a:off x="1603939" y="3143250"/>
            <a:ext cx="47104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$2.30M</a:t>
            </a:r>
            <a:endParaRPr lang="en-US" sz="900" dirty="0"/>
          </a:p>
        </p:txBody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244" y="3364706"/>
            <a:ext cx="114300" cy="114300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978694" y="3343275"/>
            <a:ext cx="7143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Total Profit:</a:t>
            </a:r>
            <a:endParaRPr lang="en-US" sz="900" dirty="0"/>
          </a:p>
        </p:txBody>
      </p:sp>
      <p:sp>
        <p:nvSpPr>
          <p:cNvPr id="21" name="Text 14"/>
          <p:cNvSpPr/>
          <p:nvPr/>
        </p:nvSpPr>
        <p:spPr>
          <a:xfrm>
            <a:off x="1621631" y="3343275"/>
            <a:ext cx="5695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$286.40K</a:t>
            </a:r>
            <a:endParaRPr lang="en-US" sz="900" dirty="0"/>
          </a:p>
        </p:txBody>
      </p:sp>
      <p:pic>
        <p:nvPicPr>
          <p:cNvPr id="22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244" y="3564731"/>
            <a:ext cx="114300" cy="114300"/>
          </a:xfrm>
          <a:prstGeom prst="rect">
            <a:avLst/>
          </a:prstGeom>
        </p:spPr>
      </p:pic>
      <p:sp>
        <p:nvSpPr>
          <p:cNvPr id="23" name="Text 15"/>
          <p:cNvSpPr/>
          <p:nvPr/>
        </p:nvSpPr>
        <p:spPr>
          <a:xfrm>
            <a:off x="978694" y="3543300"/>
            <a:ext cx="67290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Units Sold:</a:t>
            </a:r>
            <a:endParaRPr lang="en-US" sz="900" dirty="0"/>
          </a:p>
        </p:txBody>
      </p:sp>
      <p:sp>
        <p:nvSpPr>
          <p:cNvPr id="24" name="Text 16"/>
          <p:cNvSpPr/>
          <p:nvPr/>
        </p:nvSpPr>
        <p:spPr>
          <a:xfrm>
            <a:off x="1580164" y="3543300"/>
            <a:ext cx="27615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38K</a:t>
            </a:r>
            <a:endParaRPr lang="en-US" sz="900" dirty="0"/>
          </a:p>
        </p:txBody>
      </p:sp>
      <p:sp>
        <p:nvSpPr>
          <p:cNvPr id="25" name="Text 17"/>
          <p:cNvSpPr/>
          <p:nvPr/>
        </p:nvSpPr>
        <p:spPr>
          <a:xfrm>
            <a:off x="1784877" y="3543300"/>
            <a:ext cx="36795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units</a:t>
            </a:r>
            <a:endParaRPr lang="en-US" sz="900" dirty="0"/>
          </a:p>
        </p:txBody>
      </p:sp>
      <p:sp>
        <p:nvSpPr>
          <p:cNvPr id="26" name="Text 18"/>
          <p:cNvSpPr/>
          <p:nvPr/>
        </p:nvSpPr>
        <p:spPr>
          <a:xfrm>
            <a:off x="4779169" y="2907506"/>
            <a:ext cx="36290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60A5F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Visualizations</a:t>
            </a:r>
            <a:endParaRPr lang="en-US" sz="900" dirty="0"/>
          </a:p>
        </p:txBody>
      </p:sp>
      <p:pic>
        <p:nvPicPr>
          <p:cNvPr id="27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9169" y="3164681"/>
            <a:ext cx="128588" cy="114300"/>
          </a:xfrm>
          <a:prstGeom prst="rect">
            <a:avLst/>
          </a:prstGeom>
        </p:spPr>
      </p:pic>
      <p:sp>
        <p:nvSpPr>
          <p:cNvPr id="28" name="Text 19"/>
          <p:cNvSpPr/>
          <p:nvPr/>
        </p:nvSpPr>
        <p:spPr>
          <a:xfrm>
            <a:off x="4964906" y="3136106"/>
            <a:ext cx="234566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Customer Segment Distribution (pie chart)</a:t>
            </a:r>
            <a:endParaRPr lang="en-US" sz="900" dirty="0"/>
          </a:p>
        </p:txBody>
      </p:sp>
      <p:pic>
        <p:nvPicPr>
          <p:cNvPr id="29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9169" y="3364706"/>
            <a:ext cx="114300" cy="114300"/>
          </a:xfrm>
          <a:prstGeom prst="rect">
            <a:avLst/>
          </a:prstGeom>
        </p:spPr>
      </p:pic>
      <p:sp>
        <p:nvSpPr>
          <p:cNvPr id="30" name="Text 20"/>
          <p:cNvSpPr/>
          <p:nvPr/>
        </p:nvSpPr>
        <p:spPr>
          <a:xfrm>
            <a:off x="4950619" y="3336131"/>
            <a:ext cx="193534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Revenue Trend Analysis (line chart)</a:t>
            </a:r>
            <a:endParaRPr lang="en-US" sz="900" dirty="0"/>
          </a:p>
        </p:txBody>
      </p:sp>
      <p:sp>
        <p:nvSpPr>
          <p:cNvPr id="31" name="Text 21"/>
          <p:cNvSpPr/>
          <p:nvPr/>
        </p:nvSpPr>
        <p:spPr>
          <a:xfrm>
            <a:off x="4836319" y="3536156"/>
            <a:ext cx="238146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Product Category Distribution (scatter plot)</a:t>
            </a:r>
            <a:endParaRPr lang="en-US" sz="900" dirty="0"/>
          </a:p>
        </p:txBody>
      </p:sp>
      <p:pic>
        <p:nvPicPr>
          <p:cNvPr id="32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00" y="4029075"/>
            <a:ext cx="85725" cy="114300"/>
          </a:xfrm>
          <a:prstGeom prst="rect">
            <a:avLst/>
          </a:prstGeom>
        </p:spPr>
      </p:pic>
      <p:sp>
        <p:nvSpPr>
          <p:cNvPr id="33" name="Text 22"/>
          <p:cNvSpPr/>
          <p:nvPr/>
        </p:nvSpPr>
        <p:spPr>
          <a:xfrm>
            <a:off x="858394" y="4007644"/>
            <a:ext cx="109031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Strategic Purpose:</a:t>
            </a:r>
            <a:endParaRPr lang="en-US" sz="900" dirty="0"/>
          </a:p>
        </p:txBody>
      </p:sp>
      <p:sp>
        <p:nvSpPr>
          <p:cNvPr id="34" name="Text 23"/>
          <p:cNvSpPr/>
          <p:nvPr/>
        </p:nvSpPr>
        <p:spPr>
          <a:xfrm>
            <a:off x="685800" y="4007644"/>
            <a:ext cx="7706683" cy="3268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This dashboard enables executives to monitor critical business metrics, identify growth opportunities, analyze customer behavior patterns, and optimize product portfolio performance.</a:t>
            </a:r>
            <a:endParaRPr lang="en-US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018037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57150"/>
          </a:xfrm>
          <a:prstGeom prst="rect">
            <a:avLst/>
          </a:prstGeom>
          <a:solidFill>
            <a:srgbClr val="0072FF"/>
          </a:solidFill>
          <a:ln/>
        </p:spPr>
      </p:sp>
      <p:sp>
        <p:nvSpPr>
          <p:cNvPr id="4" name="Shape 1"/>
          <p:cNvSpPr/>
          <p:nvPr/>
        </p:nvSpPr>
        <p:spPr>
          <a:xfrm>
            <a:off x="7715250" y="5946474"/>
            <a:ext cx="2143125" cy="2143125"/>
          </a:xfrm>
          <a:prstGeom prst="ellipse">
            <a:avLst/>
          </a:prstGeom>
          <a:solidFill>
            <a:srgbClr val="0072FF">
              <a:alpha val="5000"/>
            </a:srgbClr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14375" y="357188"/>
            <a:ext cx="1428750" cy="1428750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457200" y="400050"/>
            <a:ext cx="8229600" cy="428625"/>
          </a:xfrm>
          <a:prstGeom prst="rect">
            <a:avLst/>
          </a:prstGeom>
          <a:solidFill>
            <a:srgbClr val="0072FF"/>
          </a:solidFill>
          <a:ln/>
        </p:spPr>
      </p:sp>
      <p:sp>
        <p:nvSpPr>
          <p:cNvPr id="7" name="Text 3"/>
          <p:cNvSpPr/>
          <p:nvPr/>
        </p:nvSpPr>
        <p:spPr>
          <a:xfrm>
            <a:off x="457200" y="400050"/>
            <a:ext cx="830103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250" b="1" dirty="0">
                <a:solidFill>
                  <a:srgbClr val="0072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Metrics</a:t>
            </a:r>
            <a:endParaRPr lang="en-US" sz="2250" dirty="0"/>
          </a:p>
        </p:txBody>
      </p:sp>
      <p:sp>
        <p:nvSpPr>
          <p:cNvPr id="8" name="Shape 4"/>
          <p:cNvSpPr/>
          <p:nvPr/>
        </p:nvSpPr>
        <p:spPr>
          <a:xfrm>
            <a:off x="457200" y="1057275"/>
            <a:ext cx="8229600" cy="5617862"/>
          </a:xfrm>
          <a:prstGeom prst="rect">
            <a:avLst/>
          </a:prstGeom>
          <a:solidFill>
            <a:srgbClr val="1E1E1E">
              <a:alpha val="70000"/>
            </a:srgbClr>
          </a:solidFill>
          <a:ln w="99">
            <a:solidFill>
              <a:srgbClr val="FFFFFF">
                <a:alpha val="10000"/>
              </a:srgbClr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314450"/>
            <a:ext cx="171450" cy="1714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42975" y="1282303"/>
            <a:ext cx="2399240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Performance Indicators</a:t>
            </a:r>
            <a:endParaRPr lang="en-US" sz="1350" dirty="0"/>
          </a:p>
        </p:txBody>
      </p:sp>
      <p:sp>
        <p:nvSpPr>
          <p:cNvPr id="11" name="Text 6"/>
          <p:cNvSpPr/>
          <p:nvPr/>
        </p:nvSpPr>
        <p:spPr>
          <a:xfrm>
            <a:off x="685800" y="1685925"/>
            <a:ext cx="78438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dashboard highlights three critical business metrics that provide an executive overview of retail performance:</a:t>
            </a:r>
            <a:endParaRPr lang="en-US" sz="900" dirty="0"/>
          </a:p>
        </p:txBody>
      </p:sp>
      <p:sp>
        <p:nvSpPr>
          <p:cNvPr id="12" name="Shape 7"/>
          <p:cNvSpPr/>
          <p:nvPr/>
        </p:nvSpPr>
        <p:spPr>
          <a:xfrm>
            <a:off x="685800" y="2085975"/>
            <a:ext cx="2476481" cy="974424"/>
          </a:xfrm>
          <a:prstGeom prst="rect">
            <a:avLst/>
          </a:prstGeom>
          <a:solidFill>
            <a:srgbClr val="0072FF">
              <a:alpha val="10000"/>
            </a:srgbClr>
          </a:solidFill>
          <a:ln w="99">
            <a:solidFill>
              <a:srgbClr val="FFFFFF">
                <a:alpha val="10000"/>
              </a:srgbClr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590" y="2466017"/>
            <a:ext cx="133945" cy="214313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400175" y="2264569"/>
            <a:ext cx="1076139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250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$2.30M</a:t>
            </a:r>
            <a:endParaRPr lang="en-US" sz="2250" dirty="0"/>
          </a:p>
        </p:txBody>
      </p:sp>
      <p:sp>
        <p:nvSpPr>
          <p:cNvPr id="15" name="Text 9"/>
          <p:cNvSpPr/>
          <p:nvPr/>
        </p:nvSpPr>
        <p:spPr>
          <a:xfrm>
            <a:off x="1400175" y="2693194"/>
            <a:ext cx="1076139" cy="18861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90" dirty="0">
                <a:solidFill>
                  <a:srgbClr val="94A3B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Total Sales</a:t>
            </a:r>
            <a:endParaRPr lang="en-US" sz="990" dirty="0"/>
          </a:p>
        </p:txBody>
      </p:sp>
      <p:sp>
        <p:nvSpPr>
          <p:cNvPr id="16" name="Shape 10"/>
          <p:cNvSpPr/>
          <p:nvPr/>
        </p:nvSpPr>
        <p:spPr>
          <a:xfrm>
            <a:off x="3333731" y="2085975"/>
            <a:ext cx="2476509" cy="974424"/>
          </a:xfrm>
          <a:prstGeom prst="rect">
            <a:avLst/>
          </a:prstGeom>
          <a:solidFill>
            <a:srgbClr val="059669">
              <a:alpha val="10000"/>
            </a:srgbClr>
          </a:solidFill>
          <a:ln w="99">
            <a:solidFill>
              <a:srgbClr val="FFFFFF">
                <a:alpha val="10000"/>
              </a:srgbClr>
            </a:solidFill>
            <a:prstDash val="solid"/>
          </a:ln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943" y="2466017"/>
            <a:ext cx="241102" cy="214313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4048106" y="2264569"/>
            <a:ext cx="1323324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250" b="1" dirty="0">
                <a:solidFill>
                  <a:srgbClr val="34D39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$286.40K</a:t>
            </a:r>
            <a:endParaRPr lang="en-US" sz="2250" dirty="0"/>
          </a:p>
        </p:txBody>
      </p:sp>
      <p:sp>
        <p:nvSpPr>
          <p:cNvPr id="19" name="Text 12"/>
          <p:cNvSpPr/>
          <p:nvPr/>
        </p:nvSpPr>
        <p:spPr>
          <a:xfrm>
            <a:off x="4048106" y="2693194"/>
            <a:ext cx="1323324" cy="18861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90" dirty="0">
                <a:solidFill>
                  <a:srgbClr val="94A3B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Total Profit</a:t>
            </a:r>
            <a:endParaRPr lang="en-US" sz="990" dirty="0"/>
          </a:p>
        </p:txBody>
      </p:sp>
      <p:sp>
        <p:nvSpPr>
          <p:cNvPr id="20" name="Shape 13"/>
          <p:cNvSpPr/>
          <p:nvPr/>
        </p:nvSpPr>
        <p:spPr>
          <a:xfrm>
            <a:off x="5981691" y="2085975"/>
            <a:ext cx="2476481" cy="974424"/>
          </a:xfrm>
          <a:prstGeom prst="rect">
            <a:avLst/>
          </a:prstGeom>
          <a:solidFill>
            <a:srgbClr val="7C3AED">
              <a:alpha val="10000"/>
            </a:srgbClr>
          </a:solidFill>
          <a:ln w="99">
            <a:solidFill>
              <a:srgbClr val="FFFFFF">
                <a:alpha val="10000"/>
              </a:srgbClr>
            </a:solidFill>
            <a:prstDash val="solid"/>
          </a:ln>
        </p:spPr>
      </p:sp>
      <p:pic>
        <p:nvPicPr>
          <p:cNvPr id="21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3691" y="2458873"/>
            <a:ext cx="187523" cy="214313"/>
          </a:xfrm>
          <a:prstGeom prst="rect">
            <a:avLst/>
          </a:prstGeom>
        </p:spPr>
      </p:pic>
      <p:sp>
        <p:nvSpPr>
          <p:cNvPr id="22" name="Text 14"/>
          <p:cNvSpPr/>
          <p:nvPr/>
        </p:nvSpPr>
        <p:spPr>
          <a:xfrm>
            <a:off x="6696066" y="2257425"/>
            <a:ext cx="666573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250" b="1" dirty="0">
                <a:solidFill>
                  <a:srgbClr val="A78BF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38K</a:t>
            </a:r>
            <a:endParaRPr lang="en-US" sz="2250" dirty="0"/>
          </a:p>
        </p:txBody>
      </p:sp>
      <p:sp>
        <p:nvSpPr>
          <p:cNvPr id="23" name="Text 15"/>
          <p:cNvSpPr/>
          <p:nvPr/>
        </p:nvSpPr>
        <p:spPr>
          <a:xfrm>
            <a:off x="6696066" y="2686050"/>
            <a:ext cx="666573" cy="18861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90" dirty="0">
                <a:solidFill>
                  <a:srgbClr val="94A3B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Units Sold</a:t>
            </a:r>
            <a:endParaRPr lang="en-US" sz="990" dirty="0"/>
          </a:p>
        </p:txBody>
      </p:sp>
      <p:sp>
        <p:nvSpPr>
          <p:cNvPr id="24" name="Text 16"/>
          <p:cNvSpPr/>
          <p:nvPr/>
        </p:nvSpPr>
        <p:spPr>
          <a:xfrm>
            <a:off x="685800" y="3331862"/>
            <a:ext cx="78438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Analysis</a:t>
            </a:r>
            <a:endParaRPr lang="en-US" sz="1125" dirty="0"/>
          </a:p>
        </p:txBody>
      </p:sp>
      <p:sp>
        <p:nvSpPr>
          <p:cNvPr id="25" name="Shape 17"/>
          <p:cNvSpPr/>
          <p:nvPr/>
        </p:nvSpPr>
        <p:spPr>
          <a:xfrm>
            <a:off x="685800" y="3646187"/>
            <a:ext cx="3800475" cy="1214438"/>
          </a:xfrm>
          <a:prstGeom prst="rect">
            <a:avLst/>
          </a:prstGeom>
          <a:solidFill>
            <a:srgbClr val="1E1E1E">
              <a:alpha val="50000"/>
            </a:srgbClr>
          </a:solidFill>
          <a:ln w="99">
            <a:solidFill>
              <a:srgbClr val="FFFFFF">
                <a:alpha val="10000"/>
              </a:srgbClr>
            </a:solidFill>
            <a:prstDash val="solid"/>
          </a:ln>
        </p:spPr>
      </p:sp>
      <p:sp>
        <p:nvSpPr>
          <p:cNvPr id="26" name="Text 18"/>
          <p:cNvSpPr/>
          <p:nvPr/>
        </p:nvSpPr>
        <p:spPr>
          <a:xfrm>
            <a:off x="800100" y="3760487"/>
            <a:ext cx="36433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Profit Margin Analysis</a:t>
            </a:r>
            <a:endParaRPr lang="en-US" sz="900" dirty="0"/>
          </a:p>
        </p:txBody>
      </p:sp>
      <p:sp>
        <p:nvSpPr>
          <p:cNvPr id="27" name="Text 19"/>
          <p:cNvSpPr/>
          <p:nvPr/>
        </p:nvSpPr>
        <p:spPr>
          <a:xfrm>
            <a:off x="800100" y="3996230"/>
            <a:ext cx="3317909" cy="1553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Based on the KPIs, the overall profit margin is approximately</a:t>
            </a:r>
            <a:endParaRPr lang="en-US" sz="900" dirty="0"/>
          </a:p>
        </p:txBody>
      </p:sp>
      <p:sp>
        <p:nvSpPr>
          <p:cNvPr id="28" name="Text 20"/>
          <p:cNvSpPr/>
          <p:nvPr/>
        </p:nvSpPr>
        <p:spPr>
          <a:xfrm>
            <a:off x="800100" y="4167680"/>
            <a:ext cx="46487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472B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12.45%</a:t>
            </a:r>
            <a:endParaRPr lang="en-US" sz="900" dirty="0"/>
          </a:p>
        </p:txBody>
      </p:sp>
      <p:sp>
        <p:nvSpPr>
          <p:cNvPr id="29" name="Text 21"/>
          <p:cNvSpPr/>
          <p:nvPr/>
        </p:nvSpPr>
        <p:spPr>
          <a:xfrm>
            <a:off x="1193536" y="4167680"/>
            <a:ext cx="1910535" cy="1553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($286.40K profit on $2.30M sales).</a:t>
            </a:r>
            <a:endParaRPr lang="en-US" sz="900" dirty="0"/>
          </a:p>
        </p:txBody>
      </p:sp>
      <p:sp>
        <p:nvSpPr>
          <p:cNvPr id="30" name="Text 22"/>
          <p:cNvSpPr/>
          <p:nvPr/>
        </p:nvSpPr>
        <p:spPr>
          <a:xfrm>
            <a:off x="800100" y="4389137"/>
            <a:ext cx="36433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This indicates a healthy profit margin for retail, suggesting effective pricing strategies and cost management.</a:t>
            </a:r>
            <a:endParaRPr lang="en-US" sz="900" dirty="0"/>
          </a:p>
        </p:txBody>
      </p:sp>
      <p:sp>
        <p:nvSpPr>
          <p:cNvPr id="31" name="Shape 23"/>
          <p:cNvSpPr/>
          <p:nvPr/>
        </p:nvSpPr>
        <p:spPr>
          <a:xfrm>
            <a:off x="4657725" y="3646187"/>
            <a:ext cx="3800475" cy="1214438"/>
          </a:xfrm>
          <a:prstGeom prst="rect">
            <a:avLst/>
          </a:prstGeom>
          <a:solidFill>
            <a:srgbClr val="1E1E1E">
              <a:alpha val="50000"/>
            </a:srgbClr>
          </a:solidFill>
          <a:ln w="99">
            <a:solidFill>
              <a:srgbClr val="FFFFFF">
                <a:alpha val="10000"/>
              </a:srgbClr>
            </a:solidFill>
            <a:prstDash val="solid"/>
          </a:ln>
        </p:spPr>
      </p:sp>
      <p:sp>
        <p:nvSpPr>
          <p:cNvPr id="32" name="Text 24"/>
          <p:cNvSpPr/>
          <p:nvPr/>
        </p:nvSpPr>
        <p:spPr>
          <a:xfrm>
            <a:off x="4772025" y="3760487"/>
            <a:ext cx="36433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Average Order Value</a:t>
            </a:r>
            <a:endParaRPr lang="en-US" sz="900" dirty="0"/>
          </a:p>
        </p:txBody>
      </p:sp>
      <p:sp>
        <p:nvSpPr>
          <p:cNvPr id="33" name="Text 25"/>
          <p:cNvSpPr/>
          <p:nvPr/>
        </p:nvSpPr>
        <p:spPr>
          <a:xfrm>
            <a:off x="4772025" y="3996230"/>
            <a:ext cx="2593125" cy="1553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average revenue per unit is approximately</a:t>
            </a:r>
            <a:endParaRPr lang="en-US" sz="900" dirty="0"/>
          </a:p>
        </p:txBody>
      </p:sp>
      <p:sp>
        <p:nvSpPr>
          <p:cNvPr id="34" name="Text 26"/>
          <p:cNvSpPr/>
          <p:nvPr/>
        </p:nvSpPr>
        <p:spPr>
          <a:xfrm>
            <a:off x="7293713" y="3996230"/>
            <a:ext cx="43024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472B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$60.53</a:t>
            </a:r>
            <a:endParaRPr lang="en-US" sz="900" dirty="0"/>
          </a:p>
        </p:txBody>
      </p:sp>
      <p:sp>
        <p:nvSpPr>
          <p:cNvPr id="35" name="Text 27"/>
          <p:cNvSpPr/>
          <p:nvPr/>
        </p:nvSpPr>
        <p:spPr>
          <a:xfrm>
            <a:off x="4772025" y="3996230"/>
            <a:ext cx="3411782" cy="3268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($2.30M sales / 38K units).</a:t>
            </a:r>
            <a:endParaRPr lang="en-US" sz="900" dirty="0"/>
          </a:p>
        </p:txBody>
      </p:sp>
      <p:sp>
        <p:nvSpPr>
          <p:cNvPr id="36" name="Text 28"/>
          <p:cNvSpPr/>
          <p:nvPr/>
        </p:nvSpPr>
        <p:spPr>
          <a:xfrm>
            <a:off x="4772025" y="4389137"/>
            <a:ext cx="36433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This suggests a mid-to-high price point product mix, typical for an office supply and technology retailer.</a:t>
            </a:r>
            <a:endParaRPr lang="en-US" sz="900" dirty="0"/>
          </a:p>
        </p:txBody>
      </p:sp>
      <p:sp>
        <p:nvSpPr>
          <p:cNvPr id="37" name="Shape 29"/>
          <p:cNvSpPr/>
          <p:nvPr/>
        </p:nvSpPr>
        <p:spPr>
          <a:xfrm>
            <a:off x="685800" y="5017787"/>
            <a:ext cx="3800475" cy="1385888"/>
          </a:xfrm>
          <a:prstGeom prst="rect">
            <a:avLst/>
          </a:prstGeom>
          <a:solidFill>
            <a:srgbClr val="1E1E1E">
              <a:alpha val="50000"/>
            </a:srgbClr>
          </a:solidFill>
          <a:ln w="99">
            <a:solidFill>
              <a:srgbClr val="FFFFFF">
                <a:alpha val="10000"/>
              </a:srgbClr>
            </a:solidFill>
            <a:prstDash val="solid"/>
          </a:ln>
        </p:spPr>
      </p:sp>
      <p:sp>
        <p:nvSpPr>
          <p:cNvPr id="38" name="Text 30"/>
          <p:cNvSpPr/>
          <p:nvPr/>
        </p:nvSpPr>
        <p:spPr>
          <a:xfrm>
            <a:off x="800100" y="5132087"/>
            <a:ext cx="36433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Profit per Unit</a:t>
            </a:r>
            <a:endParaRPr lang="en-US" sz="900" dirty="0"/>
          </a:p>
        </p:txBody>
      </p:sp>
      <p:sp>
        <p:nvSpPr>
          <p:cNvPr id="39" name="Text 31"/>
          <p:cNvSpPr/>
          <p:nvPr/>
        </p:nvSpPr>
        <p:spPr>
          <a:xfrm>
            <a:off x="800100" y="5367830"/>
            <a:ext cx="2452204" cy="1553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average profit per unit is approximately</a:t>
            </a:r>
            <a:endParaRPr lang="en-US" sz="900" dirty="0"/>
          </a:p>
        </p:txBody>
      </p:sp>
      <p:sp>
        <p:nvSpPr>
          <p:cNvPr id="40" name="Text 32"/>
          <p:cNvSpPr/>
          <p:nvPr/>
        </p:nvSpPr>
        <p:spPr>
          <a:xfrm>
            <a:off x="3180866" y="5367830"/>
            <a:ext cx="36486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472B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$7.54</a:t>
            </a:r>
            <a:endParaRPr lang="en-US" sz="900" dirty="0"/>
          </a:p>
        </p:txBody>
      </p:sp>
      <p:sp>
        <p:nvSpPr>
          <p:cNvPr id="41" name="Text 33"/>
          <p:cNvSpPr/>
          <p:nvPr/>
        </p:nvSpPr>
        <p:spPr>
          <a:xfrm>
            <a:off x="800100" y="5367830"/>
            <a:ext cx="3627462" cy="3268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($286.40K profit / 38K units).</a:t>
            </a:r>
            <a:endParaRPr lang="en-US" sz="900" dirty="0"/>
          </a:p>
        </p:txBody>
      </p:sp>
      <p:sp>
        <p:nvSpPr>
          <p:cNvPr id="42" name="Text 34"/>
          <p:cNvSpPr/>
          <p:nvPr/>
        </p:nvSpPr>
        <p:spPr>
          <a:xfrm>
            <a:off x="800100" y="5760737"/>
            <a:ext cx="36433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This metric helps in evaluating product performance and can guide inventory and purchasing decisions.</a:t>
            </a:r>
            <a:endParaRPr lang="en-US" sz="900" dirty="0"/>
          </a:p>
        </p:txBody>
      </p:sp>
      <p:sp>
        <p:nvSpPr>
          <p:cNvPr id="43" name="Shape 35"/>
          <p:cNvSpPr/>
          <p:nvPr/>
        </p:nvSpPr>
        <p:spPr>
          <a:xfrm>
            <a:off x="4657725" y="5017787"/>
            <a:ext cx="3800475" cy="1385888"/>
          </a:xfrm>
          <a:prstGeom prst="rect">
            <a:avLst/>
          </a:prstGeom>
          <a:solidFill>
            <a:srgbClr val="1E1E1E">
              <a:alpha val="50000"/>
            </a:srgbClr>
          </a:solidFill>
          <a:ln w="99">
            <a:solidFill>
              <a:srgbClr val="FFFFFF">
                <a:alpha val="10000"/>
              </a:srgbClr>
            </a:solidFill>
            <a:prstDash val="solid"/>
          </a:ln>
        </p:spPr>
      </p:sp>
      <p:sp>
        <p:nvSpPr>
          <p:cNvPr id="44" name="Text 36"/>
          <p:cNvSpPr/>
          <p:nvPr/>
        </p:nvSpPr>
        <p:spPr>
          <a:xfrm>
            <a:off x="4772025" y="5132087"/>
            <a:ext cx="36433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Indicators</a:t>
            </a:r>
            <a:endParaRPr lang="en-US" sz="900" dirty="0"/>
          </a:p>
        </p:txBody>
      </p:sp>
      <p:sp>
        <p:nvSpPr>
          <p:cNvPr id="45" name="Text 37"/>
          <p:cNvSpPr/>
          <p:nvPr/>
        </p:nvSpPr>
        <p:spPr>
          <a:xfrm>
            <a:off x="4772025" y="5360687"/>
            <a:ext cx="3643313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dashboard reveals a direct correlation between sales volume and profit generation, with consistent profit margins across the business.</a:t>
            </a:r>
            <a:endParaRPr lang="en-US" sz="900" dirty="0"/>
          </a:p>
        </p:txBody>
      </p:sp>
      <p:sp>
        <p:nvSpPr>
          <p:cNvPr id="46" name="Text 38"/>
          <p:cNvSpPr/>
          <p:nvPr/>
        </p:nvSpPr>
        <p:spPr>
          <a:xfrm>
            <a:off x="4772025" y="5932187"/>
            <a:ext cx="36433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These KPIs provide a foundation for deeper analysis of segment and category performance.</a:t>
            </a:r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57237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57150"/>
          </a:xfrm>
          <a:prstGeom prst="rect">
            <a:avLst/>
          </a:prstGeom>
          <a:solidFill>
            <a:srgbClr val="0072FF"/>
          </a:solidFill>
          <a:ln/>
        </p:spPr>
      </p:sp>
      <p:sp>
        <p:nvSpPr>
          <p:cNvPr id="4" name="Shape 1"/>
          <p:cNvSpPr/>
          <p:nvPr/>
        </p:nvSpPr>
        <p:spPr>
          <a:xfrm>
            <a:off x="7715250" y="-1071562"/>
            <a:ext cx="2143125" cy="2143125"/>
          </a:xfrm>
          <a:prstGeom prst="ellipse">
            <a:avLst/>
          </a:prstGeom>
          <a:solidFill>
            <a:srgbClr val="0072FF">
              <a:alpha val="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457200" y="400050"/>
            <a:ext cx="8229600" cy="428625"/>
          </a:xfrm>
          <a:prstGeom prst="rect">
            <a:avLst/>
          </a:prstGeom>
          <a:solidFill>
            <a:srgbClr val="0072FF"/>
          </a:solidFill>
          <a:ln/>
        </p:spPr>
      </p:sp>
      <p:sp>
        <p:nvSpPr>
          <p:cNvPr id="6" name="Text 3"/>
          <p:cNvSpPr/>
          <p:nvPr/>
        </p:nvSpPr>
        <p:spPr>
          <a:xfrm>
            <a:off x="457200" y="400050"/>
            <a:ext cx="830103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250" b="1" dirty="0">
                <a:solidFill>
                  <a:srgbClr val="0072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Customer Segment Distribution</a:t>
            </a:r>
            <a:endParaRPr lang="en-US" sz="2250" dirty="0"/>
          </a:p>
        </p:txBody>
      </p:sp>
      <p:sp>
        <p:nvSpPr>
          <p:cNvPr id="7" name="Shape 4"/>
          <p:cNvSpPr/>
          <p:nvPr/>
        </p:nvSpPr>
        <p:spPr>
          <a:xfrm>
            <a:off x="457200" y="1057275"/>
            <a:ext cx="8229600" cy="6172200"/>
          </a:xfrm>
          <a:prstGeom prst="rect">
            <a:avLst/>
          </a:prstGeom>
          <a:solidFill>
            <a:srgbClr val="1E1E1E">
              <a:alpha val="70000"/>
            </a:srgbClr>
          </a:solidFill>
          <a:ln w="99">
            <a:solidFill>
              <a:srgbClr val="FFFFFF">
                <a:alpha val="10000"/>
              </a:srgbClr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314450"/>
            <a:ext cx="214313" cy="17145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985838" y="1282303"/>
            <a:ext cx="1547989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Segment Analysis</a:t>
            </a:r>
            <a:endParaRPr lang="en-US" sz="1350" dirty="0"/>
          </a:p>
        </p:txBody>
      </p:sp>
      <p:sp>
        <p:nvSpPr>
          <p:cNvPr id="10" name="Text 6"/>
          <p:cNvSpPr/>
          <p:nvPr/>
        </p:nvSpPr>
        <p:spPr>
          <a:xfrm>
            <a:off x="685800" y="1685925"/>
            <a:ext cx="3843338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dashboard reveals profit distribution across three distinct customer segments, with Consumer segment leading in overall contribution.</a:t>
            </a:r>
            <a:endParaRPr lang="en-US" sz="900" dirty="0"/>
          </a:p>
        </p:txBody>
      </p:sp>
      <p:sp>
        <p:nvSpPr>
          <p:cNvPr id="11" name="Shape 7"/>
          <p:cNvSpPr/>
          <p:nvPr/>
        </p:nvSpPr>
        <p:spPr>
          <a:xfrm>
            <a:off x="685800" y="2314575"/>
            <a:ext cx="3771900" cy="2143125"/>
          </a:xfrm>
          <a:prstGeom prst="rect">
            <a:avLst/>
          </a:prstGeom>
          <a:solidFill>
            <a:srgbClr val="1E1E1E">
              <a:alpha val="50000"/>
            </a:srgbClr>
          </a:solidFill>
          <a:ln w="99">
            <a:solidFill>
              <a:srgbClr val="FFFFFF">
                <a:alpha val="10000"/>
              </a:srgbClr>
            </a:solidFill>
            <a:prstDash val="solid"/>
          </a:ln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" y="2428875"/>
            <a:ext cx="3521869" cy="1900238"/>
          </a:xfrm>
          <a:prstGeom prst="rect">
            <a:avLst/>
          </a:prstGeom>
        </p:spPr>
      </p:pic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6300" y="1314450"/>
            <a:ext cx="192881" cy="17145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4964906" y="1282303"/>
            <a:ext cx="1810299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Segment Breakdown</a:t>
            </a:r>
            <a:endParaRPr lang="en-US" sz="1350" dirty="0"/>
          </a:p>
        </p:txBody>
      </p:sp>
      <p:sp>
        <p:nvSpPr>
          <p:cNvPr id="15" name="Shape 9"/>
          <p:cNvSpPr/>
          <p:nvPr/>
        </p:nvSpPr>
        <p:spPr>
          <a:xfrm>
            <a:off x="4686300" y="1685925"/>
            <a:ext cx="3771900" cy="757238"/>
          </a:xfrm>
          <a:prstGeom prst="rect">
            <a:avLst/>
          </a:prstGeom>
          <a:solidFill>
            <a:srgbClr val="1E1E1E">
              <a:alpha val="50000"/>
            </a:srgbClr>
          </a:solidFill>
          <a:ln w="99">
            <a:solidFill>
              <a:srgbClr val="FFFFFF">
                <a:alpha val="10000"/>
              </a:srgbClr>
            </a:solidFill>
            <a:prstDash val="solid"/>
          </a:ln>
        </p:spPr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0854" y="1971675"/>
            <a:ext cx="150019" cy="17145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5256851" y="1828800"/>
            <a:ext cx="64374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Consumer</a:t>
            </a:r>
            <a:endParaRPr lang="en-US" sz="900" dirty="0"/>
          </a:p>
        </p:txBody>
      </p:sp>
      <p:sp>
        <p:nvSpPr>
          <p:cNvPr id="18" name="Text 11"/>
          <p:cNvSpPr/>
          <p:nvPr/>
        </p:nvSpPr>
        <p:spPr>
          <a:xfrm>
            <a:off x="7814565" y="1828800"/>
            <a:ext cx="57219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$134.12K</a:t>
            </a:r>
            <a:endParaRPr lang="en-US" sz="900" dirty="0"/>
          </a:p>
        </p:txBody>
      </p:sp>
      <p:sp>
        <p:nvSpPr>
          <p:cNvPr id="19" name="Text 12"/>
          <p:cNvSpPr/>
          <p:nvPr/>
        </p:nvSpPr>
        <p:spPr>
          <a:xfrm>
            <a:off x="5256851" y="2028825"/>
            <a:ext cx="95037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Profit Contribution</a:t>
            </a:r>
            <a:endParaRPr lang="en-US" sz="788" dirty="0"/>
          </a:p>
        </p:txBody>
      </p:sp>
      <p:sp>
        <p:nvSpPr>
          <p:cNvPr id="20" name="Text 13"/>
          <p:cNvSpPr/>
          <p:nvPr/>
        </p:nvSpPr>
        <p:spPr>
          <a:xfrm>
            <a:off x="7973960" y="2028825"/>
            <a:ext cx="41280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46.83%</a:t>
            </a:r>
            <a:endParaRPr lang="en-US" sz="788" dirty="0"/>
          </a:p>
        </p:txBody>
      </p:sp>
      <p:sp>
        <p:nvSpPr>
          <p:cNvPr id="21" name="Shape 14"/>
          <p:cNvSpPr/>
          <p:nvPr/>
        </p:nvSpPr>
        <p:spPr>
          <a:xfrm>
            <a:off x="5256851" y="2228850"/>
            <a:ext cx="3058474" cy="57150"/>
          </a:xfrm>
          <a:prstGeom prst="roundRect">
            <a:avLst/>
          </a:prstGeom>
          <a:solidFill>
            <a:srgbClr val="374151"/>
          </a:solidFill>
          <a:ln/>
        </p:spPr>
      </p:sp>
      <p:sp>
        <p:nvSpPr>
          <p:cNvPr id="22" name="Shape 15"/>
          <p:cNvSpPr/>
          <p:nvPr/>
        </p:nvSpPr>
        <p:spPr>
          <a:xfrm>
            <a:off x="4686300" y="2543175"/>
            <a:ext cx="3771900" cy="757238"/>
          </a:xfrm>
          <a:prstGeom prst="rect">
            <a:avLst/>
          </a:prstGeom>
          <a:solidFill>
            <a:srgbClr val="1E1E1E">
              <a:alpha val="50000"/>
            </a:srgbClr>
          </a:solidFill>
          <a:ln w="99">
            <a:solidFill>
              <a:srgbClr val="FFFFFF">
                <a:alpha val="10000"/>
              </a:srgbClr>
            </a:solidFill>
            <a:prstDash val="solid"/>
          </a:ln>
        </p:spPr>
      </p:sp>
      <p:pic>
        <p:nvPicPr>
          <p:cNvPr id="2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1569" y="2828925"/>
            <a:ext cx="128588" cy="171450"/>
          </a:xfrm>
          <a:prstGeom prst="rect">
            <a:avLst/>
          </a:prstGeom>
        </p:spPr>
      </p:pic>
      <p:sp>
        <p:nvSpPr>
          <p:cNvPr id="24" name="Text 16"/>
          <p:cNvSpPr/>
          <p:nvPr/>
        </p:nvSpPr>
        <p:spPr>
          <a:xfrm>
            <a:off x="5256851" y="2686050"/>
            <a:ext cx="63403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Corporate</a:t>
            </a:r>
            <a:endParaRPr lang="en-US" sz="900" dirty="0"/>
          </a:p>
        </p:txBody>
      </p:sp>
      <p:sp>
        <p:nvSpPr>
          <p:cNvPr id="25" name="Text 17"/>
          <p:cNvSpPr/>
          <p:nvPr/>
        </p:nvSpPr>
        <p:spPr>
          <a:xfrm>
            <a:off x="7879947" y="2686050"/>
            <a:ext cx="50681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60A5F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$91.98K</a:t>
            </a:r>
            <a:endParaRPr lang="en-US" sz="900" dirty="0"/>
          </a:p>
        </p:txBody>
      </p:sp>
      <p:sp>
        <p:nvSpPr>
          <p:cNvPr id="26" name="Text 18"/>
          <p:cNvSpPr/>
          <p:nvPr/>
        </p:nvSpPr>
        <p:spPr>
          <a:xfrm>
            <a:off x="5256851" y="2886075"/>
            <a:ext cx="95037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Profit Contribution</a:t>
            </a:r>
            <a:endParaRPr lang="en-US" sz="788" dirty="0"/>
          </a:p>
        </p:txBody>
      </p:sp>
      <p:sp>
        <p:nvSpPr>
          <p:cNvPr id="27" name="Text 19"/>
          <p:cNvSpPr/>
          <p:nvPr/>
        </p:nvSpPr>
        <p:spPr>
          <a:xfrm>
            <a:off x="7973960" y="2886075"/>
            <a:ext cx="41280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93C5F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32.12%</a:t>
            </a:r>
            <a:endParaRPr lang="en-US" sz="788" dirty="0"/>
          </a:p>
        </p:txBody>
      </p:sp>
      <p:sp>
        <p:nvSpPr>
          <p:cNvPr id="28" name="Shape 20"/>
          <p:cNvSpPr/>
          <p:nvPr/>
        </p:nvSpPr>
        <p:spPr>
          <a:xfrm>
            <a:off x="5256851" y="3086100"/>
            <a:ext cx="3058474" cy="57150"/>
          </a:xfrm>
          <a:prstGeom prst="roundRect">
            <a:avLst/>
          </a:prstGeom>
          <a:solidFill>
            <a:srgbClr val="374151"/>
          </a:solidFill>
          <a:ln/>
        </p:spPr>
      </p:sp>
      <p:sp>
        <p:nvSpPr>
          <p:cNvPr id="29" name="Shape 21"/>
          <p:cNvSpPr/>
          <p:nvPr/>
        </p:nvSpPr>
        <p:spPr>
          <a:xfrm>
            <a:off x="5256851" y="3086100"/>
            <a:ext cx="982377" cy="57150"/>
          </a:xfrm>
          <a:prstGeom prst="roundRect">
            <a:avLst/>
          </a:prstGeom>
          <a:solidFill>
            <a:srgbClr val="6366F1"/>
          </a:solidFill>
          <a:ln/>
        </p:spPr>
      </p:sp>
      <p:sp>
        <p:nvSpPr>
          <p:cNvPr id="30" name="Shape 22"/>
          <p:cNvSpPr/>
          <p:nvPr/>
        </p:nvSpPr>
        <p:spPr>
          <a:xfrm>
            <a:off x="4686300" y="3400425"/>
            <a:ext cx="3771900" cy="757238"/>
          </a:xfrm>
          <a:prstGeom prst="rect">
            <a:avLst/>
          </a:prstGeom>
          <a:solidFill>
            <a:srgbClr val="1E1E1E">
              <a:alpha val="50000"/>
            </a:srgbClr>
          </a:solidFill>
          <a:ln w="99">
            <a:solidFill>
              <a:srgbClr val="FFFFFF">
                <a:alpha val="10000"/>
              </a:srgbClr>
            </a:solidFill>
            <a:prstDash val="solid"/>
          </a:ln>
        </p:spPr>
      </p:sp>
      <p:pic>
        <p:nvPicPr>
          <p:cNvPr id="31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9422" y="3686175"/>
            <a:ext cx="192881" cy="171450"/>
          </a:xfrm>
          <a:prstGeom prst="rect">
            <a:avLst/>
          </a:prstGeom>
        </p:spPr>
      </p:pic>
      <p:sp>
        <p:nvSpPr>
          <p:cNvPr id="32" name="Text 23"/>
          <p:cNvSpPr/>
          <p:nvPr/>
        </p:nvSpPr>
        <p:spPr>
          <a:xfrm>
            <a:off x="5256851" y="3543300"/>
            <a:ext cx="76594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Home Office</a:t>
            </a:r>
            <a:endParaRPr lang="en-US" sz="900" dirty="0"/>
          </a:p>
        </p:txBody>
      </p:sp>
      <p:sp>
        <p:nvSpPr>
          <p:cNvPr id="33" name="Text 24"/>
          <p:cNvSpPr/>
          <p:nvPr/>
        </p:nvSpPr>
        <p:spPr>
          <a:xfrm>
            <a:off x="7945329" y="3543300"/>
            <a:ext cx="44143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$60.3K</a:t>
            </a:r>
            <a:endParaRPr lang="en-US" sz="900" dirty="0"/>
          </a:p>
        </p:txBody>
      </p:sp>
      <p:sp>
        <p:nvSpPr>
          <p:cNvPr id="34" name="Text 25"/>
          <p:cNvSpPr/>
          <p:nvPr/>
        </p:nvSpPr>
        <p:spPr>
          <a:xfrm>
            <a:off x="5256851" y="3743325"/>
            <a:ext cx="95037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Profit Contribution</a:t>
            </a:r>
            <a:endParaRPr lang="en-US" sz="788" dirty="0"/>
          </a:p>
        </p:txBody>
      </p:sp>
      <p:sp>
        <p:nvSpPr>
          <p:cNvPr id="35" name="Text 26"/>
          <p:cNvSpPr/>
          <p:nvPr/>
        </p:nvSpPr>
        <p:spPr>
          <a:xfrm>
            <a:off x="7973960" y="3743325"/>
            <a:ext cx="41280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21.05%</a:t>
            </a:r>
            <a:endParaRPr lang="en-US" sz="788" dirty="0"/>
          </a:p>
        </p:txBody>
      </p:sp>
      <p:sp>
        <p:nvSpPr>
          <p:cNvPr id="36" name="Shape 27"/>
          <p:cNvSpPr/>
          <p:nvPr/>
        </p:nvSpPr>
        <p:spPr>
          <a:xfrm>
            <a:off x="5256851" y="3943350"/>
            <a:ext cx="3058474" cy="57150"/>
          </a:xfrm>
          <a:prstGeom prst="roundRect">
            <a:avLst/>
          </a:prstGeom>
          <a:solidFill>
            <a:srgbClr val="374151"/>
          </a:solidFill>
          <a:ln/>
        </p:spPr>
      </p:sp>
      <p:sp>
        <p:nvSpPr>
          <p:cNvPr id="37" name="Text 28"/>
          <p:cNvSpPr/>
          <p:nvPr/>
        </p:nvSpPr>
        <p:spPr>
          <a:xfrm>
            <a:off x="835819" y="4950619"/>
            <a:ext cx="357187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Segment Performance Insights</a:t>
            </a:r>
            <a:endParaRPr lang="en-US" sz="900" dirty="0"/>
          </a:p>
        </p:txBody>
      </p:sp>
      <p:pic>
        <p:nvPicPr>
          <p:cNvPr id="3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5819" y="5236369"/>
            <a:ext cx="85725" cy="114300"/>
          </a:xfrm>
          <a:prstGeom prst="rect">
            <a:avLst/>
          </a:prstGeom>
        </p:spPr>
      </p:pic>
      <p:sp>
        <p:nvSpPr>
          <p:cNvPr id="39" name="Text 29"/>
          <p:cNvSpPr/>
          <p:nvPr/>
        </p:nvSpPr>
        <p:spPr>
          <a:xfrm>
            <a:off x="1007269" y="5214938"/>
            <a:ext cx="118460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Consumer segment</a:t>
            </a:r>
            <a:endParaRPr lang="en-US" sz="900" dirty="0"/>
          </a:p>
        </p:txBody>
      </p:sp>
      <p:sp>
        <p:nvSpPr>
          <p:cNvPr id="40" name="Text 30"/>
          <p:cNvSpPr/>
          <p:nvPr/>
        </p:nvSpPr>
        <p:spPr>
          <a:xfrm>
            <a:off x="1007269" y="5214938"/>
            <a:ext cx="3373692" cy="498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generates the highest profit at $134.12K (46.83% of total), making it the most valuable customer group.</a:t>
            </a:r>
            <a:endParaRPr lang="en-US" sz="900" dirty="0"/>
          </a:p>
        </p:txBody>
      </p:sp>
      <p:pic>
        <p:nvPicPr>
          <p:cNvPr id="41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5819" y="5836444"/>
            <a:ext cx="85725" cy="114300"/>
          </a:xfrm>
          <a:prstGeom prst="rect">
            <a:avLst/>
          </a:prstGeom>
        </p:spPr>
      </p:pic>
      <p:sp>
        <p:nvSpPr>
          <p:cNvPr id="42" name="Text 31"/>
          <p:cNvSpPr/>
          <p:nvPr/>
        </p:nvSpPr>
        <p:spPr>
          <a:xfrm>
            <a:off x="1007269" y="5815013"/>
            <a:ext cx="127502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Corporate customers</a:t>
            </a:r>
            <a:endParaRPr lang="en-US" sz="900" dirty="0"/>
          </a:p>
        </p:txBody>
      </p:sp>
      <p:sp>
        <p:nvSpPr>
          <p:cNvPr id="43" name="Text 32"/>
          <p:cNvSpPr/>
          <p:nvPr/>
        </p:nvSpPr>
        <p:spPr>
          <a:xfrm>
            <a:off x="1007269" y="5815013"/>
            <a:ext cx="3121651" cy="498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contribute $91.98K (32.12%), representing significant business potential with room for growth.</a:t>
            </a:r>
            <a:endParaRPr lang="en-US" sz="900" dirty="0"/>
          </a:p>
        </p:txBody>
      </p:sp>
      <p:pic>
        <p:nvPicPr>
          <p:cNvPr id="44" name="Image 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5819" y="6436519"/>
            <a:ext cx="85725" cy="114300"/>
          </a:xfrm>
          <a:prstGeom prst="rect">
            <a:avLst/>
          </a:prstGeom>
        </p:spPr>
      </p:pic>
      <p:sp>
        <p:nvSpPr>
          <p:cNvPr id="45" name="Text 33"/>
          <p:cNvSpPr/>
          <p:nvPr/>
        </p:nvSpPr>
        <p:spPr>
          <a:xfrm>
            <a:off x="1007269" y="6415088"/>
            <a:ext cx="77975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Home Office</a:t>
            </a:r>
            <a:endParaRPr lang="en-US" sz="900" dirty="0"/>
          </a:p>
        </p:txBody>
      </p:sp>
      <p:sp>
        <p:nvSpPr>
          <p:cNvPr id="46" name="Text 34"/>
          <p:cNvSpPr/>
          <p:nvPr/>
        </p:nvSpPr>
        <p:spPr>
          <a:xfrm>
            <a:off x="1007269" y="6415088"/>
            <a:ext cx="3332894" cy="3268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is the smallest segment at $60.3K (21.05%), but still represents over one-fifth of total profits.</a:t>
            </a:r>
            <a:endParaRPr lang="en-US" sz="900" dirty="0"/>
          </a:p>
        </p:txBody>
      </p:sp>
      <p:sp>
        <p:nvSpPr>
          <p:cNvPr id="47" name="Text 35"/>
          <p:cNvSpPr/>
          <p:nvPr/>
        </p:nvSpPr>
        <p:spPr>
          <a:xfrm>
            <a:off x="4807744" y="4950619"/>
            <a:ext cx="357187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Strategic Implications</a:t>
            </a:r>
            <a:endParaRPr lang="en-US" sz="900" dirty="0"/>
          </a:p>
        </p:txBody>
      </p:sp>
      <p:pic>
        <p:nvPicPr>
          <p:cNvPr id="48" name="Image 1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07744" y="5236369"/>
            <a:ext cx="114300" cy="114300"/>
          </a:xfrm>
          <a:prstGeom prst="rect">
            <a:avLst/>
          </a:prstGeom>
        </p:spPr>
      </p:pic>
      <p:sp>
        <p:nvSpPr>
          <p:cNvPr id="49" name="Text 36"/>
          <p:cNvSpPr/>
          <p:nvPr/>
        </p:nvSpPr>
        <p:spPr>
          <a:xfrm>
            <a:off x="5007769" y="5207794"/>
            <a:ext cx="337185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Prioritize marketing investments in the Consumer segment to maximize ROI.</a:t>
            </a:r>
            <a:endParaRPr lang="en-US" sz="900" dirty="0"/>
          </a:p>
        </p:txBody>
      </p:sp>
      <p:pic>
        <p:nvPicPr>
          <p:cNvPr id="50" name="Image 11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07744" y="5664994"/>
            <a:ext cx="114300" cy="114300"/>
          </a:xfrm>
          <a:prstGeom prst="rect">
            <a:avLst/>
          </a:prstGeom>
        </p:spPr>
      </p:pic>
      <p:sp>
        <p:nvSpPr>
          <p:cNvPr id="51" name="Text 37"/>
          <p:cNvSpPr/>
          <p:nvPr/>
        </p:nvSpPr>
        <p:spPr>
          <a:xfrm>
            <a:off x="5007769" y="5636419"/>
            <a:ext cx="337185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Develop targeted growth strategies for Corporate segment to increase market share.</a:t>
            </a:r>
            <a:endParaRPr lang="en-US" sz="900" dirty="0"/>
          </a:p>
        </p:txBody>
      </p:sp>
      <p:pic>
        <p:nvPicPr>
          <p:cNvPr id="52" name="Image 12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07744" y="6093619"/>
            <a:ext cx="114300" cy="114300"/>
          </a:xfrm>
          <a:prstGeom prst="rect">
            <a:avLst/>
          </a:prstGeom>
        </p:spPr>
      </p:pic>
      <p:sp>
        <p:nvSpPr>
          <p:cNvPr id="53" name="Text 38"/>
          <p:cNvSpPr/>
          <p:nvPr/>
        </p:nvSpPr>
        <p:spPr>
          <a:xfrm>
            <a:off x="5007769" y="6065044"/>
            <a:ext cx="337185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Evaluate product offerings for Home Office to identify expansion opportunities.</a:t>
            </a:r>
            <a:endParaRPr lang="en-US" sz="900" dirty="0"/>
          </a:p>
        </p:txBody>
      </p:sp>
      <p:pic>
        <p:nvPicPr>
          <p:cNvPr id="54" name="Image 13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07744" y="6522244"/>
            <a:ext cx="114300" cy="114300"/>
          </a:xfrm>
          <a:prstGeom prst="rect">
            <a:avLst/>
          </a:prstGeom>
        </p:spPr>
      </p:pic>
      <p:sp>
        <p:nvSpPr>
          <p:cNvPr id="55" name="Text 39"/>
          <p:cNvSpPr/>
          <p:nvPr/>
        </p:nvSpPr>
        <p:spPr>
          <a:xfrm>
            <a:off x="5007769" y="6493669"/>
            <a:ext cx="337185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 segment-specific promotions based on profit contribution patterns.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8440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57150"/>
          </a:xfrm>
          <a:prstGeom prst="rect">
            <a:avLst/>
          </a:prstGeom>
          <a:solidFill>
            <a:srgbClr val="0072FF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71562" y="8772525"/>
            <a:ext cx="2143125" cy="2143125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457200" y="400050"/>
            <a:ext cx="8229600" cy="428625"/>
          </a:xfrm>
          <a:prstGeom prst="rect">
            <a:avLst/>
          </a:prstGeom>
          <a:solidFill>
            <a:srgbClr val="0072FF"/>
          </a:solidFill>
          <a:ln/>
        </p:spPr>
      </p:sp>
      <p:sp>
        <p:nvSpPr>
          <p:cNvPr id="6" name="Text 2"/>
          <p:cNvSpPr/>
          <p:nvPr/>
        </p:nvSpPr>
        <p:spPr>
          <a:xfrm>
            <a:off x="457200" y="400050"/>
            <a:ext cx="830103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250" b="1" dirty="0">
                <a:solidFill>
                  <a:srgbClr val="0072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Revenue Trend Analysis</a:t>
            </a:r>
            <a:endParaRPr lang="en-US" sz="2250" dirty="0"/>
          </a:p>
        </p:txBody>
      </p:sp>
      <p:sp>
        <p:nvSpPr>
          <p:cNvPr id="7" name="Shape 3"/>
          <p:cNvSpPr/>
          <p:nvPr/>
        </p:nvSpPr>
        <p:spPr>
          <a:xfrm>
            <a:off x="457200" y="1057275"/>
            <a:ext cx="8229600" cy="8443913"/>
          </a:xfrm>
          <a:prstGeom prst="rect">
            <a:avLst/>
          </a:prstGeom>
          <a:solidFill>
            <a:srgbClr val="1E1E1E">
              <a:alpha val="70000"/>
            </a:srgbClr>
          </a:solidFill>
          <a:ln w="99">
            <a:solidFill>
              <a:srgbClr val="FFFFFF">
                <a:alpha val="10000"/>
              </a:srgbClr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314450"/>
            <a:ext cx="171450" cy="17145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942975" y="1282303"/>
            <a:ext cx="1716509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Sales by Order Date</a:t>
            </a:r>
            <a:endParaRPr lang="en-US" sz="1350" dirty="0"/>
          </a:p>
        </p:txBody>
      </p:sp>
      <p:sp>
        <p:nvSpPr>
          <p:cNvPr id="10" name="Shape 5"/>
          <p:cNvSpPr/>
          <p:nvPr/>
        </p:nvSpPr>
        <p:spPr>
          <a:xfrm>
            <a:off x="685800" y="1628775"/>
            <a:ext cx="7772400" cy="2500313"/>
          </a:xfrm>
          <a:prstGeom prst="rect">
            <a:avLst/>
          </a:prstGeom>
          <a:solidFill>
            <a:srgbClr val="1E1E1E">
              <a:alpha val="50000"/>
            </a:srgbClr>
          </a:solidFill>
          <a:ln w="99">
            <a:solidFill>
              <a:srgbClr val="FFFFFF">
                <a:alpha val="10000"/>
              </a:srgbClr>
            </a:solidFill>
            <a:prstDash val="solid"/>
          </a:ln>
        </p:spPr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00" y="1743075"/>
            <a:ext cx="7543800" cy="2271713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685800" y="4300538"/>
            <a:ext cx="78438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dashboard reveals a distinctive sales trend pattern over time, with significant insights visible in the "Sum of Sales by Order Date" visualization.</a:t>
            </a:r>
            <a:endParaRPr lang="en-US" sz="900" dirty="0"/>
          </a:p>
        </p:txBody>
      </p:sp>
      <p:sp>
        <p:nvSpPr>
          <p:cNvPr id="13" name="Shape 7"/>
          <p:cNvSpPr/>
          <p:nvPr/>
        </p:nvSpPr>
        <p:spPr>
          <a:xfrm>
            <a:off x="685800" y="4986338"/>
            <a:ext cx="3800475" cy="857250"/>
          </a:xfrm>
          <a:prstGeom prst="rect">
            <a:avLst/>
          </a:prstGeom>
          <a:solidFill>
            <a:srgbClr val="1E1E1E">
              <a:alpha val="50000"/>
            </a:srgbClr>
          </a:solidFill>
          <a:ln/>
        </p:spPr>
      </p:sp>
      <p:sp>
        <p:nvSpPr>
          <p:cNvPr id="14" name="Shape 8"/>
          <p:cNvSpPr/>
          <p:nvPr/>
        </p:nvSpPr>
        <p:spPr>
          <a:xfrm>
            <a:off x="685800" y="4986338"/>
            <a:ext cx="28575" cy="857250"/>
          </a:xfrm>
          <a:prstGeom prst="rect">
            <a:avLst/>
          </a:prstGeom>
          <a:solidFill>
            <a:srgbClr val="00C6FF"/>
          </a:solidFill>
          <a:ln/>
        </p:spPr>
      </p:sp>
      <p:sp>
        <p:nvSpPr>
          <p:cNvPr id="15" name="Text 9"/>
          <p:cNvSpPr/>
          <p:nvPr/>
        </p:nvSpPr>
        <p:spPr>
          <a:xfrm>
            <a:off x="800100" y="5072063"/>
            <a:ext cx="36433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Initial Revenue Peak</a:t>
            </a:r>
            <a:endParaRPr lang="en-US" sz="900" dirty="0"/>
          </a:p>
        </p:txBody>
      </p:sp>
      <p:sp>
        <p:nvSpPr>
          <p:cNvPr id="16" name="Text 10"/>
          <p:cNvSpPr/>
          <p:nvPr/>
        </p:nvSpPr>
        <p:spPr>
          <a:xfrm>
            <a:off x="800100" y="5243513"/>
            <a:ext cx="3643313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chart displays a substantial sales peak at the beginning of the time period (approximately 30K), followed by a pronounced decline.</a:t>
            </a:r>
            <a:endParaRPr lang="en-US" sz="900" dirty="0"/>
          </a:p>
        </p:txBody>
      </p:sp>
      <p:sp>
        <p:nvSpPr>
          <p:cNvPr id="17" name="Shape 11"/>
          <p:cNvSpPr/>
          <p:nvPr/>
        </p:nvSpPr>
        <p:spPr>
          <a:xfrm>
            <a:off x="4657725" y="4986338"/>
            <a:ext cx="3800475" cy="857250"/>
          </a:xfrm>
          <a:prstGeom prst="rect">
            <a:avLst/>
          </a:prstGeom>
          <a:solidFill>
            <a:srgbClr val="1E1E1E">
              <a:alpha val="50000"/>
            </a:srgbClr>
          </a:solidFill>
          <a:ln/>
        </p:spPr>
      </p:sp>
      <p:sp>
        <p:nvSpPr>
          <p:cNvPr id="18" name="Shape 12"/>
          <p:cNvSpPr/>
          <p:nvPr/>
        </p:nvSpPr>
        <p:spPr>
          <a:xfrm>
            <a:off x="4657725" y="4986338"/>
            <a:ext cx="28575" cy="857250"/>
          </a:xfrm>
          <a:prstGeom prst="rect">
            <a:avLst/>
          </a:prstGeom>
          <a:solidFill>
            <a:srgbClr val="00C6FF"/>
          </a:solidFill>
          <a:ln/>
        </p:spPr>
      </p:sp>
      <p:sp>
        <p:nvSpPr>
          <p:cNvPr id="19" name="Text 13"/>
          <p:cNvSpPr/>
          <p:nvPr/>
        </p:nvSpPr>
        <p:spPr>
          <a:xfrm>
            <a:off x="4772025" y="5072063"/>
            <a:ext cx="36433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Progressive Decline</a:t>
            </a:r>
            <a:endParaRPr lang="en-US" sz="900" dirty="0"/>
          </a:p>
        </p:txBody>
      </p:sp>
      <p:sp>
        <p:nvSpPr>
          <p:cNvPr id="20" name="Text 14"/>
          <p:cNvSpPr/>
          <p:nvPr/>
        </p:nvSpPr>
        <p:spPr>
          <a:xfrm>
            <a:off x="4772025" y="5243513"/>
            <a:ext cx="3643313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Following the initial peak, sales exhibit a gradual downward trend over time, eventually stabilizing around the 10K level in later periods.</a:t>
            </a:r>
            <a:endParaRPr lang="en-US" sz="900" dirty="0"/>
          </a:p>
        </p:txBody>
      </p:sp>
      <p:sp>
        <p:nvSpPr>
          <p:cNvPr id="21" name="Shape 15"/>
          <p:cNvSpPr/>
          <p:nvPr/>
        </p:nvSpPr>
        <p:spPr>
          <a:xfrm>
            <a:off x="685800" y="6086475"/>
            <a:ext cx="3800475" cy="857250"/>
          </a:xfrm>
          <a:prstGeom prst="rect">
            <a:avLst/>
          </a:prstGeom>
          <a:solidFill>
            <a:srgbClr val="1E1E1E">
              <a:alpha val="50000"/>
            </a:srgbClr>
          </a:solidFill>
          <a:ln/>
        </p:spPr>
      </p:sp>
      <p:sp>
        <p:nvSpPr>
          <p:cNvPr id="22" name="Shape 16"/>
          <p:cNvSpPr/>
          <p:nvPr/>
        </p:nvSpPr>
        <p:spPr>
          <a:xfrm>
            <a:off x="685800" y="6086475"/>
            <a:ext cx="28575" cy="857250"/>
          </a:xfrm>
          <a:prstGeom prst="rect">
            <a:avLst/>
          </a:prstGeom>
          <a:solidFill>
            <a:srgbClr val="00C6FF"/>
          </a:solidFill>
          <a:ln/>
        </p:spPr>
      </p:sp>
      <p:sp>
        <p:nvSpPr>
          <p:cNvPr id="23" name="Text 17"/>
          <p:cNvSpPr/>
          <p:nvPr/>
        </p:nvSpPr>
        <p:spPr>
          <a:xfrm>
            <a:off x="800100" y="6172200"/>
            <a:ext cx="36433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Periodic Fluctuations</a:t>
            </a:r>
            <a:endParaRPr lang="en-US" sz="900" dirty="0"/>
          </a:p>
        </p:txBody>
      </p:sp>
      <p:sp>
        <p:nvSpPr>
          <p:cNvPr id="24" name="Text 18"/>
          <p:cNvSpPr/>
          <p:nvPr/>
        </p:nvSpPr>
        <p:spPr>
          <a:xfrm>
            <a:off x="800100" y="6343650"/>
            <a:ext cx="36433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trend line reveals minor oscillations throughout the timeline, indicating potential seasonal or cyclical sales patterns.</a:t>
            </a:r>
            <a:endParaRPr lang="en-US" sz="900" dirty="0"/>
          </a:p>
        </p:txBody>
      </p:sp>
      <p:sp>
        <p:nvSpPr>
          <p:cNvPr id="25" name="Shape 19"/>
          <p:cNvSpPr/>
          <p:nvPr/>
        </p:nvSpPr>
        <p:spPr>
          <a:xfrm>
            <a:off x="4657725" y="6086475"/>
            <a:ext cx="3800475" cy="857250"/>
          </a:xfrm>
          <a:prstGeom prst="rect">
            <a:avLst/>
          </a:prstGeom>
          <a:solidFill>
            <a:srgbClr val="1E1E1E">
              <a:alpha val="50000"/>
            </a:srgbClr>
          </a:solidFill>
          <a:ln/>
        </p:spPr>
      </p:sp>
      <p:sp>
        <p:nvSpPr>
          <p:cNvPr id="26" name="Shape 20"/>
          <p:cNvSpPr/>
          <p:nvPr/>
        </p:nvSpPr>
        <p:spPr>
          <a:xfrm>
            <a:off x="4657725" y="6086475"/>
            <a:ext cx="28575" cy="857250"/>
          </a:xfrm>
          <a:prstGeom prst="rect">
            <a:avLst/>
          </a:prstGeom>
          <a:solidFill>
            <a:srgbClr val="00C6FF"/>
          </a:solidFill>
          <a:ln/>
        </p:spPr>
      </p:sp>
      <p:sp>
        <p:nvSpPr>
          <p:cNvPr id="27" name="Text 21"/>
          <p:cNvSpPr/>
          <p:nvPr/>
        </p:nvSpPr>
        <p:spPr>
          <a:xfrm>
            <a:off x="4772025" y="6172200"/>
            <a:ext cx="36433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Terminal Stabilization</a:t>
            </a:r>
            <a:endParaRPr lang="en-US" sz="900" dirty="0"/>
          </a:p>
        </p:txBody>
      </p:sp>
      <p:sp>
        <p:nvSpPr>
          <p:cNvPr id="28" name="Text 22"/>
          <p:cNvSpPr/>
          <p:nvPr/>
        </p:nvSpPr>
        <p:spPr>
          <a:xfrm>
            <a:off x="4772025" y="6343650"/>
            <a:ext cx="3643313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Toward the conclusion of the timeline, sales appear to reach equilibrium, suggesting a potential market stabilization or established customer base.</a:t>
            </a:r>
            <a:endParaRPr lang="en-US" sz="900" dirty="0"/>
          </a:p>
        </p:txBody>
      </p:sp>
      <p:sp>
        <p:nvSpPr>
          <p:cNvPr id="29" name="Text 23"/>
          <p:cNvSpPr/>
          <p:nvPr/>
        </p:nvSpPr>
        <p:spPr>
          <a:xfrm>
            <a:off x="835819" y="7336631"/>
            <a:ext cx="75438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Strategic Implications</a:t>
            </a:r>
            <a:endParaRPr lang="en-US" sz="900" dirty="0"/>
          </a:p>
        </p:txBody>
      </p:sp>
      <p:sp>
        <p:nvSpPr>
          <p:cNvPr id="30" name="Text 24"/>
          <p:cNvSpPr/>
          <p:nvPr/>
        </p:nvSpPr>
        <p:spPr>
          <a:xfrm>
            <a:off x="835819" y="7593806"/>
            <a:ext cx="3000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788" dirty="0"/>
          </a:p>
        </p:txBody>
      </p:sp>
      <p:sp>
        <p:nvSpPr>
          <p:cNvPr id="31" name="Text 25"/>
          <p:cNvSpPr/>
          <p:nvPr/>
        </p:nvSpPr>
        <p:spPr>
          <a:xfrm>
            <a:off x="1150144" y="7600950"/>
            <a:ext cx="113181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Historical Context:</a:t>
            </a:r>
            <a:endParaRPr lang="en-US" sz="900" dirty="0"/>
          </a:p>
        </p:txBody>
      </p:sp>
      <p:sp>
        <p:nvSpPr>
          <p:cNvPr id="32" name="Text 26"/>
          <p:cNvSpPr/>
          <p:nvPr/>
        </p:nvSpPr>
        <p:spPr>
          <a:xfrm>
            <a:off x="1150144" y="7600950"/>
            <a:ext cx="7170734" cy="3268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Investigate the factors behind the initial high sales peak to understand if it was a one-time event or a repeatable success.</a:t>
            </a:r>
            <a:endParaRPr lang="en-US" sz="900" dirty="0"/>
          </a:p>
        </p:txBody>
      </p:sp>
      <p:sp>
        <p:nvSpPr>
          <p:cNvPr id="33" name="Text 27"/>
          <p:cNvSpPr/>
          <p:nvPr/>
        </p:nvSpPr>
        <p:spPr>
          <a:xfrm>
            <a:off x="835819" y="8022431"/>
            <a:ext cx="3000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788" dirty="0"/>
          </a:p>
        </p:txBody>
      </p:sp>
      <p:sp>
        <p:nvSpPr>
          <p:cNvPr id="34" name="Text 28"/>
          <p:cNvSpPr/>
          <p:nvPr/>
        </p:nvSpPr>
        <p:spPr>
          <a:xfrm>
            <a:off x="1150144" y="8029575"/>
            <a:ext cx="93019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Trend Analysis:</a:t>
            </a:r>
            <a:endParaRPr lang="en-US" sz="900" dirty="0"/>
          </a:p>
        </p:txBody>
      </p:sp>
      <p:sp>
        <p:nvSpPr>
          <p:cNvPr id="35" name="Text 29"/>
          <p:cNvSpPr/>
          <p:nvPr/>
        </p:nvSpPr>
        <p:spPr>
          <a:xfrm>
            <a:off x="1150144" y="8029575"/>
            <a:ext cx="6682001" cy="3268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overall declining trend suggests a need to evaluate product lifecycle, market saturation, or competitive pressures.</a:t>
            </a:r>
            <a:endParaRPr lang="en-US" sz="900" dirty="0"/>
          </a:p>
        </p:txBody>
      </p:sp>
      <p:sp>
        <p:nvSpPr>
          <p:cNvPr id="36" name="Text 30"/>
          <p:cNvSpPr/>
          <p:nvPr/>
        </p:nvSpPr>
        <p:spPr>
          <a:xfrm>
            <a:off x="835819" y="8451056"/>
            <a:ext cx="3000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88" dirty="0"/>
          </a:p>
        </p:txBody>
      </p:sp>
      <p:sp>
        <p:nvSpPr>
          <p:cNvPr id="37" name="Text 31"/>
          <p:cNvSpPr/>
          <p:nvPr/>
        </p:nvSpPr>
        <p:spPr>
          <a:xfrm>
            <a:off x="1150144" y="8458200"/>
            <a:ext cx="77119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Forecasting:</a:t>
            </a:r>
            <a:endParaRPr lang="en-US" sz="900" dirty="0"/>
          </a:p>
        </p:txBody>
      </p:sp>
      <p:sp>
        <p:nvSpPr>
          <p:cNvPr id="38" name="Text 32"/>
          <p:cNvSpPr/>
          <p:nvPr/>
        </p:nvSpPr>
        <p:spPr>
          <a:xfrm>
            <a:off x="1849896" y="8458200"/>
            <a:ext cx="5188762" cy="1553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recent stabilization provides a baseline for future sales projections and inventory planning.</a:t>
            </a:r>
            <a:endParaRPr lang="en-US" sz="900" dirty="0"/>
          </a:p>
        </p:txBody>
      </p:sp>
      <p:sp>
        <p:nvSpPr>
          <p:cNvPr id="39" name="Text 33"/>
          <p:cNvSpPr/>
          <p:nvPr/>
        </p:nvSpPr>
        <p:spPr>
          <a:xfrm>
            <a:off x="835819" y="8765381"/>
            <a:ext cx="3000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788" dirty="0"/>
          </a:p>
        </p:txBody>
      </p:sp>
      <p:sp>
        <p:nvSpPr>
          <p:cNvPr id="40" name="Text 34"/>
          <p:cNvSpPr/>
          <p:nvPr/>
        </p:nvSpPr>
        <p:spPr>
          <a:xfrm>
            <a:off x="1150144" y="8772525"/>
            <a:ext cx="1358931" cy="1553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Growth Opportunities:</a:t>
            </a:r>
            <a:endParaRPr lang="en-US" sz="900" dirty="0"/>
          </a:p>
        </p:txBody>
      </p:sp>
      <p:sp>
        <p:nvSpPr>
          <p:cNvPr id="41" name="Text 35"/>
          <p:cNvSpPr/>
          <p:nvPr/>
        </p:nvSpPr>
        <p:spPr>
          <a:xfrm>
            <a:off x="1150144" y="8772525"/>
            <a:ext cx="6878148" cy="3268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Consider marketing initiatives or product innovations to reverse the declining trend and stimulate new growth.</a:t>
            </a:r>
            <a:endParaRPr 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0125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57150"/>
          </a:xfrm>
          <a:prstGeom prst="rect">
            <a:avLst/>
          </a:prstGeom>
          <a:solidFill>
            <a:srgbClr val="0072FF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581" y="-1515418"/>
            <a:ext cx="3030837" cy="3030836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457200" y="400050"/>
            <a:ext cx="8229600" cy="428625"/>
          </a:xfrm>
          <a:prstGeom prst="rect">
            <a:avLst/>
          </a:prstGeom>
          <a:solidFill>
            <a:srgbClr val="0072FF"/>
          </a:solidFill>
          <a:ln/>
        </p:spPr>
      </p:sp>
      <p:sp>
        <p:nvSpPr>
          <p:cNvPr id="6" name="Text 2"/>
          <p:cNvSpPr/>
          <p:nvPr/>
        </p:nvSpPr>
        <p:spPr>
          <a:xfrm>
            <a:off x="457200" y="400050"/>
            <a:ext cx="830103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250" b="1" dirty="0">
                <a:solidFill>
                  <a:srgbClr val="0072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Product Portfolio Analysis</a:t>
            </a:r>
            <a:endParaRPr lang="en-US" sz="2250" dirty="0"/>
          </a:p>
        </p:txBody>
      </p:sp>
      <p:sp>
        <p:nvSpPr>
          <p:cNvPr id="7" name="Shape 3"/>
          <p:cNvSpPr/>
          <p:nvPr/>
        </p:nvSpPr>
        <p:spPr>
          <a:xfrm>
            <a:off x="457200" y="1057275"/>
            <a:ext cx="8229600" cy="8601075"/>
          </a:xfrm>
          <a:prstGeom prst="rect">
            <a:avLst/>
          </a:prstGeom>
          <a:solidFill>
            <a:srgbClr val="1E1E1E">
              <a:alpha val="70000"/>
            </a:srgbClr>
          </a:solidFill>
          <a:ln w="99">
            <a:solidFill>
              <a:srgbClr val="FFFFFF">
                <a:alpha val="10000"/>
              </a:srgbClr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314450"/>
            <a:ext cx="192881" cy="17145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964406" y="1282303"/>
            <a:ext cx="3225626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Category &amp; Sub-Category Distribution</a:t>
            </a:r>
            <a:endParaRPr lang="en-US" sz="1350" dirty="0"/>
          </a:p>
        </p:txBody>
      </p:sp>
      <p:sp>
        <p:nvSpPr>
          <p:cNvPr id="10" name="Shape 5"/>
          <p:cNvSpPr/>
          <p:nvPr/>
        </p:nvSpPr>
        <p:spPr>
          <a:xfrm>
            <a:off x="685800" y="1628775"/>
            <a:ext cx="7772400" cy="2500313"/>
          </a:xfrm>
          <a:prstGeom prst="rect">
            <a:avLst/>
          </a:prstGeom>
          <a:solidFill>
            <a:srgbClr val="1E1E1E">
              <a:alpha val="50000"/>
            </a:srgbClr>
          </a:solidFill>
          <a:ln w="99">
            <a:solidFill>
              <a:srgbClr val="FFFFFF">
                <a:alpha val="10000"/>
              </a:srgbClr>
            </a:solidFill>
            <a:prstDash val="solid"/>
          </a:ln>
        </p:spPr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00" y="1743075"/>
            <a:ext cx="7543800" cy="2271713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685800" y="4300538"/>
            <a:ext cx="78438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dashboard features a scatter plot visualization revealing the distribution patterns of product categories by sales and sub-categories, providing insights into portfolio performance.</a:t>
            </a:r>
            <a:endParaRPr lang="en-US" sz="900" dirty="0"/>
          </a:p>
        </p:txBody>
      </p:sp>
      <p:sp>
        <p:nvSpPr>
          <p:cNvPr id="13" name="Text 7"/>
          <p:cNvSpPr/>
          <p:nvPr/>
        </p:nvSpPr>
        <p:spPr>
          <a:xfrm>
            <a:off x="835819" y="5136356"/>
            <a:ext cx="357187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Distribution Patterns</a:t>
            </a:r>
            <a:endParaRPr lang="en-US" sz="900" dirty="0"/>
          </a:p>
        </p:txBody>
      </p:sp>
      <p:sp>
        <p:nvSpPr>
          <p:cNvPr id="14" name="Text 8"/>
          <p:cNvSpPr/>
          <p:nvPr/>
        </p:nvSpPr>
        <p:spPr>
          <a:xfrm>
            <a:off x="921544" y="5393531"/>
            <a:ext cx="348615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visualization reveals a concentration of sub-categories in the lower sales range (below 5K), indicating a long-tail distribution pattern.</a:t>
            </a:r>
            <a:endParaRPr lang="en-US" sz="900" dirty="0"/>
          </a:p>
        </p:txBody>
      </p:sp>
      <p:sp>
        <p:nvSpPr>
          <p:cNvPr id="15" name="Text 9"/>
          <p:cNvSpPr/>
          <p:nvPr/>
        </p:nvSpPr>
        <p:spPr>
          <a:xfrm>
            <a:off x="921544" y="5993606"/>
            <a:ext cx="348615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Multiple sub-categories demonstrate higher frequency (vertical axis) but relatively modest sales performance.</a:t>
            </a:r>
            <a:endParaRPr lang="en-US" sz="900" dirty="0"/>
          </a:p>
        </p:txBody>
      </p:sp>
      <p:sp>
        <p:nvSpPr>
          <p:cNvPr id="16" name="Text 10"/>
          <p:cNvSpPr/>
          <p:nvPr/>
        </p:nvSpPr>
        <p:spPr>
          <a:xfrm>
            <a:off x="921544" y="6422231"/>
            <a:ext cx="348615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Several outlier sub-categories emerge in the higher sales ranges (10K-20K), representing potential high-value product lines.</a:t>
            </a:r>
            <a:endParaRPr lang="en-US" sz="900" dirty="0"/>
          </a:p>
        </p:txBody>
      </p:sp>
      <p:sp>
        <p:nvSpPr>
          <p:cNvPr id="17" name="Text 11"/>
          <p:cNvSpPr/>
          <p:nvPr/>
        </p:nvSpPr>
        <p:spPr>
          <a:xfrm>
            <a:off x="921544" y="7022306"/>
            <a:ext cx="348615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color-coded visualization effectively distinguishes between different sub-categories, enabling rapid pattern identification.</a:t>
            </a:r>
            <a:endParaRPr lang="en-US" sz="900" dirty="0"/>
          </a:p>
        </p:txBody>
      </p:sp>
      <p:sp>
        <p:nvSpPr>
          <p:cNvPr id="18" name="Text 12"/>
          <p:cNvSpPr/>
          <p:nvPr/>
        </p:nvSpPr>
        <p:spPr>
          <a:xfrm>
            <a:off x="4807744" y="5136356"/>
            <a:ext cx="357187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Sub-Category Analysis</a:t>
            </a:r>
            <a:endParaRPr lang="en-US" sz="900" dirty="0"/>
          </a:p>
        </p:txBody>
      </p:sp>
      <p:sp>
        <p:nvSpPr>
          <p:cNvPr id="19" name="Shape 13"/>
          <p:cNvSpPr/>
          <p:nvPr/>
        </p:nvSpPr>
        <p:spPr>
          <a:xfrm>
            <a:off x="4807744" y="5393531"/>
            <a:ext cx="1721644" cy="268588"/>
          </a:xfrm>
          <a:prstGeom prst="rect">
            <a:avLst/>
          </a:prstGeom>
          <a:solidFill>
            <a:srgbClr val="1E1E1E">
              <a:alpha val="50000"/>
            </a:srgbClr>
          </a:solidFill>
          <a:ln/>
        </p:spPr>
      </p:sp>
      <p:sp>
        <p:nvSpPr>
          <p:cNvPr id="20" name="Shape 14"/>
          <p:cNvSpPr/>
          <p:nvPr/>
        </p:nvSpPr>
        <p:spPr>
          <a:xfrm>
            <a:off x="4807744" y="5393531"/>
            <a:ext cx="21431" cy="268588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2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3469" y="5491758"/>
            <a:ext cx="85725" cy="85725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5034530" y="5456039"/>
            <a:ext cx="630994" cy="1410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10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Accessories</a:t>
            </a:r>
            <a:endParaRPr lang="en-US" sz="810" dirty="0"/>
          </a:p>
        </p:txBody>
      </p:sp>
      <p:sp>
        <p:nvSpPr>
          <p:cNvPr id="23" name="Shape 16"/>
          <p:cNvSpPr/>
          <p:nvPr/>
        </p:nvSpPr>
        <p:spPr>
          <a:xfrm>
            <a:off x="6586538" y="5393531"/>
            <a:ext cx="1721644" cy="268588"/>
          </a:xfrm>
          <a:prstGeom prst="rect">
            <a:avLst/>
          </a:prstGeom>
          <a:solidFill>
            <a:srgbClr val="1E1E1E">
              <a:alpha val="50000"/>
            </a:srgbClr>
          </a:solidFill>
          <a:ln/>
        </p:spPr>
      </p:sp>
      <p:sp>
        <p:nvSpPr>
          <p:cNvPr id="24" name="Shape 17"/>
          <p:cNvSpPr/>
          <p:nvPr/>
        </p:nvSpPr>
        <p:spPr>
          <a:xfrm>
            <a:off x="6586538" y="5393531"/>
            <a:ext cx="21431" cy="268588"/>
          </a:xfrm>
          <a:prstGeom prst="rect">
            <a:avLst/>
          </a:prstGeom>
          <a:solidFill>
            <a:srgbClr val="EF4444"/>
          </a:solidFill>
          <a:ln/>
        </p:spPr>
      </p:sp>
      <p:pic>
        <p:nvPicPr>
          <p:cNvPr id="2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2263" y="5491758"/>
            <a:ext cx="85725" cy="85725"/>
          </a:xfrm>
          <a:prstGeom prst="rect">
            <a:avLst/>
          </a:prstGeom>
        </p:spPr>
      </p:pic>
      <p:sp>
        <p:nvSpPr>
          <p:cNvPr id="26" name="Text 18"/>
          <p:cNvSpPr/>
          <p:nvPr/>
        </p:nvSpPr>
        <p:spPr>
          <a:xfrm>
            <a:off x="6813324" y="5456039"/>
            <a:ext cx="594689" cy="1410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10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Appliances</a:t>
            </a:r>
            <a:endParaRPr lang="en-US" sz="810" dirty="0"/>
          </a:p>
        </p:txBody>
      </p:sp>
      <p:sp>
        <p:nvSpPr>
          <p:cNvPr id="27" name="Shape 19"/>
          <p:cNvSpPr/>
          <p:nvPr/>
        </p:nvSpPr>
        <p:spPr>
          <a:xfrm>
            <a:off x="4807744" y="5776420"/>
            <a:ext cx="1721644" cy="268588"/>
          </a:xfrm>
          <a:prstGeom prst="rect">
            <a:avLst/>
          </a:prstGeom>
          <a:solidFill>
            <a:srgbClr val="1E1E1E">
              <a:alpha val="50000"/>
            </a:srgbClr>
          </a:solidFill>
          <a:ln/>
        </p:spPr>
      </p:sp>
      <p:sp>
        <p:nvSpPr>
          <p:cNvPr id="28" name="Shape 20"/>
          <p:cNvSpPr/>
          <p:nvPr/>
        </p:nvSpPr>
        <p:spPr>
          <a:xfrm>
            <a:off x="4807744" y="5776420"/>
            <a:ext cx="21431" cy="268588"/>
          </a:xfrm>
          <a:prstGeom prst="rect">
            <a:avLst/>
          </a:prstGeom>
          <a:solidFill>
            <a:srgbClr val="8B5CF6"/>
          </a:solidFill>
          <a:ln/>
        </p:spPr>
      </p:sp>
      <p:pic>
        <p:nvPicPr>
          <p:cNvPr id="29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3469" y="5874646"/>
            <a:ext cx="85725" cy="85725"/>
          </a:xfrm>
          <a:prstGeom prst="rect">
            <a:avLst/>
          </a:prstGeom>
        </p:spPr>
      </p:pic>
      <p:sp>
        <p:nvSpPr>
          <p:cNvPr id="30" name="Text 21"/>
          <p:cNvSpPr/>
          <p:nvPr/>
        </p:nvSpPr>
        <p:spPr>
          <a:xfrm>
            <a:off x="5034530" y="5838927"/>
            <a:ext cx="216796" cy="1410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10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Art</a:t>
            </a:r>
            <a:endParaRPr lang="en-US" sz="810" dirty="0"/>
          </a:p>
        </p:txBody>
      </p:sp>
      <p:sp>
        <p:nvSpPr>
          <p:cNvPr id="31" name="Shape 22"/>
          <p:cNvSpPr/>
          <p:nvPr/>
        </p:nvSpPr>
        <p:spPr>
          <a:xfrm>
            <a:off x="6586538" y="5776420"/>
            <a:ext cx="1721644" cy="268588"/>
          </a:xfrm>
          <a:prstGeom prst="rect">
            <a:avLst/>
          </a:prstGeom>
          <a:solidFill>
            <a:srgbClr val="1E1E1E">
              <a:alpha val="50000"/>
            </a:srgbClr>
          </a:solidFill>
          <a:ln/>
        </p:spPr>
      </p:sp>
      <p:sp>
        <p:nvSpPr>
          <p:cNvPr id="32" name="Shape 23"/>
          <p:cNvSpPr/>
          <p:nvPr/>
        </p:nvSpPr>
        <p:spPr>
          <a:xfrm>
            <a:off x="6586538" y="5776420"/>
            <a:ext cx="21431" cy="268588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33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2263" y="5874646"/>
            <a:ext cx="85725" cy="85725"/>
          </a:xfrm>
          <a:prstGeom prst="rect">
            <a:avLst/>
          </a:prstGeom>
        </p:spPr>
      </p:pic>
      <p:sp>
        <p:nvSpPr>
          <p:cNvPr id="34" name="Text 24"/>
          <p:cNvSpPr/>
          <p:nvPr/>
        </p:nvSpPr>
        <p:spPr>
          <a:xfrm>
            <a:off x="6813324" y="5838927"/>
            <a:ext cx="441434" cy="1410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10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Binders</a:t>
            </a:r>
            <a:endParaRPr lang="en-US" sz="810" dirty="0"/>
          </a:p>
        </p:txBody>
      </p:sp>
      <p:sp>
        <p:nvSpPr>
          <p:cNvPr id="35" name="Shape 25"/>
          <p:cNvSpPr/>
          <p:nvPr/>
        </p:nvSpPr>
        <p:spPr>
          <a:xfrm>
            <a:off x="4807744" y="6159308"/>
            <a:ext cx="1721644" cy="268588"/>
          </a:xfrm>
          <a:prstGeom prst="rect">
            <a:avLst/>
          </a:prstGeom>
          <a:solidFill>
            <a:srgbClr val="1E1E1E">
              <a:alpha val="50000"/>
            </a:srgbClr>
          </a:solidFill>
          <a:ln/>
        </p:spPr>
      </p:sp>
      <p:sp>
        <p:nvSpPr>
          <p:cNvPr id="36" name="Shape 26"/>
          <p:cNvSpPr/>
          <p:nvPr/>
        </p:nvSpPr>
        <p:spPr>
          <a:xfrm>
            <a:off x="4807744" y="6159308"/>
            <a:ext cx="21431" cy="268588"/>
          </a:xfrm>
          <a:prstGeom prst="rect">
            <a:avLst/>
          </a:prstGeom>
          <a:solidFill>
            <a:srgbClr val="EC4899"/>
          </a:solidFill>
          <a:ln/>
        </p:spPr>
      </p:sp>
      <p:pic>
        <p:nvPicPr>
          <p:cNvPr id="37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93469" y="6257534"/>
            <a:ext cx="85725" cy="85725"/>
          </a:xfrm>
          <a:prstGeom prst="rect">
            <a:avLst/>
          </a:prstGeom>
        </p:spPr>
      </p:pic>
      <p:sp>
        <p:nvSpPr>
          <p:cNvPr id="38" name="Text 27"/>
          <p:cNvSpPr/>
          <p:nvPr/>
        </p:nvSpPr>
        <p:spPr>
          <a:xfrm>
            <a:off x="5034530" y="6221816"/>
            <a:ext cx="581323" cy="1410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10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Bookcases</a:t>
            </a:r>
            <a:endParaRPr lang="en-US" sz="810" dirty="0"/>
          </a:p>
        </p:txBody>
      </p:sp>
      <p:sp>
        <p:nvSpPr>
          <p:cNvPr id="39" name="Shape 28"/>
          <p:cNvSpPr/>
          <p:nvPr/>
        </p:nvSpPr>
        <p:spPr>
          <a:xfrm>
            <a:off x="6586538" y="6159308"/>
            <a:ext cx="1721644" cy="268588"/>
          </a:xfrm>
          <a:prstGeom prst="rect">
            <a:avLst/>
          </a:prstGeom>
          <a:solidFill>
            <a:srgbClr val="1E1E1E">
              <a:alpha val="50000"/>
            </a:srgbClr>
          </a:solidFill>
          <a:ln/>
        </p:spPr>
      </p:sp>
      <p:sp>
        <p:nvSpPr>
          <p:cNvPr id="40" name="Shape 29"/>
          <p:cNvSpPr/>
          <p:nvPr/>
        </p:nvSpPr>
        <p:spPr>
          <a:xfrm>
            <a:off x="6586538" y="6159308"/>
            <a:ext cx="21431" cy="268588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4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72263" y="6257534"/>
            <a:ext cx="85725" cy="85725"/>
          </a:xfrm>
          <a:prstGeom prst="rect">
            <a:avLst/>
          </a:prstGeom>
        </p:spPr>
      </p:pic>
      <p:sp>
        <p:nvSpPr>
          <p:cNvPr id="42" name="Text 30"/>
          <p:cNvSpPr/>
          <p:nvPr/>
        </p:nvSpPr>
        <p:spPr>
          <a:xfrm>
            <a:off x="6813324" y="6221816"/>
            <a:ext cx="376024" cy="1410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10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Chairs</a:t>
            </a:r>
            <a:endParaRPr lang="en-US" sz="810" dirty="0"/>
          </a:p>
        </p:txBody>
      </p:sp>
      <p:sp>
        <p:nvSpPr>
          <p:cNvPr id="43" name="Shape 31"/>
          <p:cNvSpPr/>
          <p:nvPr/>
        </p:nvSpPr>
        <p:spPr>
          <a:xfrm>
            <a:off x="4807744" y="6542196"/>
            <a:ext cx="1721644" cy="268588"/>
          </a:xfrm>
          <a:prstGeom prst="rect">
            <a:avLst/>
          </a:prstGeom>
          <a:solidFill>
            <a:srgbClr val="1E1E1E">
              <a:alpha val="50000"/>
            </a:srgbClr>
          </a:solidFill>
          <a:ln/>
        </p:spPr>
      </p:sp>
      <p:sp>
        <p:nvSpPr>
          <p:cNvPr id="44" name="Shape 32"/>
          <p:cNvSpPr/>
          <p:nvPr/>
        </p:nvSpPr>
        <p:spPr>
          <a:xfrm>
            <a:off x="4807744" y="6542196"/>
            <a:ext cx="21431" cy="268588"/>
          </a:xfrm>
          <a:prstGeom prst="rect">
            <a:avLst/>
          </a:prstGeom>
          <a:solidFill>
            <a:srgbClr val="6366F1"/>
          </a:solidFill>
          <a:ln/>
        </p:spPr>
      </p:sp>
      <p:pic>
        <p:nvPicPr>
          <p:cNvPr id="45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93469" y="6640423"/>
            <a:ext cx="85725" cy="85725"/>
          </a:xfrm>
          <a:prstGeom prst="rect">
            <a:avLst/>
          </a:prstGeom>
        </p:spPr>
      </p:pic>
      <p:sp>
        <p:nvSpPr>
          <p:cNvPr id="46" name="Text 33"/>
          <p:cNvSpPr/>
          <p:nvPr/>
        </p:nvSpPr>
        <p:spPr>
          <a:xfrm>
            <a:off x="5034530" y="6604704"/>
            <a:ext cx="438252" cy="1410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10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Copiers</a:t>
            </a:r>
            <a:endParaRPr lang="en-US" sz="810" dirty="0"/>
          </a:p>
        </p:txBody>
      </p:sp>
      <p:sp>
        <p:nvSpPr>
          <p:cNvPr id="47" name="Shape 34"/>
          <p:cNvSpPr/>
          <p:nvPr/>
        </p:nvSpPr>
        <p:spPr>
          <a:xfrm>
            <a:off x="6586538" y="6542196"/>
            <a:ext cx="1721644" cy="268588"/>
          </a:xfrm>
          <a:prstGeom prst="rect">
            <a:avLst/>
          </a:prstGeom>
          <a:solidFill>
            <a:srgbClr val="1E1E1E">
              <a:alpha val="50000"/>
            </a:srgbClr>
          </a:solidFill>
          <a:ln/>
        </p:spPr>
      </p:sp>
      <p:sp>
        <p:nvSpPr>
          <p:cNvPr id="48" name="Shape 35"/>
          <p:cNvSpPr/>
          <p:nvPr/>
        </p:nvSpPr>
        <p:spPr>
          <a:xfrm>
            <a:off x="6586538" y="6542196"/>
            <a:ext cx="21431" cy="268588"/>
          </a:xfrm>
          <a:prstGeom prst="rect">
            <a:avLst/>
          </a:prstGeom>
          <a:solidFill>
            <a:srgbClr val="F97316"/>
          </a:solidFill>
          <a:ln/>
        </p:spPr>
      </p:sp>
      <p:pic>
        <p:nvPicPr>
          <p:cNvPr id="49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72263" y="6640423"/>
            <a:ext cx="85725" cy="85725"/>
          </a:xfrm>
          <a:prstGeom prst="rect">
            <a:avLst/>
          </a:prstGeom>
        </p:spPr>
      </p:pic>
      <p:sp>
        <p:nvSpPr>
          <p:cNvPr id="50" name="Text 36"/>
          <p:cNvSpPr/>
          <p:nvPr/>
        </p:nvSpPr>
        <p:spPr>
          <a:xfrm>
            <a:off x="6813324" y="6604704"/>
            <a:ext cx="561789" cy="14108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10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Envelopes</a:t>
            </a:r>
            <a:endParaRPr lang="en-US" sz="810" dirty="0"/>
          </a:p>
        </p:txBody>
      </p:sp>
      <p:sp>
        <p:nvSpPr>
          <p:cNvPr id="51" name="Text 37"/>
          <p:cNvSpPr/>
          <p:nvPr/>
        </p:nvSpPr>
        <p:spPr>
          <a:xfrm>
            <a:off x="835819" y="7836694"/>
            <a:ext cx="75438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Strategic Portfolio Insights</a:t>
            </a:r>
            <a:endParaRPr lang="en-US" sz="900" dirty="0"/>
          </a:p>
        </p:txBody>
      </p:sp>
      <p:pic>
        <p:nvPicPr>
          <p:cNvPr id="52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5831" y="8179594"/>
            <a:ext cx="85725" cy="114300"/>
          </a:xfrm>
          <a:prstGeom prst="rect">
            <a:avLst/>
          </a:prstGeom>
        </p:spPr>
      </p:pic>
      <p:sp>
        <p:nvSpPr>
          <p:cNvPr id="53" name="Text 38"/>
          <p:cNvSpPr/>
          <p:nvPr/>
        </p:nvSpPr>
        <p:spPr>
          <a:xfrm>
            <a:off x="1207294" y="8093869"/>
            <a:ext cx="337899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Product Diversity</a:t>
            </a:r>
            <a:endParaRPr lang="en-US" sz="900" dirty="0"/>
          </a:p>
        </p:txBody>
      </p:sp>
      <p:sp>
        <p:nvSpPr>
          <p:cNvPr id="54" name="Text 39"/>
          <p:cNvSpPr/>
          <p:nvPr/>
        </p:nvSpPr>
        <p:spPr>
          <a:xfrm>
            <a:off x="1207294" y="8265319"/>
            <a:ext cx="3378994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extensive distribution of sub-categories indicates a diverse product portfolio, which mitigates risk but may dilute strategic focus.</a:t>
            </a:r>
            <a:endParaRPr lang="en-US" sz="788" dirty="0"/>
          </a:p>
        </p:txBody>
      </p:sp>
      <p:pic>
        <p:nvPicPr>
          <p:cNvPr id="55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14875" y="8179594"/>
            <a:ext cx="114300" cy="114300"/>
          </a:xfrm>
          <a:prstGeom prst="rect">
            <a:avLst/>
          </a:prstGeom>
        </p:spPr>
      </p:pic>
      <p:sp>
        <p:nvSpPr>
          <p:cNvPr id="56" name="Text 40"/>
          <p:cNvSpPr/>
          <p:nvPr/>
        </p:nvSpPr>
        <p:spPr>
          <a:xfrm>
            <a:off x="5000625" y="8093869"/>
            <a:ext cx="337899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Revenue Distribution</a:t>
            </a:r>
            <a:endParaRPr lang="en-US" sz="900" dirty="0"/>
          </a:p>
        </p:txBody>
      </p:sp>
      <p:sp>
        <p:nvSpPr>
          <p:cNvPr id="57" name="Text 41"/>
          <p:cNvSpPr/>
          <p:nvPr/>
        </p:nvSpPr>
        <p:spPr>
          <a:xfrm>
            <a:off x="5000625" y="8265319"/>
            <a:ext cx="3378994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Most sub-categories generate modest sales volumes, with a select few high-performers driving significant revenue contribution.</a:t>
            </a:r>
            <a:endParaRPr lang="en-US" sz="788" dirty="0"/>
          </a:p>
        </p:txBody>
      </p:sp>
      <p:pic>
        <p:nvPicPr>
          <p:cNvPr id="58" name="Image 14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4400" y="8751094"/>
            <a:ext cx="128588" cy="114300"/>
          </a:xfrm>
          <a:prstGeom prst="rect">
            <a:avLst/>
          </a:prstGeom>
        </p:spPr>
      </p:pic>
      <p:sp>
        <p:nvSpPr>
          <p:cNvPr id="59" name="Text 42"/>
          <p:cNvSpPr/>
          <p:nvPr/>
        </p:nvSpPr>
        <p:spPr>
          <a:xfrm>
            <a:off x="1207294" y="8665369"/>
            <a:ext cx="337899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Inventory Optimization</a:t>
            </a:r>
            <a:endParaRPr lang="en-US" sz="900" dirty="0"/>
          </a:p>
        </p:txBody>
      </p:sp>
      <p:sp>
        <p:nvSpPr>
          <p:cNvPr id="60" name="Text 43"/>
          <p:cNvSpPr/>
          <p:nvPr/>
        </p:nvSpPr>
        <p:spPr>
          <a:xfrm>
            <a:off x="1207294" y="8836819"/>
            <a:ext cx="3378994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High-frequency, low-sales sub-categories may indicate inventory inefficiencies that could be addressed through portfolio rationalization.</a:t>
            </a:r>
            <a:endParaRPr lang="en-US" sz="788" dirty="0"/>
          </a:p>
        </p:txBody>
      </p:sp>
      <p:pic>
        <p:nvPicPr>
          <p:cNvPr id="61" name="Image 15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14875" y="8751094"/>
            <a:ext cx="114300" cy="114300"/>
          </a:xfrm>
          <a:prstGeom prst="rect">
            <a:avLst/>
          </a:prstGeom>
        </p:spPr>
      </p:pic>
      <p:sp>
        <p:nvSpPr>
          <p:cNvPr id="62" name="Text 44"/>
          <p:cNvSpPr/>
          <p:nvPr/>
        </p:nvSpPr>
        <p:spPr>
          <a:xfrm>
            <a:off x="5000625" y="8665369"/>
            <a:ext cx="337899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Growth Opportunities</a:t>
            </a:r>
            <a:endParaRPr lang="en-US" sz="900" dirty="0"/>
          </a:p>
        </p:txBody>
      </p:sp>
      <p:sp>
        <p:nvSpPr>
          <p:cNvPr id="63" name="Text 45"/>
          <p:cNvSpPr/>
          <p:nvPr/>
        </p:nvSpPr>
        <p:spPr>
          <a:xfrm>
            <a:off x="5000625" y="8836819"/>
            <a:ext cx="3378994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Identifying which sub-categories represent outliers in the higher sales ranges can inform targeted product expansion strategies.</a:t>
            </a:r>
            <a:endParaRPr lang="en-US" sz="78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01553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57150"/>
          </a:xfrm>
          <a:prstGeom prst="rect">
            <a:avLst/>
          </a:prstGeom>
          <a:solidFill>
            <a:srgbClr val="0072FF"/>
          </a:solidFill>
          <a:ln/>
        </p:spPr>
      </p:sp>
      <p:sp>
        <p:nvSpPr>
          <p:cNvPr id="4" name="Shape 1"/>
          <p:cNvSpPr/>
          <p:nvPr/>
        </p:nvSpPr>
        <p:spPr>
          <a:xfrm>
            <a:off x="-1428750" y="8586788"/>
            <a:ext cx="2857500" cy="2857500"/>
          </a:xfrm>
          <a:prstGeom prst="ellipse">
            <a:avLst/>
          </a:prstGeom>
          <a:solidFill>
            <a:srgbClr val="0072FF">
              <a:alpha val="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8429625" y="357188"/>
            <a:ext cx="1428750" cy="1428750"/>
          </a:xfrm>
          <a:prstGeom prst="ellipse">
            <a:avLst/>
          </a:prstGeom>
          <a:solidFill>
            <a:srgbClr val="FF0080">
              <a:alpha val="5000"/>
            </a:srgbClr>
          </a:solidFill>
          <a:ln/>
        </p:spPr>
      </p:sp>
      <p:sp>
        <p:nvSpPr>
          <p:cNvPr id="6" name="Shape 3"/>
          <p:cNvSpPr/>
          <p:nvPr/>
        </p:nvSpPr>
        <p:spPr>
          <a:xfrm>
            <a:off x="457200" y="400050"/>
            <a:ext cx="8229600" cy="428625"/>
          </a:xfrm>
          <a:prstGeom prst="rect">
            <a:avLst/>
          </a:prstGeom>
          <a:solidFill>
            <a:srgbClr val="0072FF"/>
          </a:solidFill>
          <a:ln/>
        </p:spPr>
      </p:sp>
      <p:sp>
        <p:nvSpPr>
          <p:cNvPr id="7" name="Text 4"/>
          <p:cNvSpPr/>
          <p:nvPr/>
        </p:nvSpPr>
        <p:spPr>
          <a:xfrm>
            <a:off x="457200" y="400050"/>
            <a:ext cx="830103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250" b="1" dirty="0">
                <a:solidFill>
                  <a:srgbClr val="0072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Strategic Insights</a:t>
            </a:r>
            <a:endParaRPr lang="en-US" sz="2250" dirty="0"/>
          </a:p>
        </p:txBody>
      </p:sp>
      <p:sp>
        <p:nvSpPr>
          <p:cNvPr id="8" name="Shape 5"/>
          <p:cNvSpPr/>
          <p:nvPr/>
        </p:nvSpPr>
        <p:spPr>
          <a:xfrm>
            <a:off x="457200" y="1057275"/>
            <a:ext cx="8229600" cy="8615363"/>
          </a:xfrm>
          <a:prstGeom prst="rect">
            <a:avLst/>
          </a:prstGeom>
          <a:solidFill>
            <a:srgbClr val="1E1E1E">
              <a:alpha val="70000"/>
            </a:srgbClr>
          </a:solidFill>
          <a:ln w="99">
            <a:solidFill>
              <a:srgbClr val="FFFFFF">
                <a:alpha val="10000"/>
              </a:srgbClr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314450"/>
            <a:ext cx="128588" cy="17145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900113" y="1282303"/>
            <a:ext cx="2052907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Dashboard Insights</a:t>
            </a:r>
            <a:endParaRPr lang="en-US" sz="1350" dirty="0"/>
          </a:p>
        </p:txBody>
      </p:sp>
      <p:sp>
        <p:nvSpPr>
          <p:cNvPr id="11" name="Shape 7"/>
          <p:cNvSpPr/>
          <p:nvPr/>
        </p:nvSpPr>
        <p:spPr>
          <a:xfrm>
            <a:off x="685800" y="1743075"/>
            <a:ext cx="7772400" cy="1014413"/>
          </a:xfrm>
          <a:prstGeom prst="rect">
            <a:avLst/>
          </a:prstGeom>
          <a:solidFill>
            <a:srgbClr val="1E1E1E">
              <a:alpha val="50000"/>
            </a:srgbClr>
          </a:solidFill>
          <a:ln w="99">
            <a:solidFill>
              <a:srgbClr val="FFFFFF">
                <a:alpha val="10000"/>
              </a:srgbClr>
            </a:solidFill>
            <a:prstDash val="solid"/>
          </a:ln>
        </p:spPr>
      </p:sp>
      <p:sp>
        <p:nvSpPr>
          <p:cNvPr id="12" name="Shape 8"/>
          <p:cNvSpPr/>
          <p:nvPr/>
        </p:nvSpPr>
        <p:spPr>
          <a:xfrm>
            <a:off x="857250" y="1914525"/>
            <a:ext cx="342900" cy="342900"/>
          </a:xfrm>
          <a:prstGeom prst="rect">
            <a:avLst/>
          </a:prstGeom>
          <a:solidFill>
            <a:srgbClr val="0072FF">
              <a:alpha val="20000"/>
            </a:srgbClr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975" y="2000250"/>
            <a:ext cx="171450" cy="171450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1314450" y="1914525"/>
            <a:ext cx="65459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Business Performance Metrics</a:t>
            </a:r>
            <a:endParaRPr lang="en-US" sz="1013" dirty="0"/>
          </a:p>
        </p:txBody>
      </p:sp>
      <p:sp>
        <p:nvSpPr>
          <p:cNvPr id="15" name="Text 10"/>
          <p:cNvSpPr/>
          <p:nvPr/>
        </p:nvSpPr>
        <p:spPr>
          <a:xfrm>
            <a:off x="1314450" y="2171700"/>
            <a:ext cx="65459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With $2.30M in sales and $286.40K in profit, the business maintains a healthy 12.45% profit margin across 38K units sold.</a:t>
            </a:r>
            <a:endParaRPr lang="en-US" sz="900" dirty="0"/>
          </a:p>
        </p:txBody>
      </p:sp>
      <p:sp>
        <p:nvSpPr>
          <p:cNvPr id="16" name="Text 11"/>
          <p:cNvSpPr/>
          <p:nvPr/>
        </p:nvSpPr>
        <p:spPr>
          <a:xfrm>
            <a:off x="1314450" y="2400300"/>
            <a:ext cx="65459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This indicates effective pricing strategies and operational efficiency in the retail environment.</a:t>
            </a:r>
            <a:endParaRPr lang="en-US" sz="900" dirty="0"/>
          </a:p>
        </p:txBody>
      </p:sp>
      <p:sp>
        <p:nvSpPr>
          <p:cNvPr id="17" name="Shape 12"/>
          <p:cNvSpPr/>
          <p:nvPr/>
        </p:nvSpPr>
        <p:spPr>
          <a:xfrm>
            <a:off x="685800" y="2914650"/>
            <a:ext cx="7772400" cy="1014413"/>
          </a:xfrm>
          <a:prstGeom prst="rect">
            <a:avLst/>
          </a:prstGeom>
          <a:solidFill>
            <a:srgbClr val="1E1E1E">
              <a:alpha val="50000"/>
            </a:srgbClr>
          </a:solidFill>
          <a:ln w="99">
            <a:solidFill>
              <a:srgbClr val="FFFFFF">
                <a:alpha val="10000"/>
              </a:srgbClr>
            </a:solidFill>
            <a:prstDash val="solid"/>
          </a:ln>
        </p:spPr>
      </p:sp>
      <p:sp>
        <p:nvSpPr>
          <p:cNvPr id="18" name="Shape 13"/>
          <p:cNvSpPr/>
          <p:nvPr/>
        </p:nvSpPr>
        <p:spPr>
          <a:xfrm>
            <a:off x="857250" y="3086100"/>
            <a:ext cx="342900" cy="342900"/>
          </a:xfrm>
          <a:prstGeom prst="rect">
            <a:avLst/>
          </a:prstGeom>
          <a:solidFill>
            <a:srgbClr val="0072FF">
              <a:alpha val="20000"/>
            </a:srgbClr>
          </a:solidFill>
          <a:ln/>
        </p:spPr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544" y="3171825"/>
            <a:ext cx="214313" cy="171450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1314450" y="3086100"/>
            <a:ext cx="629015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Customer Segment Analysis</a:t>
            </a:r>
            <a:endParaRPr lang="en-US" sz="1013" dirty="0"/>
          </a:p>
        </p:txBody>
      </p:sp>
      <p:sp>
        <p:nvSpPr>
          <p:cNvPr id="21" name="Text 15"/>
          <p:cNvSpPr/>
          <p:nvPr/>
        </p:nvSpPr>
        <p:spPr>
          <a:xfrm>
            <a:off x="1314450" y="3343275"/>
            <a:ext cx="629015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Consumer segment drives 46.83% of total profits ($134.12K), making it the most valuable customer group.</a:t>
            </a:r>
            <a:endParaRPr lang="en-US" sz="900" dirty="0"/>
          </a:p>
        </p:txBody>
      </p:sp>
      <p:sp>
        <p:nvSpPr>
          <p:cNvPr id="22" name="Text 16"/>
          <p:cNvSpPr/>
          <p:nvPr/>
        </p:nvSpPr>
        <p:spPr>
          <a:xfrm>
            <a:off x="1314450" y="3571875"/>
            <a:ext cx="629015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Corporate (32.12%) and Home Office (21.05%) segments provide balanced diversification but show growth potential.</a:t>
            </a:r>
            <a:endParaRPr lang="en-US" sz="900" dirty="0"/>
          </a:p>
        </p:txBody>
      </p:sp>
      <p:sp>
        <p:nvSpPr>
          <p:cNvPr id="23" name="Shape 17"/>
          <p:cNvSpPr/>
          <p:nvPr/>
        </p:nvSpPr>
        <p:spPr>
          <a:xfrm>
            <a:off x="685800" y="4086225"/>
            <a:ext cx="7772400" cy="1014413"/>
          </a:xfrm>
          <a:prstGeom prst="rect">
            <a:avLst/>
          </a:prstGeom>
          <a:solidFill>
            <a:srgbClr val="1E1E1E">
              <a:alpha val="50000"/>
            </a:srgbClr>
          </a:solidFill>
          <a:ln w="99">
            <a:solidFill>
              <a:srgbClr val="FFFFFF">
                <a:alpha val="10000"/>
              </a:srgbClr>
            </a:solidFill>
            <a:prstDash val="solid"/>
          </a:ln>
        </p:spPr>
      </p:sp>
      <p:sp>
        <p:nvSpPr>
          <p:cNvPr id="24" name="Shape 18"/>
          <p:cNvSpPr/>
          <p:nvPr/>
        </p:nvSpPr>
        <p:spPr>
          <a:xfrm>
            <a:off x="857250" y="4257675"/>
            <a:ext cx="342900" cy="342900"/>
          </a:xfrm>
          <a:prstGeom prst="rect">
            <a:avLst/>
          </a:prstGeom>
          <a:solidFill>
            <a:srgbClr val="0072FF">
              <a:alpha val="20000"/>
            </a:srgbClr>
          </a:solidFill>
          <a:ln/>
        </p:spPr>
      </p:sp>
      <p:pic>
        <p:nvPicPr>
          <p:cNvPr id="2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975" y="4343400"/>
            <a:ext cx="171450" cy="171450"/>
          </a:xfrm>
          <a:prstGeom prst="rect">
            <a:avLst/>
          </a:prstGeom>
        </p:spPr>
      </p:pic>
      <p:sp>
        <p:nvSpPr>
          <p:cNvPr id="26" name="Text 19"/>
          <p:cNvSpPr/>
          <p:nvPr/>
        </p:nvSpPr>
        <p:spPr>
          <a:xfrm>
            <a:off x="1314450" y="4257675"/>
            <a:ext cx="582634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Revenue Trend Patterns</a:t>
            </a:r>
            <a:endParaRPr lang="en-US" sz="1013" dirty="0"/>
          </a:p>
        </p:txBody>
      </p:sp>
      <p:sp>
        <p:nvSpPr>
          <p:cNvPr id="27" name="Text 20"/>
          <p:cNvSpPr/>
          <p:nvPr/>
        </p:nvSpPr>
        <p:spPr>
          <a:xfrm>
            <a:off x="1314450" y="4514850"/>
            <a:ext cx="582634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sales trend shows an initial peak followed by gradual decline and recent stabilization around 10K levels.</a:t>
            </a:r>
            <a:endParaRPr lang="en-US" sz="900" dirty="0"/>
          </a:p>
        </p:txBody>
      </p:sp>
      <p:sp>
        <p:nvSpPr>
          <p:cNvPr id="28" name="Text 21"/>
          <p:cNvSpPr/>
          <p:nvPr/>
        </p:nvSpPr>
        <p:spPr>
          <a:xfrm>
            <a:off x="1314450" y="4743450"/>
            <a:ext cx="582634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This pattern suggests market maturation and the need for strategic initiatives to stimulate growth.</a:t>
            </a:r>
            <a:endParaRPr lang="en-US" sz="900" dirty="0"/>
          </a:p>
        </p:txBody>
      </p:sp>
      <p:sp>
        <p:nvSpPr>
          <p:cNvPr id="29" name="Shape 22"/>
          <p:cNvSpPr/>
          <p:nvPr/>
        </p:nvSpPr>
        <p:spPr>
          <a:xfrm>
            <a:off x="685800" y="5257800"/>
            <a:ext cx="7772400" cy="1014413"/>
          </a:xfrm>
          <a:prstGeom prst="rect">
            <a:avLst/>
          </a:prstGeom>
          <a:solidFill>
            <a:srgbClr val="1E1E1E">
              <a:alpha val="50000"/>
            </a:srgbClr>
          </a:solidFill>
          <a:ln w="99">
            <a:solidFill>
              <a:srgbClr val="FFFFFF">
                <a:alpha val="10000"/>
              </a:srgbClr>
            </a:solidFill>
            <a:prstDash val="solid"/>
          </a:ln>
        </p:spPr>
      </p:sp>
      <p:sp>
        <p:nvSpPr>
          <p:cNvPr id="30" name="Shape 23"/>
          <p:cNvSpPr/>
          <p:nvPr/>
        </p:nvSpPr>
        <p:spPr>
          <a:xfrm>
            <a:off x="857250" y="5429250"/>
            <a:ext cx="342900" cy="342900"/>
          </a:xfrm>
          <a:prstGeom prst="rect">
            <a:avLst/>
          </a:prstGeom>
          <a:solidFill>
            <a:srgbClr val="0072FF">
              <a:alpha val="20000"/>
            </a:srgbClr>
          </a:solidFill>
          <a:ln/>
        </p:spPr>
      </p:sp>
      <p:pic>
        <p:nvPicPr>
          <p:cNvPr id="31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259" y="5514975"/>
            <a:ext cx="192881" cy="171450"/>
          </a:xfrm>
          <a:prstGeom prst="rect">
            <a:avLst/>
          </a:prstGeom>
        </p:spPr>
      </p:pic>
      <p:sp>
        <p:nvSpPr>
          <p:cNvPr id="32" name="Text 24"/>
          <p:cNvSpPr/>
          <p:nvPr/>
        </p:nvSpPr>
        <p:spPr>
          <a:xfrm>
            <a:off x="1314450" y="5429250"/>
            <a:ext cx="658528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Product Portfolio Diversity</a:t>
            </a:r>
            <a:endParaRPr lang="en-US" sz="1013" dirty="0"/>
          </a:p>
        </p:txBody>
      </p:sp>
      <p:sp>
        <p:nvSpPr>
          <p:cNvPr id="33" name="Text 25"/>
          <p:cNvSpPr/>
          <p:nvPr/>
        </p:nvSpPr>
        <p:spPr>
          <a:xfrm>
            <a:off x="1314450" y="5686425"/>
            <a:ext cx="658528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scatter plot reveals a diverse product portfolio with multiple sub-categories, most concentrated in lower sales ranges.</a:t>
            </a:r>
            <a:endParaRPr lang="en-US" sz="900" dirty="0"/>
          </a:p>
        </p:txBody>
      </p:sp>
      <p:sp>
        <p:nvSpPr>
          <p:cNvPr id="34" name="Text 26"/>
          <p:cNvSpPr/>
          <p:nvPr/>
        </p:nvSpPr>
        <p:spPr>
          <a:xfrm>
            <a:off x="1314450" y="5915025"/>
            <a:ext cx="658528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This diversity provides risk mitigation but may indicate opportunities for portfolio optimization.</a:t>
            </a:r>
            <a:endParaRPr lang="en-US" sz="900" dirty="0"/>
          </a:p>
        </p:txBody>
      </p:sp>
      <p:pic>
        <p:nvPicPr>
          <p:cNvPr id="35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00" y="6515100"/>
            <a:ext cx="171450" cy="171450"/>
          </a:xfrm>
          <a:prstGeom prst="rect">
            <a:avLst/>
          </a:prstGeom>
        </p:spPr>
      </p:pic>
      <p:sp>
        <p:nvSpPr>
          <p:cNvPr id="36" name="Text 27"/>
          <p:cNvSpPr/>
          <p:nvPr/>
        </p:nvSpPr>
        <p:spPr>
          <a:xfrm>
            <a:off x="942975" y="6482953"/>
            <a:ext cx="2432307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4D39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Strategic Recommendations</a:t>
            </a:r>
            <a:endParaRPr lang="en-US" sz="1350" dirty="0"/>
          </a:p>
        </p:txBody>
      </p:sp>
      <p:sp>
        <p:nvSpPr>
          <p:cNvPr id="37" name="Shape 28"/>
          <p:cNvSpPr/>
          <p:nvPr/>
        </p:nvSpPr>
        <p:spPr>
          <a:xfrm>
            <a:off x="685800" y="6943725"/>
            <a:ext cx="3800475" cy="1128713"/>
          </a:xfrm>
          <a:prstGeom prst="rect">
            <a:avLst/>
          </a:prstGeom>
          <a:solidFill>
            <a:srgbClr val="1E1E1E">
              <a:alpha val="50000"/>
            </a:srgbClr>
          </a:solidFill>
          <a:ln w="99">
            <a:solidFill>
              <a:srgbClr val="FFFFFF">
                <a:alpha val="10000"/>
              </a:srgbClr>
            </a:solidFill>
            <a:prstDash val="solid"/>
          </a:ln>
        </p:spPr>
      </p:sp>
      <p:sp>
        <p:nvSpPr>
          <p:cNvPr id="38" name="Shape 29"/>
          <p:cNvSpPr/>
          <p:nvPr/>
        </p:nvSpPr>
        <p:spPr>
          <a:xfrm>
            <a:off x="857250" y="7115175"/>
            <a:ext cx="214313" cy="342900"/>
          </a:xfrm>
          <a:prstGeom prst="rect">
            <a:avLst/>
          </a:prstGeom>
          <a:solidFill>
            <a:srgbClr val="059669">
              <a:alpha val="20000"/>
            </a:srgbClr>
          </a:solidFill>
          <a:ln/>
        </p:spPr>
      </p:sp>
      <p:pic>
        <p:nvPicPr>
          <p:cNvPr id="3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7250" y="7200900"/>
            <a:ext cx="214313" cy="171450"/>
          </a:xfrm>
          <a:prstGeom prst="rect">
            <a:avLst/>
          </a:prstGeom>
        </p:spPr>
      </p:pic>
      <p:sp>
        <p:nvSpPr>
          <p:cNvPr id="40" name="Text 30"/>
          <p:cNvSpPr/>
          <p:nvPr/>
        </p:nvSpPr>
        <p:spPr>
          <a:xfrm>
            <a:off x="1185863" y="7115175"/>
            <a:ext cx="32004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4D39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Consumer Segment Focus</a:t>
            </a:r>
            <a:endParaRPr lang="en-US" sz="1013" dirty="0"/>
          </a:p>
        </p:txBody>
      </p:sp>
      <p:sp>
        <p:nvSpPr>
          <p:cNvPr id="41" name="Text 31"/>
          <p:cNvSpPr/>
          <p:nvPr/>
        </p:nvSpPr>
        <p:spPr>
          <a:xfrm>
            <a:off x="1185863" y="7372350"/>
            <a:ext cx="320040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Prioritize marketing investments in the Consumer segment to maximize ROI, as this segment generates the highest profit contribution (46.83%).</a:t>
            </a:r>
            <a:endParaRPr lang="en-US" sz="900" dirty="0"/>
          </a:p>
        </p:txBody>
      </p:sp>
      <p:sp>
        <p:nvSpPr>
          <p:cNvPr id="42" name="Shape 32"/>
          <p:cNvSpPr/>
          <p:nvPr/>
        </p:nvSpPr>
        <p:spPr>
          <a:xfrm>
            <a:off x="4657725" y="6943725"/>
            <a:ext cx="3800475" cy="1128713"/>
          </a:xfrm>
          <a:prstGeom prst="rect">
            <a:avLst/>
          </a:prstGeom>
          <a:solidFill>
            <a:srgbClr val="1E1E1E">
              <a:alpha val="50000"/>
            </a:srgbClr>
          </a:solidFill>
          <a:ln w="99">
            <a:solidFill>
              <a:srgbClr val="FFFFFF">
                <a:alpha val="10000"/>
              </a:srgbClr>
            </a:solidFill>
            <a:prstDash val="solid"/>
          </a:ln>
        </p:spPr>
      </p:sp>
      <p:sp>
        <p:nvSpPr>
          <p:cNvPr id="43" name="Shape 33"/>
          <p:cNvSpPr/>
          <p:nvPr/>
        </p:nvSpPr>
        <p:spPr>
          <a:xfrm>
            <a:off x="4829175" y="7115175"/>
            <a:ext cx="128588" cy="342900"/>
          </a:xfrm>
          <a:prstGeom prst="roundRect">
            <a:avLst/>
          </a:prstGeom>
          <a:solidFill>
            <a:srgbClr val="059669">
              <a:alpha val="20000"/>
            </a:srgbClr>
          </a:solidFill>
          <a:ln/>
        </p:spPr>
      </p:sp>
      <p:pic>
        <p:nvPicPr>
          <p:cNvPr id="44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9175" y="7200900"/>
            <a:ext cx="128588" cy="171450"/>
          </a:xfrm>
          <a:prstGeom prst="rect">
            <a:avLst/>
          </a:prstGeom>
        </p:spPr>
      </p:pic>
      <p:sp>
        <p:nvSpPr>
          <p:cNvPr id="45" name="Text 34"/>
          <p:cNvSpPr/>
          <p:nvPr/>
        </p:nvSpPr>
        <p:spPr>
          <a:xfrm>
            <a:off x="5072063" y="7115175"/>
            <a:ext cx="3286125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4D39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Corporate Growth Strategy</a:t>
            </a:r>
            <a:endParaRPr lang="en-US" sz="1013" dirty="0"/>
          </a:p>
        </p:txBody>
      </p:sp>
      <p:sp>
        <p:nvSpPr>
          <p:cNvPr id="46" name="Text 35"/>
          <p:cNvSpPr/>
          <p:nvPr/>
        </p:nvSpPr>
        <p:spPr>
          <a:xfrm>
            <a:off x="5072063" y="7372350"/>
            <a:ext cx="328612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Develop targeted B2B strategies to increase corporate segment share (currently 32.12%), potentially through volume discounts and specialized service offerings.</a:t>
            </a:r>
            <a:endParaRPr lang="en-US" sz="900" dirty="0"/>
          </a:p>
        </p:txBody>
      </p:sp>
      <p:sp>
        <p:nvSpPr>
          <p:cNvPr id="47" name="Shape 36"/>
          <p:cNvSpPr/>
          <p:nvPr/>
        </p:nvSpPr>
        <p:spPr>
          <a:xfrm>
            <a:off x="685800" y="8229600"/>
            <a:ext cx="3800475" cy="1128713"/>
          </a:xfrm>
          <a:prstGeom prst="rect">
            <a:avLst/>
          </a:prstGeom>
          <a:solidFill>
            <a:srgbClr val="1E1E1E">
              <a:alpha val="50000"/>
            </a:srgbClr>
          </a:solidFill>
          <a:ln w="99">
            <a:solidFill>
              <a:srgbClr val="FFFFFF">
                <a:alpha val="10000"/>
              </a:srgbClr>
            </a:solidFill>
            <a:prstDash val="solid"/>
          </a:ln>
        </p:spPr>
      </p:sp>
      <p:sp>
        <p:nvSpPr>
          <p:cNvPr id="48" name="Shape 37"/>
          <p:cNvSpPr/>
          <p:nvPr/>
        </p:nvSpPr>
        <p:spPr>
          <a:xfrm>
            <a:off x="857250" y="8401050"/>
            <a:ext cx="171450" cy="342900"/>
          </a:xfrm>
          <a:prstGeom prst="rect">
            <a:avLst/>
          </a:prstGeom>
          <a:solidFill>
            <a:srgbClr val="059669">
              <a:alpha val="20000"/>
            </a:srgbClr>
          </a:solidFill>
          <a:ln/>
        </p:spPr>
      </p:sp>
      <p:pic>
        <p:nvPicPr>
          <p:cNvPr id="49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7250" y="8486775"/>
            <a:ext cx="171450" cy="171450"/>
          </a:xfrm>
          <a:prstGeom prst="rect">
            <a:avLst/>
          </a:prstGeom>
        </p:spPr>
      </p:pic>
      <p:sp>
        <p:nvSpPr>
          <p:cNvPr id="50" name="Text 38"/>
          <p:cNvSpPr/>
          <p:nvPr/>
        </p:nvSpPr>
        <p:spPr>
          <a:xfrm>
            <a:off x="1143000" y="8401050"/>
            <a:ext cx="32432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4D39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Revenue Growth Initiatives</a:t>
            </a:r>
            <a:endParaRPr lang="en-US" sz="1013" dirty="0"/>
          </a:p>
        </p:txBody>
      </p:sp>
      <p:sp>
        <p:nvSpPr>
          <p:cNvPr id="51" name="Text 39"/>
          <p:cNvSpPr/>
          <p:nvPr/>
        </p:nvSpPr>
        <p:spPr>
          <a:xfrm>
            <a:off x="1143000" y="8658225"/>
            <a:ext cx="3243263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 strategic growth initiatives such as new product launches, market expansion, or promotional campaigns to counter the declining sales trend.</a:t>
            </a:r>
            <a:endParaRPr lang="en-US" sz="900" dirty="0"/>
          </a:p>
        </p:txBody>
      </p:sp>
      <p:sp>
        <p:nvSpPr>
          <p:cNvPr id="52" name="Shape 40"/>
          <p:cNvSpPr/>
          <p:nvPr/>
        </p:nvSpPr>
        <p:spPr>
          <a:xfrm>
            <a:off x="4657725" y="8229600"/>
            <a:ext cx="3800475" cy="1128713"/>
          </a:xfrm>
          <a:prstGeom prst="rect">
            <a:avLst/>
          </a:prstGeom>
          <a:solidFill>
            <a:srgbClr val="1E1E1E">
              <a:alpha val="50000"/>
            </a:srgbClr>
          </a:solidFill>
          <a:ln w="99">
            <a:solidFill>
              <a:srgbClr val="FFFFFF">
                <a:alpha val="10000"/>
              </a:srgbClr>
            </a:solidFill>
            <a:prstDash val="solid"/>
          </a:ln>
        </p:spPr>
      </p:sp>
      <p:sp>
        <p:nvSpPr>
          <p:cNvPr id="53" name="Shape 41"/>
          <p:cNvSpPr/>
          <p:nvPr/>
        </p:nvSpPr>
        <p:spPr>
          <a:xfrm>
            <a:off x="4829175" y="8401050"/>
            <a:ext cx="214313" cy="342900"/>
          </a:xfrm>
          <a:prstGeom prst="rect">
            <a:avLst/>
          </a:prstGeom>
          <a:solidFill>
            <a:srgbClr val="059669">
              <a:alpha val="20000"/>
            </a:srgbClr>
          </a:solidFill>
          <a:ln/>
        </p:spPr>
      </p:sp>
      <p:pic>
        <p:nvPicPr>
          <p:cNvPr id="54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29175" y="8486775"/>
            <a:ext cx="214313" cy="171450"/>
          </a:xfrm>
          <a:prstGeom prst="rect">
            <a:avLst/>
          </a:prstGeom>
        </p:spPr>
      </p:pic>
      <p:sp>
        <p:nvSpPr>
          <p:cNvPr id="55" name="Text 42"/>
          <p:cNvSpPr/>
          <p:nvPr/>
        </p:nvSpPr>
        <p:spPr>
          <a:xfrm>
            <a:off x="5157788" y="8401050"/>
            <a:ext cx="32004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4D39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Portfolio Optimization</a:t>
            </a:r>
            <a:endParaRPr lang="en-US" sz="1013" dirty="0"/>
          </a:p>
        </p:txBody>
      </p:sp>
      <p:sp>
        <p:nvSpPr>
          <p:cNvPr id="56" name="Text 43"/>
          <p:cNvSpPr/>
          <p:nvPr/>
        </p:nvSpPr>
        <p:spPr>
          <a:xfrm>
            <a:off x="5157788" y="8658225"/>
            <a:ext cx="320040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Analyze low-performing sub-categories for potential discontinuation and focus resources on high-performing product lines to improve overall profitability.</a:t>
            </a:r>
            <a:endParaRPr 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3439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57150"/>
          </a:xfrm>
          <a:prstGeom prst="rect">
            <a:avLst/>
          </a:prstGeom>
          <a:solidFill>
            <a:srgbClr val="0072FF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7629525"/>
            <a:ext cx="4286250" cy="714375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457200" y="400050"/>
            <a:ext cx="8229600" cy="428625"/>
          </a:xfrm>
          <a:prstGeom prst="rect">
            <a:avLst/>
          </a:prstGeom>
          <a:solidFill>
            <a:srgbClr val="0072FF"/>
          </a:solidFill>
          <a:ln/>
        </p:spPr>
      </p:sp>
      <p:sp>
        <p:nvSpPr>
          <p:cNvPr id="6" name="Text 2"/>
          <p:cNvSpPr/>
          <p:nvPr/>
        </p:nvSpPr>
        <p:spPr>
          <a:xfrm>
            <a:off x="457200" y="400050"/>
            <a:ext cx="830103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250" b="1" dirty="0">
                <a:solidFill>
                  <a:srgbClr val="0072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Interactive Capabilities</a:t>
            </a:r>
            <a:endParaRPr lang="en-US" sz="2250" dirty="0"/>
          </a:p>
        </p:txBody>
      </p:sp>
      <p:sp>
        <p:nvSpPr>
          <p:cNvPr id="7" name="Shape 3"/>
          <p:cNvSpPr/>
          <p:nvPr/>
        </p:nvSpPr>
        <p:spPr>
          <a:xfrm>
            <a:off x="457200" y="1057275"/>
            <a:ext cx="8229600" cy="6943725"/>
          </a:xfrm>
          <a:prstGeom prst="rect">
            <a:avLst/>
          </a:prstGeom>
          <a:solidFill>
            <a:srgbClr val="1E1E1E">
              <a:alpha val="70000"/>
            </a:srgbClr>
          </a:solidFill>
          <a:ln w="99">
            <a:solidFill>
              <a:srgbClr val="FFFFFF">
                <a:alpha val="10000"/>
              </a:srgbClr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314450"/>
            <a:ext cx="171450" cy="17145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942975" y="1282303"/>
            <a:ext cx="2828367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Dashboard Interactivity Features</a:t>
            </a:r>
            <a:endParaRPr lang="en-US" sz="1350" dirty="0"/>
          </a:p>
        </p:txBody>
      </p:sp>
      <p:sp>
        <p:nvSpPr>
          <p:cNvPr id="10" name="Text 5"/>
          <p:cNvSpPr/>
          <p:nvPr/>
        </p:nvSpPr>
        <p:spPr>
          <a:xfrm>
            <a:off x="685800" y="1685925"/>
            <a:ext cx="78438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Your Retail Analytics Dashboard includes sophisticated interactive features that enhance data exploration and decision-making: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685800" y="2028825"/>
            <a:ext cx="3800475" cy="1671638"/>
          </a:xfrm>
          <a:prstGeom prst="rect">
            <a:avLst/>
          </a:prstGeom>
          <a:solidFill>
            <a:srgbClr val="1E1E1E">
              <a:alpha val="50000"/>
            </a:srgbClr>
          </a:solidFill>
          <a:ln w="99">
            <a:solidFill>
              <a:srgbClr val="FFFFFF">
                <a:alpha val="10000"/>
              </a:srgbClr>
            </a:solidFill>
            <a:prstDash val="solid"/>
          </a:ln>
        </p:spPr>
      </p:sp>
      <p:sp>
        <p:nvSpPr>
          <p:cNvPr id="12" name="Shape 7"/>
          <p:cNvSpPr/>
          <p:nvPr/>
        </p:nvSpPr>
        <p:spPr>
          <a:xfrm>
            <a:off x="857250" y="2200275"/>
            <a:ext cx="276792" cy="342900"/>
          </a:xfrm>
          <a:prstGeom prst="rect">
            <a:avLst/>
          </a:prstGeom>
          <a:solidFill>
            <a:srgbClr val="0072FF">
              <a:alpha val="20000"/>
            </a:srgbClr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907" y="2286000"/>
            <a:ext cx="171450" cy="17145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248342" y="2200275"/>
            <a:ext cx="313792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Advanced Filtering</a:t>
            </a:r>
            <a:endParaRPr lang="en-US" sz="1013" dirty="0"/>
          </a:p>
        </p:txBody>
      </p:sp>
      <p:sp>
        <p:nvSpPr>
          <p:cNvPr id="15" name="Text 9"/>
          <p:cNvSpPr/>
          <p:nvPr/>
        </p:nvSpPr>
        <p:spPr>
          <a:xfrm>
            <a:off x="1248342" y="2457450"/>
            <a:ext cx="313792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dashboard incorporates dynamic data slicers for targeted analysis:</a:t>
            </a:r>
            <a:endParaRPr lang="en-US" sz="900" dirty="0"/>
          </a:p>
        </p:txBody>
      </p:sp>
      <p:sp>
        <p:nvSpPr>
          <p:cNvPr id="16" name="Text 10"/>
          <p:cNvSpPr/>
          <p:nvPr/>
        </p:nvSpPr>
        <p:spPr>
          <a:xfrm>
            <a:off x="1248342" y="2886075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675" dirty="0"/>
          </a:p>
        </p:txBody>
      </p:sp>
      <p:sp>
        <p:nvSpPr>
          <p:cNvPr id="17" name="Text 11"/>
          <p:cNvSpPr/>
          <p:nvPr/>
        </p:nvSpPr>
        <p:spPr>
          <a:xfrm>
            <a:off x="1476942" y="2900363"/>
            <a:ext cx="222781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Sub-Category filter with multi-select capability</a:t>
            </a:r>
            <a:endParaRPr lang="en-US" sz="788" dirty="0"/>
          </a:p>
        </p:txBody>
      </p:sp>
      <p:sp>
        <p:nvSpPr>
          <p:cNvPr id="18" name="Text 12"/>
          <p:cNvSpPr/>
          <p:nvPr/>
        </p:nvSpPr>
        <p:spPr>
          <a:xfrm>
            <a:off x="1248342" y="3114675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675" dirty="0"/>
          </a:p>
        </p:txBody>
      </p:sp>
      <p:sp>
        <p:nvSpPr>
          <p:cNvPr id="19" name="Text 13"/>
          <p:cNvSpPr/>
          <p:nvPr/>
        </p:nvSpPr>
        <p:spPr>
          <a:xfrm>
            <a:off x="1476942" y="3128963"/>
            <a:ext cx="258137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Date range selection with flexible time period options</a:t>
            </a:r>
            <a:endParaRPr lang="en-US" sz="788" dirty="0"/>
          </a:p>
        </p:txBody>
      </p:sp>
      <p:sp>
        <p:nvSpPr>
          <p:cNvPr id="20" name="Text 14"/>
          <p:cNvSpPr/>
          <p:nvPr/>
        </p:nvSpPr>
        <p:spPr>
          <a:xfrm>
            <a:off x="1248342" y="3343275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675" dirty="0"/>
          </a:p>
        </p:txBody>
      </p:sp>
      <p:sp>
        <p:nvSpPr>
          <p:cNvPr id="21" name="Text 15"/>
          <p:cNvSpPr/>
          <p:nvPr/>
        </p:nvSpPr>
        <p:spPr>
          <a:xfrm>
            <a:off x="1476942" y="3357563"/>
            <a:ext cx="2407751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Customer segment selection for targeted analysis</a:t>
            </a:r>
            <a:endParaRPr lang="en-US" sz="788" dirty="0"/>
          </a:p>
        </p:txBody>
      </p:sp>
      <p:sp>
        <p:nvSpPr>
          <p:cNvPr id="22" name="Shape 16"/>
          <p:cNvSpPr/>
          <p:nvPr/>
        </p:nvSpPr>
        <p:spPr>
          <a:xfrm>
            <a:off x="4657725" y="2028825"/>
            <a:ext cx="3800475" cy="1671638"/>
          </a:xfrm>
          <a:prstGeom prst="rect">
            <a:avLst/>
          </a:prstGeom>
          <a:solidFill>
            <a:srgbClr val="1E1E1E">
              <a:alpha val="50000"/>
            </a:srgbClr>
          </a:solidFill>
          <a:ln w="99">
            <a:solidFill>
              <a:srgbClr val="FFFFFF">
                <a:alpha val="10000"/>
              </a:srgbClr>
            </a:solidFill>
            <a:prstDash val="solid"/>
          </a:ln>
        </p:spPr>
      </p:sp>
      <p:sp>
        <p:nvSpPr>
          <p:cNvPr id="23" name="Shape 17"/>
          <p:cNvSpPr/>
          <p:nvPr/>
        </p:nvSpPr>
        <p:spPr>
          <a:xfrm>
            <a:off x="4829175" y="2200275"/>
            <a:ext cx="290773" cy="342900"/>
          </a:xfrm>
          <a:prstGeom prst="rect">
            <a:avLst/>
          </a:prstGeom>
          <a:solidFill>
            <a:srgbClr val="0072FF">
              <a:alpha val="20000"/>
            </a:srgbClr>
          </a:solidFill>
          <a:ln/>
        </p:spPr>
      </p:sp>
      <p:pic>
        <p:nvPicPr>
          <p:cNvPr id="2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8836" y="2286000"/>
            <a:ext cx="171450" cy="171450"/>
          </a:xfrm>
          <a:prstGeom prst="rect">
            <a:avLst/>
          </a:prstGeom>
        </p:spPr>
      </p:pic>
      <p:sp>
        <p:nvSpPr>
          <p:cNvPr id="25" name="Text 18"/>
          <p:cNvSpPr/>
          <p:nvPr/>
        </p:nvSpPr>
        <p:spPr>
          <a:xfrm>
            <a:off x="5234248" y="2200275"/>
            <a:ext cx="312394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Cross-Visual Filtering</a:t>
            </a:r>
            <a:endParaRPr lang="en-US" sz="1013" dirty="0"/>
          </a:p>
        </p:txBody>
      </p:sp>
      <p:sp>
        <p:nvSpPr>
          <p:cNvPr id="26" name="Text 19"/>
          <p:cNvSpPr/>
          <p:nvPr/>
        </p:nvSpPr>
        <p:spPr>
          <a:xfrm>
            <a:off x="5234248" y="2457450"/>
            <a:ext cx="312394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dashboard enables synchronized filtering across visualizations:</a:t>
            </a:r>
            <a:endParaRPr lang="en-US" sz="900" dirty="0"/>
          </a:p>
        </p:txBody>
      </p:sp>
      <p:sp>
        <p:nvSpPr>
          <p:cNvPr id="27" name="Text 20"/>
          <p:cNvSpPr/>
          <p:nvPr/>
        </p:nvSpPr>
        <p:spPr>
          <a:xfrm>
            <a:off x="5234248" y="2886075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675" dirty="0"/>
          </a:p>
        </p:txBody>
      </p:sp>
      <p:sp>
        <p:nvSpPr>
          <p:cNvPr id="28" name="Text 21"/>
          <p:cNvSpPr/>
          <p:nvPr/>
        </p:nvSpPr>
        <p:spPr>
          <a:xfrm>
            <a:off x="5462848" y="2900363"/>
            <a:ext cx="28645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Click segment slices in the pie chart to filter all other visuals</a:t>
            </a:r>
            <a:endParaRPr lang="en-US" sz="788" dirty="0"/>
          </a:p>
        </p:txBody>
      </p:sp>
      <p:sp>
        <p:nvSpPr>
          <p:cNvPr id="29" name="Text 22"/>
          <p:cNvSpPr/>
          <p:nvPr/>
        </p:nvSpPr>
        <p:spPr>
          <a:xfrm>
            <a:off x="5234248" y="3114675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675" dirty="0"/>
          </a:p>
        </p:txBody>
      </p:sp>
      <p:sp>
        <p:nvSpPr>
          <p:cNvPr id="30" name="Text 23"/>
          <p:cNvSpPr/>
          <p:nvPr/>
        </p:nvSpPr>
        <p:spPr>
          <a:xfrm>
            <a:off x="5462848" y="3128963"/>
            <a:ext cx="287929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Select data points in scatter plot to highlight related metrics</a:t>
            </a:r>
            <a:endParaRPr lang="en-US" sz="788" dirty="0"/>
          </a:p>
        </p:txBody>
      </p:sp>
      <p:sp>
        <p:nvSpPr>
          <p:cNvPr id="31" name="Text 24"/>
          <p:cNvSpPr/>
          <p:nvPr/>
        </p:nvSpPr>
        <p:spPr>
          <a:xfrm>
            <a:off x="5234248" y="3343275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675" dirty="0"/>
          </a:p>
        </p:txBody>
      </p:sp>
      <p:sp>
        <p:nvSpPr>
          <p:cNvPr id="32" name="Text 25"/>
          <p:cNvSpPr/>
          <p:nvPr/>
        </p:nvSpPr>
        <p:spPr>
          <a:xfrm>
            <a:off x="5462848" y="3357563"/>
            <a:ext cx="2793792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Click time periods to focus analysis on specific timeframes</a:t>
            </a:r>
            <a:endParaRPr lang="en-US" sz="788" dirty="0"/>
          </a:p>
        </p:txBody>
      </p:sp>
      <p:sp>
        <p:nvSpPr>
          <p:cNvPr id="33" name="Shape 26"/>
          <p:cNvSpPr/>
          <p:nvPr/>
        </p:nvSpPr>
        <p:spPr>
          <a:xfrm>
            <a:off x="685800" y="3857625"/>
            <a:ext cx="3800475" cy="1671638"/>
          </a:xfrm>
          <a:prstGeom prst="rect">
            <a:avLst/>
          </a:prstGeom>
          <a:solidFill>
            <a:srgbClr val="1E1E1E">
              <a:alpha val="50000"/>
            </a:srgbClr>
          </a:solidFill>
          <a:ln w="99">
            <a:solidFill>
              <a:srgbClr val="FFFFFF">
                <a:alpha val="10000"/>
              </a:srgbClr>
            </a:solidFill>
            <a:prstDash val="solid"/>
          </a:ln>
        </p:spPr>
      </p:sp>
      <p:sp>
        <p:nvSpPr>
          <p:cNvPr id="34" name="Shape 27"/>
          <p:cNvSpPr/>
          <p:nvPr/>
        </p:nvSpPr>
        <p:spPr>
          <a:xfrm>
            <a:off x="857250" y="4029075"/>
            <a:ext cx="267360" cy="342900"/>
          </a:xfrm>
          <a:prstGeom prst="rect">
            <a:avLst/>
          </a:prstGeom>
          <a:solidFill>
            <a:srgbClr val="0072FF">
              <a:alpha val="20000"/>
            </a:srgbClr>
          </a:solidFill>
          <a:ln/>
        </p:spPr>
      </p:sp>
      <p:pic>
        <p:nvPicPr>
          <p:cNvPr id="3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191" y="4114800"/>
            <a:ext cx="171450" cy="171450"/>
          </a:xfrm>
          <a:prstGeom prst="rect">
            <a:avLst/>
          </a:prstGeom>
        </p:spPr>
      </p:pic>
      <p:sp>
        <p:nvSpPr>
          <p:cNvPr id="36" name="Text 28"/>
          <p:cNvSpPr/>
          <p:nvPr/>
        </p:nvSpPr>
        <p:spPr>
          <a:xfrm>
            <a:off x="1238910" y="4029075"/>
            <a:ext cx="314735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Dynamic Tooltips</a:t>
            </a:r>
            <a:endParaRPr lang="en-US" sz="1013" dirty="0"/>
          </a:p>
        </p:txBody>
      </p:sp>
      <p:sp>
        <p:nvSpPr>
          <p:cNvPr id="37" name="Text 29"/>
          <p:cNvSpPr/>
          <p:nvPr/>
        </p:nvSpPr>
        <p:spPr>
          <a:xfrm>
            <a:off x="1238910" y="4286250"/>
            <a:ext cx="3147352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Hovering over data points reveals comprehensive contextual information:</a:t>
            </a:r>
            <a:endParaRPr lang="en-US" sz="900" dirty="0"/>
          </a:p>
        </p:txBody>
      </p:sp>
      <p:sp>
        <p:nvSpPr>
          <p:cNvPr id="38" name="Text 30"/>
          <p:cNvSpPr/>
          <p:nvPr/>
        </p:nvSpPr>
        <p:spPr>
          <a:xfrm>
            <a:off x="1238910" y="4714875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675" dirty="0"/>
          </a:p>
        </p:txBody>
      </p:sp>
      <p:sp>
        <p:nvSpPr>
          <p:cNvPr id="39" name="Text 31"/>
          <p:cNvSpPr/>
          <p:nvPr/>
        </p:nvSpPr>
        <p:spPr>
          <a:xfrm>
            <a:off x="1467510" y="4729163"/>
            <a:ext cx="253915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Detailed metrics including Sales, Profit, and Quantity</a:t>
            </a:r>
            <a:endParaRPr lang="en-US" sz="788" dirty="0"/>
          </a:p>
        </p:txBody>
      </p:sp>
      <p:sp>
        <p:nvSpPr>
          <p:cNvPr id="40" name="Text 32"/>
          <p:cNvSpPr/>
          <p:nvPr/>
        </p:nvSpPr>
        <p:spPr>
          <a:xfrm>
            <a:off x="1238910" y="4943475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675" dirty="0"/>
          </a:p>
        </p:txBody>
      </p:sp>
      <p:sp>
        <p:nvSpPr>
          <p:cNvPr id="41" name="Text 33"/>
          <p:cNvSpPr/>
          <p:nvPr/>
        </p:nvSpPr>
        <p:spPr>
          <a:xfrm>
            <a:off x="1467510" y="4957763"/>
            <a:ext cx="233374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Percentage contribution relative to overall totals</a:t>
            </a:r>
            <a:endParaRPr lang="en-US" sz="788" dirty="0"/>
          </a:p>
        </p:txBody>
      </p:sp>
      <p:sp>
        <p:nvSpPr>
          <p:cNvPr id="42" name="Text 34"/>
          <p:cNvSpPr/>
          <p:nvPr/>
        </p:nvSpPr>
        <p:spPr>
          <a:xfrm>
            <a:off x="1238910" y="5172075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675" dirty="0"/>
          </a:p>
        </p:txBody>
      </p:sp>
      <p:sp>
        <p:nvSpPr>
          <p:cNvPr id="43" name="Text 35"/>
          <p:cNvSpPr/>
          <p:nvPr/>
        </p:nvSpPr>
        <p:spPr>
          <a:xfrm>
            <a:off x="1467510" y="5186363"/>
            <a:ext cx="260855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Visualization-specific context and comparative metrics</a:t>
            </a:r>
            <a:endParaRPr lang="en-US" sz="788" dirty="0"/>
          </a:p>
        </p:txBody>
      </p:sp>
      <p:sp>
        <p:nvSpPr>
          <p:cNvPr id="44" name="Shape 36"/>
          <p:cNvSpPr/>
          <p:nvPr/>
        </p:nvSpPr>
        <p:spPr>
          <a:xfrm>
            <a:off x="4657725" y="3857625"/>
            <a:ext cx="3800475" cy="1657350"/>
          </a:xfrm>
          <a:prstGeom prst="rect">
            <a:avLst/>
          </a:prstGeom>
          <a:solidFill>
            <a:srgbClr val="1E1E1E">
              <a:alpha val="50000"/>
            </a:srgbClr>
          </a:solidFill>
          <a:ln w="99">
            <a:solidFill>
              <a:srgbClr val="FFFFFF">
                <a:alpha val="10000"/>
              </a:srgbClr>
            </a:solidFill>
            <a:prstDash val="solid"/>
          </a:ln>
        </p:spPr>
      </p:sp>
      <p:sp>
        <p:nvSpPr>
          <p:cNvPr id="45" name="Shape 37"/>
          <p:cNvSpPr/>
          <p:nvPr/>
        </p:nvSpPr>
        <p:spPr>
          <a:xfrm>
            <a:off x="4829175" y="4029075"/>
            <a:ext cx="342900" cy="342900"/>
          </a:xfrm>
          <a:prstGeom prst="rect">
            <a:avLst/>
          </a:prstGeom>
          <a:solidFill>
            <a:srgbClr val="0072FF">
              <a:alpha val="20000"/>
            </a:srgbClr>
          </a:solidFill>
          <a:ln/>
        </p:spPr>
      </p:sp>
      <p:pic>
        <p:nvPicPr>
          <p:cNvPr id="46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4900" y="4114800"/>
            <a:ext cx="171450" cy="171450"/>
          </a:xfrm>
          <a:prstGeom prst="rect">
            <a:avLst/>
          </a:prstGeom>
        </p:spPr>
      </p:pic>
      <p:sp>
        <p:nvSpPr>
          <p:cNvPr id="47" name="Text 38"/>
          <p:cNvSpPr/>
          <p:nvPr/>
        </p:nvSpPr>
        <p:spPr>
          <a:xfrm>
            <a:off x="5286375" y="4029075"/>
            <a:ext cx="297925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Multi-Level Drill-Down</a:t>
            </a:r>
            <a:endParaRPr lang="en-US" sz="1013" dirty="0"/>
          </a:p>
        </p:txBody>
      </p:sp>
      <p:sp>
        <p:nvSpPr>
          <p:cNvPr id="48" name="Text 39"/>
          <p:cNvSpPr/>
          <p:nvPr/>
        </p:nvSpPr>
        <p:spPr>
          <a:xfrm>
            <a:off x="5286375" y="4286250"/>
            <a:ext cx="297925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dashboard supports hierarchical data exploration:</a:t>
            </a:r>
            <a:endParaRPr lang="en-US" sz="900" dirty="0"/>
          </a:p>
        </p:txBody>
      </p:sp>
      <p:sp>
        <p:nvSpPr>
          <p:cNvPr id="49" name="Text 40"/>
          <p:cNvSpPr/>
          <p:nvPr/>
        </p:nvSpPr>
        <p:spPr>
          <a:xfrm>
            <a:off x="5286375" y="4543425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675" dirty="0"/>
          </a:p>
        </p:txBody>
      </p:sp>
      <p:sp>
        <p:nvSpPr>
          <p:cNvPr id="50" name="Text 41"/>
          <p:cNvSpPr/>
          <p:nvPr/>
        </p:nvSpPr>
        <p:spPr>
          <a:xfrm>
            <a:off x="5514975" y="4557713"/>
            <a:ext cx="234482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Time hierarchy: Year → Quarter → Month → Day</a:t>
            </a:r>
            <a:endParaRPr lang="en-US" sz="788" dirty="0"/>
          </a:p>
        </p:txBody>
      </p:sp>
      <p:sp>
        <p:nvSpPr>
          <p:cNvPr id="51" name="Text 42"/>
          <p:cNvSpPr/>
          <p:nvPr/>
        </p:nvSpPr>
        <p:spPr>
          <a:xfrm>
            <a:off x="5286375" y="4772025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675" dirty="0"/>
          </a:p>
        </p:txBody>
      </p:sp>
      <p:sp>
        <p:nvSpPr>
          <p:cNvPr id="52" name="Text 43"/>
          <p:cNvSpPr/>
          <p:nvPr/>
        </p:nvSpPr>
        <p:spPr>
          <a:xfrm>
            <a:off x="5514975" y="4786313"/>
            <a:ext cx="267686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Product hierarchy: Category → Sub-category → Product</a:t>
            </a:r>
            <a:endParaRPr lang="en-US" sz="788" dirty="0"/>
          </a:p>
        </p:txBody>
      </p:sp>
      <p:sp>
        <p:nvSpPr>
          <p:cNvPr id="53" name="Text 44"/>
          <p:cNvSpPr/>
          <p:nvPr/>
        </p:nvSpPr>
        <p:spPr>
          <a:xfrm>
            <a:off x="5286375" y="5000625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675" dirty="0"/>
          </a:p>
        </p:txBody>
      </p:sp>
      <p:sp>
        <p:nvSpPr>
          <p:cNvPr id="54" name="Text 45"/>
          <p:cNvSpPr/>
          <p:nvPr/>
        </p:nvSpPr>
        <p:spPr>
          <a:xfrm>
            <a:off x="5514975" y="5014913"/>
            <a:ext cx="218160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Geographic hierarchy: Region → State → City</a:t>
            </a:r>
            <a:endParaRPr lang="en-US" sz="788" dirty="0"/>
          </a:p>
        </p:txBody>
      </p:sp>
      <p:sp>
        <p:nvSpPr>
          <p:cNvPr id="55" name="Shape 46"/>
          <p:cNvSpPr/>
          <p:nvPr/>
        </p:nvSpPr>
        <p:spPr>
          <a:xfrm>
            <a:off x="685800" y="5857875"/>
            <a:ext cx="7772400" cy="1757363"/>
          </a:xfrm>
          <a:prstGeom prst="rect">
            <a:avLst/>
          </a:prstGeom>
          <a:solidFill>
            <a:srgbClr val="1E1E1E">
              <a:alpha val="30000"/>
            </a:srgbClr>
          </a:solidFill>
          <a:ln w="198">
            <a:solidFill>
              <a:srgbClr val="FFFFFF">
                <a:alpha val="10000"/>
              </a:srgbClr>
            </a:solidFill>
            <a:prstDash val="dash"/>
          </a:ln>
        </p:spPr>
      </p:sp>
      <p:sp>
        <p:nvSpPr>
          <p:cNvPr id="56" name="Text 47"/>
          <p:cNvSpPr/>
          <p:nvPr/>
        </p:nvSpPr>
        <p:spPr>
          <a:xfrm>
            <a:off x="800100" y="5972175"/>
            <a:ext cx="76152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F8FAF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Interactive Analysis Workflow</a:t>
            </a:r>
            <a:endParaRPr lang="en-US" sz="1013" dirty="0"/>
          </a:p>
        </p:txBody>
      </p:sp>
      <p:pic>
        <p:nvPicPr>
          <p:cNvPr id="57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0976" y="6436519"/>
            <a:ext cx="100013" cy="114300"/>
          </a:xfrm>
          <a:prstGeom prst="rect">
            <a:avLst/>
          </a:prstGeom>
        </p:spPr>
      </p:pic>
      <p:sp>
        <p:nvSpPr>
          <p:cNvPr id="58" name="Text 48"/>
          <p:cNvSpPr/>
          <p:nvPr/>
        </p:nvSpPr>
        <p:spPr>
          <a:xfrm>
            <a:off x="3058139" y="6415088"/>
            <a:ext cx="3256294" cy="1553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Recommended interaction sequence for maximum insight:</a:t>
            </a:r>
            <a:endParaRPr lang="en-US" sz="900" dirty="0"/>
          </a:p>
        </p:txBody>
      </p:sp>
      <p:sp>
        <p:nvSpPr>
          <p:cNvPr id="59" name="Text 49"/>
          <p:cNvSpPr/>
          <p:nvPr/>
        </p:nvSpPr>
        <p:spPr>
          <a:xfrm>
            <a:off x="2246347" y="6693694"/>
            <a:ext cx="357188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788" dirty="0"/>
          </a:p>
        </p:txBody>
      </p:sp>
      <p:sp>
        <p:nvSpPr>
          <p:cNvPr id="60" name="Text 50"/>
          <p:cNvSpPr/>
          <p:nvPr/>
        </p:nvSpPr>
        <p:spPr>
          <a:xfrm>
            <a:off x="1704510" y="7036594"/>
            <a:ext cx="1440889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Select Consumer segment in pie chart</a:t>
            </a:r>
            <a:endParaRPr lang="en-US" sz="788" dirty="0"/>
          </a:p>
        </p:txBody>
      </p:sp>
      <p:sp>
        <p:nvSpPr>
          <p:cNvPr id="61" name="Text 51"/>
          <p:cNvSpPr/>
          <p:nvPr/>
        </p:nvSpPr>
        <p:spPr>
          <a:xfrm>
            <a:off x="3701523" y="6693694"/>
            <a:ext cx="357188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788" dirty="0"/>
          </a:p>
        </p:txBody>
      </p:sp>
      <p:sp>
        <p:nvSpPr>
          <p:cNvPr id="62" name="Text 52"/>
          <p:cNvSpPr/>
          <p:nvPr/>
        </p:nvSpPr>
        <p:spPr>
          <a:xfrm>
            <a:off x="3159686" y="7036594"/>
            <a:ext cx="1440889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Apply date filter to focus on recent periods</a:t>
            </a:r>
            <a:endParaRPr lang="en-US" sz="788" dirty="0"/>
          </a:p>
        </p:txBody>
      </p:sp>
      <p:sp>
        <p:nvSpPr>
          <p:cNvPr id="63" name="Text 53"/>
          <p:cNvSpPr/>
          <p:nvPr/>
        </p:nvSpPr>
        <p:spPr>
          <a:xfrm>
            <a:off x="5156699" y="6693694"/>
            <a:ext cx="357188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88" dirty="0"/>
          </a:p>
        </p:txBody>
      </p:sp>
      <p:sp>
        <p:nvSpPr>
          <p:cNvPr id="64" name="Text 54"/>
          <p:cNvSpPr/>
          <p:nvPr/>
        </p:nvSpPr>
        <p:spPr>
          <a:xfrm>
            <a:off x="4614863" y="7036594"/>
            <a:ext cx="1440889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Examine filtered category performance</a:t>
            </a:r>
            <a:endParaRPr lang="en-US" sz="788" dirty="0"/>
          </a:p>
        </p:txBody>
      </p:sp>
      <p:sp>
        <p:nvSpPr>
          <p:cNvPr id="65" name="Text 55"/>
          <p:cNvSpPr/>
          <p:nvPr/>
        </p:nvSpPr>
        <p:spPr>
          <a:xfrm>
            <a:off x="6611875" y="6693694"/>
            <a:ext cx="357188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788" dirty="0"/>
          </a:p>
        </p:txBody>
      </p:sp>
      <p:sp>
        <p:nvSpPr>
          <p:cNvPr id="66" name="Text 56"/>
          <p:cNvSpPr/>
          <p:nvPr/>
        </p:nvSpPr>
        <p:spPr>
          <a:xfrm>
            <a:off x="6070039" y="7036594"/>
            <a:ext cx="1440889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Drill down to identify specific growth opportunities</a:t>
            </a:r>
            <a:endParaRPr lang="en-US" sz="78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1342</Words>
  <Application>Microsoft Office PowerPoint</Application>
  <PresentationFormat>On-screen Show (16:9)</PresentationFormat>
  <Paragraphs>204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Piyush Thakur</cp:lastModifiedBy>
  <cp:revision>4</cp:revision>
  <dcterms:created xsi:type="dcterms:W3CDTF">2025-06-05T15:35:06Z</dcterms:created>
  <dcterms:modified xsi:type="dcterms:W3CDTF">2025-06-05T15:57:16Z</dcterms:modified>
</cp:coreProperties>
</file>